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71" r:id="rId12"/>
    <p:sldId id="273" r:id="rId13"/>
    <p:sldId id="265" r:id="rId14"/>
    <p:sldId id="266" r:id="rId15"/>
    <p:sldId id="267" r:id="rId16"/>
    <p:sldId id="272" r:id="rId17"/>
    <p:sldId id="268" r:id="rId18"/>
    <p:sldId id="26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9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97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9037-016F-4A8D-BFF6-16BAC7E7500F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3D7B2-061E-4CE2-B897-87079A68CF0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436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9037-016F-4A8D-BFF6-16BAC7E7500F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3D7B2-061E-4CE2-B897-87079A68C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84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9037-016F-4A8D-BFF6-16BAC7E7500F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3D7B2-061E-4CE2-B897-87079A68C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731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9037-016F-4A8D-BFF6-16BAC7E7500F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3D7B2-061E-4CE2-B897-87079A68C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74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9037-016F-4A8D-BFF6-16BAC7E7500F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3D7B2-061E-4CE2-B897-87079A68CF0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567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9037-016F-4A8D-BFF6-16BAC7E7500F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3D7B2-061E-4CE2-B897-87079A68C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68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9037-016F-4A8D-BFF6-16BAC7E7500F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3D7B2-061E-4CE2-B897-87079A68C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14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9037-016F-4A8D-BFF6-16BAC7E7500F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3D7B2-061E-4CE2-B897-87079A68C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12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9037-016F-4A8D-BFF6-16BAC7E7500F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3D7B2-061E-4CE2-B897-87079A68C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81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9DB9037-016F-4A8D-BFF6-16BAC7E7500F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D3D7B2-061E-4CE2-B897-87079A68C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37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9037-016F-4A8D-BFF6-16BAC7E7500F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3D7B2-061E-4CE2-B897-87079A68C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2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9DB9037-016F-4A8D-BFF6-16BAC7E7500F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BD3D7B2-061E-4CE2-B897-87079A68CF0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58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5307" y="4713668"/>
            <a:ext cx="11101589" cy="1645167"/>
          </a:xfrm>
        </p:spPr>
        <p:txBody>
          <a:bodyPr>
            <a:normAutofit/>
          </a:bodyPr>
          <a:lstStyle/>
          <a:p>
            <a:pPr algn="ctr">
              <a:spcAft>
                <a:spcPts val="1800"/>
              </a:spcAft>
            </a:pPr>
            <a:r>
              <a:rPr lang="en-US" sz="4400" dirty="0" smtClean="0"/>
              <a:t>How </a:t>
            </a:r>
            <a:r>
              <a:rPr lang="en-US" sz="4400" dirty="0" err="1" smtClean="0"/>
              <a:t>Laradon</a:t>
            </a:r>
            <a:r>
              <a:rPr lang="en-US" sz="4400" dirty="0" smtClean="0"/>
              <a:t> Developed Affordable Housing in Denver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670" y="1256036"/>
            <a:ext cx="8229698" cy="288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7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94705" y="1455312"/>
            <a:ext cx="10290220" cy="553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5798" y="1405215"/>
            <a:ext cx="3915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Habitat for Humanity Townhomes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9259" y="1855422"/>
            <a:ext cx="3746681" cy="281147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3" descr="image0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021" y="827739"/>
            <a:ext cx="3602865" cy="480382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41845" y="388992"/>
            <a:ext cx="1483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Elisabetta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9652173" y="1435993"/>
            <a:ext cx="1420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Stella</a:t>
            </a:r>
            <a:endParaRPr lang="en-US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824" y="1836103"/>
            <a:ext cx="3748824" cy="281161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245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1675" y="1425343"/>
            <a:ext cx="10290220" cy="553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678192" y="378800"/>
            <a:ext cx="42406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Elisabetta</a:t>
            </a:r>
            <a:r>
              <a:rPr lang="en-US" sz="4000" dirty="0" smtClean="0"/>
              <a:t> </a:t>
            </a:r>
          </a:p>
          <a:p>
            <a:pPr algn="ctr"/>
            <a:r>
              <a:rPr lang="en-US" sz="4000" dirty="0" smtClean="0"/>
              <a:t>Interior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1252" y="1979135"/>
            <a:ext cx="3998653" cy="257273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586" y="1959406"/>
            <a:ext cx="3891257" cy="257273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82" y="1979135"/>
            <a:ext cx="3803595" cy="2533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0390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94705" y="1455312"/>
            <a:ext cx="10290220" cy="553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89419" y="516707"/>
            <a:ext cx="37219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Stella Interior/Exterior 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62" y="2285989"/>
            <a:ext cx="3837904" cy="287992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1841" y="2285989"/>
            <a:ext cx="3837900" cy="287992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3953" y="2285989"/>
            <a:ext cx="3837902" cy="287992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627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27051" y="1477926"/>
            <a:ext cx="10143461" cy="404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051" y="1203731"/>
            <a:ext cx="10047768" cy="4250897"/>
          </a:xfrm>
        </p:spPr>
        <p:txBody>
          <a:bodyPr>
            <a:normAutofit/>
          </a:bodyPr>
          <a:lstStyle/>
          <a:p>
            <a:pPr marL="749808" lvl="1" indent="-457200">
              <a:spcAft>
                <a:spcPts val="1800"/>
              </a:spcAft>
              <a:buClrTx/>
              <a:buFont typeface="Arial" panose="020B0604020202020204" pitchFamily="34" charset="0"/>
              <a:buChar char="•"/>
            </a:pPr>
            <a:r>
              <a:rPr lang="en-US" sz="3000" dirty="0" err="1" smtClean="0">
                <a:solidFill>
                  <a:schemeClr val="tx1"/>
                </a:solidFill>
              </a:rPr>
              <a:t>Laradon</a:t>
            </a:r>
            <a:r>
              <a:rPr lang="en-US" sz="3000" dirty="0" smtClean="0">
                <a:solidFill>
                  <a:schemeClr val="tx1"/>
                </a:solidFill>
              </a:rPr>
              <a:t> possesses the entire first floor of </a:t>
            </a:r>
            <a:r>
              <a:rPr lang="en-US" sz="3000" dirty="0" err="1" smtClean="0">
                <a:solidFill>
                  <a:schemeClr val="tx1"/>
                </a:solidFill>
              </a:rPr>
              <a:t>Elisabetta</a:t>
            </a:r>
            <a:r>
              <a:rPr lang="en-US" sz="3000" dirty="0" smtClean="0">
                <a:solidFill>
                  <a:schemeClr val="tx1"/>
                </a:solidFill>
              </a:rPr>
              <a:t> and Stella for programming and </a:t>
            </a:r>
            <a:r>
              <a:rPr lang="en-US" sz="3000" dirty="0" err="1" smtClean="0">
                <a:solidFill>
                  <a:schemeClr val="tx1"/>
                </a:solidFill>
              </a:rPr>
              <a:t>Elisabetta</a:t>
            </a:r>
            <a:r>
              <a:rPr lang="en-US" sz="3000" dirty="0" smtClean="0">
                <a:solidFill>
                  <a:schemeClr val="tx1"/>
                </a:solidFill>
              </a:rPr>
              <a:t> (Adult Day Services) and Stella (Adult Employment and Child Transition)</a:t>
            </a:r>
          </a:p>
          <a:p>
            <a:pPr marL="292608" lvl="1" indent="0">
              <a:spcAft>
                <a:spcPts val="1800"/>
              </a:spcAft>
              <a:buClrTx/>
              <a:buNone/>
            </a:pPr>
            <a:endParaRPr lang="en-US" sz="1200" dirty="0">
              <a:solidFill>
                <a:schemeClr val="tx1"/>
              </a:solidFill>
            </a:endParaRPr>
          </a:p>
          <a:p>
            <a:pPr marL="749808" lvl="1" indent="-457200">
              <a:spcAft>
                <a:spcPts val="1800"/>
              </a:spcAft>
              <a:buClrTx/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Financial structure allows “free” </a:t>
            </a:r>
            <a:r>
              <a:rPr lang="en-US" sz="3000" dirty="0" err="1" smtClean="0">
                <a:solidFill>
                  <a:schemeClr val="tx1"/>
                </a:solidFill>
              </a:rPr>
              <a:t>Laradon</a:t>
            </a:r>
            <a:r>
              <a:rPr lang="en-US" sz="3000" dirty="0" smtClean="0">
                <a:solidFill>
                  <a:schemeClr val="tx1"/>
                </a:solidFill>
              </a:rPr>
              <a:t> space which can be purchased at refinancing at fair-market value (likely zero) when project refinanced in 15 years</a:t>
            </a:r>
          </a:p>
          <a:p>
            <a:pPr>
              <a:spcAft>
                <a:spcPts val="1800"/>
              </a:spcAft>
              <a:buClrTx/>
              <a:buFont typeface="Calibri" panose="020F0502020204030204" pitchFamily="34" charset="0"/>
              <a:buChar char="•"/>
            </a:pPr>
            <a:endParaRPr lang="en-US" sz="3200" dirty="0" smtClean="0">
              <a:solidFill>
                <a:schemeClr val="tx1"/>
              </a:solidFill>
            </a:endParaRPr>
          </a:p>
          <a:p>
            <a:pPr>
              <a:spcAft>
                <a:spcPts val="1800"/>
              </a:spcAft>
              <a:buClrTx/>
              <a:buFont typeface="Calibri" panose="020F0502020204030204" pitchFamily="34" charset="0"/>
              <a:buChar char="•"/>
            </a:pPr>
            <a:endParaRPr lang="en-US" sz="2800" dirty="0" smtClean="0">
              <a:solidFill>
                <a:schemeClr val="tx1"/>
              </a:solidFill>
            </a:endParaRPr>
          </a:p>
          <a:p>
            <a:pPr lvl="7">
              <a:spcAft>
                <a:spcPts val="1200"/>
              </a:spcAft>
              <a:buClrTx/>
              <a:buFont typeface="Calibri" panose="020F0502020204030204" pitchFamily="34" charset="0"/>
              <a:buChar char="•"/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9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27051" y="1477926"/>
            <a:ext cx="10143461" cy="404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3510" y="1224997"/>
            <a:ext cx="10047768" cy="4250897"/>
          </a:xfrm>
        </p:spPr>
        <p:txBody>
          <a:bodyPr>
            <a:normAutofit/>
          </a:bodyPr>
          <a:lstStyle/>
          <a:p>
            <a:pPr marL="749808" lvl="1" indent="-457200">
              <a:spcAft>
                <a:spcPts val="3000"/>
              </a:spcAft>
              <a:buClrTx/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Entering a Memorandum of Understanding with Denver Housing Authority for a 4</a:t>
            </a:r>
            <a:r>
              <a:rPr lang="en-US" sz="3200" baseline="30000" dirty="0" smtClean="0">
                <a:solidFill>
                  <a:schemeClr val="tx1"/>
                </a:solidFill>
              </a:rPr>
              <a:t>th</a:t>
            </a:r>
            <a:r>
              <a:rPr lang="en-US" sz="3200" dirty="0" smtClean="0">
                <a:solidFill>
                  <a:schemeClr val="tx1"/>
                </a:solidFill>
              </a:rPr>
              <a:t> affordable housing project</a:t>
            </a:r>
          </a:p>
          <a:p>
            <a:pPr marL="749808" lvl="1" indent="-457200">
              <a:spcAft>
                <a:spcPts val="3000"/>
              </a:spcAft>
              <a:buClrTx/>
              <a:buFont typeface="Arial" panose="020B0604020202020204" pitchFamily="34" charset="0"/>
              <a:buChar char="•"/>
            </a:pPr>
            <a:r>
              <a:rPr lang="en-US" sz="3200" dirty="0" err="1" smtClean="0">
                <a:solidFill>
                  <a:schemeClr val="tx1"/>
                </a:solidFill>
              </a:rPr>
              <a:t>Laradon</a:t>
            </a:r>
            <a:r>
              <a:rPr lang="en-US" sz="3200" dirty="0" smtClean="0">
                <a:solidFill>
                  <a:schemeClr val="tx1"/>
                </a:solidFill>
              </a:rPr>
              <a:t> spearheaded the first ever IDD affordable housing study in Denver County</a:t>
            </a:r>
            <a:endParaRPr lang="en-US" sz="3200" dirty="0">
              <a:solidFill>
                <a:schemeClr val="tx1"/>
              </a:solidFill>
            </a:endParaRPr>
          </a:p>
          <a:p>
            <a:pPr marL="749808" lvl="1" indent="-457200">
              <a:spcAft>
                <a:spcPts val="3000"/>
              </a:spcAft>
              <a:buClrTx/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Study results will be published this fall and shared broadly</a:t>
            </a:r>
          </a:p>
          <a:p>
            <a:pPr>
              <a:spcAft>
                <a:spcPts val="1800"/>
              </a:spcAft>
              <a:buClrTx/>
              <a:buFont typeface="Calibri" panose="020F0502020204030204" pitchFamily="34" charset="0"/>
              <a:buChar char="•"/>
            </a:pPr>
            <a:endParaRPr lang="en-US" sz="3200" dirty="0" smtClean="0">
              <a:solidFill>
                <a:schemeClr val="tx1"/>
              </a:solidFill>
            </a:endParaRPr>
          </a:p>
          <a:p>
            <a:pPr lvl="7">
              <a:spcAft>
                <a:spcPts val="1200"/>
              </a:spcAft>
              <a:buClrTx/>
              <a:buFont typeface="Calibri" panose="020F0502020204030204" pitchFamily="34" charset="0"/>
              <a:buChar char="•"/>
            </a:pPr>
            <a:endParaRPr lang="en-US" sz="3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36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19" y="286603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+mn-lt"/>
              </a:rPr>
              <a:t>Tangible Results of the Projects</a:t>
            </a:r>
            <a:endParaRPr lang="en-US" sz="6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242" y="1833053"/>
            <a:ext cx="8686800" cy="4023360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>
              <a:spcAft>
                <a:spcPts val="1800"/>
              </a:spcAft>
              <a:buClrTx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 22-811 Vouchers</a:t>
            </a:r>
          </a:p>
          <a:p>
            <a:pPr>
              <a:spcAft>
                <a:spcPts val="1800"/>
              </a:spcAft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30 handicap accessible units</a:t>
            </a:r>
          </a:p>
          <a:p>
            <a:pPr>
              <a:spcAft>
                <a:spcPts val="1800"/>
              </a:spcAft>
              <a:buClrTx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 Re-developed 3 square city blocks in </a:t>
            </a:r>
            <a:r>
              <a:rPr lang="en-US" sz="2800" dirty="0" err="1" smtClean="0">
                <a:solidFill>
                  <a:schemeClr val="tx1"/>
                </a:solidFill>
              </a:rPr>
              <a:t>Globeville</a:t>
            </a:r>
            <a:endParaRPr lang="en-US" sz="2800" dirty="0" smtClean="0">
              <a:solidFill>
                <a:schemeClr val="tx1"/>
              </a:solidFill>
            </a:endParaRPr>
          </a:p>
          <a:p>
            <a:pPr>
              <a:spcAft>
                <a:spcPts val="1800"/>
              </a:spcAft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Home to a small number of IDD families and </a:t>
            </a:r>
            <a:r>
              <a:rPr lang="en-US" sz="2800" dirty="0" err="1" smtClean="0">
                <a:solidFill>
                  <a:schemeClr val="tx1"/>
                </a:solidFill>
              </a:rPr>
              <a:t>Laradon</a:t>
            </a:r>
            <a:r>
              <a:rPr lang="en-US" sz="2800" dirty="0" smtClean="0">
                <a:solidFill>
                  <a:schemeClr val="tx1"/>
                </a:solidFill>
              </a:rPr>
              <a:t> staff</a:t>
            </a:r>
          </a:p>
          <a:p>
            <a:pPr marL="0" indent="0">
              <a:spcAft>
                <a:spcPts val="1800"/>
              </a:spcAft>
              <a:buClrTx/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>
              <a:spcAft>
                <a:spcPts val="1800"/>
              </a:spcAft>
              <a:buClrTx/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1271400" lvl="7" indent="0">
              <a:spcAft>
                <a:spcPts val="1200"/>
              </a:spcAft>
              <a:buClrTx/>
              <a:buNone/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49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88642" y="1352282"/>
            <a:ext cx="10625071" cy="579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315" y="309093"/>
            <a:ext cx="8619723" cy="574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3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19" y="286603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solidFill>
                  <a:schemeClr val="tx1"/>
                </a:solidFill>
                <a:latin typeface="+mn-lt"/>
              </a:rPr>
              <a:t>Challenges</a:t>
            </a:r>
            <a:endParaRPr lang="en-US" sz="8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4125" y="1864951"/>
            <a:ext cx="10062591" cy="4291300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749808" lvl="1" indent="-457200">
              <a:spcAft>
                <a:spcPts val="2400"/>
              </a:spcAft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Need more IDD families accepted in units</a:t>
            </a:r>
          </a:p>
          <a:p>
            <a:pPr marL="749808" lvl="1" indent="-457200">
              <a:spcAft>
                <a:spcPts val="2400"/>
              </a:spcAft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Financing structure, housing regulations and cost are barriers of entry for IDD families – easier for the homeless population than for IDD</a:t>
            </a:r>
          </a:p>
          <a:p>
            <a:pPr marL="749808" lvl="1" indent="-457200">
              <a:spcAft>
                <a:spcPts val="2400"/>
              </a:spcAft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Need legislative and regulatory changes to expand eligibility rules for IDD</a:t>
            </a:r>
          </a:p>
          <a:p>
            <a:pPr marL="749808" lvl="1" indent="-457200">
              <a:spcAft>
                <a:spcPts val="2400"/>
              </a:spcAft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Incorporate IDD housing study findings into future projects</a:t>
            </a:r>
          </a:p>
          <a:p>
            <a:pPr marL="749808" lvl="1" indent="-457200">
              <a:spcAft>
                <a:spcPts val="2400"/>
              </a:spcAft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Insufficient Social Security Income to pay affordable housing rents</a:t>
            </a:r>
          </a:p>
          <a:p>
            <a:pPr marL="292608" lvl="1" indent="0">
              <a:spcAft>
                <a:spcPts val="1800"/>
              </a:spcAft>
              <a:buClrTx/>
              <a:buNone/>
            </a:pPr>
            <a:endParaRPr lang="en-US" sz="2600" dirty="0" smtClean="0">
              <a:solidFill>
                <a:schemeClr val="tx1"/>
              </a:solidFill>
            </a:endParaRPr>
          </a:p>
          <a:p>
            <a:pPr marL="0" indent="0">
              <a:spcAft>
                <a:spcPts val="1800"/>
              </a:spcAft>
              <a:buClrTx/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>
              <a:spcAft>
                <a:spcPts val="1800"/>
              </a:spcAft>
              <a:buClrTx/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1271400" lvl="7" indent="0">
              <a:spcAft>
                <a:spcPts val="1200"/>
              </a:spcAft>
              <a:buClrTx/>
              <a:buNone/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46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19" y="286603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solidFill>
                  <a:schemeClr val="tx1"/>
                </a:solidFill>
                <a:latin typeface="+mn-lt"/>
              </a:rPr>
              <a:t>Conclusion</a:t>
            </a:r>
            <a:endParaRPr lang="en-US" sz="8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1837" y="2268989"/>
            <a:ext cx="9414005" cy="4291300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749808" lvl="1" indent="-457200">
              <a:spcAft>
                <a:spcPts val="2400"/>
              </a:spcAft>
              <a:buClrTx/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Affordable housing projects are doable, but much work remains to get IDD families into these units</a:t>
            </a:r>
          </a:p>
          <a:p>
            <a:pPr marL="292608" lvl="1" indent="0">
              <a:spcAft>
                <a:spcPts val="1800"/>
              </a:spcAft>
              <a:buClrTx/>
              <a:buNone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0" indent="0">
              <a:spcAft>
                <a:spcPts val="1800"/>
              </a:spcAft>
              <a:buClrTx/>
              <a:buNone/>
            </a:pPr>
            <a:endParaRPr lang="en-US" sz="3200" dirty="0" smtClean="0">
              <a:solidFill>
                <a:schemeClr val="tx1"/>
              </a:solidFill>
            </a:endParaRPr>
          </a:p>
          <a:p>
            <a:pPr>
              <a:spcAft>
                <a:spcPts val="1800"/>
              </a:spcAft>
              <a:buClrTx/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1271400" lvl="7" indent="0">
              <a:spcAft>
                <a:spcPts val="1200"/>
              </a:spcAft>
              <a:buClrTx/>
              <a:buNone/>
            </a:pPr>
            <a:endParaRPr lang="en-US" sz="3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21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9471" y="5489221"/>
            <a:ext cx="8909580" cy="581361"/>
          </a:xfrm>
        </p:spPr>
        <p:txBody>
          <a:bodyPr>
            <a:normAutofit/>
          </a:bodyPr>
          <a:lstStyle/>
          <a:p>
            <a:pPr marL="292608" lvl="1" indent="0">
              <a:buClrTx/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Circle of life IDD programming </a:t>
            </a:r>
            <a:r>
              <a:rPr lang="en-US" sz="2800" dirty="0" smtClean="0">
                <a:solidFill>
                  <a:schemeClr val="tx1"/>
                </a:solidFill>
              </a:rPr>
              <a:t>for </a:t>
            </a:r>
            <a:r>
              <a:rPr lang="en-US" sz="2800" dirty="0" smtClean="0">
                <a:solidFill>
                  <a:schemeClr val="tx1"/>
                </a:solidFill>
              </a:rPr>
              <a:t>both children and adults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" b="15876"/>
          <a:stretch/>
        </p:blipFill>
        <p:spPr>
          <a:xfrm>
            <a:off x="3454734" y="2142953"/>
            <a:ext cx="5035717" cy="31786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66340" y="538146"/>
            <a:ext cx="7295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/>
              <a:t>Laradon</a:t>
            </a:r>
            <a:r>
              <a:rPr lang="en-US" sz="7200" dirty="0" smtClean="0"/>
              <a:t> – c. 1948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75775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+mn-lt"/>
              </a:rPr>
              <a:t>2016 Survey of IDD </a:t>
            </a:r>
            <a:r>
              <a:rPr lang="en-US" sz="4400" dirty="0">
                <a:solidFill>
                  <a:schemeClr val="tx1"/>
                </a:solidFill>
                <a:latin typeface="+mn-lt"/>
              </a:rPr>
              <a:t>F</a:t>
            </a:r>
            <a:r>
              <a:rPr lang="en-US" sz="4400" dirty="0" smtClean="0">
                <a:solidFill>
                  <a:schemeClr val="tx1"/>
                </a:solidFill>
                <a:latin typeface="+mn-lt"/>
              </a:rPr>
              <a:t>amilies Reveal Four </a:t>
            </a:r>
            <a:r>
              <a:rPr lang="en-US" sz="4400" dirty="0">
                <a:solidFill>
                  <a:schemeClr val="tx1"/>
                </a:solidFill>
                <a:latin typeface="+mn-lt"/>
              </a:rPr>
              <a:t>S</a:t>
            </a:r>
            <a:r>
              <a:rPr lang="en-US" sz="4400" dirty="0" smtClean="0">
                <a:solidFill>
                  <a:schemeClr val="tx1"/>
                </a:solidFill>
                <a:latin typeface="+mn-lt"/>
              </a:rPr>
              <a:t>ocial </a:t>
            </a:r>
            <a:r>
              <a:rPr lang="en-US" sz="4400" dirty="0">
                <a:solidFill>
                  <a:schemeClr val="tx1"/>
                </a:solidFill>
                <a:latin typeface="+mn-lt"/>
              </a:rPr>
              <a:t>D</a:t>
            </a:r>
            <a:r>
              <a:rPr lang="en-US" sz="4400" dirty="0" smtClean="0">
                <a:solidFill>
                  <a:schemeClr val="tx1"/>
                </a:solidFill>
                <a:latin typeface="+mn-lt"/>
              </a:rPr>
              <a:t>eterminants of Well-Being:</a:t>
            </a:r>
            <a:endParaRPr lang="en-US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4702" y="1737360"/>
            <a:ext cx="5938221" cy="4023360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  Affordable Housing</a:t>
            </a:r>
          </a:p>
          <a:p>
            <a:pPr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  Healthcare Access</a:t>
            </a:r>
          </a:p>
          <a:p>
            <a:pPr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  Workforce Development </a:t>
            </a:r>
          </a:p>
          <a:p>
            <a:pPr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  Healthy Food Access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29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19" y="28660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sz="8800" dirty="0" smtClean="0">
                <a:solidFill>
                  <a:schemeClr val="tx1"/>
                </a:solidFill>
                <a:latin typeface="+mn-lt"/>
              </a:rPr>
              <a:t>Housing</a:t>
            </a:r>
            <a:endParaRPr lang="en-US" sz="8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1308" y="1631033"/>
            <a:ext cx="5938221" cy="4023360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 Need </a:t>
            </a:r>
            <a:r>
              <a:rPr lang="en-US" sz="3600" dirty="0">
                <a:solidFill>
                  <a:schemeClr val="tx1"/>
                </a:solidFill>
              </a:rPr>
              <a:t>k</a:t>
            </a:r>
            <a:r>
              <a:rPr lang="en-US" sz="3600" dirty="0" smtClean="0">
                <a:solidFill>
                  <a:schemeClr val="tx1"/>
                </a:solidFill>
              </a:rPr>
              <a:t>ey available resources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tx1"/>
              </a:solidFill>
            </a:endParaRPr>
          </a:p>
          <a:p>
            <a:pPr lvl="7"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 Land</a:t>
            </a:r>
          </a:p>
          <a:p>
            <a:pPr lvl="7"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 Developer</a:t>
            </a:r>
          </a:p>
          <a:p>
            <a:pPr lvl="7"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 Financing Expertise</a:t>
            </a:r>
          </a:p>
          <a:p>
            <a:pPr lvl="7"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 Political Support</a:t>
            </a:r>
          </a:p>
        </p:txBody>
      </p:sp>
    </p:spTree>
    <p:extLst>
      <p:ext uri="{BB962C8B-B14F-4D97-AF65-F5344CB8AC3E}">
        <p14:creationId xmlns:p14="http://schemas.microsoft.com/office/powerpoint/2010/main" val="392636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19" y="28660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sz="8800" dirty="0" smtClean="0">
                <a:solidFill>
                  <a:schemeClr val="tx1"/>
                </a:solidFill>
                <a:latin typeface="+mn-lt"/>
              </a:rPr>
              <a:t>Land</a:t>
            </a:r>
            <a:endParaRPr lang="en-US" sz="8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4476" y="1939377"/>
            <a:ext cx="8100882" cy="4023360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749808" lvl="1" indent="-457200">
              <a:buClrTx/>
              <a:buFont typeface="Arial" panose="020B0604020202020204" pitchFamily="34" charset="0"/>
              <a:buChar char="•"/>
            </a:pPr>
            <a:r>
              <a:rPr lang="en-US" sz="3200" dirty="0" err="1" smtClean="0">
                <a:solidFill>
                  <a:schemeClr val="tx1"/>
                </a:solidFill>
              </a:rPr>
              <a:t>Laradon</a:t>
            </a:r>
            <a:r>
              <a:rPr lang="en-US" sz="3200" dirty="0" smtClean="0">
                <a:solidFill>
                  <a:schemeClr val="tx1"/>
                </a:solidFill>
              </a:rPr>
              <a:t> converted four vacant acres on its 10 acre campus</a:t>
            </a:r>
            <a:endParaRPr lang="en-US" sz="2400" dirty="0">
              <a:solidFill>
                <a:schemeClr val="tx1"/>
              </a:solidFill>
            </a:endParaRPr>
          </a:p>
          <a:p>
            <a:pPr marL="475488" lvl="2" indent="0">
              <a:buClrTx/>
              <a:buNone/>
            </a:pPr>
            <a:endParaRPr lang="en-US" sz="400" dirty="0" smtClean="0">
              <a:solidFill>
                <a:schemeClr val="tx1"/>
              </a:solidFill>
            </a:endParaRPr>
          </a:p>
          <a:p>
            <a:pPr lvl="8"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en-US" sz="2800" dirty="0" err="1" smtClean="0">
                <a:solidFill>
                  <a:schemeClr val="tx1"/>
                </a:solidFill>
              </a:rPr>
              <a:t>Elisabetta</a:t>
            </a:r>
            <a:endParaRPr lang="en-US" sz="2800" dirty="0" smtClean="0">
              <a:solidFill>
                <a:schemeClr val="tx1"/>
              </a:solidFill>
            </a:endParaRPr>
          </a:p>
          <a:p>
            <a:pPr lvl="8"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Habitat for Humanity Townhouses</a:t>
            </a:r>
          </a:p>
          <a:p>
            <a:pPr lvl="8"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Stella</a:t>
            </a:r>
          </a:p>
          <a:p>
            <a:pPr marL="1271400" lvl="7" indent="0">
              <a:spcAft>
                <a:spcPts val="1200"/>
              </a:spcAft>
              <a:buClrTx/>
              <a:buNone/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57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19" y="28660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sz="8800" dirty="0" smtClean="0">
                <a:solidFill>
                  <a:schemeClr val="tx1"/>
                </a:solidFill>
                <a:latin typeface="+mn-lt"/>
              </a:rPr>
              <a:t>Developer</a:t>
            </a:r>
            <a:endParaRPr lang="en-US" sz="8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1622" y="1843685"/>
            <a:ext cx="8218406" cy="4023360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749808" lvl="1" indent="-457200">
              <a:spcAft>
                <a:spcPts val="1800"/>
              </a:spcAft>
              <a:buClrTx/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Interviewed housing experts across Denver</a:t>
            </a:r>
          </a:p>
          <a:p>
            <a:pPr marL="749808" lvl="1" indent="-457200">
              <a:spcAft>
                <a:spcPts val="1800"/>
              </a:spcAft>
              <a:buClrTx/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Created housing vision and plan that aligned  with </a:t>
            </a:r>
            <a:r>
              <a:rPr lang="en-US" sz="3200" dirty="0" err="1" smtClean="0">
                <a:solidFill>
                  <a:schemeClr val="tx1"/>
                </a:solidFill>
              </a:rPr>
              <a:t>Laradon</a:t>
            </a:r>
            <a:r>
              <a:rPr lang="en-US" sz="3200" dirty="0" smtClean="0">
                <a:solidFill>
                  <a:schemeClr val="tx1"/>
                </a:solidFill>
              </a:rPr>
              <a:t> vision and strategies</a:t>
            </a:r>
          </a:p>
          <a:p>
            <a:pPr marL="806958" lvl="1" indent="-514350">
              <a:spcAft>
                <a:spcPts val="1800"/>
              </a:spcAft>
              <a:buClrTx/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Selected Gorman and Company</a:t>
            </a:r>
          </a:p>
          <a:p>
            <a:pPr marL="1271400" lvl="7" indent="0">
              <a:spcAft>
                <a:spcPts val="1200"/>
              </a:spcAft>
              <a:buClrTx/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1271400" lvl="7" indent="0">
              <a:spcAft>
                <a:spcPts val="1200"/>
              </a:spcAft>
              <a:buClrTx/>
              <a:buNone/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45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19" y="28660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>
                <a:solidFill>
                  <a:schemeClr val="tx1"/>
                </a:solidFill>
                <a:latin typeface="+mn-lt"/>
              </a:rPr>
              <a:t>Financing Structure</a:t>
            </a:r>
            <a:endParaRPr lang="en-US" sz="8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689" y="2041451"/>
            <a:ext cx="10045515" cy="4104167"/>
          </a:xfrm>
        </p:spPr>
        <p:txBody>
          <a:bodyPr>
            <a:normAutofit fontScale="77500" lnSpcReduction="20000"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749808" lvl="1" indent="-457200">
              <a:spcAft>
                <a:spcPts val="2400"/>
              </a:spcAft>
              <a:buClrTx/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chemeClr val="tx1"/>
                </a:solidFill>
              </a:rPr>
              <a:t>Low income housing tax credit 4% award for both </a:t>
            </a:r>
            <a:r>
              <a:rPr lang="en-US" sz="3100" dirty="0" err="1" smtClean="0">
                <a:solidFill>
                  <a:schemeClr val="tx1"/>
                </a:solidFill>
              </a:rPr>
              <a:t>Elisabetta</a:t>
            </a:r>
            <a:r>
              <a:rPr lang="en-US" sz="3100" dirty="0">
                <a:solidFill>
                  <a:schemeClr val="tx1"/>
                </a:solidFill>
              </a:rPr>
              <a:t> </a:t>
            </a:r>
            <a:r>
              <a:rPr lang="en-US" sz="3100" dirty="0" smtClean="0">
                <a:solidFill>
                  <a:schemeClr val="tx1"/>
                </a:solidFill>
              </a:rPr>
              <a:t>and Stella</a:t>
            </a:r>
          </a:p>
          <a:p>
            <a:pPr marL="749808" lvl="1" indent="-457200">
              <a:spcAft>
                <a:spcPts val="2400"/>
              </a:spcAft>
              <a:buClrTx/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chemeClr val="tx1"/>
                </a:solidFill>
              </a:rPr>
              <a:t>Construction and permanent debt financing</a:t>
            </a:r>
          </a:p>
          <a:p>
            <a:pPr marL="749808" lvl="1" indent="-457200">
              <a:spcAft>
                <a:spcPts val="2400"/>
              </a:spcAft>
              <a:buClrTx/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chemeClr val="tx1"/>
                </a:solidFill>
              </a:rPr>
              <a:t>Soft cost funding from the city of Denver and the state of Colorado that helped offset </a:t>
            </a:r>
            <a:r>
              <a:rPr lang="en-US" sz="3100" dirty="0" err="1" smtClean="0">
                <a:solidFill>
                  <a:schemeClr val="tx1"/>
                </a:solidFill>
              </a:rPr>
              <a:t>Laradon</a:t>
            </a:r>
            <a:r>
              <a:rPr lang="en-US" sz="3100" dirty="0" smtClean="0">
                <a:solidFill>
                  <a:schemeClr val="tx1"/>
                </a:solidFill>
              </a:rPr>
              <a:t> program space cost</a:t>
            </a:r>
          </a:p>
          <a:p>
            <a:pPr marL="749808" lvl="1" indent="-457200">
              <a:spcAft>
                <a:spcPts val="2400"/>
              </a:spcAft>
              <a:buClrTx/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chemeClr val="tx1"/>
                </a:solidFill>
              </a:rPr>
              <a:t>$500K </a:t>
            </a:r>
            <a:r>
              <a:rPr lang="en-US" sz="3100" dirty="0" err="1" smtClean="0">
                <a:solidFill>
                  <a:schemeClr val="tx1"/>
                </a:solidFill>
              </a:rPr>
              <a:t>Laradon</a:t>
            </a:r>
            <a:r>
              <a:rPr lang="en-US" sz="3100" dirty="0" smtClean="0">
                <a:solidFill>
                  <a:schemeClr val="tx1"/>
                </a:solidFill>
              </a:rPr>
              <a:t> loan to the project which attributed toward fit out space and be credited toward acquisition of the space at refinancing</a:t>
            </a:r>
          </a:p>
          <a:p>
            <a:pPr marL="749808" lvl="1" indent="-457200">
              <a:spcAft>
                <a:spcPts val="2400"/>
              </a:spcAft>
              <a:buClrTx/>
              <a:buFont typeface="Arial" panose="020B0604020202020204" pitchFamily="34" charset="0"/>
              <a:buChar char="•"/>
            </a:pPr>
            <a:r>
              <a:rPr lang="en-US" sz="3100" dirty="0" err="1" smtClean="0">
                <a:solidFill>
                  <a:schemeClr val="tx1"/>
                </a:solidFill>
              </a:rPr>
              <a:t>Laradon</a:t>
            </a:r>
            <a:r>
              <a:rPr lang="en-US" sz="3100" dirty="0" smtClean="0">
                <a:solidFill>
                  <a:schemeClr val="tx1"/>
                </a:solidFill>
              </a:rPr>
              <a:t> pays $10.00 per year in lease cost due to the financing structure</a:t>
            </a:r>
          </a:p>
          <a:p>
            <a:pPr marL="1271400" lvl="7" indent="0">
              <a:spcAft>
                <a:spcPts val="1200"/>
              </a:spcAft>
              <a:buClrTx/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1271400" lvl="7" indent="0">
              <a:spcAft>
                <a:spcPts val="1200"/>
              </a:spcAft>
              <a:buClrTx/>
              <a:buNone/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51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19" y="28660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>
                <a:solidFill>
                  <a:schemeClr val="tx1"/>
                </a:solidFill>
                <a:latin typeface="+mn-lt"/>
              </a:rPr>
              <a:t>Political Support</a:t>
            </a:r>
            <a:endParaRPr lang="en-US" sz="8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842" y="2152029"/>
            <a:ext cx="9887153" cy="4023360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749808" lvl="1" indent="-457200">
              <a:spcAft>
                <a:spcPts val="1800"/>
              </a:spcAft>
              <a:buClrTx/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Three city council people, Denver Housing Authority and Habitat for Humanity as key supporters and partners</a:t>
            </a:r>
          </a:p>
          <a:p>
            <a:pPr marL="1271400" lvl="7" indent="0">
              <a:spcAft>
                <a:spcPts val="1200"/>
              </a:spcAft>
              <a:buClrTx/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1271400" lvl="7" indent="0">
              <a:spcAft>
                <a:spcPts val="1200"/>
              </a:spcAft>
              <a:buClrTx/>
              <a:buNone/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0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19" y="28660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>
                <a:solidFill>
                  <a:schemeClr val="tx1"/>
                </a:solidFill>
                <a:latin typeface="+mn-lt"/>
              </a:rPr>
              <a:t>Three Projects</a:t>
            </a:r>
            <a:endParaRPr lang="en-US" sz="8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1330" y="1609770"/>
            <a:ext cx="9017535" cy="4023360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>
              <a:spcAft>
                <a:spcPts val="1800"/>
              </a:spcAft>
              <a:buClrTx/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</a:rPr>
              <a:t>Elisabetta</a:t>
            </a:r>
            <a:r>
              <a:rPr lang="en-US" sz="3200" dirty="0" smtClean="0">
                <a:solidFill>
                  <a:schemeClr val="tx1"/>
                </a:solidFill>
              </a:rPr>
              <a:t> – 91 units – 1,2,3 bedroom apartments</a:t>
            </a:r>
          </a:p>
          <a:p>
            <a:pPr>
              <a:spcAft>
                <a:spcPts val="1800"/>
              </a:spcAft>
              <a:buClrTx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 Habitat for Humanity – 7 townhouses – 3 bedrooms</a:t>
            </a:r>
          </a:p>
          <a:p>
            <a:pPr>
              <a:spcAft>
                <a:spcPts val="1800"/>
              </a:spcAft>
              <a:buClrTx/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  Stella – 132 units – 1,2,3,4 bedroom apartments</a:t>
            </a:r>
          </a:p>
          <a:p>
            <a:pPr marL="0" indent="0">
              <a:spcAft>
                <a:spcPts val="1800"/>
              </a:spcAft>
              <a:buClrTx/>
              <a:buNone/>
            </a:pPr>
            <a:endParaRPr lang="en-US" sz="3200" dirty="0" smtClean="0">
              <a:solidFill>
                <a:schemeClr val="tx1"/>
              </a:solidFill>
            </a:endParaRPr>
          </a:p>
          <a:p>
            <a:pPr>
              <a:spcAft>
                <a:spcPts val="1800"/>
              </a:spcAft>
              <a:buClrTx/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1271400" lvl="7" indent="0">
              <a:spcAft>
                <a:spcPts val="1200"/>
              </a:spcAft>
              <a:buClrTx/>
              <a:buNone/>
            </a:pP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4792" y="5060383"/>
            <a:ext cx="111003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2800" dirty="0" smtClean="0"/>
              <a:t>Gorman developed, owns and manages </a:t>
            </a:r>
            <a:r>
              <a:rPr lang="en-US" sz="2800" dirty="0" err="1" smtClean="0"/>
              <a:t>Elisabetta</a:t>
            </a:r>
            <a:r>
              <a:rPr lang="en-US" sz="2800" dirty="0" smtClean="0"/>
              <a:t> and Stella buildings; Habitat owns and manages the townhouses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055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E555136D0EAA429927FD901CA57989" ma:contentTypeVersion="15" ma:contentTypeDescription="Create a new document." ma:contentTypeScope="" ma:versionID="b181db268f726ecc0a03ee307e4fdc99">
  <xsd:schema xmlns:xsd="http://www.w3.org/2001/XMLSchema" xmlns:xs="http://www.w3.org/2001/XMLSchema" xmlns:p="http://schemas.microsoft.com/office/2006/metadata/properties" xmlns:ns2="cc541f54-964c-4b93-a605-435450d3a296" xmlns:ns3="b1cbd802-27c2-4bf7-937d-29fa16864377" targetNamespace="http://schemas.microsoft.com/office/2006/metadata/properties" ma:root="true" ma:fieldsID="bb7bb5889a47c2889caf976b3119156c" ns2:_="" ns3:_="">
    <xsd:import namespace="cc541f54-964c-4b93-a605-435450d3a296"/>
    <xsd:import namespace="b1cbd802-27c2-4bf7-937d-29fa1686437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541f54-964c-4b93-a605-435450d3a29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cbd802-27c2-4bf7-937d-29fa168643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782F3A0-826F-4157-A359-63E939D0924E}"/>
</file>

<file path=customXml/itemProps2.xml><?xml version="1.0" encoding="utf-8"?>
<ds:datastoreItem xmlns:ds="http://schemas.openxmlformats.org/officeDocument/2006/customXml" ds:itemID="{26709F80-AE75-4324-8237-A7BB3A222D77}"/>
</file>

<file path=customXml/itemProps3.xml><?xml version="1.0" encoding="utf-8"?>
<ds:datastoreItem xmlns:ds="http://schemas.openxmlformats.org/officeDocument/2006/customXml" ds:itemID="{8C68779E-9221-4386-9D44-300D1D521AE3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5435</TotalTime>
  <Words>457</Words>
  <Application>Microsoft Office PowerPoint</Application>
  <PresentationFormat>Widescreen</PresentationFormat>
  <Paragraphs>80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Retrospect</vt:lpstr>
      <vt:lpstr>PowerPoint Presentation</vt:lpstr>
      <vt:lpstr>PowerPoint Presentation</vt:lpstr>
      <vt:lpstr>2016 Survey of IDD Families Reveal Four Social Determinants of Well-Being:</vt:lpstr>
      <vt:lpstr>Housing</vt:lpstr>
      <vt:lpstr>Land</vt:lpstr>
      <vt:lpstr>Developer</vt:lpstr>
      <vt:lpstr>Financing Structure</vt:lpstr>
      <vt:lpstr>Political Support</vt:lpstr>
      <vt:lpstr>Three Projects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Tangible Results of the Projects</vt:lpstr>
      <vt:lpstr>PowerPoint Presentation</vt:lpstr>
      <vt:lpstr>Challenges</vt:lpstr>
      <vt:lpstr>Conclusion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Ambrose</dc:creator>
  <cp:lastModifiedBy>Christina Ambrose</cp:lastModifiedBy>
  <cp:revision>23</cp:revision>
  <dcterms:created xsi:type="dcterms:W3CDTF">2021-09-08T18:14:20Z</dcterms:created>
  <dcterms:modified xsi:type="dcterms:W3CDTF">2021-09-13T14:20:02Z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0x010100FBE555136D0EAA429927FD901CA57989</vt:lpwstr>
  </property>
</Properties>
</file>