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1"/>
  </p:notesMasterIdLst>
  <p:handoutMasterIdLst>
    <p:handoutMasterId r:id="rId32"/>
  </p:handoutMasterIdLst>
  <p:sldIdLst>
    <p:sldId id="256" r:id="rId2"/>
    <p:sldId id="376" r:id="rId3"/>
    <p:sldId id="260" r:id="rId4"/>
    <p:sldId id="340" r:id="rId5"/>
    <p:sldId id="373" r:id="rId6"/>
    <p:sldId id="336" r:id="rId7"/>
    <p:sldId id="347" r:id="rId8"/>
    <p:sldId id="372" r:id="rId9"/>
    <p:sldId id="383" r:id="rId10"/>
    <p:sldId id="258" r:id="rId11"/>
    <p:sldId id="259" r:id="rId12"/>
    <p:sldId id="272" r:id="rId13"/>
    <p:sldId id="268" r:id="rId14"/>
    <p:sldId id="265" r:id="rId15"/>
    <p:sldId id="257" r:id="rId16"/>
    <p:sldId id="262" r:id="rId17"/>
    <p:sldId id="263" r:id="rId18"/>
    <p:sldId id="264" r:id="rId19"/>
    <p:sldId id="287" r:id="rId20"/>
    <p:sldId id="286" r:id="rId21"/>
    <p:sldId id="266" r:id="rId22"/>
    <p:sldId id="377" r:id="rId23"/>
    <p:sldId id="380" r:id="rId24"/>
    <p:sldId id="378" r:id="rId25"/>
    <p:sldId id="381" r:id="rId26"/>
    <p:sldId id="371" r:id="rId27"/>
    <p:sldId id="379" r:id="rId28"/>
    <p:sldId id="382" r:id="rId29"/>
    <p:sldId id="330" r:id="rId3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4665" autoAdjust="0"/>
  </p:normalViewPr>
  <p:slideViewPr>
    <p:cSldViewPr>
      <p:cViewPr varScale="1">
        <p:scale>
          <a:sx n="107" d="100"/>
          <a:sy n="107" d="100"/>
        </p:scale>
        <p:origin x="1936" y="168"/>
      </p:cViewPr>
      <p:guideLst>
        <p:guide orient="horz" pos="2160"/>
        <p:guide pos="2880"/>
      </p:guideLst>
    </p:cSldViewPr>
  </p:slideViewPr>
  <p:notesTextViewPr>
    <p:cViewPr>
      <p:scale>
        <a:sx n="1" d="1"/>
        <a:sy n="1" d="1"/>
      </p:scale>
      <p:origin x="0" y="0"/>
    </p:cViewPr>
  </p:notesTextViewPr>
  <p:sorterViewPr>
    <p:cViewPr>
      <p:scale>
        <a:sx n="1" d="1"/>
        <a:sy n="1" d="1"/>
      </p:scale>
      <p:origin x="0" y="3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SERVICES PROVIDED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CRISIS RESPONSE</c:v>
                </c:pt>
              </c:strCache>
            </c:strRef>
          </c:tx>
          <c:spPr>
            <a:solidFill>
              <a:schemeClr val="accent1"/>
            </a:solidFill>
            <a:ln>
              <a:noFill/>
            </a:ln>
            <a:effectLst/>
          </c:spPr>
          <c:invertIfNegative val="0"/>
          <c:cat>
            <c:strRef>
              <c:f>Sheet1!$A$2:$A$5</c:f>
              <c:strCache>
                <c:ptCount val="2"/>
                <c:pt idx="0">
                  <c:v>FY19-20</c:v>
                </c:pt>
                <c:pt idx="1">
                  <c:v>FY20-21</c:v>
                </c:pt>
              </c:strCache>
            </c:strRef>
          </c:cat>
          <c:val>
            <c:numRef>
              <c:f>Sheet1!$B$2:$B$5</c:f>
              <c:numCache>
                <c:formatCode>General</c:formatCode>
                <c:ptCount val="4"/>
                <c:pt idx="0">
                  <c:v>59</c:v>
                </c:pt>
                <c:pt idx="1">
                  <c:v>25</c:v>
                </c:pt>
              </c:numCache>
            </c:numRef>
          </c:val>
          <c:extLst>
            <c:ext xmlns:c16="http://schemas.microsoft.com/office/drawing/2014/chart" uri="{C3380CC4-5D6E-409C-BE32-E72D297353CC}">
              <c16:uniqueId val="{00000000-EC2C-4EA4-B673-C8F30FEA07A7}"/>
            </c:ext>
          </c:extLst>
        </c:ser>
        <c:ser>
          <c:idx val="1"/>
          <c:order val="1"/>
          <c:tx>
            <c:strRef>
              <c:f>Sheet1!$C$1</c:f>
              <c:strCache>
                <c:ptCount val="1"/>
                <c:pt idx="0">
                  <c:v>START</c:v>
                </c:pt>
              </c:strCache>
            </c:strRef>
          </c:tx>
          <c:spPr>
            <a:solidFill>
              <a:schemeClr val="accent2"/>
            </a:solidFill>
            <a:ln>
              <a:noFill/>
            </a:ln>
            <a:effectLst/>
          </c:spPr>
          <c:invertIfNegative val="0"/>
          <c:cat>
            <c:strRef>
              <c:f>Sheet1!$A$2:$A$5</c:f>
              <c:strCache>
                <c:ptCount val="2"/>
                <c:pt idx="0">
                  <c:v>FY19-20</c:v>
                </c:pt>
                <c:pt idx="1">
                  <c:v>FY20-21</c:v>
                </c:pt>
              </c:strCache>
            </c:strRef>
          </c:cat>
          <c:val>
            <c:numRef>
              <c:f>Sheet1!$C$2:$C$5</c:f>
              <c:numCache>
                <c:formatCode>General</c:formatCode>
                <c:ptCount val="4"/>
                <c:pt idx="0">
                  <c:v>17</c:v>
                </c:pt>
                <c:pt idx="1">
                  <c:v>18</c:v>
                </c:pt>
              </c:numCache>
            </c:numRef>
          </c:val>
          <c:extLst>
            <c:ext xmlns:c16="http://schemas.microsoft.com/office/drawing/2014/chart" uri="{C3380CC4-5D6E-409C-BE32-E72D297353CC}">
              <c16:uniqueId val="{00000001-EC2C-4EA4-B673-C8F30FEA07A7}"/>
            </c:ext>
          </c:extLst>
        </c:ser>
        <c:ser>
          <c:idx val="2"/>
          <c:order val="2"/>
          <c:tx>
            <c:strRef>
              <c:f>Sheet1!$D$1</c:f>
              <c:strCache>
                <c:ptCount val="1"/>
                <c:pt idx="0">
                  <c:v>NEW REFERRALS</c:v>
                </c:pt>
              </c:strCache>
            </c:strRef>
          </c:tx>
          <c:spPr>
            <a:solidFill>
              <a:schemeClr val="accent3"/>
            </a:solidFill>
            <a:ln>
              <a:noFill/>
            </a:ln>
            <a:effectLst/>
          </c:spPr>
          <c:invertIfNegative val="0"/>
          <c:cat>
            <c:strRef>
              <c:f>Sheet1!$A$2:$A$5</c:f>
              <c:strCache>
                <c:ptCount val="2"/>
                <c:pt idx="0">
                  <c:v>FY19-20</c:v>
                </c:pt>
                <c:pt idx="1">
                  <c:v>FY20-21</c:v>
                </c:pt>
              </c:strCache>
            </c:strRef>
          </c:cat>
          <c:val>
            <c:numRef>
              <c:f>Sheet1!$D$2:$D$5</c:f>
              <c:numCache>
                <c:formatCode>General</c:formatCode>
                <c:ptCount val="4"/>
                <c:pt idx="1">
                  <c:v>2</c:v>
                </c:pt>
              </c:numCache>
            </c:numRef>
          </c:val>
          <c:extLst>
            <c:ext xmlns:c16="http://schemas.microsoft.com/office/drawing/2014/chart" uri="{C3380CC4-5D6E-409C-BE32-E72D297353CC}">
              <c16:uniqueId val="{00000002-EC2C-4EA4-B673-C8F30FEA07A7}"/>
            </c:ext>
          </c:extLst>
        </c:ser>
        <c:dLbls>
          <c:showLegendKey val="0"/>
          <c:showVal val="0"/>
          <c:showCatName val="0"/>
          <c:showSerName val="0"/>
          <c:showPercent val="0"/>
          <c:showBubbleSize val="0"/>
        </c:dLbls>
        <c:gapWidth val="219"/>
        <c:overlap val="-27"/>
        <c:axId val="896577920"/>
        <c:axId val="896568768"/>
      </c:barChart>
      <c:catAx>
        <c:axId val="89657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568768"/>
        <c:crosses val="autoZero"/>
        <c:auto val="1"/>
        <c:lblAlgn val="ctr"/>
        <c:lblOffset val="100"/>
        <c:noMultiLvlLbl val="0"/>
      </c:catAx>
      <c:valAx>
        <c:axId val="896568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57792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5902953706873594"/>
          <c:y val="0.92746724669679015"/>
          <c:w val="0.44933213511354558"/>
          <c:h val="5.85426981870477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t>START OUTCOMES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82270992213325"/>
          <c:y val="0.111943511308255"/>
          <c:w val="0.78765704198949527"/>
          <c:h val="0.73848657507122561"/>
        </c:manualLayout>
      </c:layout>
      <c:barChart>
        <c:barDir val="col"/>
        <c:grouping val="clustered"/>
        <c:varyColors val="0"/>
        <c:ser>
          <c:idx val="0"/>
          <c:order val="0"/>
          <c:tx>
            <c:strRef>
              <c:f>Sheet1!$B$1</c:f>
              <c:strCache>
                <c:ptCount val="1"/>
                <c:pt idx="0">
                  <c:v>EMERGENCY DEPARTMENT</c:v>
                </c:pt>
              </c:strCache>
            </c:strRef>
          </c:tx>
          <c:spPr>
            <a:solidFill>
              <a:schemeClr val="accent1"/>
            </a:solidFill>
            <a:ln>
              <a:noFill/>
            </a:ln>
            <a:effectLst/>
          </c:spPr>
          <c:invertIfNegative val="0"/>
          <c:cat>
            <c:strRef>
              <c:f>Sheet1!$A$2:$A$5</c:f>
              <c:strCache>
                <c:ptCount val="2"/>
                <c:pt idx="0">
                  <c:v>FY19-20</c:v>
                </c:pt>
                <c:pt idx="1">
                  <c:v>FY20-21</c:v>
                </c:pt>
              </c:strCache>
            </c:strRef>
          </c:cat>
          <c:val>
            <c:numRef>
              <c:f>Sheet1!$B$2:$B$5</c:f>
              <c:numCache>
                <c:formatCode>General</c:formatCode>
                <c:ptCount val="4"/>
                <c:pt idx="0">
                  <c:v>5</c:v>
                </c:pt>
                <c:pt idx="1">
                  <c:v>3</c:v>
                </c:pt>
              </c:numCache>
            </c:numRef>
          </c:val>
          <c:extLst>
            <c:ext xmlns:c16="http://schemas.microsoft.com/office/drawing/2014/chart" uri="{C3380CC4-5D6E-409C-BE32-E72D297353CC}">
              <c16:uniqueId val="{00000000-C365-4CCE-BFDF-8461742611AE}"/>
            </c:ext>
          </c:extLst>
        </c:ser>
        <c:ser>
          <c:idx val="1"/>
          <c:order val="1"/>
          <c:tx>
            <c:strRef>
              <c:f>Sheet1!$C$1</c:f>
              <c:strCache>
                <c:ptCount val="1"/>
                <c:pt idx="0">
                  <c:v>LAW ENFORCEMENT</c:v>
                </c:pt>
              </c:strCache>
            </c:strRef>
          </c:tx>
          <c:spPr>
            <a:solidFill>
              <a:schemeClr val="accent2"/>
            </a:solidFill>
            <a:ln>
              <a:noFill/>
            </a:ln>
            <a:effectLst/>
          </c:spPr>
          <c:invertIfNegative val="0"/>
          <c:cat>
            <c:strRef>
              <c:f>Sheet1!$A$2:$A$5</c:f>
              <c:strCache>
                <c:ptCount val="2"/>
                <c:pt idx="0">
                  <c:v>FY19-20</c:v>
                </c:pt>
                <c:pt idx="1">
                  <c:v>FY20-21</c:v>
                </c:pt>
              </c:strCache>
            </c:strRef>
          </c:cat>
          <c:val>
            <c:numRef>
              <c:f>Sheet1!$C$2:$C$5</c:f>
              <c:numCache>
                <c:formatCode>General</c:formatCode>
                <c:ptCount val="4"/>
                <c:pt idx="0">
                  <c:v>1</c:v>
                </c:pt>
                <c:pt idx="1">
                  <c:v>7</c:v>
                </c:pt>
              </c:numCache>
            </c:numRef>
          </c:val>
          <c:extLst>
            <c:ext xmlns:c16="http://schemas.microsoft.com/office/drawing/2014/chart" uri="{C3380CC4-5D6E-409C-BE32-E72D297353CC}">
              <c16:uniqueId val="{00000001-C365-4CCE-BFDF-8461742611AE}"/>
            </c:ext>
          </c:extLst>
        </c:ser>
        <c:ser>
          <c:idx val="2"/>
          <c:order val="2"/>
          <c:tx>
            <c:strRef>
              <c:f>Sheet1!$D$1</c:f>
              <c:strCache>
                <c:ptCount val="1"/>
                <c:pt idx="0">
                  <c:v>CRISIS CENTER</c:v>
                </c:pt>
              </c:strCache>
            </c:strRef>
          </c:tx>
          <c:spPr>
            <a:solidFill>
              <a:schemeClr val="accent3"/>
            </a:solidFill>
            <a:ln>
              <a:noFill/>
            </a:ln>
            <a:effectLst/>
          </c:spPr>
          <c:invertIfNegative val="0"/>
          <c:cat>
            <c:strRef>
              <c:f>Sheet1!$A$2:$A$5</c:f>
              <c:strCache>
                <c:ptCount val="2"/>
                <c:pt idx="0">
                  <c:v>FY19-20</c:v>
                </c:pt>
                <c:pt idx="1">
                  <c:v>FY20-21</c:v>
                </c:pt>
              </c:strCache>
            </c:strRef>
          </c:cat>
          <c:val>
            <c:numRef>
              <c:f>Sheet1!$D$2:$D$5</c:f>
              <c:numCache>
                <c:formatCode>General</c:formatCode>
                <c:ptCount val="4"/>
                <c:pt idx="0">
                  <c:v>1</c:v>
                </c:pt>
                <c:pt idx="1">
                  <c:v>1</c:v>
                </c:pt>
              </c:numCache>
            </c:numRef>
          </c:val>
          <c:extLst>
            <c:ext xmlns:c16="http://schemas.microsoft.com/office/drawing/2014/chart" uri="{C3380CC4-5D6E-409C-BE32-E72D297353CC}">
              <c16:uniqueId val="{00000004-C365-4CCE-BFDF-8461742611AE}"/>
            </c:ext>
          </c:extLst>
        </c:ser>
        <c:ser>
          <c:idx val="3"/>
          <c:order val="3"/>
          <c:tx>
            <c:strRef>
              <c:f>Sheet1!$E$1</c:f>
              <c:strCache>
                <c:ptCount val="1"/>
                <c:pt idx="0">
                  <c:v>PSYCHIATRIC INPATIENT HOSPITALIZATION</c:v>
                </c:pt>
              </c:strCache>
            </c:strRef>
          </c:tx>
          <c:spPr>
            <a:solidFill>
              <a:schemeClr val="accent4"/>
            </a:solidFill>
            <a:ln>
              <a:noFill/>
            </a:ln>
            <a:effectLst/>
          </c:spPr>
          <c:invertIfNegative val="0"/>
          <c:cat>
            <c:strRef>
              <c:f>Sheet1!$A$2:$A$5</c:f>
              <c:strCache>
                <c:ptCount val="2"/>
                <c:pt idx="0">
                  <c:v>FY19-20</c:v>
                </c:pt>
                <c:pt idx="1">
                  <c:v>FY20-21</c:v>
                </c:pt>
              </c:strCache>
            </c:strRef>
          </c:cat>
          <c:val>
            <c:numRef>
              <c:f>Sheet1!$E$2:$E$5</c:f>
              <c:numCache>
                <c:formatCode>General</c:formatCode>
                <c:ptCount val="4"/>
                <c:pt idx="0">
                  <c:v>1</c:v>
                </c:pt>
                <c:pt idx="1">
                  <c:v>2</c:v>
                </c:pt>
              </c:numCache>
            </c:numRef>
          </c:val>
          <c:extLst>
            <c:ext xmlns:c16="http://schemas.microsoft.com/office/drawing/2014/chart" uri="{C3380CC4-5D6E-409C-BE32-E72D297353CC}">
              <c16:uniqueId val="{00000005-C365-4CCE-BFDF-8461742611AE}"/>
            </c:ext>
          </c:extLst>
        </c:ser>
        <c:ser>
          <c:idx val="4"/>
          <c:order val="4"/>
          <c:tx>
            <c:strRef>
              <c:f>Sheet1!$F$1</c:f>
              <c:strCache>
                <c:ptCount val="1"/>
                <c:pt idx="0">
                  <c:v>MEDICAL HOSPITALIZATIONS</c:v>
                </c:pt>
              </c:strCache>
            </c:strRef>
          </c:tx>
          <c:spPr>
            <a:solidFill>
              <a:schemeClr val="accent5"/>
            </a:solidFill>
            <a:ln>
              <a:noFill/>
            </a:ln>
            <a:effectLst/>
          </c:spPr>
          <c:invertIfNegative val="0"/>
          <c:cat>
            <c:strRef>
              <c:f>Sheet1!$A$2:$A$5</c:f>
              <c:strCache>
                <c:ptCount val="2"/>
                <c:pt idx="0">
                  <c:v>FY19-20</c:v>
                </c:pt>
                <c:pt idx="1">
                  <c:v>FY20-21</c:v>
                </c:pt>
              </c:strCache>
            </c:strRef>
          </c:cat>
          <c:val>
            <c:numRef>
              <c:f>Sheet1!$F$2:$F$5</c:f>
              <c:numCache>
                <c:formatCode>General</c:formatCode>
                <c:ptCount val="4"/>
                <c:pt idx="0">
                  <c:v>2</c:v>
                </c:pt>
                <c:pt idx="1">
                  <c:v>1</c:v>
                </c:pt>
              </c:numCache>
            </c:numRef>
          </c:val>
          <c:extLst>
            <c:ext xmlns:c16="http://schemas.microsoft.com/office/drawing/2014/chart" uri="{C3380CC4-5D6E-409C-BE32-E72D297353CC}">
              <c16:uniqueId val="{00000006-C365-4CCE-BFDF-8461742611AE}"/>
            </c:ext>
          </c:extLst>
        </c:ser>
        <c:ser>
          <c:idx val="5"/>
          <c:order val="5"/>
          <c:tx>
            <c:strRef>
              <c:f>Sheet1!$G$1</c:f>
              <c:strCache>
                <c:ptCount val="1"/>
                <c:pt idx="0">
                  <c:v>MAINTAINED CURRENT SETTING</c:v>
                </c:pt>
              </c:strCache>
            </c:strRef>
          </c:tx>
          <c:spPr>
            <a:solidFill>
              <a:schemeClr val="accent6"/>
            </a:solidFill>
            <a:ln>
              <a:noFill/>
            </a:ln>
            <a:effectLst/>
          </c:spPr>
          <c:invertIfNegative val="0"/>
          <c:cat>
            <c:strRef>
              <c:f>Sheet1!$A$2:$A$5</c:f>
              <c:strCache>
                <c:ptCount val="2"/>
                <c:pt idx="0">
                  <c:v>FY19-20</c:v>
                </c:pt>
                <c:pt idx="1">
                  <c:v>FY20-21</c:v>
                </c:pt>
              </c:strCache>
            </c:strRef>
          </c:cat>
          <c:val>
            <c:numRef>
              <c:f>Sheet1!$G$2:$G$5</c:f>
              <c:numCache>
                <c:formatCode>General</c:formatCode>
                <c:ptCount val="4"/>
                <c:pt idx="0">
                  <c:v>1</c:v>
                </c:pt>
                <c:pt idx="1">
                  <c:v>4</c:v>
                </c:pt>
              </c:numCache>
            </c:numRef>
          </c:val>
          <c:extLst>
            <c:ext xmlns:c16="http://schemas.microsoft.com/office/drawing/2014/chart" uri="{C3380CC4-5D6E-409C-BE32-E72D297353CC}">
              <c16:uniqueId val="{00000007-C365-4CCE-BFDF-8461742611AE}"/>
            </c:ext>
          </c:extLst>
        </c:ser>
        <c:dLbls>
          <c:showLegendKey val="0"/>
          <c:showVal val="0"/>
          <c:showCatName val="0"/>
          <c:showSerName val="0"/>
          <c:showPercent val="0"/>
          <c:showBubbleSize val="0"/>
        </c:dLbls>
        <c:gapWidth val="219"/>
        <c:overlap val="-27"/>
        <c:axId val="724630640"/>
        <c:axId val="724638544"/>
      </c:barChart>
      <c:catAx>
        <c:axId val="72463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638544"/>
        <c:crosses val="autoZero"/>
        <c:auto val="1"/>
        <c:lblAlgn val="ctr"/>
        <c:lblOffset val="100"/>
        <c:noMultiLvlLbl val="0"/>
      </c:catAx>
      <c:valAx>
        <c:axId val="72463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6306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6.3530373920651206E-3"/>
          <c:y val="0.88998408877335577"/>
          <c:w val="0.9465548810938359"/>
          <c:h val="7.95474728116080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5C170-B9D1-4707-89F9-6B200F583F2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82B832E-25AE-4489-BFFF-E3B7A4C07BAC}">
      <dgm:prSet/>
      <dgm:spPr/>
      <dgm:t>
        <a:bodyPr/>
        <a:lstStyle/>
        <a:p>
          <a:pPr>
            <a:lnSpc>
              <a:spcPct val="100000"/>
            </a:lnSpc>
          </a:pPr>
          <a:r>
            <a:rPr lang="en-US" dirty="0"/>
            <a:t>Capacity building begins with positive engagement- whether it is an individual or a large system. START emphasizes building upon abilities in each individual and their system of support. START has built capacity within systems to provide collaborative treatment planning and crisis intervention plans. </a:t>
          </a:r>
        </a:p>
      </dgm:t>
    </dgm:pt>
    <dgm:pt modelId="{F85D5ED5-4CC1-4B79-A384-355923AA69E9}" type="parTrans" cxnId="{6843F7E0-7C80-477C-9262-A24AD952F10F}">
      <dgm:prSet/>
      <dgm:spPr/>
      <dgm:t>
        <a:bodyPr/>
        <a:lstStyle/>
        <a:p>
          <a:endParaRPr lang="en-US"/>
        </a:p>
      </dgm:t>
    </dgm:pt>
    <dgm:pt modelId="{746F79B7-D264-4AD2-AC11-C3B87EB63376}" type="sibTrans" cxnId="{6843F7E0-7C80-477C-9262-A24AD952F10F}">
      <dgm:prSet/>
      <dgm:spPr/>
      <dgm:t>
        <a:bodyPr/>
        <a:lstStyle/>
        <a:p>
          <a:pPr>
            <a:lnSpc>
              <a:spcPct val="100000"/>
            </a:lnSpc>
          </a:pPr>
          <a:endParaRPr lang="en-US"/>
        </a:p>
      </dgm:t>
    </dgm:pt>
    <dgm:pt modelId="{30D565C6-9F96-4FA1-A257-173EC18F9710}">
      <dgm:prSet/>
      <dgm:spPr/>
      <dgm:t>
        <a:bodyPr/>
        <a:lstStyle/>
        <a:p>
          <a:pPr>
            <a:lnSpc>
              <a:spcPct val="100000"/>
            </a:lnSpc>
          </a:pPr>
          <a:r>
            <a:rPr lang="en-US" dirty="0"/>
            <a:t>Help begins with providing oxygen- By helping to resolve the immediate destabilizing situation allows for hope and change going forward. START has provided support within 24-hour crisis and inpatient psychiatric facilities so that treatment is appropriate for the unique needs of individuals with dual diagnoses.</a:t>
          </a:r>
        </a:p>
      </dgm:t>
    </dgm:pt>
    <dgm:pt modelId="{982F7F3D-33E2-4A41-8D60-88D3D12830C0}" type="parTrans" cxnId="{2B12DA3D-ACE1-4E57-AC08-DD33451D3370}">
      <dgm:prSet/>
      <dgm:spPr/>
      <dgm:t>
        <a:bodyPr/>
        <a:lstStyle/>
        <a:p>
          <a:endParaRPr lang="en-US"/>
        </a:p>
      </dgm:t>
    </dgm:pt>
    <dgm:pt modelId="{BDF3056C-719A-43AC-8DF2-5CC74BF5D699}" type="sibTrans" cxnId="{2B12DA3D-ACE1-4E57-AC08-DD33451D3370}">
      <dgm:prSet/>
      <dgm:spPr/>
      <dgm:t>
        <a:bodyPr/>
        <a:lstStyle/>
        <a:p>
          <a:pPr>
            <a:lnSpc>
              <a:spcPct val="100000"/>
            </a:lnSpc>
          </a:pPr>
          <a:endParaRPr lang="en-US"/>
        </a:p>
      </dgm:t>
    </dgm:pt>
    <dgm:pt modelId="{1BFB6249-A328-4BFF-91C9-F0E6B9616DDC}">
      <dgm:prSet/>
      <dgm:spPr/>
      <dgm:t>
        <a:bodyPr/>
        <a:lstStyle/>
        <a:p>
          <a:pPr>
            <a:lnSpc>
              <a:spcPct val="100000"/>
            </a:lnSpc>
          </a:pPr>
          <a:r>
            <a:rPr lang="en-US" dirty="0"/>
            <a:t>Team effort- we work as a team to create opportunities. This includes mutual respect that allows for team input and helping the program to improve and change. </a:t>
          </a:r>
        </a:p>
      </dgm:t>
    </dgm:pt>
    <dgm:pt modelId="{B9146DBD-22D7-41B0-B49E-E89E6711F701}" type="parTrans" cxnId="{69180917-F519-46FC-A4FF-0A3C81ED6C39}">
      <dgm:prSet/>
      <dgm:spPr/>
      <dgm:t>
        <a:bodyPr/>
        <a:lstStyle/>
        <a:p>
          <a:endParaRPr lang="en-US"/>
        </a:p>
      </dgm:t>
    </dgm:pt>
    <dgm:pt modelId="{B435E2EF-B890-43E6-A884-6499006D9C7D}" type="sibTrans" cxnId="{69180917-F519-46FC-A4FF-0A3C81ED6C39}">
      <dgm:prSet/>
      <dgm:spPr/>
      <dgm:t>
        <a:bodyPr/>
        <a:lstStyle/>
        <a:p>
          <a:pPr>
            <a:lnSpc>
              <a:spcPct val="100000"/>
            </a:lnSpc>
          </a:pPr>
          <a:endParaRPr lang="en-US"/>
        </a:p>
      </dgm:t>
    </dgm:pt>
    <dgm:pt modelId="{FF0B8B67-81D8-40D5-8984-3379CEE24229}">
      <dgm:prSet/>
      <dgm:spPr/>
      <dgm:t>
        <a:bodyPr/>
        <a:lstStyle/>
        <a:p>
          <a:pPr>
            <a:lnSpc>
              <a:spcPct val="100000"/>
            </a:lnSpc>
          </a:pPr>
          <a:r>
            <a:rPr lang="en-US" dirty="0"/>
            <a:t>Community- developing and maintaining fellowship with others to share common attitudes, values, interests, and goals, through outreach.</a:t>
          </a:r>
        </a:p>
      </dgm:t>
    </dgm:pt>
    <dgm:pt modelId="{EC386C7F-2A4A-4F12-8427-CBBDFF92D7BB}" type="parTrans" cxnId="{B4C64C08-01F8-40E5-8900-90EBFD09A29B}">
      <dgm:prSet/>
      <dgm:spPr/>
      <dgm:t>
        <a:bodyPr/>
        <a:lstStyle/>
        <a:p>
          <a:endParaRPr lang="en-US"/>
        </a:p>
      </dgm:t>
    </dgm:pt>
    <dgm:pt modelId="{E922A338-AA40-45AD-83C7-430849D5B106}" type="sibTrans" cxnId="{B4C64C08-01F8-40E5-8900-90EBFD09A29B}">
      <dgm:prSet/>
      <dgm:spPr/>
      <dgm:t>
        <a:bodyPr/>
        <a:lstStyle/>
        <a:p>
          <a:pPr>
            <a:lnSpc>
              <a:spcPct val="100000"/>
            </a:lnSpc>
          </a:pPr>
          <a:endParaRPr lang="en-US"/>
        </a:p>
      </dgm:t>
    </dgm:pt>
    <dgm:pt modelId="{0DF3F21E-0E27-4D16-BC76-EB1E65F85B61}">
      <dgm:prSet/>
      <dgm:spPr/>
      <dgm:t>
        <a:bodyPr/>
        <a:lstStyle/>
        <a:p>
          <a:pPr>
            <a:lnSpc>
              <a:spcPct val="100000"/>
            </a:lnSpc>
          </a:pPr>
          <a:r>
            <a:rPr lang="en-US" dirty="0"/>
            <a:t>Humanity- Conducting all activities with compassion, understanding and kindness. People are treated with dignity and respect. </a:t>
          </a:r>
        </a:p>
      </dgm:t>
    </dgm:pt>
    <dgm:pt modelId="{1A150DD8-75B6-44AD-99F7-098E532BB3CE}" type="parTrans" cxnId="{E9D0FD9A-1247-40B5-802D-2034A37D33CF}">
      <dgm:prSet/>
      <dgm:spPr/>
      <dgm:t>
        <a:bodyPr/>
        <a:lstStyle/>
        <a:p>
          <a:endParaRPr lang="en-US"/>
        </a:p>
      </dgm:t>
    </dgm:pt>
    <dgm:pt modelId="{BA9FBEFC-999F-4461-A288-6BBB9772058E}" type="sibTrans" cxnId="{E9D0FD9A-1247-40B5-802D-2034A37D33CF}">
      <dgm:prSet/>
      <dgm:spPr/>
      <dgm:t>
        <a:bodyPr/>
        <a:lstStyle/>
        <a:p>
          <a:endParaRPr lang="en-US"/>
        </a:p>
      </dgm:t>
    </dgm:pt>
    <dgm:pt modelId="{FB214AAD-2031-415A-BAF6-695FB5296A42}" type="pres">
      <dgm:prSet presAssocID="{3FC5C170-B9D1-4707-89F9-6B200F583F2D}" presName="root" presStyleCnt="0">
        <dgm:presLayoutVars>
          <dgm:dir/>
          <dgm:resizeHandles val="exact"/>
        </dgm:presLayoutVars>
      </dgm:prSet>
      <dgm:spPr/>
    </dgm:pt>
    <dgm:pt modelId="{6D31186E-0662-4671-A17B-D192EFADF04A}" type="pres">
      <dgm:prSet presAssocID="{3FC5C170-B9D1-4707-89F9-6B200F583F2D}" presName="container" presStyleCnt="0">
        <dgm:presLayoutVars>
          <dgm:dir/>
          <dgm:resizeHandles val="exact"/>
        </dgm:presLayoutVars>
      </dgm:prSet>
      <dgm:spPr/>
    </dgm:pt>
    <dgm:pt modelId="{F1522B1E-0FB3-45D0-8425-F30D6A7CD773}" type="pres">
      <dgm:prSet presAssocID="{D82B832E-25AE-4489-BFFF-E3B7A4C07BAC}" presName="compNode" presStyleCnt="0"/>
      <dgm:spPr/>
    </dgm:pt>
    <dgm:pt modelId="{0CA4F17C-041A-446C-82AF-32C460BD41BD}" type="pres">
      <dgm:prSet presAssocID="{D82B832E-25AE-4489-BFFF-E3B7A4C07BAC}" presName="iconBgRect" presStyleLbl="bgShp" presStyleIdx="0" presStyleCnt="5"/>
      <dgm:spPr/>
    </dgm:pt>
    <dgm:pt modelId="{8C86941D-799D-4D9E-92C3-3C8CB99E6FF7}" type="pres">
      <dgm:prSet presAssocID="{D82B832E-25AE-4489-BFFF-E3B7A4C07BA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9CA332BF-641A-442C-870A-C644DFF8C352}" type="pres">
      <dgm:prSet presAssocID="{D82B832E-25AE-4489-BFFF-E3B7A4C07BAC}" presName="spaceRect" presStyleCnt="0"/>
      <dgm:spPr/>
    </dgm:pt>
    <dgm:pt modelId="{4A12BC2D-AED3-4FFF-8DA5-43508A4AD39E}" type="pres">
      <dgm:prSet presAssocID="{D82B832E-25AE-4489-BFFF-E3B7A4C07BAC}" presName="textRect" presStyleLbl="revTx" presStyleIdx="0" presStyleCnt="5">
        <dgm:presLayoutVars>
          <dgm:chMax val="1"/>
          <dgm:chPref val="1"/>
        </dgm:presLayoutVars>
      </dgm:prSet>
      <dgm:spPr/>
    </dgm:pt>
    <dgm:pt modelId="{3784AB8E-4EFC-41F4-9656-7A4CCF19F8DA}" type="pres">
      <dgm:prSet presAssocID="{746F79B7-D264-4AD2-AC11-C3B87EB63376}" presName="sibTrans" presStyleLbl="sibTrans2D1" presStyleIdx="0" presStyleCnt="0"/>
      <dgm:spPr/>
    </dgm:pt>
    <dgm:pt modelId="{6CB784B2-0047-4BC4-9BDF-F5B34A64DA38}" type="pres">
      <dgm:prSet presAssocID="{30D565C6-9F96-4FA1-A257-173EC18F9710}" presName="compNode" presStyleCnt="0"/>
      <dgm:spPr/>
    </dgm:pt>
    <dgm:pt modelId="{954BEE4F-E7CD-421E-8905-513863CAE7C3}" type="pres">
      <dgm:prSet presAssocID="{30D565C6-9F96-4FA1-A257-173EC18F9710}" presName="iconBgRect" presStyleLbl="bgShp" presStyleIdx="1" presStyleCnt="5"/>
      <dgm:spPr/>
    </dgm:pt>
    <dgm:pt modelId="{8DE26348-FF20-40CD-B53C-3EAFCA800350}" type="pres">
      <dgm:prSet presAssocID="{30D565C6-9F96-4FA1-A257-173EC18F97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7FD619EA-5279-4160-8086-3597EA1DCE91}" type="pres">
      <dgm:prSet presAssocID="{30D565C6-9F96-4FA1-A257-173EC18F9710}" presName="spaceRect" presStyleCnt="0"/>
      <dgm:spPr/>
    </dgm:pt>
    <dgm:pt modelId="{D95AE7A1-9AEF-42D5-A87C-7F89BB0AB3CB}" type="pres">
      <dgm:prSet presAssocID="{30D565C6-9F96-4FA1-A257-173EC18F9710}" presName="textRect" presStyleLbl="revTx" presStyleIdx="1" presStyleCnt="5">
        <dgm:presLayoutVars>
          <dgm:chMax val="1"/>
          <dgm:chPref val="1"/>
        </dgm:presLayoutVars>
      </dgm:prSet>
      <dgm:spPr/>
    </dgm:pt>
    <dgm:pt modelId="{F3317B34-1A5C-49A8-AC77-21F194EC3138}" type="pres">
      <dgm:prSet presAssocID="{BDF3056C-719A-43AC-8DF2-5CC74BF5D699}" presName="sibTrans" presStyleLbl="sibTrans2D1" presStyleIdx="0" presStyleCnt="0"/>
      <dgm:spPr/>
    </dgm:pt>
    <dgm:pt modelId="{FCB46162-66CE-4F3E-8166-C83D0DC66527}" type="pres">
      <dgm:prSet presAssocID="{1BFB6249-A328-4BFF-91C9-F0E6B9616DDC}" presName="compNode" presStyleCnt="0"/>
      <dgm:spPr/>
    </dgm:pt>
    <dgm:pt modelId="{2187B7EC-F25B-42E7-BFD9-A56862158423}" type="pres">
      <dgm:prSet presAssocID="{1BFB6249-A328-4BFF-91C9-F0E6B9616DDC}" presName="iconBgRect" presStyleLbl="bgShp" presStyleIdx="2" presStyleCnt="5"/>
      <dgm:spPr/>
    </dgm:pt>
    <dgm:pt modelId="{58746359-A3F1-47D3-8D12-962AF53F6B2B}" type="pres">
      <dgm:prSet presAssocID="{1BFB6249-A328-4BFF-91C9-F0E6B9616DD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45657D35-072D-497B-857F-D91880E41A85}" type="pres">
      <dgm:prSet presAssocID="{1BFB6249-A328-4BFF-91C9-F0E6B9616DDC}" presName="spaceRect" presStyleCnt="0"/>
      <dgm:spPr/>
    </dgm:pt>
    <dgm:pt modelId="{0C863F1F-3B06-4EBD-9F18-1C8B9856BEDC}" type="pres">
      <dgm:prSet presAssocID="{1BFB6249-A328-4BFF-91C9-F0E6B9616DDC}" presName="textRect" presStyleLbl="revTx" presStyleIdx="2" presStyleCnt="5">
        <dgm:presLayoutVars>
          <dgm:chMax val="1"/>
          <dgm:chPref val="1"/>
        </dgm:presLayoutVars>
      </dgm:prSet>
      <dgm:spPr/>
    </dgm:pt>
    <dgm:pt modelId="{33169C97-BC5C-4BD8-A026-5465D26ECC23}" type="pres">
      <dgm:prSet presAssocID="{B435E2EF-B890-43E6-A884-6499006D9C7D}" presName="sibTrans" presStyleLbl="sibTrans2D1" presStyleIdx="0" presStyleCnt="0"/>
      <dgm:spPr/>
    </dgm:pt>
    <dgm:pt modelId="{59179ADA-F831-4D98-AE80-4923C16C84F2}" type="pres">
      <dgm:prSet presAssocID="{FF0B8B67-81D8-40D5-8984-3379CEE24229}" presName="compNode" presStyleCnt="0"/>
      <dgm:spPr/>
    </dgm:pt>
    <dgm:pt modelId="{C2BDAEFD-8B6D-46C9-8967-1675553CE26F}" type="pres">
      <dgm:prSet presAssocID="{FF0B8B67-81D8-40D5-8984-3379CEE24229}" presName="iconBgRect" presStyleLbl="bgShp" presStyleIdx="3" presStyleCnt="5"/>
      <dgm:spPr/>
    </dgm:pt>
    <dgm:pt modelId="{7DABA735-5C5F-4DA7-8BE0-947C77810581}" type="pres">
      <dgm:prSet presAssocID="{FF0B8B67-81D8-40D5-8984-3379CEE2422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ers"/>
        </a:ext>
      </dgm:extLst>
    </dgm:pt>
    <dgm:pt modelId="{3E36A4C5-5F05-4589-8284-CF2B3DDC7ED4}" type="pres">
      <dgm:prSet presAssocID="{FF0B8B67-81D8-40D5-8984-3379CEE24229}" presName="spaceRect" presStyleCnt="0"/>
      <dgm:spPr/>
    </dgm:pt>
    <dgm:pt modelId="{8A259148-810E-40F8-B0AB-48C1C061C0D9}" type="pres">
      <dgm:prSet presAssocID="{FF0B8B67-81D8-40D5-8984-3379CEE24229}" presName="textRect" presStyleLbl="revTx" presStyleIdx="3" presStyleCnt="5">
        <dgm:presLayoutVars>
          <dgm:chMax val="1"/>
          <dgm:chPref val="1"/>
        </dgm:presLayoutVars>
      </dgm:prSet>
      <dgm:spPr/>
    </dgm:pt>
    <dgm:pt modelId="{2B7EEAA2-4804-4992-8534-F4D97FAFABAD}" type="pres">
      <dgm:prSet presAssocID="{E922A338-AA40-45AD-83C7-430849D5B106}" presName="sibTrans" presStyleLbl="sibTrans2D1" presStyleIdx="0" presStyleCnt="0"/>
      <dgm:spPr/>
    </dgm:pt>
    <dgm:pt modelId="{90B8229F-4819-4AD7-B9E4-42CBBEEF6400}" type="pres">
      <dgm:prSet presAssocID="{0DF3F21E-0E27-4D16-BC76-EB1E65F85B61}" presName="compNode" presStyleCnt="0"/>
      <dgm:spPr/>
    </dgm:pt>
    <dgm:pt modelId="{B332CEA4-7736-410C-8475-FE9F3BE8C7FA}" type="pres">
      <dgm:prSet presAssocID="{0DF3F21E-0E27-4D16-BC76-EB1E65F85B61}" presName="iconBgRect" presStyleLbl="bgShp" presStyleIdx="4" presStyleCnt="5"/>
      <dgm:spPr/>
    </dgm:pt>
    <dgm:pt modelId="{2A9D2F16-7F86-4072-A4BF-61E3DD849740}" type="pres">
      <dgm:prSet presAssocID="{0DF3F21E-0E27-4D16-BC76-EB1E65F85B6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ove Letter"/>
        </a:ext>
      </dgm:extLst>
    </dgm:pt>
    <dgm:pt modelId="{F63D0CE0-C1A3-4AB0-8B67-618DBEA8108C}" type="pres">
      <dgm:prSet presAssocID="{0DF3F21E-0E27-4D16-BC76-EB1E65F85B61}" presName="spaceRect" presStyleCnt="0"/>
      <dgm:spPr/>
    </dgm:pt>
    <dgm:pt modelId="{228B018C-77D4-46AA-9FB6-4656EB79AC03}" type="pres">
      <dgm:prSet presAssocID="{0DF3F21E-0E27-4D16-BC76-EB1E65F85B61}" presName="textRect" presStyleLbl="revTx" presStyleIdx="4" presStyleCnt="5">
        <dgm:presLayoutVars>
          <dgm:chMax val="1"/>
          <dgm:chPref val="1"/>
        </dgm:presLayoutVars>
      </dgm:prSet>
      <dgm:spPr/>
    </dgm:pt>
  </dgm:ptLst>
  <dgm:cxnLst>
    <dgm:cxn modelId="{B4C64C08-01F8-40E5-8900-90EBFD09A29B}" srcId="{3FC5C170-B9D1-4707-89F9-6B200F583F2D}" destId="{FF0B8B67-81D8-40D5-8984-3379CEE24229}" srcOrd="3" destOrd="0" parTransId="{EC386C7F-2A4A-4F12-8427-CBBDFF92D7BB}" sibTransId="{E922A338-AA40-45AD-83C7-430849D5B106}"/>
    <dgm:cxn modelId="{69180917-F519-46FC-A4FF-0A3C81ED6C39}" srcId="{3FC5C170-B9D1-4707-89F9-6B200F583F2D}" destId="{1BFB6249-A328-4BFF-91C9-F0E6B9616DDC}" srcOrd="2" destOrd="0" parTransId="{B9146DBD-22D7-41B0-B49E-E89E6711F701}" sibTransId="{B435E2EF-B890-43E6-A884-6499006D9C7D}"/>
    <dgm:cxn modelId="{94660425-E3FE-416F-880C-CD2248FCDF1B}" type="presOf" srcId="{BDF3056C-719A-43AC-8DF2-5CC74BF5D699}" destId="{F3317B34-1A5C-49A8-AC77-21F194EC3138}" srcOrd="0" destOrd="0" presId="urn:microsoft.com/office/officeart/2018/2/layout/IconCircleList"/>
    <dgm:cxn modelId="{60B9452B-ADEB-43A1-BA88-CDF90FA7BD6D}" type="presOf" srcId="{B435E2EF-B890-43E6-A884-6499006D9C7D}" destId="{33169C97-BC5C-4BD8-A026-5465D26ECC23}" srcOrd="0" destOrd="0" presId="urn:microsoft.com/office/officeart/2018/2/layout/IconCircleList"/>
    <dgm:cxn modelId="{91A70C32-2344-4192-B3E1-0F3AC829FBED}" type="presOf" srcId="{FF0B8B67-81D8-40D5-8984-3379CEE24229}" destId="{8A259148-810E-40F8-B0AB-48C1C061C0D9}" srcOrd="0" destOrd="0" presId="urn:microsoft.com/office/officeart/2018/2/layout/IconCircleList"/>
    <dgm:cxn modelId="{2B12DA3D-ACE1-4E57-AC08-DD33451D3370}" srcId="{3FC5C170-B9D1-4707-89F9-6B200F583F2D}" destId="{30D565C6-9F96-4FA1-A257-173EC18F9710}" srcOrd="1" destOrd="0" parTransId="{982F7F3D-33E2-4A41-8D60-88D3D12830C0}" sibTransId="{BDF3056C-719A-43AC-8DF2-5CC74BF5D699}"/>
    <dgm:cxn modelId="{EE0CEA65-A5D1-4AE9-89A2-6F3414B35CC8}" type="presOf" srcId="{746F79B7-D264-4AD2-AC11-C3B87EB63376}" destId="{3784AB8E-4EFC-41F4-9656-7A4CCF19F8DA}" srcOrd="0" destOrd="0" presId="urn:microsoft.com/office/officeart/2018/2/layout/IconCircleList"/>
    <dgm:cxn modelId="{7024F166-3BF1-46DE-8358-AD5C1DF7649C}" type="presOf" srcId="{D82B832E-25AE-4489-BFFF-E3B7A4C07BAC}" destId="{4A12BC2D-AED3-4FFF-8DA5-43508A4AD39E}" srcOrd="0" destOrd="0" presId="urn:microsoft.com/office/officeart/2018/2/layout/IconCircleList"/>
    <dgm:cxn modelId="{F160916F-7B55-486B-B7B7-D813C753C82A}" type="presOf" srcId="{0DF3F21E-0E27-4D16-BC76-EB1E65F85B61}" destId="{228B018C-77D4-46AA-9FB6-4656EB79AC03}" srcOrd="0" destOrd="0" presId="urn:microsoft.com/office/officeart/2018/2/layout/IconCircleList"/>
    <dgm:cxn modelId="{E9D0FD9A-1247-40B5-802D-2034A37D33CF}" srcId="{3FC5C170-B9D1-4707-89F9-6B200F583F2D}" destId="{0DF3F21E-0E27-4D16-BC76-EB1E65F85B61}" srcOrd="4" destOrd="0" parTransId="{1A150DD8-75B6-44AD-99F7-098E532BB3CE}" sibTransId="{BA9FBEFC-999F-4461-A288-6BBB9772058E}"/>
    <dgm:cxn modelId="{D89EFFA0-B237-4DA2-AE43-C320556A0645}" type="presOf" srcId="{E922A338-AA40-45AD-83C7-430849D5B106}" destId="{2B7EEAA2-4804-4992-8534-F4D97FAFABAD}" srcOrd="0" destOrd="0" presId="urn:microsoft.com/office/officeart/2018/2/layout/IconCircleList"/>
    <dgm:cxn modelId="{30F8F4A2-60EB-43C3-8DE3-9686063A0932}" type="presOf" srcId="{30D565C6-9F96-4FA1-A257-173EC18F9710}" destId="{D95AE7A1-9AEF-42D5-A87C-7F89BB0AB3CB}" srcOrd="0" destOrd="0" presId="urn:microsoft.com/office/officeart/2018/2/layout/IconCircleList"/>
    <dgm:cxn modelId="{F8DDC0CD-8288-4FAA-9097-586DF25C97E1}" type="presOf" srcId="{3FC5C170-B9D1-4707-89F9-6B200F583F2D}" destId="{FB214AAD-2031-415A-BAF6-695FB5296A42}" srcOrd="0" destOrd="0" presId="urn:microsoft.com/office/officeart/2018/2/layout/IconCircleList"/>
    <dgm:cxn modelId="{BDA8AED2-1BA4-43CB-8BC1-DB1957552940}" type="presOf" srcId="{1BFB6249-A328-4BFF-91C9-F0E6B9616DDC}" destId="{0C863F1F-3B06-4EBD-9F18-1C8B9856BEDC}" srcOrd="0" destOrd="0" presId="urn:microsoft.com/office/officeart/2018/2/layout/IconCircleList"/>
    <dgm:cxn modelId="{6843F7E0-7C80-477C-9262-A24AD952F10F}" srcId="{3FC5C170-B9D1-4707-89F9-6B200F583F2D}" destId="{D82B832E-25AE-4489-BFFF-E3B7A4C07BAC}" srcOrd="0" destOrd="0" parTransId="{F85D5ED5-4CC1-4B79-A384-355923AA69E9}" sibTransId="{746F79B7-D264-4AD2-AC11-C3B87EB63376}"/>
    <dgm:cxn modelId="{5A659A5A-A540-493E-8225-828BCF8FE960}" type="presParOf" srcId="{FB214AAD-2031-415A-BAF6-695FB5296A42}" destId="{6D31186E-0662-4671-A17B-D192EFADF04A}" srcOrd="0" destOrd="0" presId="urn:microsoft.com/office/officeart/2018/2/layout/IconCircleList"/>
    <dgm:cxn modelId="{F6BB89FD-EA80-42B4-B1DF-84CE1B101410}" type="presParOf" srcId="{6D31186E-0662-4671-A17B-D192EFADF04A}" destId="{F1522B1E-0FB3-45D0-8425-F30D6A7CD773}" srcOrd="0" destOrd="0" presId="urn:microsoft.com/office/officeart/2018/2/layout/IconCircleList"/>
    <dgm:cxn modelId="{DF987AD6-3CF8-4626-88B4-B3808F384678}" type="presParOf" srcId="{F1522B1E-0FB3-45D0-8425-F30D6A7CD773}" destId="{0CA4F17C-041A-446C-82AF-32C460BD41BD}" srcOrd="0" destOrd="0" presId="urn:microsoft.com/office/officeart/2018/2/layout/IconCircleList"/>
    <dgm:cxn modelId="{726BFD51-42FD-4F9D-B1CC-0DD57750CB45}" type="presParOf" srcId="{F1522B1E-0FB3-45D0-8425-F30D6A7CD773}" destId="{8C86941D-799D-4D9E-92C3-3C8CB99E6FF7}" srcOrd="1" destOrd="0" presId="urn:microsoft.com/office/officeart/2018/2/layout/IconCircleList"/>
    <dgm:cxn modelId="{E27103CD-4A2E-4A66-81EC-69D620F18A30}" type="presParOf" srcId="{F1522B1E-0FB3-45D0-8425-F30D6A7CD773}" destId="{9CA332BF-641A-442C-870A-C644DFF8C352}" srcOrd="2" destOrd="0" presId="urn:microsoft.com/office/officeart/2018/2/layout/IconCircleList"/>
    <dgm:cxn modelId="{9C5B2FD3-DC56-487A-B607-0C017E2CE904}" type="presParOf" srcId="{F1522B1E-0FB3-45D0-8425-F30D6A7CD773}" destId="{4A12BC2D-AED3-4FFF-8DA5-43508A4AD39E}" srcOrd="3" destOrd="0" presId="urn:microsoft.com/office/officeart/2018/2/layout/IconCircleList"/>
    <dgm:cxn modelId="{6F872D60-AD2B-46A9-B692-F5A6EEBD46EF}" type="presParOf" srcId="{6D31186E-0662-4671-A17B-D192EFADF04A}" destId="{3784AB8E-4EFC-41F4-9656-7A4CCF19F8DA}" srcOrd="1" destOrd="0" presId="urn:microsoft.com/office/officeart/2018/2/layout/IconCircleList"/>
    <dgm:cxn modelId="{6189427F-339B-44DF-9314-F48B1B8B1EFD}" type="presParOf" srcId="{6D31186E-0662-4671-A17B-D192EFADF04A}" destId="{6CB784B2-0047-4BC4-9BDF-F5B34A64DA38}" srcOrd="2" destOrd="0" presId="urn:microsoft.com/office/officeart/2018/2/layout/IconCircleList"/>
    <dgm:cxn modelId="{FB65AE21-F1D2-4918-A09E-4434E438E8DF}" type="presParOf" srcId="{6CB784B2-0047-4BC4-9BDF-F5B34A64DA38}" destId="{954BEE4F-E7CD-421E-8905-513863CAE7C3}" srcOrd="0" destOrd="0" presId="urn:microsoft.com/office/officeart/2018/2/layout/IconCircleList"/>
    <dgm:cxn modelId="{E61F1A9A-D1D3-4B14-943C-B040019B8EC2}" type="presParOf" srcId="{6CB784B2-0047-4BC4-9BDF-F5B34A64DA38}" destId="{8DE26348-FF20-40CD-B53C-3EAFCA800350}" srcOrd="1" destOrd="0" presId="urn:microsoft.com/office/officeart/2018/2/layout/IconCircleList"/>
    <dgm:cxn modelId="{757997DF-90ED-4D53-925A-9203F0D010D8}" type="presParOf" srcId="{6CB784B2-0047-4BC4-9BDF-F5B34A64DA38}" destId="{7FD619EA-5279-4160-8086-3597EA1DCE91}" srcOrd="2" destOrd="0" presId="urn:microsoft.com/office/officeart/2018/2/layout/IconCircleList"/>
    <dgm:cxn modelId="{4A0F9376-EAE6-49C7-B136-DF25AA586995}" type="presParOf" srcId="{6CB784B2-0047-4BC4-9BDF-F5B34A64DA38}" destId="{D95AE7A1-9AEF-42D5-A87C-7F89BB0AB3CB}" srcOrd="3" destOrd="0" presId="urn:microsoft.com/office/officeart/2018/2/layout/IconCircleList"/>
    <dgm:cxn modelId="{1F51502B-4E9D-490E-A718-F414A65F8967}" type="presParOf" srcId="{6D31186E-0662-4671-A17B-D192EFADF04A}" destId="{F3317B34-1A5C-49A8-AC77-21F194EC3138}" srcOrd="3" destOrd="0" presId="urn:microsoft.com/office/officeart/2018/2/layout/IconCircleList"/>
    <dgm:cxn modelId="{6F62E780-8718-47C9-AA16-B522628AB88A}" type="presParOf" srcId="{6D31186E-0662-4671-A17B-D192EFADF04A}" destId="{FCB46162-66CE-4F3E-8166-C83D0DC66527}" srcOrd="4" destOrd="0" presId="urn:microsoft.com/office/officeart/2018/2/layout/IconCircleList"/>
    <dgm:cxn modelId="{8558D05B-3970-4357-A2FB-1C0023F45A63}" type="presParOf" srcId="{FCB46162-66CE-4F3E-8166-C83D0DC66527}" destId="{2187B7EC-F25B-42E7-BFD9-A56862158423}" srcOrd="0" destOrd="0" presId="urn:microsoft.com/office/officeart/2018/2/layout/IconCircleList"/>
    <dgm:cxn modelId="{AEFB1F21-5CDA-44FC-90B6-179C66CDF3E1}" type="presParOf" srcId="{FCB46162-66CE-4F3E-8166-C83D0DC66527}" destId="{58746359-A3F1-47D3-8D12-962AF53F6B2B}" srcOrd="1" destOrd="0" presId="urn:microsoft.com/office/officeart/2018/2/layout/IconCircleList"/>
    <dgm:cxn modelId="{0D6D5ECD-4B8B-4698-8C71-BBF735971B51}" type="presParOf" srcId="{FCB46162-66CE-4F3E-8166-C83D0DC66527}" destId="{45657D35-072D-497B-857F-D91880E41A85}" srcOrd="2" destOrd="0" presId="urn:microsoft.com/office/officeart/2018/2/layout/IconCircleList"/>
    <dgm:cxn modelId="{A07E6D52-18A0-4442-BAC1-B0BB4B00EBD5}" type="presParOf" srcId="{FCB46162-66CE-4F3E-8166-C83D0DC66527}" destId="{0C863F1F-3B06-4EBD-9F18-1C8B9856BEDC}" srcOrd="3" destOrd="0" presId="urn:microsoft.com/office/officeart/2018/2/layout/IconCircleList"/>
    <dgm:cxn modelId="{6EB12851-FCC8-4F50-9D9D-9AF5869D6259}" type="presParOf" srcId="{6D31186E-0662-4671-A17B-D192EFADF04A}" destId="{33169C97-BC5C-4BD8-A026-5465D26ECC23}" srcOrd="5" destOrd="0" presId="urn:microsoft.com/office/officeart/2018/2/layout/IconCircleList"/>
    <dgm:cxn modelId="{51D884B3-4E9D-45DD-858F-774E34798D05}" type="presParOf" srcId="{6D31186E-0662-4671-A17B-D192EFADF04A}" destId="{59179ADA-F831-4D98-AE80-4923C16C84F2}" srcOrd="6" destOrd="0" presId="urn:microsoft.com/office/officeart/2018/2/layout/IconCircleList"/>
    <dgm:cxn modelId="{C8E46D88-C6CC-4636-8651-22390AB235C4}" type="presParOf" srcId="{59179ADA-F831-4D98-AE80-4923C16C84F2}" destId="{C2BDAEFD-8B6D-46C9-8967-1675553CE26F}" srcOrd="0" destOrd="0" presId="urn:microsoft.com/office/officeart/2018/2/layout/IconCircleList"/>
    <dgm:cxn modelId="{E0B86D31-3434-489A-BA3A-B2C3016345D1}" type="presParOf" srcId="{59179ADA-F831-4D98-AE80-4923C16C84F2}" destId="{7DABA735-5C5F-4DA7-8BE0-947C77810581}" srcOrd="1" destOrd="0" presId="urn:microsoft.com/office/officeart/2018/2/layout/IconCircleList"/>
    <dgm:cxn modelId="{2B333304-0855-4F44-9049-76B7026DAF2D}" type="presParOf" srcId="{59179ADA-F831-4D98-AE80-4923C16C84F2}" destId="{3E36A4C5-5F05-4589-8284-CF2B3DDC7ED4}" srcOrd="2" destOrd="0" presId="urn:microsoft.com/office/officeart/2018/2/layout/IconCircleList"/>
    <dgm:cxn modelId="{B6FBAC70-7341-428C-A92A-88D980D87661}" type="presParOf" srcId="{59179ADA-F831-4D98-AE80-4923C16C84F2}" destId="{8A259148-810E-40F8-B0AB-48C1C061C0D9}" srcOrd="3" destOrd="0" presId="urn:microsoft.com/office/officeart/2018/2/layout/IconCircleList"/>
    <dgm:cxn modelId="{BB03E25C-88E4-4140-8CEE-CB6583E70876}" type="presParOf" srcId="{6D31186E-0662-4671-A17B-D192EFADF04A}" destId="{2B7EEAA2-4804-4992-8534-F4D97FAFABAD}" srcOrd="7" destOrd="0" presId="urn:microsoft.com/office/officeart/2018/2/layout/IconCircleList"/>
    <dgm:cxn modelId="{AC5F4FCC-6067-4D30-8B5C-9FA5A1B6D20E}" type="presParOf" srcId="{6D31186E-0662-4671-A17B-D192EFADF04A}" destId="{90B8229F-4819-4AD7-B9E4-42CBBEEF6400}" srcOrd="8" destOrd="0" presId="urn:microsoft.com/office/officeart/2018/2/layout/IconCircleList"/>
    <dgm:cxn modelId="{B2AA9EDD-369C-4161-BD3E-C1B8A0AC7332}" type="presParOf" srcId="{90B8229F-4819-4AD7-B9E4-42CBBEEF6400}" destId="{B332CEA4-7736-410C-8475-FE9F3BE8C7FA}" srcOrd="0" destOrd="0" presId="urn:microsoft.com/office/officeart/2018/2/layout/IconCircleList"/>
    <dgm:cxn modelId="{42A871F2-302C-439F-81AF-6C398E9D64C0}" type="presParOf" srcId="{90B8229F-4819-4AD7-B9E4-42CBBEEF6400}" destId="{2A9D2F16-7F86-4072-A4BF-61E3DD849740}" srcOrd="1" destOrd="0" presId="urn:microsoft.com/office/officeart/2018/2/layout/IconCircleList"/>
    <dgm:cxn modelId="{710C1C5E-886C-4E2F-8758-D56B4F5D6E6A}" type="presParOf" srcId="{90B8229F-4819-4AD7-B9E4-42CBBEEF6400}" destId="{F63D0CE0-C1A3-4AB0-8B67-618DBEA8108C}" srcOrd="2" destOrd="0" presId="urn:microsoft.com/office/officeart/2018/2/layout/IconCircleList"/>
    <dgm:cxn modelId="{640EC533-9CCA-4C39-91D2-030D04334F52}" type="presParOf" srcId="{90B8229F-4819-4AD7-B9E4-42CBBEEF6400}" destId="{228B018C-77D4-46AA-9FB6-4656EB79AC0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E9A29-2467-4099-BF32-CF33F7B8F068}" type="doc">
      <dgm:prSet loTypeId="urn:microsoft.com/office/officeart/2005/8/layout/pyramid3" loCatId="pyramid" qsTypeId="urn:microsoft.com/office/officeart/2005/8/quickstyle/simple1" qsCatId="simple" csTypeId="urn:microsoft.com/office/officeart/2005/8/colors/accent1_3" csCatId="accent1" phldr="1"/>
      <dgm:spPr/>
      <dgm:t>
        <a:bodyPr/>
        <a:lstStyle/>
        <a:p>
          <a:endParaRPr lang="en-US"/>
        </a:p>
      </dgm:t>
    </dgm:pt>
    <dgm:pt modelId="{2B2E57E8-7783-44BF-9023-D3B0063901F2}">
      <dgm:prSet phldrT="[Text]" custT="1"/>
      <dgm:spPr/>
      <dgm:t>
        <a:bodyPr/>
        <a:lstStyle/>
        <a:p>
          <a:pPr algn="ctr"/>
          <a:r>
            <a:rPr lang="en-US" sz="1600" b="1" dirty="0">
              <a:latin typeface="Times New Roman" panose="02020603050405020304" pitchFamily="18" charset="0"/>
              <a:cs typeface="Times New Roman" panose="02020603050405020304" pitchFamily="18" charset="0"/>
            </a:rPr>
            <a:t>Access to services </a:t>
          </a:r>
        </a:p>
        <a:p>
          <a:pPr algn="ctr"/>
          <a:r>
            <a:rPr lang="en-US" sz="1600" b="1" dirty="0">
              <a:latin typeface="Times New Roman" panose="02020603050405020304" pitchFamily="18" charset="0"/>
              <a:cs typeface="Times New Roman" panose="02020603050405020304" pitchFamily="18" charset="0"/>
            </a:rPr>
            <a:t>Treatment planning</a:t>
          </a:r>
        </a:p>
        <a:p>
          <a:pPr algn="ctr"/>
          <a:r>
            <a:rPr lang="en-US" sz="1600" b="1" dirty="0">
              <a:latin typeface="Times New Roman" panose="02020603050405020304" pitchFamily="18" charset="0"/>
              <a:cs typeface="Times New Roman" panose="02020603050405020304" pitchFamily="18" charset="0"/>
            </a:rPr>
            <a:t>Integrating health and wellness</a:t>
          </a:r>
        </a:p>
        <a:p>
          <a:pPr algn="ctr"/>
          <a:r>
            <a:rPr lang="en-US" sz="1600" b="1" dirty="0">
              <a:latin typeface="Times New Roman" panose="02020603050405020304" pitchFamily="18" charset="0"/>
              <a:cs typeface="Times New Roman" panose="02020603050405020304" pitchFamily="18" charset="0"/>
            </a:rPr>
            <a:t>Service linkages</a:t>
          </a:r>
        </a:p>
      </dgm:t>
    </dgm:pt>
    <dgm:pt modelId="{8770E6A8-7249-45C9-ABCB-65C6906E8804}" type="parTrans" cxnId="{19F441BB-4CE1-4C77-9356-C271FFB1B3FE}">
      <dgm:prSet/>
      <dgm:spPr/>
      <dgm:t>
        <a:bodyPr/>
        <a:lstStyle/>
        <a:p>
          <a:endParaRPr lang="en-US"/>
        </a:p>
      </dgm:t>
    </dgm:pt>
    <dgm:pt modelId="{D4DFF831-DC60-4E87-B85E-08A743E123CD}" type="sibTrans" cxnId="{19F441BB-4CE1-4C77-9356-C271FFB1B3FE}">
      <dgm:prSet/>
      <dgm:spPr/>
      <dgm:t>
        <a:bodyPr/>
        <a:lstStyle/>
        <a:p>
          <a:endParaRPr lang="en-US"/>
        </a:p>
      </dgm:t>
    </dgm:pt>
    <dgm:pt modelId="{C88F6539-38DF-4238-8C07-BD5569443968}">
      <dgm:prSet phldrT="[Text]" custT="1"/>
      <dgm:spPr/>
      <dgm:t>
        <a:bodyPr/>
        <a:lstStyle/>
        <a:p>
          <a:pPr algn="ctr"/>
          <a:r>
            <a:rPr lang="en-US" sz="1600" b="1" dirty="0">
              <a:latin typeface="Times New Roman" panose="02020603050405020304" pitchFamily="18" charset="0"/>
              <a:cs typeface="Times New Roman" panose="02020603050405020304" pitchFamily="18" charset="0"/>
            </a:rPr>
            <a:t>Identification of stressors</a:t>
          </a:r>
        </a:p>
        <a:p>
          <a:pPr algn="ctr"/>
          <a:r>
            <a:rPr lang="en-US" sz="1600" b="1" dirty="0">
              <a:latin typeface="Times New Roman" panose="02020603050405020304" pitchFamily="18" charset="0"/>
              <a:cs typeface="Times New Roman" panose="02020603050405020304" pitchFamily="18" charset="0"/>
            </a:rPr>
            <a:t>Crisis planning and prevention</a:t>
          </a:r>
        </a:p>
        <a:p>
          <a:pPr algn="ctr"/>
          <a:r>
            <a:rPr lang="en-US" sz="1600" b="1" dirty="0">
              <a:latin typeface="Times New Roman" panose="02020603050405020304" pitchFamily="18" charset="0"/>
              <a:cs typeface="Times New Roman" panose="02020603050405020304" pitchFamily="18" charset="0"/>
            </a:rPr>
            <a:t>Crisis intervention </a:t>
          </a:r>
        </a:p>
        <a:p>
          <a:pPr algn="ctr"/>
          <a:r>
            <a:rPr lang="en-US" sz="1600" b="1" dirty="0">
              <a:latin typeface="Times New Roman" panose="02020603050405020304" pitchFamily="18" charset="0"/>
              <a:cs typeface="Times New Roman" panose="02020603050405020304" pitchFamily="18" charset="0"/>
            </a:rPr>
            <a:t>Respite services</a:t>
          </a:r>
        </a:p>
        <a:p>
          <a:pPr algn="ctr"/>
          <a:r>
            <a:rPr lang="en-US" sz="1600" b="1" dirty="0">
              <a:latin typeface="Times New Roman" panose="02020603050405020304" pitchFamily="18" charset="0"/>
              <a:cs typeface="Times New Roman" panose="02020603050405020304" pitchFamily="18" charset="0"/>
            </a:rPr>
            <a:t>Clarifying diagnoses</a:t>
          </a:r>
        </a:p>
      </dgm:t>
    </dgm:pt>
    <dgm:pt modelId="{A0721DC4-3BB9-4794-A814-4BEA664241C2}" type="parTrans" cxnId="{24D53B9B-90C3-406B-B268-667BA2544608}">
      <dgm:prSet/>
      <dgm:spPr/>
      <dgm:t>
        <a:bodyPr/>
        <a:lstStyle/>
        <a:p>
          <a:endParaRPr lang="en-US"/>
        </a:p>
      </dgm:t>
    </dgm:pt>
    <dgm:pt modelId="{B04BA525-BDBE-44B2-AE12-E4DBC1296057}" type="sibTrans" cxnId="{24D53B9B-90C3-406B-B268-667BA2544608}">
      <dgm:prSet/>
      <dgm:spPr/>
      <dgm:t>
        <a:bodyPr/>
        <a:lstStyle/>
        <a:p>
          <a:endParaRPr lang="en-US"/>
        </a:p>
      </dgm:t>
    </dgm:pt>
    <dgm:pt modelId="{12650EE6-8A50-488C-A814-260FF0222223}">
      <dgm:prSet phldrT="[Text]" custT="1"/>
      <dgm:spPr/>
      <dgm:t>
        <a:bodyPr/>
        <a:lstStyle/>
        <a:p>
          <a:r>
            <a:rPr lang="en-US" sz="1600" b="1" dirty="0">
              <a:latin typeface="Times New Roman" panose="02020603050405020304" pitchFamily="18" charset="0"/>
              <a:cs typeface="Times New Roman" panose="02020603050405020304" pitchFamily="18" charset="0"/>
            </a:rPr>
            <a:t>Emergency Room</a:t>
          </a:r>
        </a:p>
        <a:p>
          <a:r>
            <a:rPr lang="en-US" sz="1600" b="1" dirty="0">
              <a:latin typeface="Times New Roman" panose="02020603050405020304" pitchFamily="18" charset="0"/>
              <a:cs typeface="Times New Roman" panose="02020603050405020304" pitchFamily="18" charset="0"/>
            </a:rPr>
            <a:t>In-patient</a:t>
          </a:r>
        </a:p>
        <a:p>
          <a:r>
            <a:rPr lang="en-US" sz="1600" b="1" dirty="0">
              <a:latin typeface="Times New Roman" panose="02020603050405020304" pitchFamily="18" charset="0"/>
              <a:cs typeface="Times New Roman" panose="02020603050405020304" pitchFamily="18" charset="0"/>
            </a:rPr>
            <a:t>Police/legal</a:t>
          </a:r>
        </a:p>
      </dgm:t>
    </dgm:pt>
    <dgm:pt modelId="{B1B07368-ED86-49BD-B787-206115E084C8}" type="parTrans" cxnId="{E9DC66D7-C610-4B37-ABD0-3141954FF9C5}">
      <dgm:prSet/>
      <dgm:spPr/>
      <dgm:t>
        <a:bodyPr/>
        <a:lstStyle/>
        <a:p>
          <a:endParaRPr lang="en-US"/>
        </a:p>
      </dgm:t>
    </dgm:pt>
    <dgm:pt modelId="{7D59F728-EB26-46F3-9453-F46FE86EF0A6}" type="sibTrans" cxnId="{E9DC66D7-C610-4B37-ABD0-3141954FF9C5}">
      <dgm:prSet/>
      <dgm:spPr/>
      <dgm:t>
        <a:bodyPr/>
        <a:lstStyle/>
        <a:p>
          <a:endParaRPr lang="en-US"/>
        </a:p>
      </dgm:t>
    </dgm:pt>
    <dgm:pt modelId="{C8F4C2E4-329A-4769-8658-BC403FE01FB8}" type="pres">
      <dgm:prSet presAssocID="{62BE9A29-2467-4099-BF32-CF33F7B8F068}" presName="Name0" presStyleCnt="0">
        <dgm:presLayoutVars>
          <dgm:dir/>
          <dgm:animLvl val="lvl"/>
          <dgm:resizeHandles val="exact"/>
        </dgm:presLayoutVars>
      </dgm:prSet>
      <dgm:spPr/>
    </dgm:pt>
    <dgm:pt modelId="{9A9AB03F-F67B-4813-9BB1-36DAA7F52763}" type="pres">
      <dgm:prSet presAssocID="{2B2E57E8-7783-44BF-9023-D3B0063901F2}" presName="Name8" presStyleCnt="0"/>
      <dgm:spPr/>
    </dgm:pt>
    <dgm:pt modelId="{69DB2678-E925-48FF-A374-65EB42BB598A}" type="pres">
      <dgm:prSet presAssocID="{2B2E57E8-7783-44BF-9023-D3B0063901F2}" presName="level" presStyleLbl="node1" presStyleIdx="0" presStyleCnt="3" custScaleY="121201" custLinFactNeighborX="71" custLinFactNeighborY="3407">
        <dgm:presLayoutVars>
          <dgm:chMax val="1"/>
          <dgm:bulletEnabled val="1"/>
        </dgm:presLayoutVars>
      </dgm:prSet>
      <dgm:spPr/>
    </dgm:pt>
    <dgm:pt modelId="{933F9670-5181-45D1-B2D5-0F27EA4413DF}" type="pres">
      <dgm:prSet presAssocID="{2B2E57E8-7783-44BF-9023-D3B0063901F2}" presName="levelTx" presStyleLbl="revTx" presStyleIdx="0" presStyleCnt="0">
        <dgm:presLayoutVars>
          <dgm:chMax val="1"/>
          <dgm:bulletEnabled val="1"/>
        </dgm:presLayoutVars>
      </dgm:prSet>
      <dgm:spPr/>
    </dgm:pt>
    <dgm:pt modelId="{BC29B0CC-EE29-4A82-8AC2-04416EAEFA35}" type="pres">
      <dgm:prSet presAssocID="{C88F6539-38DF-4238-8C07-BD5569443968}" presName="Name8" presStyleCnt="0"/>
      <dgm:spPr/>
    </dgm:pt>
    <dgm:pt modelId="{FAA4E4C6-1DD2-4F7D-887F-C8A6158E6ABE}" type="pres">
      <dgm:prSet presAssocID="{C88F6539-38DF-4238-8C07-BD5569443968}" presName="level" presStyleLbl="node1" presStyleIdx="1" presStyleCnt="3" custScaleX="100506" custScaleY="114046">
        <dgm:presLayoutVars>
          <dgm:chMax val="1"/>
          <dgm:bulletEnabled val="1"/>
        </dgm:presLayoutVars>
      </dgm:prSet>
      <dgm:spPr/>
    </dgm:pt>
    <dgm:pt modelId="{A16C7E8E-80C3-4184-9A1F-D4B53E9CC88F}" type="pres">
      <dgm:prSet presAssocID="{C88F6539-38DF-4238-8C07-BD5569443968}" presName="levelTx" presStyleLbl="revTx" presStyleIdx="0" presStyleCnt="0">
        <dgm:presLayoutVars>
          <dgm:chMax val="1"/>
          <dgm:bulletEnabled val="1"/>
        </dgm:presLayoutVars>
      </dgm:prSet>
      <dgm:spPr/>
    </dgm:pt>
    <dgm:pt modelId="{5844095B-CFB0-41B6-B09B-DC3FB4AE0387}" type="pres">
      <dgm:prSet presAssocID="{12650EE6-8A50-488C-A814-260FF0222223}" presName="Name8" presStyleCnt="0"/>
      <dgm:spPr/>
    </dgm:pt>
    <dgm:pt modelId="{F4719082-F77B-4D35-88E7-7F16782CB410}" type="pres">
      <dgm:prSet presAssocID="{12650EE6-8A50-488C-A814-260FF0222223}" presName="level" presStyleLbl="node1" presStyleIdx="2" presStyleCnt="3" custScaleY="116926" custLinFactNeighborX="-516" custLinFactNeighborY="-519">
        <dgm:presLayoutVars>
          <dgm:chMax val="1"/>
          <dgm:bulletEnabled val="1"/>
        </dgm:presLayoutVars>
      </dgm:prSet>
      <dgm:spPr/>
    </dgm:pt>
    <dgm:pt modelId="{ED0982CF-1370-43F5-953B-F546F604A97E}" type="pres">
      <dgm:prSet presAssocID="{12650EE6-8A50-488C-A814-260FF0222223}" presName="levelTx" presStyleLbl="revTx" presStyleIdx="0" presStyleCnt="0">
        <dgm:presLayoutVars>
          <dgm:chMax val="1"/>
          <dgm:bulletEnabled val="1"/>
        </dgm:presLayoutVars>
      </dgm:prSet>
      <dgm:spPr/>
    </dgm:pt>
  </dgm:ptLst>
  <dgm:cxnLst>
    <dgm:cxn modelId="{AD067502-A6A1-4B96-A4EA-32519ADC5132}" type="presOf" srcId="{2B2E57E8-7783-44BF-9023-D3B0063901F2}" destId="{69DB2678-E925-48FF-A374-65EB42BB598A}" srcOrd="0" destOrd="0" presId="urn:microsoft.com/office/officeart/2005/8/layout/pyramid3"/>
    <dgm:cxn modelId="{FAE5BE03-01CE-46EC-AC11-68C9E27FA040}" type="presOf" srcId="{C88F6539-38DF-4238-8C07-BD5569443968}" destId="{FAA4E4C6-1DD2-4F7D-887F-C8A6158E6ABE}" srcOrd="0" destOrd="0" presId="urn:microsoft.com/office/officeart/2005/8/layout/pyramid3"/>
    <dgm:cxn modelId="{81D78521-7447-4CA3-BA34-D2BB580BF14D}" type="presOf" srcId="{C88F6539-38DF-4238-8C07-BD5569443968}" destId="{A16C7E8E-80C3-4184-9A1F-D4B53E9CC88F}" srcOrd="1" destOrd="0" presId="urn:microsoft.com/office/officeart/2005/8/layout/pyramid3"/>
    <dgm:cxn modelId="{BD340751-E560-4549-BBE1-6D9A10E77917}" type="presOf" srcId="{62BE9A29-2467-4099-BF32-CF33F7B8F068}" destId="{C8F4C2E4-329A-4769-8658-BC403FE01FB8}" srcOrd="0" destOrd="0" presId="urn:microsoft.com/office/officeart/2005/8/layout/pyramid3"/>
    <dgm:cxn modelId="{24D53B9B-90C3-406B-B268-667BA2544608}" srcId="{62BE9A29-2467-4099-BF32-CF33F7B8F068}" destId="{C88F6539-38DF-4238-8C07-BD5569443968}" srcOrd="1" destOrd="0" parTransId="{A0721DC4-3BB9-4794-A814-4BEA664241C2}" sibTransId="{B04BA525-BDBE-44B2-AE12-E4DBC1296057}"/>
    <dgm:cxn modelId="{F688EEA6-75FE-4BBE-8540-DA6B6CFB2079}" type="presOf" srcId="{2B2E57E8-7783-44BF-9023-D3B0063901F2}" destId="{933F9670-5181-45D1-B2D5-0F27EA4413DF}" srcOrd="1" destOrd="0" presId="urn:microsoft.com/office/officeart/2005/8/layout/pyramid3"/>
    <dgm:cxn modelId="{36B63BAC-091C-4E8E-88D3-04DE0F203ED4}" type="presOf" srcId="{12650EE6-8A50-488C-A814-260FF0222223}" destId="{F4719082-F77B-4D35-88E7-7F16782CB410}" srcOrd="0" destOrd="0" presId="urn:microsoft.com/office/officeart/2005/8/layout/pyramid3"/>
    <dgm:cxn modelId="{19F441BB-4CE1-4C77-9356-C271FFB1B3FE}" srcId="{62BE9A29-2467-4099-BF32-CF33F7B8F068}" destId="{2B2E57E8-7783-44BF-9023-D3B0063901F2}" srcOrd="0" destOrd="0" parTransId="{8770E6A8-7249-45C9-ABCB-65C6906E8804}" sibTransId="{D4DFF831-DC60-4E87-B85E-08A743E123CD}"/>
    <dgm:cxn modelId="{E9DC66D7-C610-4B37-ABD0-3141954FF9C5}" srcId="{62BE9A29-2467-4099-BF32-CF33F7B8F068}" destId="{12650EE6-8A50-488C-A814-260FF0222223}" srcOrd="2" destOrd="0" parTransId="{B1B07368-ED86-49BD-B787-206115E084C8}" sibTransId="{7D59F728-EB26-46F3-9453-F46FE86EF0A6}"/>
    <dgm:cxn modelId="{ACDDECFF-E315-4BE8-BB2D-3167D9A0F154}" type="presOf" srcId="{12650EE6-8A50-488C-A814-260FF0222223}" destId="{ED0982CF-1370-43F5-953B-F546F604A97E}" srcOrd="1" destOrd="0" presId="urn:microsoft.com/office/officeart/2005/8/layout/pyramid3"/>
    <dgm:cxn modelId="{72047B3E-13DF-498B-8FA6-3E94EB58E1E7}" type="presParOf" srcId="{C8F4C2E4-329A-4769-8658-BC403FE01FB8}" destId="{9A9AB03F-F67B-4813-9BB1-36DAA7F52763}" srcOrd="0" destOrd="0" presId="urn:microsoft.com/office/officeart/2005/8/layout/pyramid3"/>
    <dgm:cxn modelId="{0BF83620-0474-436C-9097-F59AE13A65AE}" type="presParOf" srcId="{9A9AB03F-F67B-4813-9BB1-36DAA7F52763}" destId="{69DB2678-E925-48FF-A374-65EB42BB598A}" srcOrd="0" destOrd="0" presId="urn:microsoft.com/office/officeart/2005/8/layout/pyramid3"/>
    <dgm:cxn modelId="{D2600C1F-B55B-469B-8970-18E6648AD8F0}" type="presParOf" srcId="{9A9AB03F-F67B-4813-9BB1-36DAA7F52763}" destId="{933F9670-5181-45D1-B2D5-0F27EA4413DF}" srcOrd="1" destOrd="0" presId="urn:microsoft.com/office/officeart/2005/8/layout/pyramid3"/>
    <dgm:cxn modelId="{44B7CB09-E7AE-4CCF-9704-1C6748DEB04A}" type="presParOf" srcId="{C8F4C2E4-329A-4769-8658-BC403FE01FB8}" destId="{BC29B0CC-EE29-4A82-8AC2-04416EAEFA35}" srcOrd="1" destOrd="0" presId="urn:microsoft.com/office/officeart/2005/8/layout/pyramid3"/>
    <dgm:cxn modelId="{C3869AAE-4799-4E4C-9743-92BCBF517A6F}" type="presParOf" srcId="{BC29B0CC-EE29-4A82-8AC2-04416EAEFA35}" destId="{FAA4E4C6-1DD2-4F7D-887F-C8A6158E6ABE}" srcOrd="0" destOrd="0" presId="urn:microsoft.com/office/officeart/2005/8/layout/pyramid3"/>
    <dgm:cxn modelId="{E0130AB6-4C92-4A19-B22F-F9DF1FADF9E1}" type="presParOf" srcId="{BC29B0CC-EE29-4A82-8AC2-04416EAEFA35}" destId="{A16C7E8E-80C3-4184-9A1F-D4B53E9CC88F}" srcOrd="1" destOrd="0" presId="urn:microsoft.com/office/officeart/2005/8/layout/pyramid3"/>
    <dgm:cxn modelId="{888D44AF-3261-4EE6-A24C-910B8E4F2966}" type="presParOf" srcId="{C8F4C2E4-329A-4769-8658-BC403FE01FB8}" destId="{5844095B-CFB0-41B6-B09B-DC3FB4AE0387}" srcOrd="2" destOrd="0" presId="urn:microsoft.com/office/officeart/2005/8/layout/pyramid3"/>
    <dgm:cxn modelId="{11172D03-88ED-4C5F-9A6C-B7A02F680609}" type="presParOf" srcId="{5844095B-CFB0-41B6-B09B-DC3FB4AE0387}" destId="{F4719082-F77B-4D35-88E7-7F16782CB410}" srcOrd="0" destOrd="0" presId="urn:microsoft.com/office/officeart/2005/8/layout/pyramid3"/>
    <dgm:cxn modelId="{3F76DACB-D7DD-47EC-BD04-3FEFE6E207B5}" type="presParOf" srcId="{5844095B-CFB0-41B6-B09B-DC3FB4AE0387}" destId="{ED0982CF-1370-43F5-953B-F546F604A97E}"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606DBF-00A3-47A6-8871-7EF4F62CE681}"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F983D53B-42C9-4D98-8654-A8A64EFCFAC7}">
      <dgm:prSet custT="1"/>
      <dgm:spPr/>
      <dgm:t>
        <a:bodyPr/>
        <a:lstStyle/>
        <a:p>
          <a:pPr algn="ctr"/>
          <a:r>
            <a:rPr lang="en-US" sz="1800" b="1" dirty="0"/>
            <a:t>FUNDING SOURCE</a:t>
          </a:r>
          <a:endParaRPr lang="en-US" sz="1800" dirty="0"/>
        </a:p>
      </dgm:t>
    </dgm:pt>
    <dgm:pt modelId="{DDAA1545-F5BD-44D4-9E9F-76CAA583CB04}" type="parTrans" cxnId="{408F35B1-D1B0-4269-A777-061B567FCDBA}">
      <dgm:prSet/>
      <dgm:spPr/>
      <dgm:t>
        <a:bodyPr/>
        <a:lstStyle/>
        <a:p>
          <a:endParaRPr lang="en-US"/>
        </a:p>
      </dgm:t>
    </dgm:pt>
    <dgm:pt modelId="{3A83E7A2-FCC7-4C11-87A1-9D51E184D52B}" type="sibTrans" cxnId="{408F35B1-D1B0-4269-A777-061B567FCDBA}">
      <dgm:prSet/>
      <dgm:spPr/>
      <dgm:t>
        <a:bodyPr/>
        <a:lstStyle/>
        <a:p>
          <a:endParaRPr lang="en-US"/>
        </a:p>
      </dgm:t>
    </dgm:pt>
    <dgm:pt modelId="{FBB8C253-EC80-4E67-9A70-50BB405C34E4}">
      <dgm:prSet custT="1"/>
      <dgm:spPr/>
      <dgm:t>
        <a:bodyPr/>
        <a:lstStyle/>
        <a:p>
          <a:r>
            <a:rPr lang="en-US" sz="1800" b="1" dirty="0"/>
            <a:t>HCBS-DD: 6</a:t>
          </a:r>
          <a:endParaRPr lang="en-US" sz="1800" dirty="0"/>
        </a:p>
      </dgm:t>
    </dgm:pt>
    <dgm:pt modelId="{C4C73770-A9F2-48E2-B3BE-E19ACA535C78}" type="parTrans" cxnId="{9FA0B610-DF08-4F49-A35F-D9F6E65CE9A3}">
      <dgm:prSet/>
      <dgm:spPr/>
      <dgm:t>
        <a:bodyPr/>
        <a:lstStyle/>
        <a:p>
          <a:endParaRPr lang="en-US"/>
        </a:p>
      </dgm:t>
    </dgm:pt>
    <dgm:pt modelId="{0EC8FC8B-57BB-487C-A67A-DC3252B71FFE}" type="sibTrans" cxnId="{9FA0B610-DF08-4F49-A35F-D9F6E65CE9A3}">
      <dgm:prSet/>
      <dgm:spPr/>
      <dgm:t>
        <a:bodyPr/>
        <a:lstStyle/>
        <a:p>
          <a:endParaRPr lang="en-US"/>
        </a:p>
      </dgm:t>
    </dgm:pt>
    <dgm:pt modelId="{020AD9C4-F4ED-4549-A20C-54DC771D0F53}">
      <dgm:prSet custT="1"/>
      <dgm:spPr/>
      <dgm:t>
        <a:bodyPr/>
        <a:lstStyle/>
        <a:p>
          <a:r>
            <a:rPr lang="en-US" sz="1800" b="1" dirty="0"/>
            <a:t>HCBS-SLS: 4</a:t>
          </a:r>
          <a:endParaRPr lang="en-US" sz="1800" dirty="0"/>
        </a:p>
      </dgm:t>
    </dgm:pt>
    <dgm:pt modelId="{D58B0D03-A079-4656-B232-C0ADC42E89A0}" type="parTrans" cxnId="{09FA8D9A-EF4B-426C-9A72-29637CAA4A6F}">
      <dgm:prSet/>
      <dgm:spPr/>
      <dgm:t>
        <a:bodyPr/>
        <a:lstStyle/>
        <a:p>
          <a:endParaRPr lang="en-US"/>
        </a:p>
      </dgm:t>
    </dgm:pt>
    <dgm:pt modelId="{6F5E6293-9D4D-441D-B493-24E0385C5F24}" type="sibTrans" cxnId="{09FA8D9A-EF4B-426C-9A72-29637CAA4A6F}">
      <dgm:prSet/>
      <dgm:spPr/>
      <dgm:t>
        <a:bodyPr/>
        <a:lstStyle/>
        <a:p>
          <a:endParaRPr lang="en-US"/>
        </a:p>
      </dgm:t>
    </dgm:pt>
    <dgm:pt modelId="{51238648-D717-4F4C-BF77-5C5F391B7BA6}">
      <dgm:prSet custT="1"/>
      <dgm:spPr/>
      <dgm:t>
        <a:bodyPr/>
        <a:lstStyle/>
        <a:p>
          <a:r>
            <a:rPr lang="en-US" sz="1800" b="1" dirty="0"/>
            <a:t>CES: 1</a:t>
          </a:r>
          <a:endParaRPr lang="en-US" sz="1800" dirty="0"/>
        </a:p>
      </dgm:t>
    </dgm:pt>
    <dgm:pt modelId="{F1B61EB5-CB64-41B8-BEC1-390F65A48A4B}" type="parTrans" cxnId="{F0F0A293-D01C-4D2B-AF6C-FAC2F1CA8776}">
      <dgm:prSet/>
      <dgm:spPr/>
      <dgm:t>
        <a:bodyPr/>
        <a:lstStyle/>
        <a:p>
          <a:endParaRPr lang="en-US"/>
        </a:p>
      </dgm:t>
    </dgm:pt>
    <dgm:pt modelId="{9DC2B501-0116-48A7-BCA7-C40FBBB8615C}" type="sibTrans" cxnId="{F0F0A293-D01C-4D2B-AF6C-FAC2F1CA8776}">
      <dgm:prSet/>
      <dgm:spPr/>
      <dgm:t>
        <a:bodyPr/>
        <a:lstStyle/>
        <a:p>
          <a:endParaRPr lang="en-US"/>
        </a:p>
      </dgm:t>
    </dgm:pt>
    <dgm:pt modelId="{7D52B994-C9C5-48C2-818C-BA9ED3472E10}">
      <dgm:prSet custT="1"/>
      <dgm:spPr/>
      <dgm:t>
        <a:bodyPr/>
        <a:lstStyle/>
        <a:p>
          <a:r>
            <a:rPr lang="en-US" sz="1800" b="1" dirty="0"/>
            <a:t>CHRP: 2</a:t>
          </a:r>
          <a:endParaRPr lang="en-US" sz="1800" dirty="0"/>
        </a:p>
      </dgm:t>
    </dgm:pt>
    <dgm:pt modelId="{F4C0F2B8-C278-4F2A-8D38-45620B6AACFD}" type="parTrans" cxnId="{0A0E3CF3-F853-40EB-8809-279107708BF6}">
      <dgm:prSet/>
      <dgm:spPr/>
      <dgm:t>
        <a:bodyPr/>
        <a:lstStyle/>
        <a:p>
          <a:endParaRPr lang="en-US"/>
        </a:p>
      </dgm:t>
    </dgm:pt>
    <dgm:pt modelId="{F12DF155-0D2B-4A47-9487-0A94BA9A73E7}" type="sibTrans" cxnId="{0A0E3CF3-F853-40EB-8809-279107708BF6}">
      <dgm:prSet/>
      <dgm:spPr/>
      <dgm:t>
        <a:bodyPr/>
        <a:lstStyle/>
        <a:p>
          <a:endParaRPr lang="en-US"/>
        </a:p>
      </dgm:t>
    </dgm:pt>
    <dgm:pt modelId="{9791E2D5-8EC6-42A1-9B33-CAB9BDC94545}">
      <dgm:prSet custT="1"/>
      <dgm:spPr/>
      <dgm:t>
        <a:bodyPr/>
        <a:lstStyle/>
        <a:p>
          <a:r>
            <a:rPr lang="en-US" sz="1800" b="1" dirty="0"/>
            <a:t>FSSP: 1</a:t>
          </a:r>
          <a:endParaRPr lang="en-US" sz="1800" dirty="0"/>
        </a:p>
      </dgm:t>
    </dgm:pt>
    <dgm:pt modelId="{D18446E4-5C6B-435E-A20D-5CF36AAA71A1}" type="parTrans" cxnId="{A40AE20E-0926-4C6C-BE0D-DDE8FC14ED5C}">
      <dgm:prSet/>
      <dgm:spPr/>
      <dgm:t>
        <a:bodyPr/>
        <a:lstStyle/>
        <a:p>
          <a:endParaRPr lang="en-US"/>
        </a:p>
      </dgm:t>
    </dgm:pt>
    <dgm:pt modelId="{4B462868-57F1-4F47-912F-D0985B219F35}" type="sibTrans" cxnId="{A40AE20E-0926-4C6C-BE0D-DDE8FC14ED5C}">
      <dgm:prSet/>
      <dgm:spPr/>
      <dgm:t>
        <a:bodyPr/>
        <a:lstStyle/>
        <a:p>
          <a:endParaRPr lang="en-US"/>
        </a:p>
      </dgm:t>
    </dgm:pt>
    <dgm:pt modelId="{A821A6A6-B2B6-4AFF-B6B3-F02D62A651FE}">
      <dgm:prSet custT="1"/>
      <dgm:spPr/>
      <dgm:t>
        <a:bodyPr/>
        <a:lstStyle/>
        <a:p>
          <a:r>
            <a:rPr lang="en-US" sz="1800" b="1" dirty="0"/>
            <a:t>WAIT-LIST: 1</a:t>
          </a:r>
          <a:endParaRPr lang="en-US" sz="1800" dirty="0"/>
        </a:p>
      </dgm:t>
    </dgm:pt>
    <dgm:pt modelId="{74A218CD-BB26-4A62-B321-FA1DAB55C73A}" type="parTrans" cxnId="{A04C88B8-1C23-4CAE-8731-089ABEEC1FF7}">
      <dgm:prSet/>
      <dgm:spPr/>
      <dgm:t>
        <a:bodyPr/>
        <a:lstStyle/>
        <a:p>
          <a:endParaRPr lang="en-US"/>
        </a:p>
      </dgm:t>
    </dgm:pt>
    <dgm:pt modelId="{C732F260-7C1F-470E-91A2-18009A977E40}" type="sibTrans" cxnId="{A04C88B8-1C23-4CAE-8731-089ABEEC1FF7}">
      <dgm:prSet/>
      <dgm:spPr/>
      <dgm:t>
        <a:bodyPr/>
        <a:lstStyle/>
        <a:p>
          <a:endParaRPr lang="en-US"/>
        </a:p>
      </dgm:t>
    </dgm:pt>
    <dgm:pt modelId="{6E5FBA1D-9014-4E0A-A854-2267EF301079}" type="pres">
      <dgm:prSet presAssocID="{C4606DBF-00A3-47A6-8871-7EF4F62CE681}" presName="linear" presStyleCnt="0">
        <dgm:presLayoutVars>
          <dgm:dir/>
          <dgm:animLvl val="lvl"/>
          <dgm:resizeHandles val="exact"/>
        </dgm:presLayoutVars>
      </dgm:prSet>
      <dgm:spPr/>
    </dgm:pt>
    <dgm:pt modelId="{37F0B9DC-F684-4CF1-AE72-D705A0E888BF}" type="pres">
      <dgm:prSet presAssocID="{F983D53B-42C9-4D98-8654-A8A64EFCFAC7}" presName="parentLin" presStyleCnt="0"/>
      <dgm:spPr/>
    </dgm:pt>
    <dgm:pt modelId="{A856545E-9752-4527-B8F5-D0DF2C7B8860}" type="pres">
      <dgm:prSet presAssocID="{F983D53B-42C9-4D98-8654-A8A64EFCFAC7}" presName="parentLeftMargin" presStyleLbl="node1" presStyleIdx="0" presStyleCnt="7"/>
      <dgm:spPr/>
    </dgm:pt>
    <dgm:pt modelId="{7B6FAA8A-2E4B-4346-9F78-E54CAB7694E5}" type="pres">
      <dgm:prSet presAssocID="{F983D53B-42C9-4D98-8654-A8A64EFCFAC7}" presName="parentText" presStyleLbl="node1" presStyleIdx="0" presStyleCnt="7">
        <dgm:presLayoutVars>
          <dgm:chMax val="0"/>
          <dgm:bulletEnabled val="1"/>
        </dgm:presLayoutVars>
      </dgm:prSet>
      <dgm:spPr/>
    </dgm:pt>
    <dgm:pt modelId="{DA0E4CAE-87B6-46D4-862E-BCCF7E4C3A21}" type="pres">
      <dgm:prSet presAssocID="{F983D53B-42C9-4D98-8654-A8A64EFCFAC7}" presName="negativeSpace" presStyleCnt="0"/>
      <dgm:spPr/>
    </dgm:pt>
    <dgm:pt modelId="{C3BEF1CB-6DC2-45E0-9DDB-F0B8B33A9896}" type="pres">
      <dgm:prSet presAssocID="{F983D53B-42C9-4D98-8654-A8A64EFCFAC7}" presName="childText" presStyleLbl="conFgAcc1" presStyleIdx="0" presStyleCnt="7">
        <dgm:presLayoutVars>
          <dgm:bulletEnabled val="1"/>
        </dgm:presLayoutVars>
      </dgm:prSet>
      <dgm:spPr/>
    </dgm:pt>
    <dgm:pt modelId="{62E15C33-5BB2-4661-99CF-8A8AF342DB94}" type="pres">
      <dgm:prSet presAssocID="{3A83E7A2-FCC7-4C11-87A1-9D51E184D52B}" presName="spaceBetweenRectangles" presStyleCnt="0"/>
      <dgm:spPr/>
    </dgm:pt>
    <dgm:pt modelId="{7C703EE3-2A13-48FB-8F37-F4EF8AC884BF}" type="pres">
      <dgm:prSet presAssocID="{FBB8C253-EC80-4E67-9A70-50BB405C34E4}" presName="parentLin" presStyleCnt="0"/>
      <dgm:spPr/>
    </dgm:pt>
    <dgm:pt modelId="{53928C62-2815-4EFD-8642-77B5AFFF5BB0}" type="pres">
      <dgm:prSet presAssocID="{FBB8C253-EC80-4E67-9A70-50BB405C34E4}" presName="parentLeftMargin" presStyleLbl="node1" presStyleIdx="0" presStyleCnt="7"/>
      <dgm:spPr/>
    </dgm:pt>
    <dgm:pt modelId="{A7787564-3BF6-47AA-9252-D15D7AD63B18}" type="pres">
      <dgm:prSet presAssocID="{FBB8C253-EC80-4E67-9A70-50BB405C34E4}" presName="parentText" presStyleLbl="node1" presStyleIdx="1" presStyleCnt="7">
        <dgm:presLayoutVars>
          <dgm:chMax val="0"/>
          <dgm:bulletEnabled val="1"/>
        </dgm:presLayoutVars>
      </dgm:prSet>
      <dgm:spPr/>
    </dgm:pt>
    <dgm:pt modelId="{B266DC41-8364-4114-9FF9-84490666B8DF}" type="pres">
      <dgm:prSet presAssocID="{FBB8C253-EC80-4E67-9A70-50BB405C34E4}" presName="negativeSpace" presStyleCnt="0"/>
      <dgm:spPr/>
    </dgm:pt>
    <dgm:pt modelId="{F623D85F-3232-4886-8403-F4324F6A99D5}" type="pres">
      <dgm:prSet presAssocID="{FBB8C253-EC80-4E67-9A70-50BB405C34E4}" presName="childText" presStyleLbl="conFgAcc1" presStyleIdx="1" presStyleCnt="7">
        <dgm:presLayoutVars>
          <dgm:bulletEnabled val="1"/>
        </dgm:presLayoutVars>
      </dgm:prSet>
      <dgm:spPr/>
    </dgm:pt>
    <dgm:pt modelId="{E5500322-892C-400C-AA5D-BA2E0CDEEDDF}" type="pres">
      <dgm:prSet presAssocID="{0EC8FC8B-57BB-487C-A67A-DC3252B71FFE}" presName="spaceBetweenRectangles" presStyleCnt="0"/>
      <dgm:spPr/>
    </dgm:pt>
    <dgm:pt modelId="{4590BE4C-CF03-48F9-8924-7FC29A1C6BD1}" type="pres">
      <dgm:prSet presAssocID="{020AD9C4-F4ED-4549-A20C-54DC771D0F53}" presName="parentLin" presStyleCnt="0"/>
      <dgm:spPr/>
    </dgm:pt>
    <dgm:pt modelId="{DE6DBD84-5C5C-4313-AFF1-0B0401631721}" type="pres">
      <dgm:prSet presAssocID="{020AD9C4-F4ED-4549-A20C-54DC771D0F53}" presName="parentLeftMargin" presStyleLbl="node1" presStyleIdx="1" presStyleCnt="7"/>
      <dgm:spPr/>
    </dgm:pt>
    <dgm:pt modelId="{2CDB9459-C3D8-4074-A732-8DC4D9347583}" type="pres">
      <dgm:prSet presAssocID="{020AD9C4-F4ED-4549-A20C-54DC771D0F53}" presName="parentText" presStyleLbl="node1" presStyleIdx="2" presStyleCnt="7">
        <dgm:presLayoutVars>
          <dgm:chMax val="0"/>
          <dgm:bulletEnabled val="1"/>
        </dgm:presLayoutVars>
      </dgm:prSet>
      <dgm:spPr/>
    </dgm:pt>
    <dgm:pt modelId="{825D5D2A-BA3B-4E6F-AFB9-3E9815951665}" type="pres">
      <dgm:prSet presAssocID="{020AD9C4-F4ED-4549-A20C-54DC771D0F53}" presName="negativeSpace" presStyleCnt="0"/>
      <dgm:spPr/>
    </dgm:pt>
    <dgm:pt modelId="{E6DA9407-5ADC-433A-B0B3-9FED322E8D5B}" type="pres">
      <dgm:prSet presAssocID="{020AD9C4-F4ED-4549-A20C-54DC771D0F53}" presName="childText" presStyleLbl="conFgAcc1" presStyleIdx="2" presStyleCnt="7">
        <dgm:presLayoutVars>
          <dgm:bulletEnabled val="1"/>
        </dgm:presLayoutVars>
      </dgm:prSet>
      <dgm:spPr/>
    </dgm:pt>
    <dgm:pt modelId="{5EB90AF6-2C23-4084-BBA7-00A60B0E8C7A}" type="pres">
      <dgm:prSet presAssocID="{6F5E6293-9D4D-441D-B493-24E0385C5F24}" presName="spaceBetweenRectangles" presStyleCnt="0"/>
      <dgm:spPr/>
    </dgm:pt>
    <dgm:pt modelId="{4C70E430-4318-414D-A865-2ED3CAB89C4D}" type="pres">
      <dgm:prSet presAssocID="{51238648-D717-4F4C-BF77-5C5F391B7BA6}" presName="parentLin" presStyleCnt="0"/>
      <dgm:spPr/>
    </dgm:pt>
    <dgm:pt modelId="{464DFA32-DC0A-43AA-97EB-A7AFFEBA8D4C}" type="pres">
      <dgm:prSet presAssocID="{51238648-D717-4F4C-BF77-5C5F391B7BA6}" presName="parentLeftMargin" presStyleLbl="node1" presStyleIdx="2" presStyleCnt="7"/>
      <dgm:spPr/>
    </dgm:pt>
    <dgm:pt modelId="{43143D3C-0DF3-42D8-8D20-04F97B35E5CC}" type="pres">
      <dgm:prSet presAssocID="{51238648-D717-4F4C-BF77-5C5F391B7BA6}" presName="parentText" presStyleLbl="node1" presStyleIdx="3" presStyleCnt="7">
        <dgm:presLayoutVars>
          <dgm:chMax val="0"/>
          <dgm:bulletEnabled val="1"/>
        </dgm:presLayoutVars>
      </dgm:prSet>
      <dgm:spPr/>
    </dgm:pt>
    <dgm:pt modelId="{E66CF4A4-9812-4174-AAC0-BEE8AE95D536}" type="pres">
      <dgm:prSet presAssocID="{51238648-D717-4F4C-BF77-5C5F391B7BA6}" presName="negativeSpace" presStyleCnt="0"/>
      <dgm:spPr/>
    </dgm:pt>
    <dgm:pt modelId="{1F674920-B682-482D-B171-92BFC1F9D998}" type="pres">
      <dgm:prSet presAssocID="{51238648-D717-4F4C-BF77-5C5F391B7BA6}" presName="childText" presStyleLbl="conFgAcc1" presStyleIdx="3" presStyleCnt="7">
        <dgm:presLayoutVars>
          <dgm:bulletEnabled val="1"/>
        </dgm:presLayoutVars>
      </dgm:prSet>
      <dgm:spPr/>
    </dgm:pt>
    <dgm:pt modelId="{DEC867F8-6606-4C1B-9B37-1F894A5EDDD4}" type="pres">
      <dgm:prSet presAssocID="{9DC2B501-0116-48A7-BCA7-C40FBBB8615C}" presName="spaceBetweenRectangles" presStyleCnt="0"/>
      <dgm:spPr/>
    </dgm:pt>
    <dgm:pt modelId="{609BD532-0E8B-4F2B-96FE-EA008E135A22}" type="pres">
      <dgm:prSet presAssocID="{7D52B994-C9C5-48C2-818C-BA9ED3472E10}" presName="parentLin" presStyleCnt="0"/>
      <dgm:spPr/>
    </dgm:pt>
    <dgm:pt modelId="{457FCBBE-75DE-4497-B7B9-F6013CCDCBBE}" type="pres">
      <dgm:prSet presAssocID="{7D52B994-C9C5-48C2-818C-BA9ED3472E10}" presName="parentLeftMargin" presStyleLbl="node1" presStyleIdx="3" presStyleCnt="7"/>
      <dgm:spPr/>
    </dgm:pt>
    <dgm:pt modelId="{6C7D0622-F3EF-4225-86D4-1A0D24586757}" type="pres">
      <dgm:prSet presAssocID="{7D52B994-C9C5-48C2-818C-BA9ED3472E10}" presName="parentText" presStyleLbl="node1" presStyleIdx="4" presStyleCnt="7">
        <dgm:presLayoutVars>
          <dgm:chMax val="0"/>
          <dgm:bulletEnabled val="1"/>
        </dgm:presLayoutVars>
      </dgm:prSet>
      <dgm:spPr/>
    </dgm:pt>
    <dgm:pt modelId="{6CD14FA8-BFC3-410A-918E-6531507CD068}" type="pres">
      <dgm:prSet presAssocID="{7D52B994-C9C5-48C2-818C-BA9ED3472E10}" presName="negativeSpace" presStyleCnt="0"/>
      <dgm:spPr/>
    </dgm:pt>
    <dgm:pt modelId="{0D0C3327-DB76-4B0E-8425-EF622AAB3F74}" type="pres">
      <dgm:prSet presAssocID="{7D52B994-C9C5-48C2-818C-BA9ED3472E10}" presName="childText" presStyleLbl="conFgAcc1" presStyleIdx="4" presStyleCnt="7">
        <dgm:presLayoutVars>
          <dgm:bulletEnabled val="1"/>
        </dgm:presLayoutVars>
      </dgm:prSet>
      <dgm:spPr/>
    </dgm:pt>
    <dgm:pt modelId="{CE744EB4-3A56-4271-B7C0-DE607AA322D0}" type="pres">
      <dgm:prSet presAssocID="{F12DF155-0D2B-4A47-9487-0A94BA9A73E7}" presName="spaceBetweenRectangles" presStyleCnt="0"/>
      <dgm:spPr/>
    </dgm:pt>
    <dgm:pt modelId="{335B0700-C252-457A-A77E-B1193D64A45D}" type="pres">
      <dgm:prSet presAssocID="{9791E2D5-8EC6-42A1-9B33-CAB9BDC94545}" presName="parentLin" presStyleCnt="0"/>
      <dgm:spPr/>
    </dgm:pt>
    <dgm:pt modelId="{AF82636C-DC30-4605-B20A-1FE03A8F0065}" type="pres">
      <dgm:prSet presAssocID="{9791E2D5-8EC6-42A1-9B33-CAB9BDC94545}" presName="parentLeftMargin" presStyleLbl="node1" presStyleIdx="4" presStyleCnt="7"/>
      <dgm:spPr/>
    </dgm:pt>
    <dgm:pt modelId="{3A79262E-2D86-4027-AAC0-D3361EF68217}" type="pres">
      <dgm:prSet presAssocID="{9791E2D5-8EC6-42A1-9B33-CAB9BDC94545}" presName="parentText" presStyleLbl="node1" presStyleIdx="5" presStyleCnt="7">
        <dgm:presLayoutVars>
          <dgm:chMax val="0"/>
          <dgm:bulletEnabled val="1"/>
        </dgm:presLayoutVars>
      </dgm:prSet>
      <dgm:spPr/>
    </dgm:pt>
    <dgm:pt modelId="{1F2769FC-F5C4-437A-B636-C14554DF9F94}" type="pres">
      <dgm:prSet presAssocID="{9791E2D5-8EC6-42A1-9B33-CAB9BDC94545}" presName="negativeSpace" presStyleCnt="0"/>
      <dgm:spPr/>
    </dgm:pt>
    <dgm:pt modelId="{C9A807DB-3FE1-4F6B-AC9D-618089F39390}" type="pres">
      <dgm:prSet presAssocID="{9791E2D5-8EC6-42A1-9B33-CAB9BDC94545}" presName="childText" presStyleLbl="conFgAcc1" presStyleIdx="5" presStyleCnt="7">
        <dgm:presLayoutVars>
          <dgm:bulletEnabled val="1"/>
        </dgm:presLayoutVars>
      </dgm:prSet>
      <dgm:spPr/>
    </dgm:pt>
    <dgm:pt modelId="{CEE7EDD0-18BD-4A31-845D-1A4A7E349451}" type="pres">
      <dgm:prSet presAssocID="{4B462868-57F1-4F47-912F-D0985B219F35}" presName="spaceBetweenRectangles" presStyleCnt="0"/>
      <dgm:spPr/>
    </dgm:pt>
    <dgm:pt modelId="{2D3A8378-0428-45F2-8A64-887C91A4C331}" type="pres">
      <dgm:prSet presAssocID="{A821A6A6-B2B6-4AFF-B6B3-F02D62A651FE}" presName="parentLin" presStyleCnt="0"/>
      <dgm:spPr/>
    </dgm:pt>
    <dgm:pt modelId="{8C1E943A-EF39-4E1A-9F63-9DC0146EECEA}" type="pres">
      <dgm:prSet presAssocID="{A821A6A6-B2B6-4AFF-B6B3-F02D62A651FE}" presName="parentLeftMargin" presStyleLbl="node1" presStyleIdx="5" presStyleCnt="7"/>
      <dgm:spPr/>
    </dgm:pt>
    <dgm:pt modelId="{5C64C2D3-24A8-4751-BC33-9DD2879002EE}" type="pres">
      <dgm:prSet presAssocID="{A821A6A6-B2B6-4AFF-B6B3-F02D62A651FE}" presName="parentText" presStyleLbl="node1" presStyleIdx="6" presStyleCnt="7">
        <dgm:presLayoutVars>
          <dgm:chMax val="0"/>
          <dgm:bulletEnabled val="1"/>
        </dgm:presLayoutVars>
      </dgm:prSet>
      <dgm:spPr/>
    </dgm:pt>
    <dgm:pt modelId="{7FD56C63-2B4D-4173-BBC8-866E3AFF409D}" type="pres">
      <dgm:prSet presAssocID="{A821A6A6-B2B6-4AFF-B6B3-F02D62A651FE}" presName="negativeSpace" presStyleCnt="0"/>
      <dgm:spPr/>
    </dgm:pt>
    <dgm:pt modelId="{06F77BB0-FA1A-4FB7-B7CC-925A1B673EDB}" type="pres">
      <dgm:prSet presAssocID="{A821A6A6-B2B6-4AFF-B6B3-F02D62A651FE}" presName="childText" presStyleLbl="conFgAcc1" presStyleIdx="6" presStyleCnt="7">
        <dgm:presLayoutVars>
          <dgm:bulletEnabled val="1"/>
        </dgm:presLayoutVars>
      </dgm:prSet>
      <dgm:spPr/>
    </dgm:pt>
  </dgm:ptLst>
  <dgm:cxnLst>
    <dgm:cxn modelId="{49AC1C0C-EB0F-46C5-A443-E5AFF50033C2}" type="presOf" srcId="{A821A6A6-B2B6-4AFF-B6B3-F02D62A651FE}" destId="{8C1E943A-EF39-4E1A-9F63-9DC0146EECEA}" srcOrd="0" destOrd="0" presId="urn:microsoft.com/office/officeart/2005/8/layout/list1"/>
    <dgm:cxn modelId="{A40AE20E-0926-4C6C-BE0D-DDE8FC14ED5C}" srcId="{C4606DBF-00A3-47A6-8871-7EF4F62CE681}" destId="{9791E2D5-8EC6-42A1-9B33-CAB9BDC94545}" srcOrd="5" destOrd="0" parTransId="{D18446E4-5C6B-435E-A20D-5CF36AAA71A1}" sibTransId="{4B462868-57F1-4F47-912F-D0985B219F35}"/>
    <dgm:cxn modelId="{9FA0B610-DF08-4F49-A35F-D9F6E65CE9A3}" srcId="{C4606DBF-00A3-47A6-8871-7EF4F62CE681}" destId="{FBB8C253-EC80-4E67-9A70-50BB405C34E4}" srcOrd="1" destOrd="0" parTransId="{C4C73770-A9F2-48E2-B3BE-E19ACA535C78}" sibTransId="{0EC8FC8B-57BB-487C-A67A-DC3252B71FFE}"/>
    <dgm:cxn modelId="{BEAE0A14-01D5-425C-BE34-037E05AA1BDA}" type="presOf" srcId="{C4606DBF-00A3-47A6-8871-7EF4F62CE681}" destId="{6E5FBA1D-9014-4E0A-A854-2267EF301079}" srcOrd="0" destOrd="0" presId="urn:microsoft.com/office/officeart/2005/8/layout/list1"/>
    <dgm:cxn modelId="{27822C3D-E855-43A7-A9DE-3A96164BBEFC}" type="presOf" srcId="{7D52B994-C9C5-48C2-818C-BA9ED3472E10}" destId="{6C7D0622-F3EF-4225-86D4-1A0D24586757}" srcOrd="1" destOrd="0" presId="urn:microsoft.com/office/officeart/2005/8/layout/list1"/>
    <dgm:cxn modelId="{6A2E793F-0ABC-4E03-AB53-DA9009580DA6}" type="presOf" srcId="{51238648-D717-4F4C-BF77-5C5F391B7BA6}" destId="{464DFA32-DC0A-43AA-97EB-A7AFFEBA8D4C}" srcOrd="0" destOrd="0" presId="urn:microsoft.com/office/officeart/2005/8/layout/list1"/>
    <dgm:cxn modelId="{306C754F-CC43-4D1F-95CB-2281AAB4D97B}" type="presOf" srcId="{020AD9C4-F4ED-4549-A20C-54DC771D0F53}" destId="{DE6DBD84-5C5C-4313-AFF1-0B0401631721}" srcOrd="0" destOrd="0" presId="urn:microsoft.com/office/officeart/2005/8/layout/list1"/>
    <dgm:cxn modelId="{D2BE4A72-29E2-4DE4-94C7-BB8CB20321AB}" type="presOf" srcId="{51238648-D717-4F4C-BF77-5C5F391B7BA6}" destId="{43143D3C-0DF3-42D8-8D20-04F97B35E5CC}" srcOrd="1" destOrd="0" presId="urn:microsoft.com/office/officeart/2005/8/layout/list1"/>
    <dgm:cxn modelId="{19121675-B721-4F8E-B7CA-39BFC7128FF0}" type="presOf" srcId="{F983D53B-42C9-4D98-8654-A8A64EFCFAC7}" destId="{A856545E-9752-4527-B8F5-D0DF2C7B8860}" srcOrd="0" destOrd="0" presId="urn:microsoft.com/office/officeart/2005/8/layout/list1"/>
    <dgm:cxn modelId="{F0F0A293-D01C-4D2B-AF6C-FAC2F1CA8776}" srcId="{C4606DBF-00A3-47A6-8871-7EF4F62CE681}" destId="{51238648-D717-4F4C-BF77-5C5F391B7BA6}" srcOrd="3" destOrd="0" parTransId="{F1B61EB5-CB64-41B8-BEC1-390F65A48A4B}" sibTransId="{9DC2B501-0116-48A7-BCA7-C40FBBB8615C}"/>
    <dgm:cxn modelId="{2FBBAA97-09EF-4449-9F59-78FDAD929F3F}" type="presOf" srcId="{020AD9C4-F4ED-4549-A20C-54DC771D0F53}" destId="{2CDB9459-C3D8-4074-A732-8DC4D9347583}" srcOrd="1" destOrd="0" presId="urn:microsoft.com/office/officeart/2005/8/layout/list1"/>
    <dgm:cxn modelId="{09FA8D9A-EF4B-426C-9A72-29637CAA4A6F}" srcId="{C4606DBF-00A3-47A6-8871-7EF4F62CE681}" destId="{020AD9C4-F4ED-4549-A20C-54DC771D0F53}" srcOrd="2" destOrd="0" parTransId="{D58B0D03-A079-4656-B232-C0ADC42E89A0}" sibTransId="{6F5E6293-9D4D-441D-B493-24E0385C5F24}"/>
    <dgm:cxn modelId="{137AD99E-84B1-43F8-94A8-8BA66EC5ED3C}" type="presOf" srcId="{F983D53B-42C9-4D98-8654-A8A64EFCFAC7}" destId="{7B6FAA8A-2E4B-4346-9F78-E54CAB7694E5}" srcOrd="1" destOrd="0" presId="urn:microsoft.com/office/officeart/2005/8/layout/list1"/>
    <dgm:cxn modelId="{6CA5EFAA-E13F-45A5-88EC-7A56FD154251}" type="presOf" srcId="{7D52B994-C9C5-48C2-818C-BA9ED3472E10}" destId="{457FCBBE-75DE-4497-B7B9-F6013CCDCBBE}" srcOrd="0" destOrd="0" presId="urn:microsoft.com/office/officeart/2005/8/layout/list1"/>
    <dgm:cxn modelId="{408F35B1-D1B0-4269-A777-061B567FCDBA}" srcId="{C4606DBF-00A3-47A6-8871-7EF4F62CE681}" destId="{F983D53B-42C9-4D98-8654-A8A64EFCFAC7}" srcOrd="0" destOrd="0" parTransId="{DDAA1545-F5BD-44D4-9E9F-76CAA583CB04}" sibTransId="{3A83E7A2-FCC7-4C11-87A1-9D51E184D52B}"/>
    <dgm:cxn modelId="{E4DF23B5-21C2-4148-B0D8-A4AD7ED77F8D}" type="presOf" srcId="{FBB8C253-EC80-4E67-9A70-50BB405C34E4}" destId="{A7787564-3BF6-47AA-9252-D15D7AD63B18}" srcOrd="1" destOrd="0" presId="urn:microsoft.com/office/officeart/2005/8/layout/list1"/>
    <dgm:cxn modelId="{A04C88B8-1C23-4CAE-8731-089ABEEC1FF7}" srcId="{C4606DBF-00A3-47A6-8871-7EF4F62CE681}" destId="{A821A6A6-B2B6-4AFF-B6B3-F02D62A651FE}" srcOrd="6" destOrd="0" parTransId="{74A218CD-BB26-4A62-B321-FA1DAB55C73A}" sibTransId="{C732F260-7C1F-470E-91A2-18009A977E40}"/>
    <dgm:cxn modelId="{ABE0FEE4-76E8-4AAC-B813-2B292579E51F}" type="presOf" srcId="{FBB8C253-EC80-4E67-9A70-50BB405C34E4}" destId="{53928C62-2815-4EFD-8642-77B5AFFF5BB0}" srcOrd="0" destOrd="0" presId="urn:microsoft.com/office/officeart/2005/8/layout/list1"/>
    <dgm:cxn modelId="{7DBA98EE-327F-4129-944B-38D7A18ACF30}" type="presOf" srcId="{9791E2D5-8EC6-42A1-9B33-CAB9BDC94545}" destId="{3A79262E-2D86-4027-AAC0-D3361EF68217}" srcOrd="1" destOrd="0" presId="urn:microsoft.com/office/officeart/2005/8/layout/list1"/>
    <dgm:cxn modelId="{8A4685EF-CEE1-4724-B47C-0135E4227587}" type="presOf" srcId="{9791E2D5-8EC6-42A1-9B33-CAB9BDC94545}" destId="{AF82636C-DC30-4605-B20A-1FE03A8F0065}" srcOrd="0" destOrd="0" presId="urn:microsoft.com/office/officeart/2005/8/layout/list1"/>
    <dgm:cxn modelId="{0A0E3CF3-F853-40EB-8809-279107708BF6}" srcId="{C4606DBF-00A3-47A6-8871-7EF4F62CE681}" destId="{7D52B994-C9C5-48C2-818C-BA9ED3472E10}" srcOrd="4" destOrd="0" parTransId="{F4C0F2B8-C278-4F2A-8D38-45620B6AACFD}" sibTransId="{F12DF155-0D2B-4A47-9487-0A94BA9A73E7}"/>
    <dgm:cxn modelId="{890549F7-3882-4C9B-98D3-01A1D5610E84}" type="presOf" srcId="{A821A6A6-B2B6-4AFF-B6B3-F02D62A651FE}" destId="{5C64C2D3-24A8-4751-BC33-9DD2879002EE}" srcOrd="1" destOrd="0" presId="urn:microsoft.com/office/officeart/2005/8/layout/list1"/>
    <dgm:cxn modelId="{43B6F13E-07F9-4E12-AB18-E91BB22355F6}" type="presParOf" srcId="{6E5FBA1D-9014-4E0A-A854-2267EF301079}" destId="{37F0B9DC-F684-4CF1-AE72-D705A0E888BF}" srcOrd="0" destOrd="0" presId="urn:microsoft.com/office/officeart/2005/8/layout/list1"/>
    <dgm:cxn modelId="{DA82264D-1625-496F-82C4-241D4E153020}" type="presParOf" srcId="{37F0B9DC-F684-4CF1-AE72-D705A0E888BF}" destId="{A856545E-9752-4527-B8F5-D0DF2C7B8860}" srcOrd="0" destOrd="0" presId="urn:microsoft.com/office/officeart/2005/8/layout/list1"/>
    <dgm:cxn modelId="{C0C014E7-BB45-4B5C-A148-037782E481FE}" type="presParOf" srcId="{37F0B9DC-F684-4CF1-AE72-D705A0E888BF}" destId="{7B6FAA8A-2E4B-4346-9F78-E54CAB7694E5}" srcOrd="1" destOrd="0" presId="urn:microsoft.com/office/officeart/2005/8/layout/list1"/>
    <dgm:cxn modelId="{A910AE77-8F57-4FAA-8C5C-D5897BEDAB94}" type="presParOf" srcId="{6E5FBA1D-9014-4E0A-A854-2267EF301079}" destId="{DA0E4CAE-87B6-46D4-862E-BCCF7E4C3A21}" srcOrd="1" destOrd="0" presId="urn:microsoft.com/office/officeart/2005/8/layout/list1"/>
    <dgm:cxn modelId="{36AB5E76-E4C7-4AB0-953D-24FC909E9CA6}" type="presParOf" srcId="{6E5FBA1D-9014-4E0A-A854-2267EF301079}" destId="{C3BEF1CB-6DC2-45E0-9DDB-F0B8B33A9896}" srcOrd="2" destOrd="0" presId="urn:microsoft.com/office/officeart/2005/8/layout/list1"/>
    <dgm:cxn modelId="{BF21A77B-E6A0-4E62-A6B2-F8F5A6380A86}" type="presParOf" srcId="{6E5FBA1D-9014-4E0A-A854-2267EF301079}" destId="{62E15C33-5BB2-4661-99CF-8A8AF342DB94}" srcOrd="3" destOrd="0" presId="urn:microsoft.com/office/officeart/2005/8/layout/list1"/>
    <dgm:cxn modelId="{1A5B9804-74AA-429C-9838-8850286E9C8B}" type="presParOf" srcId="{6E5FBA1D-9014-4E0A-A854-2267EF301079}" destId="{7C703EE3-2A13-48FB-8F37-F4EF8AC884BF}" srcOrd="4" destOrd="0" presId="urn:microsoft.com/office/officeart/2005/8/layout/list1"/>
    <dgm:cxn modelId="{EAA877D2-77C2-4A4E-A6BB-166BBC375909}" type="presParOf" srcId="{7C703EE3-2A13-48FB-8F37-F4EF8AC884BF}" destId="{53928C62-2815-4EFD-8642-77B5AFFF5BB0}" srcOrd="0" destOrd="0" presId="urn:microsoft.com/office/officeart/2005/8/layout/list1"/>
    <dgm:cxn modelId="{E68AFD53-4877-4362-A5B7-A5A1A96065C3}" type="presParOf" srcId="{7C703EE3-2A13-48FB-8F37-F4EF8AC884BF}" destId="{A7787564-3BF6-47AA-9252-D15D7AD63B18}" srcOrd="1" destOrd="0" presId="urn:microsoft.com/office/officeart/2005/8/layout/list1"/>
    <dgm:cxn modelId="{40354A34-B5C9-4667-B1EB-2047A7A765D2}" type="presParOf" srcId="{6E5FBA1D-9014-4E0A-A854-2267EF301079}" destId="{B266DC41-8364-4114-9FF9-84490666B8DF}" srcOrd="5" destOrd="0" presId="urn:microsoft.com/office/officeart/2005/8/layout/list1"/>
    <dgm:cxn modelId="{692798D1-E11A-4526-BFB7-E73C2EF4F172}" type="presParOf" srcId="{6E5FBA1D-9014-4E0A-A854-2267EF301079}" destId="{F623D85F-3232-4886-8403-F4324F6A99D5}" srcOrd="6" destOrd="0" presId="urn:microsoft.com/office/officeart/2005/8/layout/list1"/>
    <dgm:cxn modelId="{46DD5768-7CE5-49E7-8EB5-20E8EB992C9B}" type="presParOf" srcId="{6E5FBA1D-9014-4E0A-A854-2267EF301079}" destId="{E5500322-892C-400C-AA5D-BA2E0CDEEDDF}" srcOrd="7" destOrd="0" presId="urn:microsoft.com/office/officeart/2005/8/layout/list1"/>
    <dgm:cxn modelId="{2E25E68D-61DC-4702-BF36-7A3C85DBA910}" type="presParOf" srcId="{6E5FBA1D-9014-4E0A-A854-2267EF301079}" destId="{4590BE4C-CF03-48F9-8924-7FC29A1C6BD1}" srcOrd="8" destOrd="0" presId="urn:microsoft.com/office/officeart/2005/8/layout/list1"/>
    <dgm:cxn modelId="{1B6E263A-F031-4322-ABA1-7C83FB5041BA}" type="presParOf" srcId="{4590BE4C-CF03-48F9-8924-7FC29A1C6BD1}" destId="{DE6DBD84-5C5C-4313-AFF1-0B0401631721}" srcOrd="0" destOrd="0" presId="urn:microsoft.com/office/officeart/2005/8/layout/list1"/>
    <dgm:cxn modelId="{7A925D8B-9E57-4B0E-A23F-00739378F496}" type="presParOf" srcId="{4590BE4C-CF03-48F9-8924-7FC29A1C6BD1}" destId="{2CDB9459-C3D8-4074-A732-8DC4D9347583}" srcOrd="1" destOrd="0" presId="urn:microsoft.com/office/officeart/2005/8/layout/list1"/>
    <dgm:cxn modelId="{61E2DB13-74EE-4C36-B741-F64DD4479ACB}" type="presParOf" srcId="{6E5FBA1D-9014-4E0A-A854-2267EF301079}" destId="{825D5D2A-BA3B-4E6F-AFB9-3E9815951665}" srcOrd="9" destOrd="0" presId="urn:microsoft.com/office/officeart/2005/8/layout/list1"/>
    <dgm:cxn modelId="{D2AE2378-4847-48B6-A22B-1E14E1224DC5}" type="presParOf" srcId="{6E5FBA1D-9014-4E0A-A854-2267EF301079}" destId="{E6DA9407-5ADC-433A-B0B3-9FED322E8D5B}" srcOrd="10" destOrd="0" presId="urn:microsoft.com/office/officeart/2005/8/layout/list1"/>
    <dgm:cxn modelId="{C0EBED38-F616-4741-B8DA-233BEC0DD23C}" type="presParOf" srcId="{6E5FBA1D-9014-4E0A-A854-2267EF301079}" destId="{5EB90AF6-2C23-4084-BBA7-00A60B0E8C7A}" srcOrd="11" destOrd="0" presId="urn:microsoft.com/office/officeart/2005/8/layout/list1"/>
    <dgm:cxn modelId="{2C6B7440-30AF-4B31-8FA7-BE2EE8F93197}" type="presParOf" srcId="{6E5FBA1D-9014-4E0A-A854-2267EF301079}" destId="{4C70E430-4318-414D-A865-2ED3CAB89C4D}" srcOrd="12" destOrd="0" presId="urn:microsoft.com/office/officeart/2005/8/layout/list1"/>
    <dgm:cxn modelId="{D463797D-8AB1-45A3-85BF-015807F81F2B}" type="presParOf" srcId="{4C70E430-4318-414D-A865-2ED3CAB89C4D}" destId="{464DFA32-DC0A-43AA-97EB-A7AFFEBA8D4C}" srcOrd="0" destOrd="0" presId="urn:microsoft.com/office/officeart/2005/8/layout/list1"/>
    <dgm:cxn modelId="{2634F7EB-B86C-49CE-B16B-175667A93575}" type="presParOf" srcId="{4C70E430-4318-414D-A865-2ED3CAB89C4D}" destId="{43143D3C-0DF3-42D8-8D20-04F97B35E5CC}" srcOrd="1" destOrd="0" presId="urn:microsoft.com/office/officeart/2005/8/layout/list1"/>
    <dgm:cxn modelId="{AA7C8F2A-F7A2-4EB9-B012-EE88CA8A35E1}" type="presParOf" srcId="{6E5FBA1D-9014-4E0A-A854-2267EF301079}" destId="{E66CF4A4-9812-4174-AAC0-BEE8AE95D536}" srcOrd="13" destOrd="0" presId="urn:microsoft.com/office/officeart/2005/8/layout/list1"/>
    <dgm:cxn modelId="{E56EB6CA-24DF-4B1C-AED4-760D91B32E8F}" type="presParOf" srcId="{6E5FBA1D-9014-4E0A-A854-2267EF301079}" destId="{1F674920-B682-482D-B171-92BFC1F9D998}" srcOrd="14" destOrd="0" presId="urn:microsoft.com/office/officeart/2005/8/layout/list1"/>
    <dgm:cxn modelId="{43172551-9790-47A7-9074-AA89F5DE1E90}" type="presParOf" srcId="{6E5FBA1D-9014-4E0A-A854-2267EF301079}" destId="{DEC867F8-6606-4C1B-9B37-1F894A5EDDD4}" srcOrd="15" destOrd="0" presId="urn:microsoft.com/office/officeart/2005/8/layout/list1"/>
    <dgm:cxn modelId="{355E209B-3E0C-46E7-9F66-F1357D3CA0EA}" type="presParOf" srcId="{6E5FBA1D-9014-4E0A-A854-2267EF301079}" destId="{609BD532-0E8B-4F2B-96FE-EA008E135A22}" srcOrd="16" destOrd="0" presId="urn:microsoft.com/office/officeart/2005/8/layout/list1"/>
    <dgm:cxn modelId="{4F37B1A9-8436-41A3-BD7B-E814B69EAC93}" type="presParOf" srcId="{609BD532-0E8B-4F2B-96FE-EA008E135A22}" destId="{457FCBBE-75DE-4497-B7B9-F6013CCDCBBE}" srcOrd="0" destOrd="0" presId="urn:microsoft.com/office/officeart/2005/8/layout/list1"/>
    <dgm:cxn modelId="{083B391C-72C6-4CEB-BE8E-066954D42644}" type="presParOf" srcId="{609BD532-0E8B-4F2B-96FE-EA008E135A22}" destId="{6C7D0622-F3EF-4225-86D4-1A0D24586757}" srcOrd="1" destOrd="0" presId="urn:microsoft.com/office/officeart/2005/8/layout/list1"/>
    <dgm:cxn modelId="{704427FA-427B-41A4-BE7A-B7AE12CF1BAA}" type="presParOf" srcId="{6E5FBA1D-9014-4E0A-A854-2267EF301079}" destId="{6CD14FA8-BFC3-410A-918E-6531507CD068}" srcOrd="17" destOrd="0" presId="urn:microsoft.com/office/officeart/2005/8/layout/list1"/>
    <dgm:cxn modelId="{6715136D-BC48-447C-9255-0F5CE6CEBD22}" type="presParOf" srcId="{6E5FBA1D-9014-4E0A-A854-2267EF301079}" destId="{0D0C3327-DB76-4B0E-8425-EF622AAB3F74}" srcOrd="18" destOrd="0" presId="urn:microsoft.com/office/officeart/2005/8/layout/list1"/>
    <dgm:cxn modelId="{3DC7D46E-0566-4176-B988-9522865A7068}" type="presParOf" srcId="{6E5FBA1D-9014-4E0A-A854-2267EF301079}" destId="{CE744EB4-3A56-4271-B7C0-DE607AA322D0}" srcOrd="19" destOrd="0" presId="urn:microsoft.com/office/officeart/2005/8/layout/list1"/>
    <dgm:cxn modelId="{F5DA2909-8FA2-433C-8172-717A0A127437}" type="presParOf" srcId="{6E5FBA1D-9014-4E0A-A854-2267EF301079}" destId="{335B0700-C252-457A-A77E-B1193D64A45D}" srcOrd="20" destOrd="0" presId="urn:microsoft.com/office/officeart/2005/8/layout/list1"/>
    <dgm:cxn modelId="{ACEF8F73-2C02-4E18-B9FD-34D9EFA61271}" type="presParOf" srcId="{335B0700-C252-457A-A77E-B1193D64A45D}" destId="{AF82636C-DC30-4605-B20A-1FE03A8F0065}" srcOrd="0" destOrd="0" presId="urn:microsoft.com/office/officeart/2005/8/layout/list1"/>
    <dgm:cxn modelId="{678F26E0-E6CB-4952-9ECE-70A29C20E70C}" type="presParOf" srcId="{335B0700-C252-457A-A77E-B1193D64A45D}" destId="{3A79262E-2D86-4027-AAC0-D3361EF68217}" srcOrd="1" destOrd="0" presId="urn:microsoft.com/office/officeart/2005/8/layout/list1"/>
    <dgm:cxn modelId="{FBB7D9B0-7772-456C-9851-5BC57BEEFA03}" type="presParOf" srcId="{6E5FBA1D-9014-4E0A-A854-2267EF301079}" destId="{1F2769FC-F5C4-437A-B636-C14554DF9F94}" srcOrd="21" destOrd="0" presId="urn:microsoft.com/office/officeart/2005/8/layout/list1"/>
    <dgm:cxn modelId="{96F2A26F-A66F-4F90-ABC5-3B32D19845F2}" type="presParOf" srcId="{6E5FBA1D-9014-4E0A-A854-2267EF301079}" destId="{C9A807DB-3FE1-4F6B-AC9D-618089F39390}" srcOrd="22" destOrd="0" presId="urn:microsoft.com/office/officeart/2005/8/layout/list1"/>
    <dgm:cxn modelId="{B1C01552-EC82-48A6-BAB0-1DBD8C92688A}" type="presParOf" srcId="{6E5FBA1D-9014-4E0A-A854-2267EF301079}" destId="{CEE7EDD0-18BD-4A31-845D-1A4A7E349451}" srcOrd="23" destOrd="0" presId="urn:microsoft.com/office/officeart/2005/8/layout/list1"/>
    <dgm:cxn modelId="{3F7CC8F2-0D2B-4AB6-A4A8-7C2E67672127}" type="presParOf" srcId="{6E5FBA1D-9014-4E0A-A854-2267EF301079}" destId="{2D3A8378-0428-45F2-8A64-887C91A4C331}" srcOrd="24" destOrd="0" presId="urn:microsoft.com/office/officeart/2005/8/layout/list1"/>
    <dgm:cxn modelId="{77E22B78-2600-463F-9E57-7CDFC053B705}" type="presParOf" srcId="{2D3A8378-0428-45F2-8A64-887C91A4C331}" destId="{8C1E943A-EF39-4E1A-9F63-9DC0146EECEA}" srcOrd="0" destOrd="0" presId="urn:microsoft.com/office/officeart/2005/8/layout/list1"/>
    <dgm:cxn modelId="{F0F59F14-DAA5-4BFA-8B1E-C1A9AAA3025E}" type="presParOf" srcId="{2D3A8378-0428-45F2-8A64-887C91A4C331}" destId="{5C64C2D3-24A8-4751-BC33-9DD2879002EE}" srcOrd="1" destOrd="0" presId="urn:microsoft.com/office/officeart/2005/8/layout/list1"/>
    <dgm:cxn modelId="{0F4663AD-CBB4-4347-972E-F63DA6111EEB}" type="presParOf" srcId="{6E5FBA1D-9014-4E0A-A854-2267EF301079}" destId="{7FD56C63-2B4D-4173-BBC8-866E3AFF409D}" srcOrd="25" destOrd="0" presId="urn:microsoft.com/office/officeart/2005/8/layout/list1"/>
    <dgm:cxn modelId="{594B3AA1-28A9-49B3-B8AB-B798E7CAD4D4}" type="presParOf" srcId="{6E5FBA1D-9014-4E0A-A854-2267EF301079}" destId="{06F77BB0-FA1A-4FB7-B7CC-925A1B673EDB}"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A3C648-E6FD-4446-BBF2-EDBAA47453C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391300B-DC09-4AC4-848D-1D1412F8104B}">
      <dgm:prSet custT="1"/>
      <dgm:spPr/>
      <dgm:t>
        <a:bodyPr/>
        <a:lstStyle/>
        <a:p>
          <a:r>
            <a:rPr lang="en-US" sz="1800" dirty="0"/>
            <a:t>Aggression (physical, verbal, property destruction, threats</a:t>
          </a:r>
          <a:r>
            <a:rPr lang="en-US" sz="1600" dirty="0"/>
            <a:t>)</a:t>
          </a:r>
        </a:p>
      </dgm:t>
    </dgm:pt>
    <dgm:pt modelId="{5B61B6AA-1A80-4570-8A82-D437DCA718ED}" type="parTrans" cxnId="{3210599F-A534-4593-B5B0-25E5A5F57E8D}">
      <dgm:prSet/>
      <dgm:spPr/>
      <dgm:t>
        <a:bodyPr/>
        <a:lstStyle/>
        <a:p>
          <a:endParaRPr lang="en-US"/>
        </a:p>
      </dgm:t>
    </dgm:pt>
    <dgm:pt modelId="{23759428-662B-4860-9D09-7203BA683C1E}" type="sibTrans" cxnId="{3210599F-A534-4593-B5B0-25E5A5F57E8D}">
      <dgm:prSet/>
      <dgm:spPr/>
      <dgm:t>
        <a:bodyPr/>
        <a:lstStyle/>
        <a:p>
          <a:endParaRPr lang="en-US"/>
        </a:p>
      </dgm:t>
    </dgm:pt>
    <dgm:pt modelId="{5F687352-340B-464E-9A53-198254B85B18}">
      <dgm:prSet custT="1"/>
      <dgm:spPr/>
      <dgm:t>
        <a:bodyPr/>
        <a:lstStyle/>
        <a:p>
          <a:r>
            <a:rPr lang="en-US" sz="1800" dirty="0"/>
            <a:t>Decrease in ability to participate in daily  functions</a:t>
          </a:r>
        </a:p>
      </dgm:t>
    </dgm:pt>
    <dgm:pt modelId="{1CF1993D-6DF4-4245-AED6-8C50D590EB04}" type="parTrans" cxnId="{6EFAB7CA-BFE7-4DFC-BB4E-688CC691C8A6}">
      <dgm:prSet/>
      <dgm:spPr/>
      <dgm:t>
        <a:bodyPr/>
        <a:lstStyle/>
        <a:p>
          <a:endParaRPr lang="en-US"/>
        </a:p>
      </dgm:t>
    </dgm:pt>
    <dgm:pt modelId="{438648FB-8E2E-469D-A0A0-FF85BF393877}" type="sibTrans" cxnId="{6EFAB7CA-BFE7-4DFC-BB4E-688CC691C8A6}">
      <dgm:prSet/>
      <dgm:spPr/>
      <dgm:t>
        <a:bodyPr/>
        <a:lstStyle/>
        <a:p>
          <a:endParaRPr lang="en-US"/>
        </a:p>
      </dgm:t>
    </dgm:pt>
    <dgm:pt modelId="{D8A3F143-D83C-4AE6-A3F1-3F29EE68B668}">
      <dgm:prSet custT="1"/>
      <dgm:spPr/>
      <dgm:t>
        <a:bodyPr/>
        <a:lstStyle/>
        <a:p>
          <a:r>
            <a:rPr lang="en-US" sz="1800" dirty="0"/>
            <a:t>Diagnosis and treatment plan assistance</a:t>
          </a:r>
        </a:p>
      </dgm:t>
    </dgm:pt>
    <dgm:pt modelId="{7EF5F56B-58F3-4EB6-B2A7-99A5C4E07758}" type="parTrans" cxnId="{9A1F1382-5521-453C-86A2-41CFF9E5BAD1}">
      <dgm:prSet/>
      <dgm:spPr/>
      <dgm:t>
        <a:bodyPr/>
        <a:lstStyle/>
        <a:p>
          <a:endParaRPr lang="en-US"/>
        </a:p>
      </dgm:t>
    </dgm:pt>
    <dgm:pt modelId="{1FD91D07-369A-4692-B59F-4106F9CD5AE8}" type="sibTrans" cxnId="{9A1F1382-5521-453C-86A2-41CFF9E5BAD1}">
      <dgm:prSet/>
      <dgm:spPr/>
      <dgm:t>
        <a:bodyPr/>
        <a:lstStyle/>
        <a:p>
          <a:endParaRPr lang="en-US"/>
        </a:p>
      </dgm:t>
    </dgm:pt>
    <dgm:pt modelId="{EC3D962A-C30E-4AAC-9F67-991F6A9167EE}">
      <dgm:prSet custT="1"/>
      <dgm:spPr/>
      <dgm:t>
        <a:bodyPr/>
        <a:lstStyle/>
        <a:p>
          <a:r>
            <a:rPr lang="en-US" sz="1800" dirty="0"/>
            <a:t>Family needs assistance </a:t>
          </a:r>
        </a:p>
      </dgm:t>
    </dgm:pt>
    <dgm:pt modelId="{879D4941-373B-4958-9E09-B7A68D6095BE}" type="parTrans" cxnId="{EE1444A8-DBB4-428B-B962-8BE3E1A5973F}">
      <dgm:prSet/>
      <dgm:spPr/>
      <dgm:t>
        <a:bodyPr/>
        <a:lstStyle/>
        <a:p>
          <a:endParaRPr lang="en-US"/>
        </a:p>
      </dgm:t>
    </dgm:pt>
    <dgm:pt modelId="{F116996C-5DC5-4E9D-9A51-A052E15387E5}" type="sibTrans" cxnId="{EE1444A8-DBB4-428B-B962-8BE3E1A5973F}">
      <dgm:prSet/>
      <dgm:spPr/>
      <dgm:t>
        <a:bodyPr/>
        <a:lstStyle/>
        <a:p>
          <a:endParaRPr lang="en-US"/>
        </a:p>
      </dgm:t>
    </dgm:pt>
    <dgm:pt modelId="{52117680-E0D1-4892-BD79-5CA94BB0B0B3}">
      <dgm:prSet custT="1"/>
      <dgm:spPr/>
      <dgm:t>
        <a:bodyPr/>
        <a:lstStyle/>
        <a:p>
          <a:r>
            <a:rPr lang="en-US" sz="1800" dirty="0"/>
            <a:t>Leaving unexpectedly</a:t>
          </a:r>
        </a:p>
      </dgm:t>
    </dgm:pt>
    <dgm:pt modelId="{11371B8E-AFF4-461B-A419-CC99C06D94EC}" type="parTrans" cxnId="{A73C9E34-8DCD-40CC-B2CF-1E1B9E6C3D46}">
      <dgm:prSet/>
      <dgm:spPr/>
      <dgm:t>
        <a:bodyPr/>
        <a:lstStyle/>
        <a:p>
          <a:endParaRPr lang="en-US"/>
        </a:p>
      </dgm:t>
    </dgm:pt>
    <dgm:pt modelId="{23A5059B-5C85-426C-9E87-FD78F355DC4B}" type="sibTrans" cxnId="{A73C9E34-8DCD-40CC-B2CF-1E1B9E6C3D46}">
      <dgm:prSet/>
      <dgm:spPr/>
      <dgm:t>
        <a:bodyPr/>
        <a:lstStyle/>
        <a:p>
          <a:endParaRPr lang="en-US"/>
        </a:p>
      </dgm:t>
    </dgm:pt>
    <dgm:pt modelId="{1BAA22C3-6E1B-4273-BC15-754085F3B876}">
      <dgm:prSet custT="1"/>
      <dgm:spPr/>
      <dgm:t>
        <a:bodyPr/>
        <a:lstStyle/>
        <a:p>
          <a:r>
            <a:rPr lang="en-US" sz="1800" dirty="0"/>
            <a:t>Mental health symptoms</a:t>
          </a:r>
        </a:p>
      </dgm:t>
    </dgm:pt>
    <dgm:pt modelId="{0AE480F6-0B73-4828-95CF-EE719BB4367B}" type="parTrans" cxnId="{773A0BEE-31F1-4840-AF1E-4AC12F552226}">
      <dgm:prSet/>
      <dgm:spPr/>
      <dgm:t>
        <a:bodyPr/>
        <a:lstStyle/>
        <a:p>
          <a:endParaRPr lang="en-US"/>
        </a:p>
      </dgm:t>
    </dgm:pt>
    <dgm:pt modelId="{600982E2-7EF3-4479-A460-1F8A3EE9CDA9}" type="sibTrans" cxnId="{773A0BEE-31F1-4840-AF1E-4AC12F552226}">
      <dgm:prSet/>
      <dgm:spPr/>
      <dgm:t>
        <a:bodyPr/>
        <a:lstStyle/>
        <a:p>
          <a:endParaRPr lang="en-US"/>
        </a:p>
      </dgm:t>
    </dgm:pt>
    <dgm:pt modelId="{D5DAAEE2-89DC-4F5D-A468-D22408DCA40B}">
      <dgm:prSet custT="1"/>
      <dgm:spPr/>
      <dgm:t>
        <a:bodyPr/>
        <a:lstStyle/>
        <a:p>
          <a:r>
            <a:rPr lang="en-US" sz="1800" dirty="0"/>
            <a:t>Self-injurious</a:t>
          </a:r>
        </a:p>
      </dgm:t>
    </dgm:pt>
    <dgm:pt modelId="{5F1577D3-4525-4FED-821D-A203DD06E373}" type="parTrans" cxnId="{470DBDD1-06A3-437D-990A-F47EE36EED25}">
      <dgm:prSet/>
      <dgm:spPr/>
      <dgm:t>
        <a:bodyPr/>
        <a:lstStyle/>
        <a:p>
          <a:endParaRPr lang="en-US"/>
        </a:p>
      </dgm:t>
    </dgm:pt>
    <dgm:pt modelId="{9202F15B-1BBF-4829-B131-3189B55C0426}" type="sibTrans" cxnId="{470DBDD1-06A3-437D-990A-F47EE36EED25}">
      <dgm:prSet/>
      <dgm:spPr/>
      <dgm:t>
        <a:bodyPr/>
        <a:lstStyle/>
        <a:p>
          <a:endParaRPr lang="en-US"/>
        </a:p>
      </dgm:t>
    </dgm:pt>
    <dgm:pt modelId="{424BF7E1-123F-47B8-B3D8-DC8800EB165E}">
      <dgm:prSet custT="1"/>
      <dgm:spPr/>
      <dgm:t>
        <a:bodyPr/>
        <a:lstStyle/>
        <a:p>
          <a:r>
            <a:rPr lang="en-US" sz="1800" dirty="0"/>
            <a:t>Sexualized Behavior</a:t>
          </a:r>
        </a:p>
      </dgm:t>
    </dgm:pt>
    <dgm:pt modelId="{733A5E13-FF3A-4071-9812-E06BF2C0445D}" type="parTrans" cxnId="{D43F5C9E-17A2-4B3D-9A9F-79B619418D30}">
      <dgm:prSet/>
      <dgm:spPr/>
      <dgm:t>
        <a:bodyPr/>
        <a:lstStyle/>
        <a:p>
          <a:endParaRPr lang="en-US"/>
        </a:p>
      </dgm:t>
    </dgm:pt>
    <dgm:pt modelId="{A716AFCE-448D-426D-BB41-DEB43809AE7E}" type="sibTrans" cxnId="{D43F5C9E-17A2-4B3D-9A9F-79B619418D30}">
      <dgm:prSet/>
      <dgm:spPr/>
      <dgm:t>
        <a:bodyPr/>
        <a:lstStyle/>
        <a:p>
          <a:endParaRPr lang="en-US"/>
        </a:p>
      </dgm:t>
    </dgm:pt>
    <dgm:pt modelId="{9BE8401A-5FDC-484A-8C24-FA60E6CA6E4F}">
      <dgm:prSet custT="1"/>
      <dgm:spPr/>
      <dgm:t>
        <a:bodyPr/>
        <a:lstStyle/>
        <a:p>
          <a:r>
            <a:rPr lang="en-US" sz="1800" dirty="0"/>
            <a:t>Suicidal ideation/behavior</a:t>
          </a:r>
        </a:p>
      </dgm:t>
    </dgm:pt>
    <dgm:pt modelId="{42217F9C-B940-41A6-AA2E-E772B36D82ED}" type="parTrans" cxnId="{62E7D5CC-6A0D-4291-8EEF-41E4AAE2ED80}">
      <dgm:prSet/>
      <dgm:spPr/>
      <dgm:t>
        <a:bodyPr/>
        <a:lstStyle/>
        <a:p>
          <a:endParaRPr lang="en-US"/>
        </a:p>
      </dgm:t>
    </dgm:pt>
    <dgm:pt modelId="{0D4301B4-855C-492E-9F74-5B989CA8A3AD}" type="sibTrans" cxnId="{62E7D5CC-6A0D-4291-8EEF-41E4AAE2ED80}">
      <dgm:prSet/>
      <dgm:spPr/>
      <dgm:t>
        <a:bodyPr/>
        <a:lstStyle/>
        <a:p>
          <a:endParaRPr lang="en-US"/>
        </a:p>
      </dgm:t>
    </dgm:pt>
    <dgm:pt modelId="{658EEEAC-35F0-49F7-8E1E-7B58006AC0D3}" type="pres">
      <dgm:prSet presAssocID="{E8A3C648-E6FD-4446-BBF2-EDBAA47453C4}" presName="vert0" presStyleCnt="0">
        <dgm:presLayoutVars>
          <dgm:dir/>
          <dgm:animOne val="branch"/>
          <dgm:animLvl val="lvl"/>
        </dgm:presLayoutVars>
      </dgm:prSet>
      <dgm:spPr/>
    </dgm:pt>
    <dgm:pt modelId="{CCCC392E-2A64-49B7-86D0-46FEFFEF61B4}" type="pres">
      <dgm:prSet presAssocID="{F391300B-DC09-4AC4-848D-1D1412F8104B}" presName="thickLine" presStyleLbl="alignNode1" presStyleIdx="0" presStyleCnt="9"/>
      <dgm:spPr/>
    </dgm:pt>
    <dgm:pt modelId="{A1370AF6-F1F1-4406-B582-ABA333F26ECA}" type="pres">
      <dgm:prSet presAssocID="{F391300B-DC09-4AC4-848D-1D1412F8104B}" presName="horz1" presStyleCnt="0"/>
      <dgm:spPr/>
    </dgm:pt>
    <dgm:pt modelId="{17854FE5-A745-4353-8851-AD31244A50D4}" type="pres">
      <dgm:prSet presAssocID="{F391300B-DC09-4AC4-848D-1D1412F8104B}" presName="tx1" presStyleLbl="revTx" presStyleIdx="0" presStyleCnt="9" custScaleY="165076"/>
      <dgm:spPr/>
    </dgm:pt>
    <dgm:pt modelId="{30F2DB47-9690-434C-B333-7B0B1DFDAAA2}" type="pres">
      <dgm:prSet presAssocID="{F391300B-DC09-4AC4-848D-1D1412F8104B}" presName="vert1" presStyleCnt="0"/>
      <dgm:spPr/>
    </dgm:pt>
    <dgm:pt modelId="{26DBD342-607B-4223-AB0E-4779ACF1B315}" type="pres">
      <dgm:prSet presAssocID="{5F687352-340B-464E-9A53-198254B85B18}" presName="thickLine" presStyleLbl="alignNode1" presStyleIdx="1" presStyleCnt="9"/>
      <dgm:spPr/>
    </dgm:pt>
    <dgm:pt modelId="{905B5438-D493-474E-8B32-A349BA6ADFB0}" type="pres">
      <dgm:prSet presAssocID="{5F687352-340B-464E-9A53-198254B85B18}" presName="horz1" presStyleCnt="0"/>
      <dgm:spPr/>
    </dgm:pt>
    <dgm:pt modelId="{BD66DC87-3C67-46F1-BC35-341579F8D5D7}" type="pres">
      <dgm:prSet presAssocID="{5F687352-340B-464E-9A53-198254B85B18}" presName="tx1" presStyleLbl="revTx" presStyleIdx="1" presStyleCnt="9"/>
      <dgm:spPr/>
    </dgm:pt>
    <dgm:pt modelId="{7F7D6FB0-99A9-4099-A49C-E942F4812879}" type="pres">
      <dgm:prSet presAssocID="{5F687352-340B-464E-9A53-198254B85B18}" presName="vert1" presStyleCnt="0"/>
      <dgm:spPr/>
    </dgm:pt>
    <dgm:pt modelId="{AEED9077-1372-4762-8944-65CF566F8D74}" type="pres">
      <dgm:prSet presAssocID="{D8A3F143-D83C-4AE6-A3F1-3F29EE68B668}" presName="thickLine" presStyleLbl="alignNode1" presStyleIdx="2" presStyleCnt="9"/>
      <dgm:spPr/>
    </dgm:pt>
    <dgm:pt modelId="{00DE51D8-9D93-4C00-A446-DC6CD6121D3A}" type="pres">
      <dgm:prSet presAssocID="{D8A3F143-D83C-4AE6-A3F1-3F29EE68B668}" presName="horz1" presStyleCnt="0"/>
      <dgm:spPr/>
    </dgm:pt>
    <dgm:pt modelId="{F44BB336-647B-4AF7-96D0-8B0C05A29A48}" type="pres">
      <dgm:prSet presAssocID="{D8A3F143-D83C-4AE6-A3F1-3F29EE68B668}" presName="tx1" presStyleLbl="revTx" presStyleIdx="2" presStyleCnt="9"/>
      <dgm:spPr/>
    </dgm:pt>
    <dgm:pt modelId="{FE1A0CDA-E2F4-4F03-8F0B-1574563A92FD}" type="pres">
      <dgm:prSet presAssocID="{D8A3F143-D83C-4AE6-A3F1-3F29EE68B668}" presName="vert1" presStyleCnt="0"/>
      <dgm:spPr/>
    </dgm:pt>
    <dgm:pt modelId="{58360C3A-D2D6-46A5-98CB-6EA75986778B}" type="pres">
      <dgm:prSet presAssocID="{EC3D962A-C30E-4AAC-9F67-991F6A9167EE}" presName="thickLine" presStyleLbl="alignNode1" presStyleIdx="3" presStyleCnt="9"/>
      <dgm:spPr/>
    </dgm:pt>
    <dgm:pt modelId="{C70588AB-9C51-4F68-8970-635E29858D52}" type="pres">
      <dgm:prSet presAssocID="{EC3D962A-C30E-4AAC-9F67-991F6A9167EE}" presName="horz1" presStyleCnt="0"/>
      <dgm:spPr/>
    </dgm:pt>
    <dgm:pt modelId="{9683CAA6-8C2C-417B-A074-5670AE77C121}" type="pres">
      <dgm:prSet presAssocID="{EC3D962A-C30E-4AAC-9F67-991F6A9167EE}" presName="tx1" presStyleLbl="revTx" presStyleIdx="3" presStyleCnt="9"/>
      <dgm:spPr/>
    </dgm:pt>
    <dgm:pt modelId="{89DF9B05-5BB1-425B-9573-6756E52EA207}" type="pres">
      <dgm:prSet presAssocID="{EC3D962A-C30E-4AAC-9F67-991F6A9167EE}" presName="vert1" presStyleCnt="0"/>
      <dgm:spPr/>
    </dgm:pt>
    <dgm:pt modelId="{83E5D380-0089-4595-A6B2-7B8458FD4A05}" type="pres">
      <dgm:prSet presAssocID="{52117680-E0D1-4892-BD79-5CA94BB0B0B3}" presName="thickLine" presStyleLbl="alignNode1" presStyleIdx="4" presStyleCnt="9"/>
      <dgm:spPr/>
    </dgm:pt>
    <dgm:pt modelId="{F4FC54D6-66E2-4A0A-BCA7-27E1B1D3D295}" type="pres">
      <dgm:prSet presAssocID="{52117680-E0D1-4892-BD79-5CA94BB0B0B3}" presName="horz1" presStyleCnt="0"/>
      <dgm:spPr/>
    </dgm:pt>
    <dgm:pt modelId="{1115E65D-5188-44FA-8E6A-642BBEF15314}" type="pres">
      <dgm:prSet presAssocID="{52117680-E0D1-4892-BD79-5CA94BB0B0B3}" presName="tx1" presStyleLbl="revTx" presStyleIdx="4" presStyleCnt="9" custScaleX="93510"/>
      <dgm:spPr/>
    </dgm:pt>
    <dgm:pt modelId="{C5B156EC-3329-4CBF-8462-26C78F6E6D04}" type="pres">
      <dgm:prSet presAssocID="{52117680-E0D1-4892-BD79-5CA94BB0B0B3}" presName="vert1" presStyleCnt="0"/>
      <dgm:spPr/>
    </dgm:pt>
    <dgm:pt modelId="{6E458398-C9B4-4633-B52D-140958FEE6DC}" type="pres">
      <dgm:prSet presAssocID="{1BAA22C3-6E1B-4273-BC15-754085F3B876}" presName="thickLine" presStyleLbl="alignNode1" presStyleIdx="5" presStyleCnt="9"/>
      <dgm:spPr/>
    </dgm:pt>
    <dgm:pt modelId="{AD4C3D21-FE0D-4F44-83C9-CE18CFA55A99}" type="pres">
      <dgm:prSet presAssocID="{1BAA22C3-6E1B-4273-BC15-754085F3B876}" presName="horz1" presStyleCnt="0"/>
      <dgm:spPr/>
    </dgm:pt>
    <dgm:pt modelId="{AA9C6719-E838-4032-9390-748BB1C52D0B}" type="pres">
      <dgm:prSet presAssocID="{1BAA22C3-6E1B-4273-BC15-754085F3B876}" presName="tx1" presStyleLbl="revTx" presStyleIdx="5" presStyleCnt="9"/>
      <dgm:spPr/>
    </dgm:pt>
    <dgm:pt modelId="{5E87FB80-920A-433A-8163-4ED8C7019FEA}" type="pres">
      <dgm:prSet presAssocID="{1BAA22C3-6E1B-4273-BC15-754085F3B876}" presName="vert1" presStyleCnt="0"/>
      <dgm:spPr/>
    </dgm:pt>
    <dgm:pt modelId="{0BAE4D43-217C-437C-A65E-5762CFF84F6A}" type="pres">
      <dgm:prSet presAssocID="{D5DAAEE2-89DC-4F5D-A468-D22408DCA40B}" presName="thickLine" presStyleLbl="alignNode1" presStyleIdx="6" presStyleCnt="9"/>
      <dgm:spPr/>
    </dgm:pt>
    <dgm:pt modelId="{455C3290-BF66-4E06-A1B4-B506115E7A68}" type="pres">
      <dgm:prSet presAssocID="{D5DAAEE2-89DC-4F5D-A468-D22408DCA40B}" presName="horz1" presStyleCnt="0"/>
      <dgm:spPr/>
    </dgm:pt>
    <dgm:pt modelId="{B37A1800-E6FE-4223-9ED2-534BA4211F1F}" type="pres">
      <dgm:prSet presAssocID="{D5DAAEE2-89DC-4F5D-A468-D22408DCA40B}" presName="tx1" presStyleLbl="revTx" presStyleIdx="6" presStyleCnt="9"/>
      <dgm:spPr/>
    </dgm:pt>
    <dgm:pt modelId="{A2C1DE60-16B6-4354-BD7A-AF86D38ACBEB}" type="pres">
      <dgm:prSet presAssocID="{D5DAAEE2-89DC-4F5D-A468-D22408DCA40B}" presName="vert1" presStyleCnt="0"/>
      <dgm:spPr/>
    </dgm:pt>
    <dgm:pt modelId="{8F0330B5-E471-4A07-B573-C89C566BE710}" type="pres">
      <dgm:prSet presAssocID="{424BF7E1-123F-47B8-B3D8-DC8800EB165E}" presName="thickLine" presStyleLbl="alignNode1" presStyleIdx="7" presStyleCnt="9"/>
      <dgm:spPr/>
    </dgm:pt>
    <dgm:pt modelId="{5E5E8FB0-DDB5-4053-BF3E-7C319A23260B}" type="pres">
      <dgm:prSet presAssocID="{424BF7E1-123F-47B8-B3D8-DC8800EB165E}" presName="horz1" presStyleCnt="0"/>
      <dgm:spPr/>
    </dgm:pt>
    <dgm:pt modelId="{06FC6A86-273A-43B8-9E85-787E70FC50B7}" type="pres">
      <dgm:prSet presAssocID="{424BF7E1-123F-47B8-B3D8-DC8800EB165E}" presName="tx1" presStyleLbl="revTx" presStyleIdx="7" presStyleCnt="9"/>
      <dgm:spPr/>
    </dgm:pt>
    <dgm:pt modelId="{20758044-12B4-44E2-8954-3690CF3C04BF}" type="pres">
      <dgm:prSet presAssocID="{424BF7E1-123F-47B8-B3D8-DC8800EB165E}" presName="vert1" presStyleCnt="0"/>
      <dgm:spPr/>
    </dgm:pt>
    <dgm:pt modelId="{5E7A7F5E-5DAC-4106-A060-4C040A49B694}" type="pres">
      <dgm:prSet presAssocID="{9BE8401A-5FDC-484A-8C24-FA60E6CA6E4F}" presName="thickLine" presStyleLbl="alignNode1" presStyleIdx="8" presStyleCnt="9"/>
      <dgm:spPr/>
    </dgm:pt>
    <dgm:pt modelId="{6CB005BF-A92C-4F86-95A1-F73D6AEC5DB7}" type="pres">
      <dgm:prSet presAssocID="{9BE8401A-5FDC-484A-8C24-FA60E6CA6E4F}" presName="horz1" presStyleCnt="0"/>
      <dgm:spPr/>
    </dgm:pt>
    <dgm:pt modelId="{67C208FD-E4CB-4934-BDE2-741DA854B68D}" type="pres">
      <dgm:prSet presAssocID="{9BE8401A-5FDC-484A-8C24-FA60E6CA6E4F}" presName="tx1" presStyleLbl="revTx" presStyleIdx="8" presStyleCnt="9"/>
      <dgm:spPr/>
    </dgm:pt>
    <dgm:pt modelId="{D0B268C9-0D80-454F-9EB8-3229011041E6}" type="pres">
      <dgm:prSet presAssocID="{9BE8401A-5FDC-484A-8C24-FA60E6CA6E4F}" presName="vert1" presStyleCnt="0"/>
      <dgm:spPr/>
    </dgm:pt>
  </dgm:ptLst>
  <dgm:cxnLst>
    <dgm:cxn modelId="{C031BA22-CE86-45BC-A1B5-FDD2D9214CBB}" type="presOf" srcId="{5F687352-340B-464E-9A53-198254B85B18}" destId="{BD66DC87-3C67-46F1-BC35-341579F8D5D7}" srcOrd="0" destOrd="0" presId="urn:microsoft.com/office/officeart/2008/layout/LinedList"/>
    <dgm:cxn modelId="{A73C9E34-8DCD-40CC-B2CF-1E1B9E6C3D46}" srcId="{E8A3C648-E6FD-4446-BBF2-EDBAA47453C4}" destId="{52117680-E0D1-4892-BD79-5CA94BB0B0B3}" srcOrd="4" destOrd="0" parTransId="{11371B8E-AFF4-461B-A419-CC99C06D94EC}" sibTransId="{23A5059B-5C85-426C-9E87-FD78F355DC4B}"/>
    <dgm:cxn modelId="{C4B7E93E-8D4A-41A9-8E64-F1E0CF19486B}" type="presOf" srcId="{D8A3F143-D83C-4AE6-A3F1-3F29EE68B668}" destId="{F44BB336-647B-4AF7-96D0-8B0C05A29A48}" srcOrd="0" destOrd="0" presId="urn:microsoft.com/office/officeart/2008/layout/LinedList"/>
    <dgm:cxn modelId="{58D76042-4F35-4020-9CD0-F78F3B78FC6C}" type="presOf" srcId="{F391300B-DC09-4AC4-848D-1D1412F8104B}" destId="{17854FE5-A745-4353-8851-AD31244A50D4}" srcOrd="0" destOrd="0" presId="urn:microsoft.com/office/officeart/2008/layout/LinedList"/>
    <dgm:cxn modelId="{FF9F1D54-BF19-4399-AD07-CA955A286B3E}" type="presOf" srcId="{EC3D962A-C30E-4AAC-9F67-991F6A9167EE}" destId="{9683CAA6-8C2C-417B-A074-5670AE77C121}" srcOrd="0" destOrd="0" presId="urn:microsoft.com/office/officeart/2008/layout/LinedList"/>
    <dgm:cxn modelId="{7D083568-A1C8-46B6-AA2F-CFB1B49EF0F8}" type="presOf" srcId="{D5DAAEE2-89DC-4F5D-A468-D22408DCA40B}" destId="{B37A1800-E6FE-4223-9ED2-534BA4211F1F}" srcOrd="0" destOrd="0" presId="urn:microsoft.com/office/officeart/2008/layout/LinedList"/>
    <dgm:cxn modelId="{42EB486B-0613-476D-ACBF-EFD72E4386DD}" type="presOf" srcId="{52117680-E0D1-4892-BD79-5CA94BB0B0B3}" destId="{1115E65D-5188-44FA-8E6A-642BBEF15314}" srcOrd="0" destOrd="0" presId="urn:microsoft.com/office/officeart/2008/layout/LinedList"/>
    <dgm:cxn modelId="{9A1F1382-5521-453C-86A2-41CFF9E5BAD1}" srcId="{E8A3C648-E6FD-4446-BBF2-EDBAA47453C4}" destId="{D8A3F143-D83C-4AE6-A3F1-3F29EE68B668}" srcOrd="2" destOrd="0" parTransId="{7EF5F56B-58F3-4EB6-B2A7-99A5C4E07758}" sibTransId="{1FD91D07-369A-4692-B59F-4106F9CD5AE8}"/>
    <dgm:cxn modelId="{240E5D83-8716-41C5-8ED6-AC65D5ACED7D}" type="presOf" srcId="{424BF7E1-123F-47B8-B3D8-DC8800EB165E}" destId="{06FC6A86-273A-43B8-9E85-787E70FC50B7}" srcOrd="0" destOrd="0" presId="urn:microsoft.com/office/officeart/2008/layout/LinedList"/>
    <dgm:cxn modelId="{D43F5C9E-17A2-4B3D-9A9F-79B619418D30}" srcId="{E8A3C648-E6FD-4446-BBF2-EDBAA47453C4}" destId="{424BF7E1-123F-47B8-B3D8-DC8800EB165E}" srcOrd="7" destOrd="0" parTransId="{733A5E13-FF3A-4071-9812-E06BF2C0445D}" sibTransId="{A716AFCE-448D-426D-BB41-DEB43809AE7E}"/>
    <dgm:cxn modelId="{3210599F-A534-4593-B5B0-25E5A5F57E8D}" srcId="{E8A3C648-E6FD-4446-BBF2-EDBAA47453C4}" destId="{F391300B-DC09-4AC4-848D-1D1412F8104B}" srcOrd="0" destOrd="0" parTransId="{5B61B6AA-1A80-4570-8A82-D437DCA718ED}" sibTransId="{23759428-662B-4860-9D09-7203BA683C1E}"/>
    <dgm:cxn modelId="{62CE34A3-30DE-4CFA-BFD7-DCE675CFD965}" type="presOf" srcId="{E8A3C648-E6FD-4446-BBF2-EDBAA47453C4}" destId="{658EEEAC-35F0-49F7-8E1E-7B58006AC0D3}" srcOrd="0" destOrd="0" presId="urn:microsoft.com/office/officeart/2008/layout/LinedList"/>
    <dgm:cxn modelId="{EE1444A8-DBB4-428B-B962-8BE3E1A5973F}" srcId="{E8A3C648-E6FD-4446-BBF2-EDBAA47453C4}" destId="{EC3D962A-C30E-4AAC-9F67-991F6A9167EE}" srcOrd="3" destOrd="0" parTransId="{879D4941-373B-4958-9E09-B7A68D6095BE}" sibTransId="{F116996C-5DC5-4E9D-9A51-A052E15387E5}"/>
    <dgm:cxn modelId="{987D7AAA-D295-405C-8710-7CA7A3F8489C}" type="presOf" srcId="{9BE8401A-5FDC-484A-8C24-FA60E6CA6E4F}" destId="{67C208FD-E4CB-4934-BDE2-741DA854B68D}" srcOrd="0" destOrd="0" presId="urn:microsoft.com/office/officeart/2008/layout/LinedList"/>
    <dgm:cxn modelId="{6EFAB7CA-BFE7-4DFC-BB4E-688CC691C8A6}" srcId="{E8A3C648-E6FD-4446-BBF2-EDBAA47453C4}" destId="{5F687352-340B-464E-9A53-198254B85B18}" srcOrd="1" destOrd="0" parTransId="{1CF1993D-6DF4-4245-AED6-8C50D590EB04}" sibTransId="{438648FB-8E2E-469D-A0A0-FF85BF393877}"/>
    <dgm:cxn modelId="{62E7D5CC-6A0D-4291-8EEF-41E4AAE2ED80}" srcId="{E8A3C648-E6FD-4446-BBF2-EDBAA47453C4}" destId="{9BE8401A-5FDC-484A-8C24-FA60E6CA6E4F}" srcOrd="8" destOrd="0" parTransId="{42217F9C-B940-41A6-AA2E-E772B36D82ED}" sibTransId="{0D4301B4-855C-492E-9F74-5B989CA8A3AD}"/>
    <dgm:cxn modelId="{470DBDD1-06A3-437D-990A-F47EE36EED25}" srcId="{E8A3C648-E6FD-4446-BBF2-EDBAA47453C4}" destId="{D5DAAEE2-89DC-4F5D-A468-D22408DCA40B}" srcOrd="6" destOrd="0" parTransId="{5F1577D3-4525-4FED-821D-A203DD06E373}" sibTransId="{9202F15B-1BBF-4829-B131-3189B55C0426}"/>
    <dgm:cxn modelId="{773A0BEE-31F1-4840-AF1E-4AC12F552226}" srcId="{E8A3C648-E6FD-4446-BBF2-EDBAA47453C4}" destId="{1BAA22C3-6E1B-4273-BC15-754085F3B876}" srcOrd="5" destOrd="0" parTransId="{0AE480F6-0B73-4828-95CF-EE719BB4367B}" sibTransId="{600982E2-7EF3-4479-A460-1F8A3EE9CDA9}"/>
    <dgm:cxn modelId="{B96D1FEE-CC6E-48EA-BC02-038D8BF1FA9B}" type="presOf" srcId="{1BAA22C3-6E1B-4273-BC15-754085F3B876}" destId="{AA9C6719-E838-4032-9390-748BB1C52D0B}" srcOrd="0" destOrd="0" presId="urn:microsoft.com/office/officeart/2008/layout/LinedList"/>
    <dgm:cxn modelId="{011F9D4C-C06D-4099-AE80-F614B4103295}" type="presParOf" srcId="{658EEEAC-35F0-49F7-8E1E-7B58006AC0D3}" destId="{CCCC392E-2A64-49B7-86D0-46FEFFEF61B4}" srcOrd="0" destOrd="0" presId="urn:microsoft.com/office/officeart/2008/layout/LinedList"/>
    <dgm:cxn modelId="{99314AAA-EABD-44CA-AA21-AD1D198CDC45}" type="presParOf" srcId="{658EEEAC-35F0-49F7-8E1E-7B58006AC0D3}" destId="{A1370AF6-F1F1-4406-B582-ABA333F26ECA}" srcOrd="1" destOrd="0" presId="urn:microsoft.com/office/officeart/2008/layout/LinedList"/>
    <dgm:cxn modelId="{BA23AA17-2DE7-4CB6-A29E-09B834A07B26}" type="presParOf" srcId="{A1370AF6-F1F1-4406-B582-ABA333F26ECA}" destId="{17854FE5-A745-4353-8851-AD31244A50D4}" srcOrd="0" destOrd="0" presId="urn:microsoft.com/office/officeart/2008/layout/LinedList"/>
    <dgm:cxn modelId="{954B142C-7032-42E7-97AE-FD243B4804BE}" type="presParOf" srcId="{A1370AF6-F1F1-4406-B582-ABA333F26ECA}" destId="{30F2DB47-9690-434C-B333-7B0B1DFDAAA2}" srcOrd="1" destOrd="0" presId="urn:microsoft.com/office/officeart/2008/layout/LinedList"/>
    <dgm:cxn modelId="{2517DFBB-E69D-4B6D-92AF-A10631A9F0ED}" type="presParOf" srcId="{658EEEAC-35F0-49F7-8E1E-7B58006AC0D3}" destId="{26DBD342-607B-4223-AB0E-4779ACF1B315}" srcOrd="2" destOrd="0" presId="urn:microsoft.com/office/officeart/2008/layout/LinedList"/>
    <dgm:cxn modelId="{2FBA3254-1D8F-4910-B5A3-91139DD72FB5}" type="presParOf" srcId="{658EEEAC-35F0-49F7-8E1E-7B58006AC0D3}" destId="{905B5438-D493-474E-8B32-A349BA6ADFB0}" srcOrd="3" destOrd="0" presId="urn:microsoft.com/office/officeart/2008/layout/LinedList"/>
    <dgm:cxn modelId="{68AF0B6D-2A2B-49D7-89D0-8F07BD315EE7}" type="presParOf" srcId="{905B5438-D493-474E-8B32-A349BA6ADFB0}" destId="{BD66DC87-3C67-46F1-BC35-341579F8D5D7}" srcOrd="0" destOrd="0" presId="urn:microsoft.com/office/officeart/2008/layout/LinedList"/>
    <dgm:cxn modelId="{93030BD4-0A3D-4F05-A063-64933DCDAE84}" type="presParOf" srcId="{905B5438-D493-474E-8B32-A349BA6ADFB0}" destId="{7F7D6FB0-99A9-4099-A49C-E942F4812879}" srcOrd="1" destOrd="0" presId="urn:microsoft.com/office/officeart/2008/layout/LinedList"/>
    <dgm:cxn modelId="{1A97ABBB-E90E-498A-AAF2-17076F75AB69}" type="presParOf" srcId="{658EEEAC-35F0-49F7-8E1E-7B58006AC0D3}" destId="{AEED9077-1372-4762-8944-65CF566F8D74}" srcOrd="4" destOrd="0" presId="urn:microsoft.com/office/officeart/2008/layout/LinedList"/>
    <dgm:cxn modelId="{D1C00BBD-0CD2-4560-806B-460D30E8843F}" type="presParOf" srcId="{658EEEAC-35F0-49F7-8E1E-7B58006AC0D3}" destId="{00DE51D8-9D93-4C00-A446-DC6CD6121D3A}" srcOrd="5" destOrd="0" presId="urn:microsoft.com/office/officeart/2008/layout/LinedList"/>
    <dgm:cxn modelId="{2B91F9BE-2C19-48BA-9FC7-F9AB7DD4EE0B}" type="presParOf" srcId="{00DE51D8-9D93-4C00-A446-DC6CD6121D3A}" destId="{F44BB336-647B-4AF7-96D0-8B0C05A29A48}" srcOrd="0" destOrd="0" presId="urn:microsoft.com/office/officeart/2008/layout/LinedList"/>
    <dgm:cxn modelId="{1F47D275-C67E-47E1-9D45-051A28CD6E6A}" type="presParOf" srcId="{00DE51D8-9D93-4C00-A446-DC6CD6121D3A}" destId="{FE1A0CDA-E2F4-4F03-8F0B-1574563A92FD}" srcOrd="1" destOrd="0" presId="urn:microsoft.com/office/officeart/2008/layout/LinedList"/>
    <dgm:cxn modelId="{41AA5E77-9CB8-4E32-8056-0D77099A3502}" type="presParOf" srcId="{658EEEAC-35F0-49F7-8E1E-7B58006AC0D3}" destId="{58360C3A-D2D6-46A5-98CB-6EA75986778B}" srcOrd="6" destOrd="0" presId="urn:microsoft.com/office/officeart/2008/layout/LinedList"/>
    <dgm:cxn modelId="{B9F2F448-A514-40DC-918C-DE6AB90D0F4E}" type="presParOf" srcId="{658EEEAC-35F0-49F7-8E1E-7B58006AC0D3}" destId="{C70588AB-9C51-4F68-8970-635E29858D52}" srcOrd="7" destOrd="0" presId="urn:microsoft.com/office/officeart/2008/layout/LinedList"/>
    <dgm:cxn modelId="{C708B143-2634-42C1-8A84-B283F14485CD}" type="presParOf" srcId="{C70588AB-9C51-4F68-8970-635E29858D52}" destId="{9683CAA6-8C2C-417B-A074-5670AE77C121}" srcOrd="0" destOrd="0" presId="urn:microsoft.com/office/officeart/2008/layout/LinedList"/>
    <dgm:cxn modelId="{88905CD2-F628-42E9-AE13-BD8525E36964}" type="presParOf" srcId="{C70588AB-9C51-4F68-8970-635E29858D52}" destId="{89DF9B05-5BB1-425B-9573-6756E52EA207}" srcOrd="1" destOrd="0" presId="urn:microsoft.com/office/officeart/2008/layout/LinedList"/>
    <dgm:cxn modelId="{73797254-E5DA-416D-96C4-9A4F7334EE5D}" type="presParOf" srcId="{658EEEAC-35F0-49F7-8E1E-7B58006AC0D3}" destId="{83E5D380-0089-4595-A6B2-7B8458FD4A05}" srcOrd="8" destOrd="0" presId="urn:microsoft.com/office/officeart/2008/layout/LinedList"/>
    <dgm:cxn modelId="{9D6D38DD-B327-41D7-8516-03F500A01A79}" type="presParOf" srcId="{658EEEAC-35F0-49F7-8E1E-7B58006AC0D3}" destId="{F4FC54D6-66E2-4A0A-BCA7-27E1B1D3D295}" srcOrd="9" destOrd="0" presId="urn:microsoft.com/office/officeart/2008/layout/LinedList"/>
    <dgm:cxn modelId="{E4CA8DCE-FDBE-474D-A9D7-91EC21885748}" type="presParOf" srcId="{F4FC54D6-66E2-4A0A-BCA7-27E1B1D3D295}" destId="{1115E65D-5188-44FA-8E6A-642BBEF15314}" srcOrd="0" destOrd="0" presId="urn:microsoft.com/office/officeart/2008/layout/LinedList"/>
    <dgm:cxn modelId="{25AC0B8C-7875-4CB8-A6D8-4B1A6432C47B}" type="presParOf" srcId="{F4FC54D6-66E2-4A0A-BCA7-27E1B1D3D295}" destId="{C5B156EC-3329-4CBF-8462-26C78F6E6D04}" srcOrd="1" destOrd="0" presId="urn:microsoft.com/office/officeart/2008/layout/LinedList"/>
    <dgm:cxn modelId="{E246957C-79C7-41F9-9945-61E81BF3C46B}" type="presParOf" srcId="{658EEEAC-35F0-49F7-8E1E-7B58006AC0D3}" destId="{6E458398-C9B4-4633-B52D-140958FEE6DC}" srcOrd="10" destOrd="0" presId="urn:microsoft.com/office/officeart/2008/layout/LinedList"/>
    <dgm:cxn modelId="{8291C315-7969-4DC2-9446-714C0A7682D4}" type="presParOf" srcId="{658EEEAC-35F0-49F7-8E1E-7B58006AC0D3}" destId="{AD4C3D21-FE0D-4F44-83C9-CE18CFA55A99}" srcOrd="11" destOrd="0" presId="urn:microsoft.com/office/officeart/2008/layout/LinedList"/>
    <dgm:cxn modelId="{1E08E494-988F-4F70-B3F3-0A83EF160ECD}" type="presParOf" srcId="{AD4C3D21-FE0D-4F44-83C9-CE18CFA55A99}" destId="{AA9C6719-E838-4032-9390-748BB1C52D0B}" srcOrd="0" destOrd="0" presId="urn:microsoft.com/office/officeart/2008/layout/LinedList"/>
    <dgm:cxn modelId="{5D0A44CB-5EC4-49E4-BF10-18D24F1413F1}" type="presParOf" srcId="{AD4C3D21-FE0D-4F44-83C9-CE18CFA55A99}" destId="{5E87FB80-920A-433A-8163-4ED8C7019FEA}" srcOrd="1" destOrd="0" presId="urn:microsoft.com/office/officeart/2008/layout/LinedList"/>
    <dgm:cxn modelId="{46274AA0-5D05-4BB5-B9B6-AF843E40C34A}" type="presParOf" srcId="{658EEEAC-35F0-49F7-8E1E-7B58006AC0D3}" destId="{0BAE4D43-217C-437C-A65E-5762CFF84F6A}" srcOrd="12" destOrd="0" presId="urn:microsoft.com/office/officeart/2008/layout/LinedList"/>
    <dgm:cxn modelId="{7B2FD91D-6297-471D-AC2E-34820CF96E36}" type="presParOf" srcId="{658EEEAC-35F0-49F7-8E1E-7B58006AC0D3}" destId="{455C3290-BF66-4E06-A1B4-B506115E7A68}" srcOrd="13" destOrd="0" presId="urn:microsoft.com/office/officeart/2008/layout/LinedList"/>
    <dgm:cxn modelId="{138F7584-6FF7-4EEF-A3E2-90C46E590531}" type="presParOf" srcId="{455C3290-BF66-4E06-A1B4-B506115E7A68}" destId="{B37A1800-E6FE-4223-9ED2-534BA4211F1F}" srcOrd="0" destOrd="0" presId="urn:microsoft.com/office/officeart/2008/layout/LinedList"/>
    <dgm:cxn modelId="{0FAF9519-D9E5-47CA-83D4-BB61402AC080}" type="presParOf" srcId="{455C3290-BF66-4E06-A1B4-B506115E7A68}" destId="{A2C1DE60-16B6-4354-BD7A-AF86D38ACBEB}" srcOrd="1" destOrd="0" presId="urn:microsoft.com/office/officeart/2008/layout/LinedList"/>
    <dgm:cxn modelId="{9045AEDA-1A46-4923-B251-C46BD12787EF}" type="presParOf" srcId="{658EEEAC-35F0-49F7-8E1E-7B58006AC0D3}" destId="{8F0330B5-E471-4A07-B573-C89C566BE710}" srcOrd="14" destOrd="0" presId="urn:microsoft.com/office/officeart/2008/layout/LinedList"/>
    <dgm:cxn modelId="{C624880D-37C4-4824-B372-86B4CE45302D}" type="presParOf" srcId="{658EEEAC-35F0-49F7-8E1E-7B58006AC0D3}" destId="{5E5E8FB0-DDB5-4053-BF3E-7C319A23260B}" srcOrd="15" destOrd="0" presId="urn:microsoft.com/office/officeart/2008/layout/LinedList"/>
    <dgm:cxn modelId="{3F84C0EC-FC18-4839-90FE-8A811374B93E}" type="presParOf" srcId="{5E5E8FB0-DDB5-4053-BF3E-7C319A23260B}" destId="{06FC6A86-273A-43B8-9E85-787E70FC50B7}" srcOrd="0" destOrd="0" presId="urn:microsoft.com/office/officeart/2008/layout/LinedList"/>
    <dgm:cxn modelId="{FE73D3D3-7D6B-43A1-9D07-324118F61C70}" type="presParOf" srcId="{5E5E8FB0-DDB5-4053-BF3E-7C319A23260B}" destId="{20758044-12B4-44E2-8954-3690CF3C04BF}" srcOrd="1" destOrd="0" presId="urn:microsoft.com/office/officeart/2008/layout/LinedList"/>
    <dgm:cxn modelId="{697469FF-1813-4294-ABB7-C8D9E91DC025}" type="presParOf" srcId="{658EEEAC-35F0-49F7-8E1E-7B58006AC0D3}" destId="{5E7A7F5E-5DAC-4106-A060-4C040A49B694}" srcOrd="16" destOrd="0" presId="urn:microsoft.com/office/officeart/2008/layout/LinedList"/>
    <dgm:cxn modelId="{F4C611CA-B8D4-4FE5-BEA8-AB032FF7A372}" type="presParOf" srcId="{658EEEAC-35F0-49F7-8E1E-7B58006AC0D3}" destId="{6CB005BF-A92C-4F86-95A1-F73D6AEC5DB7}" srcOrd="17" destOrd="0" presId="urn:microsoft.com/office/officeart/2008/layout/LinedList"/>
    <dgm:cxn modelId="{254A6B18-666C-4666-A300-C1BD47D70E19}" type="presParOf" srcId="{6CB005BF-A92C-4F86-95A1-F73D6AEC5DB7}" destId="{67C208FD-E4CB-4934-BDE2-741DA854B68D}" srcOrd="0" destOrd="0" presId="urn:microsoft.com/office/officeart/2008/layout/LinedList"/>
    <dgm:cxn modelId="{C244F066-6435-4671-B274-10A30907BEA2}" type="presParOf" srcId="{6CB005BF-A92C-4F86-95A1-F73D6AEC5DB7}" destId="{D0B268C9-0D80-454F-9EB8-3229011041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5EBFC5-39A2-4657-A290-494A8F218E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CD488C7-A129-4E0C-9D37-57461F8325E9}">
      <dgm:prSet/>
      <dgm:spPr/>
      <dgm:t>
        <a:bodyPr/>
        <a:lstStyle/>
        <a:p>
          <a:r>
            <a:rPr lang="en-US" dirty="0"/>
            <a:t>Autism Spectrum Disorder (ASD)</a:t>
          </a:r>
        </a:p>
      </dgm:t>
    </dgm:pt>
    <dgm:pt modelId="{76C0054C-CF61-45B0-B248-5AD20B935BDF}" type="parTrans" cxnId="{40D7AC22-ADA9-4B20-A394-290FDB284F75}">
      <dgm:prSet/>
      <dgm:spPr/>
      <dgm:t>
        <a:bodyPr/>
        <a:lstStyle/>
        <a:p>
          <a:endParaRPr lang="en-US"/>
        </a:p>
      </dgm:t>
    </dgm:pt>
    <dgm:pt modelId="{D774C26D-2D3B-4EAB-A221-E2A4DCD4E15A}" type="sibTrans" cxnId="{40D7AC22-ADA9-4B20-A394-290FDB284F75}">
      <dgm:prSet/>
      <dgm:spPr/>
      <dgm:t>
        <a:bodyPr/>
        <a:lstStyle/>
        <a:p>
          <a:endParaRPr lang="en-US"/>
        </a:p>
      </dgm:t>
    </dgm:pt>
    <dgm:pt modelId="{0714B590-46E0-4533-9435-C7073FE13BC1}">
      <dgm:prSet/>
      <dgm:spPr/>
      <dgm:t>
        <a:bodyPr/>
        <a:lstStyle/>
        <a:p>
          <a:r>
            <a:rPr lang="en-US" dirty="0"/>
            <a:t>Attention Deficit Hyperactivity Disorder (ADHD)</a:t>
          </a:r>
        </a:p>
      </dgm:t>
    </dgm:pt>
    <dgm:pt modelId="{53AC282A-31F1-48FE-B701-81FA38661F09}" type="parTrans" cxnId="{E039D06C-F0E8-4626-9B65-4FDE64B781A0}">
      <dgm:prSet/>
      <dgm:spPr/>
      <dgm:t>
        <a:bodyPr/>
        <a:lstStyle/>
        <a:p>
          <a:endParaRPr lang="en-US"/>
        </a:p>
      </dgm:t>
    </dgm:pt>
    <dgm:pt modelId="{27C812A3-D0C5-4DB0-8476-C0E6370948E5}" type="sibTrans" cxnId="{E039D06C-F0E8-4626-9B65-4FDE64B781A0}">
      <dgm:prSet/>
      <dgm:spPr/>
      <dgm:t>
        <a:bodyPr/>
        <a:lstStyle/>
        <a:p>
          <a:endParaRPr lang="en-US"/>
        </a:p>
      </dgm:t>
    </dgm:pt>
    <dgm:pt modelId="{95503D2F-1881-4C65-9AC7-8D281847697D}">
      <dgm:prSet/>
      <dgm:spPr/>
      <dgm:t>
        <a:bodyPr/>
        <a:lstStyle/>
        <a:p>
          <a:r>
            <a:rPr lang="en-US" dirty="0"/>
            <a:t>Anxiety</a:t>
          </a:r>
        </a:p>
      </dgm:t>
    </dgm:pt>
    <dgm:pt modelId="{DB14F5E3-7EA1-4C2D-AE7C-E8BFE5696BAD}" type="parTrans" cxnId="{0C2130B0-9526-4B2F-973D-2D9BC89DFF83}">
      <dgm:prSet/>
      <dgm:spPr/>
      <dgm:t>
        <a:bodyPr/>
        <a:lstStyle/>
        <a:p>
          <a:endParaRPr lang="en-US"/>
        </a:p>
      </dgm:t>
    </dgm:pt>
    <dgm:pt modelId="{69F29965-2EE5-462D-A6BE-FC6F0D4F1E98}" type="sibTrans" cxnId="{0C2130B0-9526-4B2F-973D-2D9BC89DFF83}">
      <dgm:prSet/>
      <dgm:spPr/>
      <dgm:t>
        <a:bodyPr/>
        <a:lstStyle/>
        <a:p>
          <a:endParaRPr lang="en-US"/>
        </a:p>
      </dgm:t>
    </dgm:pt>
    <dgm:pt modelId="{AEB1848A-6BA8-4525-938C-E80006FE01E0}">
      <dgm:prSet/>
      <dgm:spPr/>
      <dgm:t>
        <a:bodyPr/>
        <a:lstStyle/>
        <a:p>
          <a:r>
            <a:rPr lang="en-US" dirty="0"/>
            <a:t>Depression</a:t>
          </a:r>
        </a:p>
      </dgm:t>
    </dgm:pt>
    <dgm:pt modelId="{178FC9E9-EBEB-4283-AA47-EFD3195E04CC}" type="parTrans" cxnId="{A415A225-14E1-4C65-B4F3-01736FD64DA7}">
      <dgm:prSet/>
      <dgm:spPr/>
      <dgm:t>
        <a:bodyPr/>
        <a:lstStyle/>
        <a:p>
          <a:endParaRPr lang="en-US"/>
        </a:p>
      </dgm:t>
    </dgm:pt>
    <dgm:pt modelId="{C73B57A2-1027-46CC-80BB-9ED1CDB7CD79}" type="sibTrans" cxnId="{A415A225-14E1-4C65-B4F3-01736FD64DA7}">
      <dgm:prSet/>
      <dgm:spPr/>
      <dgm:t>
        <a:bodyPr/>
        <a:lstStyle/>
        <a:p>
          <a:endParaRPr lang="en-US"/>
        </a:p>
      </dgm:t>
    </dgm:pt>
    <dgm:pt modelId="{147BC35B-D7CC-4B8E-AA7C-A7B9BB5B2695}">
      <dgm:prSet/>
      <dgm:spPr/>
      <dgm:t>
        <a:bodyPr/>
        <a:lstStyle/>
        <a:p>
          <a:r>
            <a:rPr lang="en-US" dirty="0"/>
            <a:t>Reactive Attachment Disorder (RAD)</a:t>
          </a:r>
        </a:p>
      </dgm:t>
    </dgm:pt>
    <dgm:pt modelId="{7C5F266E-8978-413C-B1C6-1DB0BAF577D6}" type="parTrans" cxnId="{211B6E26-5645-4B97-8B3C-5631A31B5F02}">
      <dgm:prSet/>
      <dgm:spPr/>
      <dgm:t>
        <a:bodyPr/>
        <a:lstStyle/>
        <a:p>
          <a:endParaRPr lang="en-US"/>
        </a:p>
      </dgm:t>
    </dgm:pt>
    <dgm:pt modelId="{D2F2F326-6465-4E9F-B181-745BCFAC988A}" type="sibTrans" cxnId="{211B6E26-5645-4B97-8B3C-5631A31B5F02}">
      <dgm:prSet/>
      <dgm:spPr/>
      <dgm:t>
        <a:bodyPr/>
        <a:lstStyle/>
        <a:p>
          <a:endParaRPr lang="en-US"/>
        </a:p>
      </dgm:t>
    </dgm:pt>
    <dgm:pt modelId="{8E7D44A1-FD4B-42DF-9B89-6BCD0C665C62}">
      <dgm:prSet/>
      <dgm:spPr/>
      <dgm:t>
        <a:bodyPr/>
        <a:lstStyle/>
        <a:p>
          <a:r>
            <a:rPr lang="en-US" dirty="0"/>
            <a:t>Conduct Disorder</a:t>
          </a:r>
        </a:p>
      </dgm:t>
    </dgm:pt>
    <dgm:pt modelId="{0B76C7C4-661F-4439-B318-220E62359140}" type="parTrans" cxnId="{B3F1E95C-BD9E-498C-83EE-6DBA50971AC0}">
      <dgm:prSet/>
      <dgm:spPr/>
      <dgm:t>
        <a:bodyPr/>
        <a:lstStyle/>
        <a:p>
          <a:endParaRPr lang="en-US"/>
        </a:p>
      </dgm:t>
    </dgm:pt>
    <dgm:pt modelId="{ABAC7E1C-6052-4970-8A81-1D3D30C07F8A}" type="sibTrans" cxnId="{B3F1E95C-BD9E-498C-83EE-6DBA50971AC0}">
      <dgm:prSet/>
      <dgm:spPr/>
      <dgm:t>
        <a:bodyPr/>
        <a:lstStyle/>
        <a:p>
          <a:endParaRPr lang="en-US"/>
        </a:p>
      </dgm:t>
    </dgm:pt>
    <dgm:pt modelId="{C0F21781-64DF-4DEA-981D-52B78FA460C0}">
      <dgm:prSet/>
      <dgm:spPr/>
      <dgm:t>
        <a:bodyPr/>
        <a:lstStyle/>
        <a:p>
          <a:r>
            <a:rPr lang="en-US" dirty="0"/>
            <a:t>Disruptive Mood Dysregulation Disorder (DMDD)</a:t>
          </a:r>
        </a:p>
      </dgm:t>
    </dgm:pt>
    <dgm:pt modelId="{E94A2854-414F-49F2-9CA3-13E79CD750ED}" type="parTrans" cxnId="{116B3801-23F6-4DD0-951D-EEEBC623B373}">
      <dgm:prSet/>
      <dgm:spPr/>
      <dgm:t>
        <a:bodyPr/>
        <a:lstStyle/>
        <a:p>
          <a:endParaRPr lang="en-US"/>
        </a:p>
      </dgm:t>
    </dgm:pt>
    <dgm:pt modelId="{2AE9FBE2-AC6C-4B74-8E29-5116F8325215}" type="sibTrans" cxnId="{116B3801-23F6-4DD0-951D-EEEBC623B373}">
      <dgm:prSet/>
      <dgm:spPr/>
      <dgm:t>
        <a:bodyPr/>
        <a:lstStyle/>
        <a:p>
          <a:endParaRPr lang="en-US"/>
        </a:p>
      </dgm:t>
    </dgm:pt>
    <dgm:pt modelId="{FA5A7B6D-D32A-4F88-9414-B9DC0EF45361}">
      <dgm:prSet/>
      <dgm:spPr/>
      <dgm:t>
        <a:bodyPr/>
        <a:lstStyle/>
        <a:p>
          <a:r>
            <a:rPr lang="en-US" dirty="0"/>
            <a:t>Obsessive Compulsive Disorder (OCD)</a:t>
          </a:r>
        </a:p>
      </dgm:t>
    </dgm:pt>
    <dgm:pt modelId="{85661DE8-AE94-40B2-BCFA-C150FB454CDD}" type="parTrans" cxnId="{ADC2EA82-1037-4C3C-BA44-140E3C21A511}">
      <dgm:prSet/>
      <dgm:spPr/>
      <dgm:t>
        <a:bodyPr/>
        <a:lstStyle/>
        <a:p>
          <a:endParaRPr lang="en-US"/>
        </a:p>
      </dgm:t>
    </dgm:pt>
    <dgm:pt modelId="{D20BD4E1-3DC5-4DBC-AA7B-CA2752EE500D}" type="sibTrans" cxnId="{ADC2EA82-1037-4C3C-BA44-140E3C21A511}">
      <dgm:prSet/>
      <dgm:spPr/>
      <dgm:t>
        <a:bodyPr/>
        <a:lstStyle/>
        <a:p>
          <a:endParaRPr lang="en-US"/>
        </a:p>
      </dgm:t>
    </dgm:pt>
    <dgm:pt modelId="{039B962B-224E-471F-80CF-88344B7C5122}">
      <dgm:prSet/>
      <dgm:spPr/>
      <dgm:t>
        <a:bodyPr/>
        <a:lstStyle/>
        <a:p>
          <a:r>
            <a:rPr lang="en-US" dirty="0"/>
            <a:t>Bipolar Disorder</a:t>
          </a:r>
        </a:p>
      </dgm:t>
    </dgm:pt>
    <dgm:pt modelId="{BE06177A-3A49-495F-A0E2-61A7BA789C65}" type="parTrans" cxnId="{4A3125DD-E778-40F1-B3AC-C82F8D57D7D9}">
      <dgm:prSet/>
      <dgm:spPr/>
      <dgm:t>
        <a:bodyPr/>
        <a:lstStyle/>
        <a:p>
          <a:endParaRPr lang="en-US"/>
        </a:p>
      </dgm:t>
    </dgm:pt>
    <dgm:pt modelId="{2489C686-51B1-4C63-9992-1A0AABDC371A}" type="sibTrans" cxnId="{4A3125DD-E778-40F1-B3AC-C82F8D57D7D9}">
      <dgm:prSet/>
      <dgm:spPr/>
      <dgm:t>
        <a:bodyPr/>
        <a:lstStyle/>
        <a:p>
          <a:endParaRPr lang="en-US"/>
        </a:p>
      </dgm:t>
    </dgm:pt>
    <dgm:pt modelId="{9ACCED35-E8C3-4DD6-A2A7-4C8587B981A5}">
      <dgm:prSet/>
      <dgm:spPr/>
      <dgm:t>
        <a:bodyPr/>
        <a:lstStyle/>
        <a:p>
          <a:r>
            <a:rPr lang="en-US" dirty="0"/>
            <a:t>Borderline Personality Disorder</a:t>
          </a:r>
        </a:p>
      </dgm:t>
    </dgm:pt>
    <dgm:pt modelId="{5F2D52E6-6A04-4729-90A9-43426BCAAA88}" type="parTrans" cxnId="{2316885E-9D27-4212-A6E4-048D88EFE76A}">
      <dgm:prSet/>
      <dgm:spPr/>
      <dgm:t>
        <a:bodyPr/>
        <a:lstStyle/>
        <a:p>
          <a:endParaRPr lang="en-US"/>
        </a:p>
      </dgm:t>
    </dgm:pt>
    <dgm:pt modelId="{C997B9A8-243A-4775-9AD5-3FA1D7D8F4B1}" type="sibTrans" cxnId="{2316885E-9D27-4212-A6E4-048D88EFE76A}">
      <dgm:prSet/>
      <dgm:spPr/>
      <dgm:t>
        <a:bodyPr/>
        <a:lstStyle/>
        <a:p>
          <a:endParaRPr lang="en-US"/>
        </a:p>
      </dgm:t>
    </dgm:pt>
    <dgm:pt modelId="{1718EFAA-FD75-4B12-ABFF-82C8809D5DA5}">
      <dgm:prSet/>
      <dgm:spPr/>
      <dgm:t>
        <a:bodyPr/>
        <a:lstStyle/>
        <a:p>
          <a:r>
            <a:rPr lang="en-US" dirty="0"/>
            <a:t>Mood Disorder</a:t>
          </a:r>
        </a:p>
      </dgm:t>
    </dgm:pt>
    <dgm:pt modelId="{516B13F5-5BB3-47DD-B290-70A76FD36CEF}" type="parTrans" cxnId="{9855071D-B9B9-4EF9-B89A-A6888F2F41F8}">
      <dgm:prSet/>
      <dgm:spPr/>
      <dgm:t>
        <a:bodyPr/>
        <a:lstStyle/>
        <a:p>
          <a:endParaRPr lang="en-US"/>
        </a:p>
      </dgm:t>
    </dgm:pt>
    <dgm:pt modelId="{93464F3C-65FA-44C6-858C-2A69CC9566D9}" type="sibTrans" cxnId="{9855071D-B9B9-4EF9-B89A-A6888F2F41F8}">
      <dgm:prSet/>
      <dgm:spPr/>
      <dgm:t>
        <a:bodyPr/>
        <a:lstStyle/>
        <a:p>
          <a:endParaRPr lang="en-US"/>
        </a:p>
      </dgm:t>
    </dgm:pt>
    <dgm:pt modelId="{53712360-D9D3-4D8E-B0A3-D2B4D17C11A9}" type="pres">
      <dgm:prSet presAssocID="{8C5EBFC5-39A2-4657-A290-494A8F218E8A}" presName="diagram" presStyleCnt="0">
        <dgm:presLayoutVars>
          <dgm:dir/>
          <dgm:resizeHandles val="exact"/>
        </dgm:presLayoutVars>
      </dgm:prSet>
      <dgm:spPr/>
    </dgm:pt>
    <dgm:pt modelId="{2F4B1E10-B059-4BD1-8E45-1015ACC39C4F}" type="pres">
      <dgm:prSet presAssocID="{5CD488C7-A129-4E0C-9D37-57461F8325E9}" presName="node" presStyleLbl="node1" presStyleIdx="0" presStyleCnt="11">
        <dgm:presLayoutVars>
          <dgm:bulletEnabled val="1"/>
        </dgm:presLayoutVars>
      </dgm:prSet>
      <dgm:spPr/>
    </dgm:pt>
    <dgm:pt modelId="{F0410B20-2BA7-42EE-BA9B-0BDDF685A529}" type="pres">
      <dgm:prSet presAssocID="{D774C26D-2D3B-4EAB-A221-E2A4DCD4E15A}" presName="sibTrans" presStyleCnt="0"/>
      <dgm:spPr/>
    </dgm:pt>
    <dgm:pt modelId="{DC57CCF0-063D-4CC4-880A-C83F82D3DEFB}" type="pres">
      <dgm:prSet presAssocID="{0714B590-46E0-4533-9435-C7073FE13BC1}" presName="node" presStyleLbl="node1" presStyleIdx="1" presStyleCnt="11">
        <dgm:presLayoutVars>
          <dgm:bulletEnabled val="1"/>
        </dgm:presLayoutVars>
      </dgm:prSet>
      <dgm:spPr/>
    </dgm:pt>
    <dgm:pt modelId="{649F97A3-1292-4474-AFBC-244974221359}" type="pres">
      <dgm:prSet presAssocID="{27C812A3-D0C5-4DB0-8476-C0E6370948E5}" presName="sibTrans" presStyleCnt="0"/>
      <dgm:spPr/>
    </dgm:pt>
    <dgm:pt modelId="{F86BCEC0-9DB9-4936-BD95-03C2B2E0D737}" type="pres">
      <dgm:prSet presAssocID="{95503D2F-1881-4C65-9AC7-8D281847697D}" presName="node" presStyleLbl="node1" presStyleIdx="2" presStyleCnt="11">
        <dgm:presLayoutVars>
          <dgm:bulletEnabled val="1"/>
        </dgm:presLayoutVars>
      </dgm:prSet>
      <dgm:spPr/>
    </dgm:pt>
    <dgm:pt modelId="{41BE7801-E51D-4209-9F99-BF5BB36A0A22}" type="pres">
      <dgm:prSet presAssocID="{69F29965-2EE5-462D-A6BE-FC6F0D4F1E98}" presName="sibTrans" presStyleCnt="0"/>
      <dgm:spPr/>
    </dgm:pt>
    <dgm:pt modelId="{6D692358-F637-43E8-BA90-62AFA2A3D78B}" type="pres">
      <dgm:prSet presAssocID="{AEB1848A-6BA8-4525-938C-E80006FE01E0}" presName="node" presStyleLbl="node1" presStyleIdx="3" presStyleCnt="11">
        <dgm:presLayoutVars>
          <dgm:bulletEnabled val="1"/>
        </dgm:presLayoutVars>
      </dgm:prSet>
      <dgm:spPr/>
    </dgm:pt>
    <dgm:pt modelId="{FA18DDD6-C71E-4C9C-B663-07E95C4D7E45}" type="pres">
      <dgm:prSet presAssocID="{C73B57A2-1027-46CC-80BB-9ED1CDB7CD79}" presName="sibTrans" presStyleCnt="0"/>
      <dgm:spPr/>
    </dgm:pt>
    <dgm:pt modelId="{4EBFACFD-F600-45BC-865B-01B186F66A59}" type="pres">
      <dgm:prSet presAssocID="{147BC35B-D7CC-4B8E-AA7C-A7B9BB5B2695}" presName="node" presStyleLbl="node1" presStyleIdx="4" presStyleCnt="11">
        <dgm:presLayoutVars>
          <dgm:bulletEnabled val="1"/>
        </dgm:presLayoutVars>
      </dgm:prSet>
      <dgm:spPr/>
    </dgm:pt>
    <dgm:pt modelId="{723F8D76-2441-4F1F-9EC4-03366F9E9FDF}" type="pres">
      <dgm:prSet presAssocID="{D2F2F326-6465-4E9F-B181-745BCFAC988A}" presName="sibTrans" presStyleCnt="0"/>
      <dgm:spPr/>
    </dgm:pt>
    <dgm:pt modelId="{DC50E6CC-34B2-4035-ABE0-68FB6498AB60}" type="pres">
      <dgm:prSet presAssocID="{8E7D44A1-FD4B-42DF-9B89-6BCD0C665C62}" presName="node" presStyleLbl="node1" presStyleIdx="5" presStyleCnt="11">
        <dgm:presLayoutVars>
          <dgm:bulletEnabled val="1"/>
        </dgm:presLayoutVars>
      </dgm:prSet>
      <dgm:spPr/>
    </dgm:pt>
    <dgm:pt modelId="{2FAE10B5-AE6F-4FBC-9960-2D9C1CFB5BD9}" type="pres">
      <dgm:prSet presAssocID="{ABAC7E1C-6052-4970-8A81-1D3D30C07F8A}" presName="sibTrans" presStyleCnt="0"/>
      <dgm:spPr/>
    </dgm:pt>
    <dgm:pt modelId="{D95AB642-125C-488F-BDDC-AD20DAC82143}" type="pres">
      <dgm:prSet presAssocID="{C0F21781-64DF-4DEA-981D-52B78FA460C0}" presName="node" presStyleLbl="node1" presStyleIdx="6" presStyleCnt="11">
        <dgm:presLayoutVars>
          <dgm:bulletEnabled val="1"/>
        </dgm:presLayoutVars>
      </dgm:prSet>
      <dgm:spPr/>
    </dgm:pt>
    <dgm:pt modelId="{B5F1B215-4424-4BC1-B774-F47153D68D31}" type="pres">
      <dgm:prSet presAssocID="{2AE9FBE2-AC6C-4B74-8E29-5116F8325215}" presName="sibTrans" presStyleCnt="0"/>
      <dgm:spPr/>
    </dgm:pt>
    <dgm:pt modelId="{DBBE1725-5A1D-4127-9203-08BADEB2C3ED}" type="pres">
      <dgm:prSet presAssocID="{FA5A7B6D-D32A-4F88-9414-B9DC0EF45361}" presName="node" presStyleLbl="node1" presStyleIdx="7" presStyleCnt="11">
        <dgm:presLayoutVars>
          <dgm:bulletEnabled val="1"/>
        </dgm:presLayoutVars>
      </dgm:prSet>
      <dgm:spPr/>
    </dgm:pt>
    <dgm:pt modelId="{F369EB26-1C0E-40A9-83FB-A0DC819F11F4}" type="pres">
      <dgm:prSet presAssocID="{D20BD4E1-3DC5-4DBC-AA7B-CA2752EE500D}" presName="sibTrans" presStyleCnt="0"/>
      <dgm:spPr/>
    </dgm:pt>
    <dgm:pt modelId="{FE777724-67AF-4745-9F2F-530854D8A415}" type="pres">
      <dgm:prSet presAssocID="{039B962B-224E-471F-80CF-88344B7C5122}" presName="node" presStyleLbl="node1" presStyleIdx="8" presStyleCnt="11">
        <dgm:presLayoutVars>
          <dgm:bulletEnabled val="1"/>
        </dgm:presLayoutVars>
      </dgm:prSet>
      <dgm:spPr/>
    </dgm:pt>
    <dgm:pt modelId="{C1C9DEDA-52FF-4F9D-B782-3994B2D022D3}" type="pres">
      <dgm:prSet presAssocID="{2489C686-51B1-4C63-9992-1A0AABDC371A}" presName="sibTrans" presStyleCnt="0"/>
      <dgm:spPr/>
    </dgm:pt>
    <dgm:pt modelId="{3A024FFD-FBC6-40E9-8279-3C056EE3F80E}" type="pres">
      <dgm:prSet presAssocID="{9ACCED35-E8C3-4DD6-A2A7-4C8587B981A5}" presName="node" presStyleLbl="node1" presStyleIdx="9" presStyleCnt="11">
        <dgm:presLayoutVars>
          <dgm:bulletEnabled val="1"/>
        </dgm:presLayoutVars>
      </dgm:prSet>
      <dgm:spPr/>
    </dgm:pt>
    <dgm:pt modelId="{48C78500-F457-4931-A382-51EEBCE47A2C}" type="pres">
      <dgm:prSet presAssocID="{C997B9A8-243A-4775-9AD5-3FA1D7D8F4B1}" presName="sibTrans" presStyleCnt="0"/>
      <dgm:spPr/>
    </dgm:pt>
    <dgm:pt modelId="{829B6B74-F508-4D9D-9257-B20ED6785A39}" type="pres">
      <dgm:prSet presAssocID="{1718EFAA-FD75-4B12-ABFF-82C8809D5DA5}" presName="node" presStyleLbl="node1" presStyleIdx="10" presStyleCnt="11">
        <dgm:presLayoutVars>
          <dgm:bulletEnabled val="1"/>
        </dgm:presLayoutVars>
      </dgm:prSet>
      <dgm:spPr/>
    </dgm:pt>
  </dgm:ptLst>
  <dgm:cxnLst>
    <dgm:cxn modelId="{116B3801-23F6-4DD0-951D-EEEBC623B373}" srcId="{8C5EBFC5-39A2-4657-A290-494A8F218E8A}" destId="{C0F21781-64DF-4DEA-981D-52B78FA460C0}" srcOrd="6" destOrd="0" parTransId="{E94A2854-414F-49F2-9CA3-13E79CD750ED}" sibTransId="{2AE9FBE2-AC6C-4B74-8E29-5116F8325215}"/>
    <dgm:cxn modelId="{72CC5B02-E799-45E7-BF54-9B0BFD89BFE2}" type="presOf" srcId="{5CD488C7-A129-4E0C-9D37-57461F8325E9}" destId="{2F4B1E10-B059-4BD1-8E45-1015ACC39C4F}" srcOrd="0" destOrd="0" presId="urn:microsoft.com/office/officeart/2005/8/layout/default"/>
    <dgm:cxn modelId="{9855071D-B9B9-4EF9-B89A-A6888F2F41F8}" srcId="{8C5EBFC5-39A2-4657-A290-494A8F218E8A}" destId="{1718EFAA-FD75-4B12-ABFF-82C8809D5DA5}" srcOrd="10" destOrd="0" parTransId="{516B13F5-5BB3-47DD-B290-70A76FD36CEF}" sibTransId="{93464F3C-65FA-44C6-858C-2A69CC9566D9}"/>
    <dgm:cxn modelId="{40D7AC22-ADA9-4B20-A394-290FDB284F75}" srcId="{8C5EBFC5-39A2-4657-A290-494A8F218E8A}" destId="{5CD488C7-A129-4E0C-9D37-57461F8325E9}" srcOrd="0" destOrd="0" parTransId="{76C0054C-CF61-45B0-B248-5AD20B935BDF}" sibTransId="{D774C26D-2D3B-4EAB-A221-E2A4DCD4E15A}"/>
    <dgm:cxn modelId="{A415A225-14E1-4C65-B4F3-01736FD64DA7}" srcId="{8C5EBFC5-39A2-4657-A290-494A8F218E8A}" destId="{AEB1848A-6BA8-4525-938C-E80006FE01E0}" srcOrd="3" destOrd="0" parTransId="{178FC9E9-EBEB-4283-AA47-EFD3195E04CC}" sibTransId="{C73B57A2-1027-46CC-80BB-9ED1CDB7CD79}"/>
    <dgm:cxn modelId="{211B6E26-5645-4B97-8B3C-5631A31B5F02}" srcId="{8C5EBFC5-39A2-4657-A290-494A8F218E8A}" destId="{147BC35B-D7CC-4B8E-AA7C-A7B9BB5B2695}" srcOrd="4" destOrd="0" parTransId="{7C5F266E-8978-413C-B1C6-1DB0BAF577D6}" sibTransId="{D2F2F326-6465-4E9F-B181-745BCFAC988A}"/>
    <dgm:cxn modelId="{1CBEFA3D-69C7-402F-8FB2-B16A8C08F422}" type="presOf" srcId="{1718EFAA-FD75-4B12-ABFF-82C8809D5DA5}" destId="{829B6B74-F508-4D9D-9257-B20ED6785A39}" srcOrd="0" destOrd="0" presId="urn:microsoft.com/office/officeart/2005/8/layout/default"/>
    <dgm:cxn modelId="{7942B348-5356-4231-B7A9-142F5055ED43}" type="presOf" srcId="{0714B590-46E0-4533-9435-C7073FE13BC1}" destId="{DC57CCF0-063D-4CC4-880A-C83F82D3DEFB}" srcOrd="0" destOrd="0" presId="urn:microsoft.com/office/officeart/2005/8/layout/default"/>
    <dgm:cxn modelId="{5C82FA49-25DE-4144-B319-4001AD776D7D}" type="presOf" srcId="{8C5EBFC5-39A2-4657-A290-494A8F218E8A}" destId="{53712360-D9D3-4D8E-B0A3-D2B4D17C11A9}" srcOrd="0" destOrd="0" presId="urn:microsoft.com/office/officeart/2005/8/layout/default"/>
    <dgm:cxn modelId="{B3F1E95C-BD9E-498C-83EE-6DBA50971AC0}" srcId="{8C5EBFC5-39A2-4657-A290-494A8F218E8A}" destId="{8E7D44A1-FD4B-42DF-9B89-6BCD0C665C62}" srcOrd="5" destOrd="0" parTransId="{0B76C7C4-661F-4439-B318-220E62359140}" sibTransId="{ABAC7E1C-6052-4970-8A81-1D3D30C07F8A}"/>
    <dgm:cxn modelId="{2316885E-9D27-4212-A6E4-048D88EFE76A}" srcId="{8C5EBFC5-39A2-4657-A290-494A8F218E8A}" destId="{9ACCED35-E8C3-4DD6-A2A7-4C8587B981A5}" srcOrd="9" destOrd="0" parTransId="{5F2D52E6-6A04-4729-90A9-43426BCAAA88}" sibTransId="{C997B9A8-243A-4775-9AD5-3FA1D7D8F4B1}"/>
    <dgm:cxn modelId="{37FB3D62-C9A4-44FE-B5D8-DC9BFE6B9FF5}" type="presOf" srcId="{039B962B-224E-471F-80CF-88344B7C5122}" destId="{FE777724-67AF-4745-9F2F-530854D8A415}" srcOrd="0" destOrd="0" presId="urn:microsoft.com/office/officeart/2005/8/layout/default"/>
    <dgm:cxn modelId="{97246063-6F48-409A-A8B8-84D105229060}" type="presOf" srcId="{147BC35B-D7CC-4B8E-AA7C-A7B9BB5B2695}" destId="{4EBFACFD-F600-45BC-865B-01B186F66A59}" srcOrd="0" destOrd="0" presId="urn:microsoft.com/office/officeart/2005/8/layout/default"/>
    <dgm:cxn modelId="{E039D06C-F0E8-4626-9B65-4FDE64B781A0}" srcId="{8C5EBFC5-39A2-4657-A290-494A8F218E8A}" destId="{0714B590-46E0-4533-9435-C7073FE13BC1}" srcOrd="1" destOrd="0" parTransId="{53AC282A-31F1-48FE-B701-81FA38661F09}" sibTransId="{27C812A3-D0C5-4DB0-8476-C0E6370948E5}"/>
    <dgm:cxn modelId="{ADC2EA82-1037-4C3C-BA44-140E3C21A511}" srcId="{8C5EBFC5-39A2-4657-A290-494A8F218E8A}" destId="{FA5A7B6D-D32A-4F88-9414-B9DC0EF45361}" srcOrd="7" destOrd="0" parTransId="{85661DE8-AE94-40B2-BCFA-C150FB454CDD}" sibTransId="{D20BD4E1-3DC5-4DBC-AA7B-CA2752EE500D}"/>
    <dgm:cxn modelId="{4CC9DA95-C662-4ECE-B102-AB7C3850CF13}" type="presOf" srcId="{FA5A7B6D-D32A-4F88-9414-B9DC0EF45361}" destId="{DBBE1725-5A1D-4127-9203-08BADEB2C3ED}" srcOrd="0" destOrd="0" presId="urn:microsoft.com/office/officeart/2005/8/layout/default"/>
    <dgm:cxn modelId="{0C2130B0-9526-4B2F-973D-2D9BC89DFF83}" srcId="{8C5EBFC5-39A2-4657-A290-494A8F218E8A}" destId="{95503D2F-1881-4C65-9AC7-8D281847697D}" srcOrd="2" destOrd="0" parTransId="{DB14F5E3-7EA1-4C2D-AE7C-E8BFE5696BAD}" sibTransId="{69F29965-2EE5-462D-A6BE-FC6F0D4F1E98}"/>
    <dgm:cxn modelId="{EED5D1B6-1140-429A-9622-E0E308E7F339}" type="presOf" srcId="{AEB1848A-6BA8-4525-938C-E80006FE01E0}" destId="{6D692358-F637-43E8-BA90-62AFA2A3D78B}" srcOrd="0" destOrd="0" presId="urn:microsoft.com/office/officeart/2005/8/layout/default"/>
    <dgm:cxn modelId="{4A3125DD-E778-40F1-B3AC-C82F8D57D7D9}" srcId="{8C5EBFC5-39A2-4657-A290-494A8F218E8A}" destId="{039B962B-224E-471F-80CF-88344B7C5122}" srcOrd="8" destOrd="0" parTransId="{BE06177A-3A49-495F-A0E2-61A7BA789C65}" sibTransId="{2489C686-51B1-4C63-9992-1A0AABDC371A}"/>
    <dgm:cxn modelId="{CD78A2DD-7590-42DD-AD9A-65D70827F9C1}" type="presOf" srcId="{9ACCED35-E8C3-4DD6-A2A7-4C8587B981A5}" destId="{3A024FFD-FBC6-40E9-8279-3C056EE3F80E}" srcOrd="0" destOrd="0" presId="urn:microsoft.com/office/officeart/2005/8/layout/default"/>
    <dgm:cxn modelId="{FECA4CE0-9603-4EC1-8486-9FFAE750DD93}" type="presOf" srcId="{95503D2F-1881-4C65-9AC7-8D281847697D}" destId="{F86BCEC0-9DB9-4936-BD95-03C2B2E0D737}" srcOrd="0" destOrd="0" presId="urn:microsoft.com/office/officeart/2005/8/layout/default"/>
    <dgm:cxn modelId="{DC7DD3E7-A0A3-41AA-BC1A-26D1F5E9EC7F}" type="presOf" srcId="{8E7D44A1-FD4B-42DF-9B89-6BCD0C665C62}" destId="{DC50E6CC-34B2-4035-ABE0-68FB6498AB60}" srcOrd="0" destOrd="0" presId="urn:microsoft.com/office/officeart/2005/8/layout/default"/>
    <dgm:cxn modelId="{7A6C71EB-E365-4AF9-8065-5ECCEF9B2B5F}" type="presOf" srcId="{C0F21781-64DF-4DEA-981D-52B78FA460C0}" destId="{D95AB642-125C-488F-BDDC-AD20DAC82143}" srcOrd="0" destOrd="0" presId="urn:microsoft.com/office/officeart/2005/8/layout/default"/>
    <dgm:cxn modelId="{ABDF7CBF-BADF-4FD9-A93E-454CC5AB791D}" type="presParOf" srcId="{53712360-D9D3-4D8E-B0A3-D2B4D17C11A9}" destId="{2F4B1E10-B059-4BD1-8E45-1015ACC39C4F}" srcOrd="0" destOrd="0" presId="urn:microsoft.com/office/officeart/2005/8/layout/default"/>
    <dgm:cxn modelId="{187B3AF5-46C1-427B-BC80-5F47F52CED36}" type="presParOf" srcId="{53712360-D9D3-4D8E-B0A3-D2B4D17C11A9}" destId="{F0410B20-2BA7-42EE-BA9B-0BDDF685A529}" srcOrd="1" destOrd="0" presId="urn:microsoft.com/office/officeart/2005/8/layout/default"/>
    <dgm:cxn modelId="{FFF1B498-579B-4B7B-9C13-1F9E6756F517}" type="presParOf" srcId="{53712360-D9D3-4D8E-B0A3-D2B4D17C11A9}" destId="{DC57CCF0-063D-4CC4-880A-C83F82D3DEFB}" srcOrd="2" destOrd="0" presId="urn:microsoft.com/office/officeart/2005/8/layout/default"/>
    <dgm:cxn modelId="{DC564294-1DB8-442B-ADD2-8CC691442359}" type="presParOf" srcId="{53712360-D9D3-4D8E-B0A3-D2B4D17C11A9}" destId="{649F97A3-1292-4474-AFBC-244974221359}" srcOrd="3" destOrd="0" presId="urn:microsoft.com/office/officeart/2005/8/layout/default"/>
    <dgm:cxn modelId="{11E6A686-593C-4A94-8122-A6B28F74B28E}" type="presParOf" srcId="{53712360-D9D3-4D8E-B0A3-D2B4D17C11A9}" destId="{F86BCEC0-9DB9-4936-BD95-03C2B2E0D737}" srcOrd="4" destOrd="0" presId="urn:microsoft.com/office/officeart/2005/8/layout/default"/>
    <dgm:cxn modelId="{688C9150-B547-435B-AFEE-3BA71D9C3B76}" type="presParOf" srcId="{53712360-D9D3-4D8E-B0A3-D2B4D17C11A9}" destId="{41BE7801-E51D-4209-9F99-BF5BB36A0A22}" srcOrd="5" destOrd="0" presId="urn:microsoft.com/office/officeart/2005/8/layout/default"/>
    <dgm:cxn modelId="{EEEDFA9F-418C-4384-9B71-E85968B47FF6}" type="presParOf" srcId="{53712360-D9D3-4D8E-B0A3-D2B4D17C11A9}" destId="{6D692358-F637-43E8-BA90-62AFA2A3D78B}" srcOrd="6" destOrd="0" presId="urn:microsoft.com/office/officeart/2005/8/layout/default"/>
    <dgm:cxn modelId="{D1E9C79B-7C36-47EC-96B9-1F5D189C232F}" type="presParOf" srcId="{53712360-D9D3-4D8E-B0A3-D2B4D17C11A9}" destId="{FA18DDD6-C71E-4C9C-B663-07E95C4D7E45}" srcOrd="7" destOrd="0" presId="urn:microsoft.com/office/officeart/2005/8/layout/default"/>
    <dgm:cxn modelId="{2531A0C3-C9D3-4A9D-AF7C-D6CE9DD1178D}" type="presParOf" srcId="{53712360-D9D3-4D8E-B0A3-D2B4D17C11A9}" destId="{4EBFACFD-F600-45BC-865B-01B186F66A59}" srcOrd="8" destOrd="0" presId="urn:microsoft.com/office/officeart/2005/8/layout/default"/>
    <dgm:cxn modelId="{F7C63DCE-58D4-452C-87F8-684719FD6084}" type="presParOf" srcId="{53712360-D9D3-4D8E-B0A3-D2B4D17C11A9}" destId="{723F8D76-2441-4F1F-9EC4-03366F9E9FDF}" srcOrd="9" destOrd="0" presId="urn:microsoft.com/office/officeart/2005/8/layout/default"/>
    <dgm:cxn modelId="{05E920AA-772A-48BA-854B-EC5BE987571B}" type="presParOf" srcId="{53712360-D9D3-4D8E-B0A3-D2B4D17C11A9}" destId="{DC50E6CC-34B2-4035-ABE0-68FB6498AB60}" srcOrd="10" destOrd="0" presId="urn:microsoft.com/office/officeart/2005/8/layout/default"/>
    <dgm:cxn modelId="{A1A8D87C-17B0-478E-BDFB-411D6C4CD202}" type="presParOf" srcId="{53712360-D9D3-4D8E-B0A3-D2B4D17C11A9}" destId="{2FAE10B5-AE6F-4FBC-9960-2D9C1CFB5BD9}" srcOrd="11" destOrd="0" presId="urn:microsoft.com/office/officeart/2005/8/layout/default"/>
    <dgm:cxn modelId="{656CC457-CFF6-438B-A87E-5C48F6582A42}" type="presParOf" srcId="{53712360-D9D3-4D8E-B0A3-D2B4D17C11A9}" destId="{D95AB642-125C-488F-BDDC-AD20DAC82143}" srcOrd="12" destOrd="0" presId="urn:microsoft.com/office/officeart/2005/8/layout/default"/>
    <dgm:cxn modelId="{AF435038-C230-4E5A-9580-DCA5B41C8759}" type="presParOf" srcId="{53712360-D9D3-4D8E-B0A3-D2B4D17C11A9}" destId="{B5F1B215-4424-4BC1-B774-F47153D68D31}" srcOrd="13" destOrd="0" presId="urn:microsoft.com/office/officeart/2005/8/layout/default"/>
    <dgm:cxn modelId="{541BA23C-E422-4851-8DB4-AF51D90976FD}" type="presParOf" srcId="{53712360-D9D3-4D8E-B0A3-D2B4D17C11A9}" destId="{DBBE1725-5A1D-4127-9203-08BADEB2C3ED}" srcOrd="14" destOrd="0" presId="urn:microsoft.com/office/officeart/2005/8/layout/default"/>
    <dgm:cxn modelId="{0922767A-33A4-48B4-B8AA-A64BFF9B0E8C}" type="presParOf" srcId="{53712360-D9D3-4D8E-B0A3-D2B4D17C11A9}" destId="{F369EB26-1C0E-40A9-83FB-A0DC819F11F4}" srcOrd="15" destOrd="0" presId="urn:microsoft.com/office/officeart/2005/8/layout/default"/>
    <dgm:cxn modelId="{CC75AAC1-7766-4181-B128-E9CEF7F4A3B7}" type="presParOf" srcId="{53712360-D9D3-4D8E-B0A3-D2B4D17C11A9}" destId="{FE777724-67AF-4745-9F2F-530854D8A415}" srcOrd="16" destOrd="0" presId="urn:microsoft.com/office/officeart/2005/8/layout/default"/>
    <dgm:cxn modelId="{1C764788-50C0-4F30-829A-FDF4FF15F231}" type="presParOf" srcId="{53712360-D9D3-4D8E-B0A3-D2B4D17C11A9}" destId="{C1C9DEDA-52FF-4F9D-B782-3994B2D022D3}" srcOrd="17" destOrd="0" presId="urn:microsoft.com/office/officeart/2005/8/layout/default"/>
    <dgm:cxn modelId="{C3842873-218A-4DFE-A2F3-DE1ACE34E3F1}" type="presParOf" srcId="{53712360-D9D3-4D8E-B0A3-D2B4D17C11A9}" destId="{3A024FFD-FBC6-40E9-8279-3C056EE3F80E}" srcOrd="18" destOrd="0" presId="urn:microsoft.com/office/officeart/2005/8/layout/default"/>
    <dgm:cxn modelId="{18DB0207-8FFA-4274-B596-5E34EEA9BBB2}" type="presParOf" srcId="{53712360-D9D3-4D8E-B0A3-D2B4D17C11A9}" destId="{48C78500-F457-4931-A382-51EEBCE47A2C}" srcOrd="19" destOrd="0" presId="urn:microsoft.com/office/officeart/2005/8/layout/default"/>
    <dgm:cxn modelId="{EFF8BE71-B4DE-442F-B71B-CDDD2AADD5DF}" type="presParOf" srcId="{53712360-D9D3-4D8E-B0A3-D2B4D17C11A9}" destId="{829B6B74-F508-4D9D-9257-B20ED6785A39}"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3A7396-DFDE-4953-8BF3-FC01E45C05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AA2CF7A-4E35-4D9B-B22E-444F9C89A182}">
      <dgm:prSet custT="1"/>
      <dgm:spPr/>
      <dgm:t>
        <a:bodyPr/>
        <a:lstStyle/>
        <a:p>
          <a:r>
            <a:rPr lang="en-US" sz="1800" dirty="0"/>
            <a:t>Continue to provide Crisis Services, including START Coordination, to adults/children with IDD and mental health support needs. </a:t>
          </a:r>
        </a:p>
      </dgm:t>
    </dgm:pt>
    <dgm:pt modelId="{38738667-60C8-41E6-96F3-5B892F786B9D}" type="parTrans" cxnId="{0DC34735-883D-4F3B-BC6A-2E7040EE32BB}">
      <dgm:prSet/>
      <dgm:spPr/>
      <dgm:t>
        <a:bodyPr/>
        <a:lstStyle/>
        <a:p>
          <a:endParaRPr lang="en-US"/>
        </a:p>
      </dgm:t>
    </dgm:pt>
    <dgm:pt modelId="{5C8C388B-436B-435C-8DB9-7AA3F787E978}" type="sibTrans" cxnId="{0DC34735-883D-4F3B-BC6A-2E7040EE32BB}">
      <dgm:prSet/>
      <dgm:spPr/>
      <dgm:t>
        <a:bodyPr/>
        <a:lstStyle/>
        <a:p>
          <a:endParaRPr lang="en-US"/>
        </a:p>
      </dgm:t>
    </dgm:pt>
    <dgm:pt modelId="{C0B8C199-E37A-406F-A381-A9C8630743F5}">
      <dgm:prSet custT="1"/>
      <dgm:spPr/>
      <dgm:t>
        <a:bodyPr/>
        <a:lstStyle/>
        <a:p>
          <a:r>
            <a:rPr lang="en-US" sz="1800" dirty="0"/>
            <a:t>Continue to contract with The Center for START Services for consultation, training, and oversight.</a:t>
          </a:r>
        </a:p>
      </dgm:t>
    </dgm:pt>
    <dgm:pt modelId="{2DB15D39-B26A-4020-A821-DB55AB4C1467}" type="parTrans" cxnId="{87FD56FD-0942-47B3-8CA1-06C6B86D4B36}">
      <dgm:prSet/>
      <dgm:spPr/>
      <dgm:t>
        <a:bodyPr/>
        <a:lstStyle/>
        <a:p>
          <a:endParaRPr lang="en-US"/>
        </a:p>
      </dgm:t>
    </dgm:pt>
    <dgm:pt modelId="{2E66F2D4-31FF-4953-B68A-B25DB81B2AB0}" type="sibTrans" cxnId="{87FD56FD-0942-47B3-8CA1-06C6B86D4B36}">
      <dgm:prSet/>
      <dgm:spPr/>
      <dgm:t>
        <a:bodyPr/>
        <a:lstStyle/>
        <a:p>
          <a:endParaRPr lang="en-US"/>
        </a:p>
      </dgm:t>
    </dgm:pt>
    <dgm:pt modelId="{71A51963-41E6-49D2-BEAF-C117DA326B93}">
      <dgm:prSet custT="1"/>
      <dgm:spPr/>
      <dgm:t>
        <a:bodyPr/>
        <a:lstStyle/>
        <a:p>
          <a:r>
            <a:rPr lang="en-US" sz="1600" dirty="0"/>
            <a:t>Work with our community partners to address the needs of adults/children with IDD having a mental health crisis.   FGI staff work very closely with SummitStone Health Partners (SHP), law enforcement agencies/co-responders,  and hospitals in responding to these urgent situations</a:t>
          </a:r>
          <a:r>
            <a:rPr lang="en-US" sz="1200" dirty="0"/>
            <a:t>.</a:t>
          </a:r>
        </a:p>
      </dgm:t>
    </dgm:pt>
    <dgm:pt modelId="{1C54A03B-E74D-4E5A-92DB-AF84CF3F09F2}" type="parTrans" cxnId="{F0FC38A7-A1A7-483B-B45A-F7302891B008}">
      <dgm:prSet/>
      <dgm:spPr/>
      <dgm:t>
        <a:bodyPr/>
        <a:lstStyle/>
        <a:p>
          <a:endParaRPr lang="en-US"/>
        </a:p>
      </dgm:t>
    </dgm:pt>
    <dgm:pt modelId="{B553C6C6-6A12-4CB7-8C6D-51E11E3FD95B}" type="sibTrans" cxnId="{F0FC38A7-A1A7-483B-B45A-F7302891B008}">
      <dgm:prSet/>
      <dgm:spPr/>
      <dgm:t>
        <a:bodyPr/>
        <a:lstStyle/>
        <a:p>
          <a:endParaRPr lang="en-US"/>
        </a:p>
      </dgm:t>
    </dgm:pt>
    <dgm:pt modelId="{28C626C1-573E-4ACE-B8DF-EDA45A3503B1}">
      <dgm:prSet custT="1"/>
      <dgm:spPr/>
      <dgm:t>
        <a:bodyPr/>
        <a:lstStyle/>
        <a:p>
          <a:r>
            <a:rPr lang="en-US" sz="1600" dirty="0"/>
            <a:t>Foothills Gateway’s ongoing Crisis Response Team members are:  On-call Case Management staff,  START Coordinator/ Crisis Team Supervisor (Reni Moreno) overseeing the specially trained staff who are dispatched to respond to crisis.</a:t>
          </a:r>
        </a:p>
      </dgm:t>
    </dgm:pt>
    <dgm:pt modelId="{42DA1177-083F-4FB2-BB41-2D1C9D40B441}" type="parTrans" cxnId="{BE343ED3-AFA0-484C-888F-6D358479700C}">
      <dgm:prSet/>
      <dgm:spPr/>
      <dgm:t>
        <a:bodyPr/>
        <a:lstStyle/>
        <a:p>
          <a:endParaRPr lang="en-US"/>
        </a:p>
      </dgm:t>
    </dgm:pt>
    <dgm:pt modelId="{E18280C6-204D-476D-8C6D-47306F1D3B3E}" type="sibTrans" cxnId="{BE343ED3-AFA0-484C-888F-6D358479700C}">
      <dgm:prSet/>
      <dgm:spPr/>
      <dgm:t>
        <a:bodyPr/>
        <a:lstStyle/>
        <a:p>
          <a:endParaRPr lang="en-US"/>
        </a:p>
      </dgm:t>
    </dgm:pt>
    <dgm:pt modelId="{4F5BCA6A-3B23-4FA3-B01E-44699168A9BF}">
      <dgm:prSet custT="1"/>
      <dgm:spPr/>
      <dgm:t>
        <a:bodyPr/>
        <a:lstStyle/>
        <a:p>
          <a:r>
            <a:rPr lang="en-US" sz="1400" dirty="0"/>
            <a:t>Support services through the HCBS-CHRP waiver   (children The START Coordinator is able to provide Wrap Around/Intensive from birth to 21 years old).  Through CHRP, children can receive intensive support services, which include crisis prevention &amp; intervention, if they meet the Level of Care criteria.  The services provided will align with strategies, interventions and supports for the child and the whole family, with the core focus on stabilization and crisis prevention and/or de-escalation</a:t>
          </a:r>
          <a:r>
            <a:rPr lang="en-US" sz="1200" dirty="0"/>
            <a:t>. </a:t>
          </a:r>
        </a:p>
      </dgm:t>
    </dgm:pt>
    <dgm:pt modelId="{93D3626D-6422-4D1B-81B7-CAB00136DAF1}" type="parTrans" cxnId="{683DA257-EC57-4A43-8F26-AB9A1F718F32}">
      <dgm:prSet/>
      <dgm:spPr/>
      <dgm:t>
        <a:bodyPr/>
        <a:lstStyle/>
        <a:p>
          <a:endParaRPr lang="en-US"/>
        </a:p>
      </dgm:t>
    </dgm:pt>
    <dgm:pt modelId="{84956D19-1943-4A65-AF87-7C5F049C4685}" type="sibTrans" cxnId="{683DA257-EC57-4A43-8F26-AB9A1F718F32}">
      <dgm:prSet/>
      <dgm:spPr/>
      <dgm:t>
        <a:bodyPr/>
        <a:lstStyle/>
        <a:p>
          <a:endParaRPr lang="en-US"/>
        </a:p>
      </dgm:t>
    </dgm:pt>
    <dgm:pt modelId="{BE425391-9ECA-4BC3-B3BF-CD1D175B4B28}">
      <dgm:prSet custT="1"/>
      <dgm:spPr/>
      <dgm:t>
        <a:bodyPr/>
        <a:lstStyle/>
        <a:p>
          <a:r>
            <a:rPr lang="en-US" sz="1800" dirty="0"/>
            <a:t>On-going outreach and training to Healthcare Providers, Mental Health Providers, Schools and Families</a:t>
          </a:r>
        </a:p>
      </dgm:t>
    </dgm:pt>
    <dgm:pt modelId="{6FC0F93B-158B-4AC6-9A6F-2C47D7FCB903}" type="parTrans" cxnId="{9A40EFCF-6F52-4569-86FF-514FC3A1064B}">
      <dgm:prSet/>
      <dgm:spPr/>
      <dgm:t>
        <a:bodyPr/>
        <a:lstStyle/>
        <a:p>
          <a:endParaRPr lang="en-US"/>
        </a:p>
      </dgm:t>
    </dgm:pt>
    <dgm:pt modelId="{0E361CB0-3566-4E9F-A90C-83628AA9D4D7}" type="sibTrans" cxnId="{9A40EFCF-6F52-4569-86FF-514FC3A1064B}">
      <dgm:prSet/>
      <dgm:spPr/>
      <dgm:t>
        <a:bodyPr/>
        <a:lstStyle/>
        <a:p>
          <a:endParaRPr lang="en-US"/>
        </a:p>
      </dgm:t>
    </dgm:pt>
    <dgm:pt modelId="{42F80E6A-C525-4949-90ED-588E8329E301}" type="pres">
      <dgm:prSet presAssocID="{133A7396-DFDE-4953-8BF3-FC01E45C0536}" presName="diagram" presStyleCnt="0">
        <dgm:presLayoutVars>
          <dgm:dir/>
          <dgm:resizeHandles val="exact"/>
        </dgm:presLayoutVars>
      </dgm:prSet>
      <dgm:spPr/>
    </dgm:pt>
    <dgm:pt modelId="{5FC0056C-26C5-4DA2-B5C6-7A001053EEBF}" type="pres">
      <dgm:prSet presAssocID="{6AA2CF7A-4E35-4D9B-B22E-444F9C89A182}" presName="node" presStyleLbl="node1" presStyleIdx="0" presStyleCnt="6">
        <dgm:presLayoutVars>
          <dgm:bulletEnabled val="1"/>
        </dgm:presLayoutVars>
      </dgm:prSet>
      <dgm:spPr/>
    </dgm:pt>
    <dgm:pt modelId="{0FEEA244-6A46-4679-876F-804190E47AF3}" type="pres">
      <dgm:prSet presAssocID="{5C8C388B-436B-435C-8DB9-7AA3F787E978}" presName="sibTrans" presStyleCnt="0"/>
      <dgm:spPr/>
    </dgm:pt>
    <dgm:pt modelId="{F7464C9A-C841-4018-88C8-AA9E46BBCB6C}" type="pres">
      <dgm:prSet presAssocID="{C0B8C199-E37A-406F-A381-A9C8630743F5}" presName="node" presStyleLbl="node1" presStyleIdx="1" presStyleCnt="6">
        <dgm:presLayoutVars>
          <dgm:bulletEnabled val="1"/>
        </dgm:presLayoutVars>
      </dgm:prSet>
      <dgm:spPr/>
    </dgm:pt>
    <dgm:pt modelId="{5009C204-504F-4136-8D13-A5E4AC99EA98}" type="pres">
      <dgm:prSet presAssocID="{2E66F2D4-31FF-4953-B68A-B25DB81B2AB0}" presName="sibTrans" presStyleCnt="0"/>
      <dgm:spPr/>
    </dgm:pt>
    <dgm:pt modelId="{6E592E69-59D8-4047-A747-FF6AFDDE1FEB}" type="pres">
      <dgm:prSet presAssocID="{71A51963-41E6-49D2-BEAF-C117DA326B93}" presName="node" presStyleLbl="node1" presStyleIdx="2" presStyleCnt="6" custScaleY="100288">
        <dgm:presLayoutVars>
          <dgm:bulletEnabled val="1"/>
        </dgm:presLayoutVars>
      </dgm:prSet>
      <dgm:spPr/>
    </dgm:pt>
    <dgm:pt modelId="{03C757EB-6B3A-4A2B-8FE7-CE3E31EE3ACE}" type="pres">
      <dgm:prSet presAssocID="{B553C6C6-6A12-4CB7-8C6D-51E11E3FD95B}" presName="sibTrans" presStyleCnt="0"/>
      <dgm:spPr/>
    </dgm:pt>
    <dgm:pt modelId="{4FA3C17D-4336-40D5-B180-2641E8BC8CDB}" type="pres">
      <dgm:prSet presAssocID="{28C626C1-573E-4ACE-B8DF-EDA45A3503B1}" presName="node" presStyleLbl="node1" presStyleIdx="3" presStyleCnt="6">
        <dgm:presLayoutVars>
          <dgm:bulletEnabled val="1"/>
        </dgm:presLayoutVars>
      </dgm:prSet>
      <dgm:spPr/>
    </dgm:pt>
    <dgm:pt modelId="{D5057E56-AEA1-4C00-B2BC-58BBA3D0AB0B}" type="pres">
      <dgm:prSet presAssocID="{E18280C6-204D-476D-8C6D-47306F1D3B3E}" presName="sibTrans" presStyleCnt="0"/>
      <dgm:spPr/>
    </dgm:pt>
    <dgm:pt modelId="{B8E8017E-DFDE-4EA0-B7D3-6C3466F2A5CC}" type="pres">
      <dgm:prSet presAssocID="{4F5BCA6A-3B23-4FA3-B01E-44699168A9BF}" presName="node" presStyleLbl="node1" presStyleIdx="4" presStyleCnt="6" custScaleY="109192" custLinFactX="10000" custLinFactNeighborX="100000" custLinFactNeighborY="-1420">
        <dgm:presLayoutVars>
          <dgm:bulletEnabled val="1"/>
        </dgm:presLayoutVars>
      </dgm:prSet>
      <dgm:spPr/>
    </dgm:pt>
    <dgm:pt modelId="{81AA2680-0A1F-4116-BBBE-7DA7A79E7C7D}" type="pres">
      <dgm:prSet presAssocID="{84956D19-1943-4A65-AF87-7C5F049C4685}" presName="sibTrans" presStyleCnt="0"/>
      <dgm:spPr/>
    </dgm:pt>
    <dgm:pt modelId="{CFBCB2BC-694D-48B5-BC2A-67AEEF14F321}" type="pres">
      <dgm:prSet presAssocID="{BE425391-9ECA-4BC3-B3BF-CD1D175B4B28}" presName="node" presStyleLbl="node1" presStyleIdx="5" presStyleCnt="6" custLinFactX="-10000" custLinFactNeighborX="-100000" custLinFactNeighborY="-3313">
        <dgm:presLayoutVars>
          <dgm:bulletEnabled val="1"/>
        </dgm:presLayoutVars>
      </dgm:prSet>
      <dgm:spPr/>
    </dgm:pt>
  </dgm:ptLst>
  <dgm:cxnLst>
    <dgm:cxn modelId="{B63CA326-F8D2-4268-A54C-BABBE3F47043}" type="presOf" srcId="{C0B8C199-E37A-406F-A381-A9C8630743F5}" destId="{F7464C9A-C841-4018-88C8-AA9E46BBCB6C}" srcOrd="0" destOrd="0" presId="urn:microsoft.com/office/officeart/2005/8/layout/default"/>
    <dgm:cxn modelId="{0DC34735-883D-4F3B-BC6A-2E7040EE32BB}" srcId="{133A7396-DFDE-4953-8BF3-FC01E45C0536}" destId="{6AA2CF7A-4E35-4D9B-B22E-444F9C89A182}" srcOrd="0" destOrd="0" parTransId="{38738667-60C8-41E6-96F3-5B892F786B9D}" sibTransId="{5C8C388B-436B-435C-8DB9-7AA3F787E978}"/>
    <dgm:cxn modelId="{683DA257-EC57-4A43-8F26-AB9A1F718F32}" srcId="{133A7396-DFDE-4953-8BF3-FC01E45C0536}" destId="{4F5BCA6A-3B23-4FA3-B01E-44699168A9BF}" srcOrd="4" destOrd="0" parTransId="{93D3626D-6422-4D1B-81B7-CAB00136DAF1}" sibTransId="{84956D19-1943-4A65-AF87-7C5F049C4685}"/>
    <dgm:cxn modelId="{E856DC6C-CC29-4CF2-A2C6-FB80AE15CF0C}" type="presOf" srcId="{4F5BCA6A-3B23-4FA3-B01E-44699168A9BF}" destId="{B8E8017E-DFDE-4EA0-B7D3-6C3466F2A5CC}" srcOrd="0" destOrd="0" presId="urn:microsoft.com/office/officeart/2005/8/layout/default"/>
    <dgm:cxn modelId="{9A3D8E86-874F-4F24-910E-E45B72EC67FF}" type="presOf" srcId="{28C626C1-573E-4ACE-B8DF-EDA45A3503B1}" destId="{4FA3C17D-4336-40D5-B180-2641E8BC8CDB}" srcOrd="0" destOrd="0" presId="urn:microsoft.com/office/officeart/2005/8/layout/default"/>
    <dgm:cxn modelId="{F0FC38A7-A1A7-483B-B45A-F7302891B008}" srcId="{133A7396-DFDE-4953-8BF3-FC01E45C0536}" destId="{71A51963-41E6-49D2-BEAF-C117DA326B93}" srcOrd="2" destOrd="0" parTransId="{1C54A03B-E74D-4E5A-92DB-AF84CF3F09F2}" sibTransId="{B553C6C6-6A12-4CB7-8C6D-51E11E3FD95B}"/>
    <dgm:cxn modelId="{A88EA4B8-4E3F-494D-AF92-650CB13DE897}" type="presOf" srcId="{6AA2CF7A-4E35-4D9B-B22E-444F9C89A182}" destId="{5FC0056C-26C5-4DA2-B5C6-7A001053EEBF}" srcOrd="0" destOrd="0" presId="urn:microsoft.com/office/officeart/2005/8/layout/default"/>
    <dgm:cxn modelId="{4ED7B2C1-FC55-4ABF-ACB8-D1BA4ED40BED}" type="presOf" srcId="{BE425391-9ECA-4BC3-B3BF-CD1D175B4B28}" destId="{CFBCB2BC-694D-48B5-BC2A-67AEEF14F321}" srcOrd="0" destOrd="0" presId="urn:microsoft.com/office/officeart/2005/8/layout/default"/>
    <dgm:cxn modelId="{9A40EFCF-6F52-4569-86FF-514FC3A1064B}" srcId="{133A7396-DFDE-4953-8BF3-FC01E45C0536}" destId="{BE425391-9ECA-4BC3-B3BF-CD1D175B4B28}" srcOrd="5" destOrd="0" parTransId="{6FC0F93B-158B-4AC6-9A6F-2C47D7FCB903}" sibTransId="{0E361CB0-3566-4E9F-A90C-83628AA9D4D7}"/>
    <dgm:cxn modelId="{BE343ED3-AFA0-484C-888F-6D358479700C}" srcId="{133A7396-DFDE-4953-8BF3-FC01E45C0536}" destId="{28C626C1-573E-4ACE-B8DF-EDA45A3503B1}" srcOrd="3" destOrd="0" parTransId="{42DA1177-083F-4FB2-BB41-2D1C9D40B441}" sibTransId="{E18280C6-204D-476D-8C6D-47306F1D3B3E}"/>
    <dgm:cxn modelId="{B44422E2-B156-4F13-92DC-3106F21C8058}" type="presOf" srcId="{71A51963-41E6-49D2-BEAF-C117DA326B93}" destId="{6E592E69-59D8-4047-A747-FF6AFDDE1FEB}" srcOrd="0" destOrd="0" presId="urn:microsoft.com/office/officeart/2005/8/layout/default"/>
    <dgm:cxn modelId="{87FD56FD-0942-47B3-8CA1-06C6B86D4B36}" srcId="{133A7396-DFDE-4953-8BF3-FC01E45C0536}" destId="{C0B8C199-E37A-406F-A381-A9C8630743F5}" srcOrd="1" destOrd="0" parTransId="{2DB15D39-B26A-4020-A821-DB55AB4C1467}" sibTransId="{2E66F2D4-31FF-4953-B68A-B25DB81B2AB0}"/>
    <dgm:cxn modelId="{ADED4BFF-0211-44FF-851B-2C97C967B5C2}" type="presOf" srcId="{133A7396-DFDE-4953-8BF3-FC01E45C0536}" destId="{42F80E6A-C525-4949-90ED-588E8329E301}" srcOrd="0" destOrd="0" presId="urn:microsoft.com/office/officeart/2005/8/layout/default"/>
    <dgm:cxn modelId="{89B625D6-E62F-4785-8C9B-02A3882ADC1E}" type="presParOf" srcId="{42F80E6A-C525-4949-90ED-588E8329E301}" destId="{5FC0056C-26C5-4DA2-B5C6-7A001053EEBF}" srcOrd="0" destOrd="0" presId="urn:microsoft.com/office/officeart/2005/8/layout/default"/>
    <dgm:cxn modelId="{AE082AB8-0A4D-4225-86EF-08BD06017D8A}" type="presParOf" srcId="{42F80E6A-C525-4949-90ED-588E8329E301}" destId="{0FEEA244-6A46-4679-876F-804190E47AF3}" srcOrd="1" destOrd="0" presId="urn:microsoft.com/office/officeart/2005/8/layout/default"/>
    <dgm:cxn modelId="{DB144238-433D-4B61-9DAB-C6DDB0F057EB}" type="presParOf" srcId="{42F80E6A-C525-4949-90ED-588E8329E301}" destId="{F7464C9A-C841-4018-88C8-AA9E46BBCB6C}" srcOrd="2" destOrd="0" presId="urn:microsoft.com/office/officeart/2005/8/layout/default"/>
    <dgm:cxn modelId="{B475F3EE-2450-4E92-9D7A-7B480CD69A1D}" type="presParOf" srcId="{42F80E6A-C525-4949-90ED-588E8329E301}" destId="{5009C204-504F-4136-8D13-A5E4AC99EA98}" srcOrd="3" destOrd="0" presId="urn:microsoft.com/office/officeart/2005/8/layout/default"/>
    <dgm:cxn modelId="{E05680B4-D206-4A08-A737-05B99E7B9B2F}" type="presParOf" srcId="{42F80E6A-C525-4949-90ED-588E8329E301}" destId="{6E592E69-59D8-4047-A747-FF6AFDDE1FEB}" srcOrd="4" destOrd="0" presId="urn:microsoft.com/office/officeart/2005/8/layout/default"/>
    <dgm:cxn modelId="{4F3F19F9-11E5-4DE2-9EC7-C971A8CA0FAD}" type="presParOf" srcId="{42F80E6A-C525-4949-90ED-588E8329E301}" destId="{03C757EB-6B3A-4A2B-8FE7-CE3E31EE3ACE}" srcOrd="5" destOrd="0" presId="urn:microsoft.com/office/officeart/2005/8/layout/default"/>
    <dgm:cxn modelId="{7A5E1FA0-FCA0-49F3-89F9-389243AC0CAB}" type="presParOf" srcId="{42F80E6A-C525-4949-90ED-588E8329E301}" destId="{4FA3C17D-4336-40D5-B180-2641E8BC8CDB}" srcOrd="6" destOrd="0" presId="urn:microsoft.com/office/officeart/2005/8/layout/default"/>
    <dgm:cxn modelId="{663A0761-C629-4DE4-98B4-6E395977951B}" type="presParOf" srcId="{42F80E6A-C525-4949-90ED-588E8329E301}" destId="{D5057E56-AEA1-4C00-B2BC-58BBA3D0AB0B}" srcOrd="7" destOrd="0" presId="urn:microsoft.com/office/officeart/2005/8/layout/default"/>
    <dgm:cxn modelId="{E18C57C1-6952-47FB-A7C8-30E30F8489FE}" type="presParOf" srcId="{42F80E6A-C525-4949-90ED-588E8329E301}" destId="{B8E8017E-DFDE-4EA0-B7D3-6C3466F2A5CC}" srcOrd="8" destOrd="0" presId="urn:microsoft.com/office/officeart/2005/8/layout/default"/>
    <dgm:cxn modelId="{7F30C9A5-7C41-4EA3-BFEB-5C4B0B4888E8}" type="presParOf" srcId="{42F80E6A-C525-4949-90ED-588E8329E301}" destId="{81AA2680-0A1F-4116-BBBE-7DA7A79E7C7D}" srcOrd="9" destOrd="0" presId="urn:microsoft.com/office/officeart/2005/8/layout/default"/>
    <dgm:cxn modelId="{0A679562-38BE-47D0-8512-A87C6A37E09B}" type="presParOf" srcId="{42F80E6A-C525-4949-90ED-588E8329E301}" destId="{CFBCB2BC-694D-48B5-BC2A-67AEEF14F32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4F17C-041A-446C-82AF-32C460BD41BD}">
      <dsp:nvSpPr>
        <dsp:cNvPr id="0" name=""/>
        <dsp:cNvSpPr/>
      </dsp:nvSpPr>
      <dsp:spPr>
        <a:xfrm>
          <a:off x="55712" y="163366"/>
          <a:ext cx="824028" cy="8240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6941D-799D-4D9E-92C3-3C8CB99E6FF7}">
      <dsp:nvSpPr>
        <dsp:cNvPr id="0" name=""/>
        <dsp:cNvSpPr/>
      </dsp:nvSpPr>
      <dsp:spPr>
        <a:xfrm>
          <a:off x="228758" y="336412"/>
          <a:ext cx="477936" cy="4779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2BC2D-AED3-4FFF-8DA5-43508A4AD39E}">
      <dsp:nvSpPr>
        <dsp:cNvPr id="0" name=""/>
        <dsp:cNvSpPr/>
      </dsp:nvSpPr>
      <dsp:spPr>
        <a:xfrm>
          <a:off x="1056318" y="163366"/>
          <a:ext cx="1942353"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Capacity building begins with positive engagement- whether it is an individual or a large system. START emphasizes building upon abilities in each individual and their system of support. START has built capacity within systems to provide collaborative treatment planning and crisis intervention plans. </a:t>
          </a:r>
        </a:p>
      </dsp:txBody>
      <dsp:txXfrm>
        <a:off x="1056318" y="163366"/>
        <a:ext cx="1942353" cy="824028"/>
      </dsp:txXfrm>
    </dsp:sp>
    <dsp:sp modelId="{954BEE4F-E7CD-421E-8905-513863CAE7C3}">
      <dsp:nvSpPr>
        <dsp:cNvPr id="0" name=""/>
        <dsp:cNvSpPr/>
      </dsp:nvSpPr>
      <dsp:spPr>
        <a:xfrm>
          <a:off x="3337112" y="163366"/>
          <a:ext cx="824028" cy="8240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E26348-FF20-40CD-B53C-3EAFCA800350}">
      <dsp:nvSpPr>
        <dsp:cNvPr id="0" name=""/>
        <dsp:cNvSpPr/>
      </dsp:nvSpPr>
      <dsp:spPr>
        <a:xfrm>
          <a:off x="3510158" y="336412"/>
          <a:ext cx="477936" cy="4779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AE7A1-9AEF-42D5-A87C-7F89BB0AB3CB}">
      <dsp:nvSpPr>
        <dsp:cNvPr id="0" name=""/>
        <dsp:cNvSpPr/>
      </dsp:nvSpPr>
      <dsp:spPr>
        <a:xfrm>
          <a:off x="4337718" y="163366"/>
          <a:ext cx="1942353"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Help begins with providing oxygen- By helping to resolve the immediate destabilizing situation allows for hope and change going forward. START has provided support within 24-hour crisis and inpatient psychiatric facilities so that treatment is appropriate for the unique needs of individuals with dual diagnoses.</a:t>
          </a:r>
        </a:p>
      </dsp:txBody>
      <dsp:txXfrm>
        <a:off x="4337718" y="163366"/>
        <a:ext cx="1942353" cy="824028"/>
      </dsp:txXfrm>
    </dsp:sp>
    <dsp:sp modelId="{2187B7EC-F25B-42E7-BFD9-A56862158423}">
      <dsp:nvSpPr>
        <dsp:cNvPr id="0" name=""/>
        <dsp:cNvSpPr/>
      </dsp:nvSpPr>
      <dsp:spPr>
        <a:xfrm>
          <a:off x="55712" y="1708303"/>
          <a:ext cx="824028" cy="8240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746359-A3F1-47D3-8D12-962AF53F6B2B}">
      <dsp:nvSpPr>
        <dsp:cNvPr id="0" name=""/>
        <dsp:cNvSpPr/>
      </dsp:nvSpPr>
      <dsp:spPr>
        <a:xfrm>
          <a:off x="228758" y="1881349"/>
          <a:ext cx="477936" cy="4779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63F1F-3B06-4EBD-9F18-1C8B9856BEDC}">
      <dsp:nvSpPr>
        <dsp:cNvPr id="0" name=""/>
        <dsp:cNvSpPr/>
      </dsp:nvSpPr>
      <dsp:spPr>
        <a:xfrm>
          <a:off x="1056318" y="1708303"/>
          <a:ext cx="1942353"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Team effort- we work as a team to create opportunities. This includes mutual respect that allows for team input and helping the program to improve and change. </a:t>
          </a:r>
        </a:p>
      </dsp:txBody>
      <dsp:txXfrm>
        <a:off x="1056318" y="1708303"/>
        <a:ext cx="1942353" cy="824028"/>
      </dsp:txXfrm>
    </dsp:sp>
    <dsp:sp modelId="{C2BDAEFD-8B6D-46C9-8967-1675553CE26F}">
      <dsp:nvSpPr>
        <dsp:cNvPr id="0" name=""/>
        <dsp:cNvSpPr/>
      </dsp:nvSpPr>
      <dsp:spPr>
        <a:xfrm>
          <a:off x="3337112" y="1708303"/>
          <a:ext cx="824028" cy="8240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BA735-5C5F-4DA7-8BE0-947C77810581}">
      <dsp:nvSpPr>
        <dsp:cNvPr id="0" name=""/>
        <dsp:cNvSpPr/>
      </dsp:nvSpPr>
      <dsp:spPr>
        <a:xfrm>
          <a:off x="3510158" y="1881349"/>
          <a:ext cx="477936" cy="4779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59148-810E-40F8-B0AB-48C1C061C0D9}">
      <dsp:nvSpPr>
        <dsp:cNvPr id="0" name=""/>
        <dsp:cNvSpPr/>
      </dsp:nvSpPr>
      <dsp:spPr>
        <a:xfrm>
          <a:off x="4337718" y="1708303"/>
          <a:ext cx="1942353"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Community- developing and maintaining fellowship with others to share common attitudes, values, interests, and goals, through outreach.</a:t>
          </a:r>
        </a:p>
      </dsp:txBody>
      <dsp:txXfrm>
        <a:off x="4337718" y="1708303"/>
        <a:ext cx="1942353" cy="824028"/>
      </dsp:txXfrm>
    </dsp:sp>
    <dsp:sp modelId="{B332CEA4-7736-410C-8475-FE9F3BE8C7FA}">
      <dsp:nvSpPr>
        <dsp:cNvPr id="0" name=""/>
        <dsp:cNvSpPr/>
      </dsp:nvSpPr>
      <dsp:spPr>
        <a:xfrm>
          <a:off x="55712" y="3253239"/>
          <a:ext cx="824028" cy="8240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D2F16-7F86-4072-A4BF-61E3DD849740}">
      <dsp:nvSpPr>
        <dsp:cNvPr id="0" name=""/>
        <dsp:cNvSpPr/>
      </dsp:nvSpPr>
      <dsp:spPr>
        <a:xfrm>
          <a:off x="228758" y="3426285"/>
          <a:ext cx="477936" cy="4779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B018C-77D4-46AA-9FB6-4656EB79AC03}">
      <dsp:nvSpPr>
        <dsp:cNvPr id="0" name=""/>
        <dsp:cNvSpPr/>
      </dsp:nvSpPr>
      <dsp:spPr>
        <a:xfrm>
          <a:off x="1056318" y="3253239"/>
          <a:ext cx="1942353"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Humanity- Conducting all activities with compassion, understanding and kindness. People are treated with dignity and respect. </a:t>
          </a:r>
        </a:p>
      </dsp:txBody>
      <dsp:txXfrm>
        <a:off x="1056318" y="3253239"/>
        <a:ext cx="1942353" cy="82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B2678-E925-48FF-A374-65EB42BB598A}">
      <dsp:nvSpPr>
        <dsp:cNvPr id="0" name=""/>
        <dsp:cNvSpPr/>
      </dsp:nvSpPr>
      <dsp:spPr>
        <a:xfrm rot="10800000">
          <a:off x="0" y="39150"/>
          <a:ext cx="5956738" cy="1392759"/>
        </a:xfrm>
        <a:prstGeom prst="trapezoid">
          <a:avLst>
            <a:gd name="adj" fmla="val 73596"/>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Access to services </a:t>
          </a:r>
        </a:p>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Treatment planning</a:t>
          </a:r>
        </a:p>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Integrating health and wellness</a:t>
          </a:r>
        </a:p>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Service linkages</a:t>
          </a:r>
        </a:p>
      </dsp:txBody>
      <dsp:txXfrm rot="-10800000">
        <a:off x="1042429" y="39150"/>
        <a:ext cx="3871880" cy="1392759"/>
      </dsp:txXfrm>
    </dsp:sp>
    <dsp:sp modelId="{FAA4E4C6-1DD2-4F7D-887F-C8A6158E6ABE}">
      <dsp:nvSpPr>
        <dsp:cNvPr id="0" name=""/>
        <dsp:cNvSpPr/>
      </dsp:nvSpPr>
      <dsp:spPr>
        <a:xfrm rot="10800000">
          <a:off x="1015127" y="1392759"/>
          <a:ext cx="3926484" cy="1310539"/>
        </a:xfrm>
        <a:prstGeom prst="trapezoid">
          <a:avLst>
            <a:gd name="adj" fmla="val 73596"/>
          </a:avLst>
        </a:prstGeom>
        <a:solidFill>
          <a:schemeClr val="accent1">
            <a:shade val="80000"/>
            <a:hueOff val="122215"/>
            <a:satOff val="-11128"/>
            <a:lumOff val="15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Identification of stressors</a:t>
          </a:r>
        </a:p>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Crisis planning and prevention</a:t>
          </a:r>
        </a:p>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Crisis intervention </a:t>
          </a:r>
        </a:p>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Respite services</a:t>
          </a:r>
        </a:p>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Clarifying diagnoses</a:t>
          </a:r>
        </a:p>
      </dsp:txBody>
      <dsp:txXfrm rot="-10800000">
        <a:off x="1702262" y="1392759"/>
        <a:ext cx="2552214" cy="1310539"/>
      </dsp:txXfrm>
    </dsp:sp>
    <dsp:sp modelId="{F4719082-F77B-4D35-88E7-7F16782CB410}">
      <dsp:nvSpPr>
        <dsp:cNvPr id="0" name=""/>
        <dsp:cNvSpPr/>
      </dsp:nvSpPr>
      <dsp:spPr>
        <a:xfrm rot="10800000">
          <a:off x="1979307" y="2697335"/>
          <a:ext cx="1977714" cy="1343634"/>
        </a:xfrm>
        <a:prstGeom prst="trapezoid">
          <a:avLst>
            <a:gd name="adj" fmla="val 73596"/>
          </a:avLst>
        </a:prstGeom>
        <a:solidFill>
          <a:schemeClr val="accent1">
            <a:shade val="80000"/>
            <a:hueOff val="244429"/>
            <a:satOff val="-22256"/>
            <a:lumOff val="300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Emergency Room</a:t>
          </a:r>
        </a:p>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In-patient</a:t>
          </a:r>
        </a:p>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Police/legal</a:t>
          </a:r>
        </a:p>
      </dsp:txBody>
      <dsp:txXfrm rot="-10800000">
        <a:off x="1979307" y="2697335"/>
        <a:ext cx="1977714" cy="1343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EF1CB-6DC2-45E0-9DDB-F0B8B33A9896}">
      <dsp:nvSpPr>
        <dsp:cNvPr id="0" name=""/>
        <dsp:cNvSpPr/>
      </dsp:nvSpPr>
      <dsp:spPr>
        <a:xfrm>
          <a:off x="0" y="218751"/>
          <a:ext cx="38862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FAA8A-2E4B-4346-9F78-E54CAB7694E5}">
      <dsp:nvSpPr>
        <dsp:cNvPr id="0" name=""/>
        <dsp:cNvSpPr/>
      </dsp:nvSpPr>
      <dsp:spPr>
        <a:xfrm>
          <a:off x="194310" y="71151"/>
          <a:ext cx="27203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ctr" defTabSz="800100">
            <a:lnSpc>
              <a:spcPct val="90000"/>
            </a:lnSpc>
            <a:spcBef>
              <a:spcPct val="0"/>
            </a:spcBef>
            <a:spcAft>
              <a:spcPct val="35000"/>
            </a:spcAft>
            <a:buNone/>
          </a:pPr>
          <a:r>
            <a:rPr lang="en-US" sz="1800" b="1" kern="1200" dirty="0"/>
            <a:t>FUNDING SOURCE</a:t>
          </a:r>
          <a:endParaRPr lang="en-US" sz="1800" kern="1200" dirty="0"/>
        </a:p>
      </dsp:txBody>
      <dsp:txXfrm>
        <a:off x="208720" y="85561"/>
        <a:ext cx="2691520" cy="266380"/>
      </dsp:txXfrm>
    </dsp:sp>
    <dsp:sp modelId="{F623D85F-3232-4886-8403-F4324F6A99D5}">
      <dsp:nvSpPr>
        <dsp:cNvPr id="0" name=""/>
        <dsp:cNvSpPr/>
      </dsp:nvSpPr>
      <dsp:spPr>
        <a:xfrm>
          <a:off x="0" y="672351"/>
          <a:ext cx="38862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787564-3BF6-47AA-9252-D15D7AD63B18}">
      <dsp:nvSpPr>
        <dsp:cNvPr id="0" name=""/>
        <dsp:cNvSpPr/>
      </dsp:nvSpPr>
      <dsp:spPr>
        <a:xfrm>
          <a:off x="194310" y="524751"/>
          <a:ext cx="27203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800100">
            <a:lnSpc>
              <a:spcPct val="90000"/>
            </a:lnSpc>
            <a:spcBef>
              <a:spcPct val="0"/>
            </a:spcBef>
            <a:spcAft>
              <a:spcPct val="35000"/>
            </a:spcAft>
            <a:buNone/>
          </a:pPr>
          <a:r>
            <a:rPr lang="en-US" sz="1800" b="1" kern="1200" dirty="0"/>
            <a:t>HCBS-DD: 6</a:t>
          </a:r>
          <a:endParaRPr lang="en-US" sz="1800" kern="1200" dirty="0"/>
        </a:p>
      </dsp:txBody>
      <dsp:txXfrm>
        <a:off x="208720" y="539161"/>
        <a:ext cx="2691520" cy="266380"/>
      </dsp:txXfrm>
    </dsp:sp>
    <dsp:sp modelId="{E6DA9407-5ADC-433A-B0B3-9FED322E8D5B}">
      <dsp:nvSpPr>
        <dsp:cNvPr id="0" name=""/>
        <dsp:cNvSpPr/>
      </dsp:nvSpPr>
      <dsp:spPr>
        <a:xfrm>
          <a:off x="0" y="1125952"/>
          <a:ext cx="38862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DB9459-C3D8-4074-A732-8DC4D9347583}">
      <dsp:nvSpPr>
        <dsp:cNvPr id="0" name=""/>
        <dsp:cNvSpPr/>
      </dsp:nvSpPr>
      <dsp:spPr>
        <a:xfrm>
          <a:off x="194310" y="978352"/>
          <a:ext cx="27203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800100">
            <a:lnSpc>
              <a:spcPct val="90000"/>
            </a:lnSpc>
            <a:spcBef>
              <a:spcPct val="0"/>
            </a:spcBef>
            <a:spcAft>
              <a:spcPct val="35000"/>
            </a:spcAft>
            <a:buNone/>
          </a:pPr>
          <a:r>
            <a:rPr lang="en-US" sz="1800" b="1" kern="1200" dirty="0"/>
            <a:t>HCBS-SLS: 4</a:t>
          </a:r>
          <a:endParaRPr lang="en-US" sz="1800" kern="1200" dirty="0"/>
        </a:p>
      </dsp:txBody>
      <dsp:txXfrm>
        <a:off x="208720" y="992762"/>
        <a:ext cx="2691520" cy="266380"/>
      </dsp:txXfrm>
    </dsp:sp>
    <dsp:sp modelId="{1F674920-B682-482D-B171-92BFC1F9D998}">
      <dsp:nvSpPr>
        <dsp:cNvPr id="0" name=""/>
        <dsp:cNvSpPr/>
      </dsp:nvSpPr>
      <dsp:spPr>
        <a:xfrm>
          <a:off x="0" y="1579552"/>
          <a:ext cx="38862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43D3C-0DF3-42D8-8D20-04F97B35E5CC}">
      <dsp:nvSpPr>
        <dsp:cNvPr id="0" name=""/>
        <dsp:cNvSpPr/>
      </dsp:nvSpPr>
      <dsp:spPr>
        <a:xfrm>
          <a:off x="194310" y="1431952"/>
          <a:ext cx="27203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800100">
            <a:lnSpc>
              <a:spcPct val="90000"/>
            </a:lnSpc>
            <a:spcBef>
              <a:spcPct val="0"/>
            </a:spcBef>
            <a:spcAft>
              <a:spcPct val="35000"/>
            </a:spcAft>
            <a:buNone/>
          </a:pPr>
          <a:r>
            <a:rPr lang="en-US" sz="1800" b="1" kern="1200" dirty="0"/>
            <a:t>CES: 1</a:t>
          </a:r>
          <a:endParaRPr lang="en-US" sz="1800" kern="1200" dirty="0"/>
        </a:p>
      </dsp:txBody>
      <dsp:txXfrm>
        <a:off x="208720" y="1446362"/>
        <a:ext cx="2691520" cy="266380"/>
      </dsp:txXfrm>
    </dsp:sp>
    <dsp:sp modelId="{0D0C3327-DB76-4B0E-8425-EF622AAB3F74}">
      <dsp:nvSpPr>
        <dsp:cNvPr id="0" name=""/>
        <dsp:cNvSpPr/>
      </dsp:nvSpPr>
      <dsp:spPr>
        <a:xfrm>
          <a:off x="0" y="2033152"/>
          <a:ext cx="38862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7D0622-F3EF-4225-86D4-1A0D24586757}">
      <dsp:nvSpPr>
        <dsp:cNvPr id="0" name=""/>
        <dsp:cNvSpPr/>
      </dsp:nvSpPr>
      <dsp:spPr>
        <a:xfrm>
          <a:off x="194310" y="1885552"/>
          <a:ext cx="27203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800100">
            <a:lnSpc>
              <a:spcPct val="90000"/>
            </a:lnSpc>
            <a:spcBef>
              <a:spcPct val="0"/>
            </a:spcBef>
            <a:spcAft>
              <a:spcPct val="35000"/>
            </a:spcAft>
            <a:buNone/>
          </a:pPr>
          <a:r>
            <a:rPr lang="en-US" sz="1800" b="1" kern="1200" dirty="0"/>
            <a:t>CHRP: 2</a:t>
          </a:r>
          <a:endParaRPr lang="en-US" sz="1800" kern="1200" dirty="0"/>
        </a:p>
      </dsp:txBody>
      <dsp:txXfrm>
        <a:off x="208720" y="1899962"/>
        <a:ext cx="2691520" cy="266380"/>
      </dsp:txXfrm>
    </dsp:sp>
    <dsp:sp modelId="{C9A807DB-3FE1-4F6B-AC9D-618089F39390}">
      <dsp:nvSpPr>
        <dsp:cNvPr id="0" name=""/>
        <dsp:cNvSpPr/>
      </dsp:nvSpPr>
      <dsp:spPr>
        <a:xfrm>
          <a:off x="0" y="2486752"/>
          <a:ext cx="38862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9262E-2D86-4027-AAC0-D3361EF68217}">
      <dsp:nvSpPr>
        <dsp:cNvPr id="0" name=""/>
        <dsp:cNvSpPr/>
      </dsp:nvSpPr>
      <dsp:spPr>
        <a:xfrm>
          <a:off x="194310" y="2339152"/>
          <a:ext cx="27203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800100">
            <a:lnSpc>
              <a:spcPct val="90000"/>
            </a:lnSpc>
            <a:spcBef>
              <a:spcPct val="0"/>
            </a:spcBef>
            <a:spcAft>
              <a:spcPct val="35000"/>
            </a:spcAft>
            <a:buNone/>
          </a:pPr>
          <a:r>
            <a:rPr lang="en-US" sz="1800" b="1" kern="1200" dirty="0"/>
            <a:t>FSSP: 1</a:t>
          </a:r>
          <a:endParaRPr lang="en-US" sz="1800" kern="1200" dirty="0"/>
        </a:p>
      </dsp:txBody>
      <dsp:txXfrm>
        <a:off x="208720" y="2353562"/>
        <a:ext cx="2691520" cy="266380"/>
      </dsp:txXfrm>
    </dsp:sp>
    <dsp:sp modelId="{06F77BB0-FA1A-4FB7-B7CC-925A1B673EDB}">
      <dsp:nvSpPr>
        <dsp:cNvPr id="0" name=""/>
        <dsp:cNvSpPr/>
      </dsp:nvSpPr>
      <dsp:spPr>
        <a:xfrm>
          <a:off x="0" y="2940352"/>
          <a:ext cx="38862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4C2D3-24A8-4751-BC33-9DD2879002EE}">
      <dsp:nvSpPr>
        <dsp:cNvPr id="0" name=""/>
        <dsp:cNvSpPr/>
      </dsp:nvSpPr>
      <dsp:spPr>
        <a:xfrm>
          <a:off x="194310" y="2792752"/>
          <a:ext cx="27203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800100">
            <a:lnSpc>
              <a:spcPct val="90000"/>
            </a:lnSpc>
            <a:spcBef>
              <a:spcPct val="0"/>
            </a:spcBef>
            <a:spcAft>
              <a:spcPct val="35000"/>
            </a:spcAft>
            <a:buNone/>
          </a:pPr>
          <a:r>
            <a:rPr lang="en-US" sz="1800" b="1" kern="1200" dirty="0"/>
            <a:t>WAIT-LIST: 1</a:t>
          </a:r>
          <a:endParaRPr lang="en-US" sz="1800" kern="1200" dirty="0"/>
        </a:p>
      </dsp:txBody>
      <dsp:txXfrm>
        <a:off x="208720" y="2807162"/>
        <a:ext cx="2691520"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C392E-2A64-49B7-86D0-46FEFFEF61B4}">
      <dsp:nvSpPr>
        <dsp:cNvPr id="0" name=""/>
        <dsp:cNvSpPr/>
      </dsp:nvSpPr>
      <dsp:spPr>
        <a:xfrm>
          <a:off x="0" y="2313"/>
          <a:ext cx="38683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54FE5-A745-4353-8851-AD31244A50D4}">
      <dsp:nvSpPr>
        <dsp:cNvPr id="0" name=""/>
        <dsp:cNvSpPr/>
      </dsp:nvSpPr>
      <dsp:spPr>
        <a:xfrm>
          <a:off x="0" y="2313"/>
          <a:ext cx="3864562" cy="79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Aggression (physical, verbal, property destruction, threats</a:t>
          </a:r>
          <a:r>
            <a:rPr lang="en-US" sz="1600" kern="1200" dirty="0"/>
            <a:t>)</a:t>
          </a:r>
        </a:p>
      </dsp:txBody>
      <dsp:txXfrm>
        <a:off x="0" y="2313"/>
        <a:ext cx="3864562" cy="794281"/>
      </dsp:txXfrm>
    </dsp:sp>
    <dsp:sp modelId="{26DBD342-607B-4223-AB0E-4779ACF1B315}">
      <dsp:nvSpPr>
        <dsp:cNvPr id="0" name=""/>
        <dsp:cNvSpPr/>
      </dsp:nvSpPr>
      <dsp:spPr>
        <a:xfrm>
          <a:off x="0" y="796595"/>
          <a:ext cx="38683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6DC87-3C67-46F1-BC35-341579F8D5D7}">
      <dsp:nvSpPr>
        <dsp:cNvPr id="0" name=""/>
        <dsp:cNvSpPr/>
      </dsp:nvSpPr>
      <dsp:spPr>
        <a:xfrm>
          <a:off x="0" y="796595"/>
          <a:ext cx="3868340" cy="48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Decrease in ability to participate in daily  functions</a:t>
          </a:r>
        </a:p>
      </dsp:txBody>
      <dsp:txXfrm>
        <a:off x="0" y="796595"/>
        <a:ext cx="3868340" cy="481161"/>
      </dsp:txXfrm>
    </dsp:sp>
    <dsp:sp modelId="{AEED9077-1372-4762-8944-65CF566F8D74}">
      <dsp:nvSpPr>
        <dsp:cNvPr id="0" name=""/>
        <dsp:cNvSpPr/>
      </dsp:nvSpPr>
      <dsp:spPr>
        <a:xfrm>
          <a:off x="0" y="1277756"/>
          <a:ext cx="38683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BB336-647B-4AF7-96D0-8B0C05A29A48}">
      <dsp:nvSpPr>
        <dsp:cNvPr id="0" name=""/>
        <dsp:cNvSpPr/>
      </dsp:nvSpPr>
      <dsp:spPr>
        <a:xfrm>
          <a:off x="0" y="1277756"/>
          <a:ext cx="3868340" cy="48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Diagnosis and treatment plan assistance</a:t>
          </a:r>
        </a:p>
      </dsp:txBody>
      <dsp:txXfrm>
        <a:off x="0" y="1277756"/>
        <a:ext cx="3868340" cy="481161"/>
      </dsp:txXfrm>
    </dsp:sp>
    <dsp:sp modelId="{58360C3A-D2D6-46A5-98CB-6EA75986778B}">
      <dsp:nvSpPr>
        <dsp:cNvPr id="0" name=""/>
        <dsp:cNvSpPr/>
      </dsp:nvSpPr>
      <dsp:spPr>
        <a:xfrm>
          <a:off x="0" y="1758918"/>
          <a:ext cx="38683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83CAA6-8C2C-417B-A074-5670AE77C121}">
      <dsp:nvSpPr>
        <dsp:cNvPr id="0" name=""/>
        <dsp:cNvSpPr/>
      </dsp:nvSpPr>
      <dsp:spPr>
        <a:xfrm>
          <a:off x="0" y="1758918"/>
          <a:ext cx="3868340" cy="48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Family needs assistance </a:t>
          </a:r>
        </a:p>
      </dsp:txBody>
      <dsp:txXfrm>
        <a:off x="0" y="1758918"/>
        <a:ext cx="3868340" cy="481161"/>
      </dsp:txXfrm>
    </dsp:sp>
    <dsp:sp modelId="{83E5D380-0089-4595-A6B2-7B8458FD4A05}">
      <dsp:nvSpPr>
        <dsp:cNvPr id="0" name=""/>
        <dsp:cNvSpPr/>
      </dsp:nvSpPr>
      <dsp:spPr>
        <a:xfrm>
          <a:off x="0" y="2240079"/>
          <a:ext cx="38683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5E65D-5188-44FA-8E6A-642BBEF15314}">
      <dsp:nvSpPr>
        <dsp:cNvPr id="0" name=""/>
        <dsp:cNvSpPr/>
      </dsp:nvSpPr>
      <dsp:spPr>
        <a:xfrm>
          <a:off x="0" y="2240079"/>
          <a:ext cx="3617284" cy="48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Leaving unexpectedly</a:t>
          </a:r>
        </a:p>
      </dsp:txBody>
      <dsp:txXfrm>
        <a:off x="0" y="2240079"/>
        <a:ext cx="3617284" cy="481161"/>
      </dsp:txXfrm>
    </dsp:sp>
    <dsp:sp modelId="{6E458398-C9B4-4633-B52D-140958FEE6DC}">
      <dsp:nvSpPr>
        <dsp:cNvPr id="0" name=""/>
        <dsp:cNvSpPr/>
      </dsp:nvSpPr>
      <dsp:spPr>
        <a:xfrm>
          <a:off x="0" y="2721240"/>
          <a:ext cx="38683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C6719-E838-4032-9390-748BB1C52D0B}">
      <dsp:nvSpPr>
        <dsp:cNvPr id="0" name=""/>
        <dsp:cNvSpPr/>
      </dsp:nvSpPr>
      <dsp:spPr>
        <a:xfrm>
          <a:off x="0" y="2721240"/>
          <a:ext cx="3868340" cy="48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Mental health symptoms</a:t>
          </a:r>
        </a:p>
      </dsp:txBody>
      <dsp:txXfrm>
        <a:off x="0" y="2721240"/>
        <a:ext cx="3868340" cy="481161"/>
      </dsp:txXfrm>
    </dsp:sp>
    <dsp:sp modelId="{0BAE4D43-217C-437C-A65E-5762CFF84F6A}">
      <dsp:nvSpPr>
        <dsp:cNvPr id="0" name=""/>
        <dsp:cNvSpPr/>
      </dsp:nvSpPr>
      <dsp:spPr>
        <a:xfrm>
          <a:off x="0" y="3202402"/>
          <a:ext cx="38683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A1800-E6FE-4223-9ED2-534BA4211F1F}">
      <dsp:nvSpPr>
        <dsp:cNvPr id="0" name=""/>
        <dsp:cNvSpPr/>
      </dsp:nvSpPr>
      <dsp:spPr>
        <a:xfrm>
          <a:off x="0" y="3202402"/>
          <a:ext cx="3868340" cy="48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Self-injurious</a:t>
          </a:r>
        </a:p>
      </dsp:txBody>
      <dsp:txXfrm>
        <a:off x="0" y="3202402"/>
        <a:ext cx="3868340" cy="481161"/>
      </dsp:txXfrm>
    </dsp:sp>
    <dsp:sp modelId="{8F0330B5-E471-4A07-B573-C89C566BE710}">
      <dsp:nvSpPr>
        <dsp:cNvPr id="0" name=""/>
        <dsp:cNvSpPr/>
      </dsp:nvSpPr>
      <dsp:spPr>
        <a:xfrm>
          <a:off x="0" y="3683563"/>
          <a:ext cx="38683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C6A86-273A-43B8-9E85-787E70FC50B7}">
      <dsp:nvSpPr>
        <dsp:cNvPr id="0" name=""/>
        <dsp:cNvSpPr/>
      </dsp:nvSpPr>
      <dsp:spPr>
        <a:xfrm>
          <a:off x="0" y="3683563"/>
          <a:ext cx="3868340" cy="48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Sexualized Behavior</a:t>
          </a:r>
        </a:p>
      </dsp:txBody>
      <dsp:txXfrm>
        <a:off x="0" y="3683563"/>
        <a:ext cx="3868340" cy="481161"/>
      </dsp:txXfrm>
    </dsp:sp>
    <dsp:sp modelId="{5E7A7F5E-5DAC-4106-A060-4C040A49B694}">
      <dsp:nvSpPr>
        <dsp:cNvPr id="0" name=""/>
        <dsp:cNvSpPr/>
      </dsp:nvSpPr>
      <dsp:spPr>
        <a:xfrm>
          <a:off x="0" y="4164724"/>
          <a:ext cx="38683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208FD-E4CB-4934-BDE2-741DA854B68D}">
      <dsp:nvSpPr>
        <dsp:cNvPr id="0" name=""/>
        <dsp:cNvSpPr/>
      </dsp:nvSpPr>
      <dsp:spPr>
        <a:xfrm>
          <a:off x="0" y="4164724"/>
          <a:ext cx="3868340" cy="48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Suicidal ideation/behavior</a:t>
          </a:r>
        </a:p>
      </dsp:txBody>
      <dsp:txXfrm>
        <a:off x="0" y="4164724"/>
        <a:ext cx="3868340" cy="481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B1E10-B059-4BD1-8E45-1015ACC39C4F}">
      <dsp:nvSpPr>
        <dsp:cNvPr id="0" name=""/>
        <dsp:cNvSpPr/>
      </dsp:nvSpPr>
      <dsp:spPr>
        <a:xfrm>
          <a:off x="2310" y="6611"/>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Autism Spectrum Disorder (ASD)</a:t>
          </a:r>
        </a:p>
      </dsp:txBody>
      <dsp:txXfrm>
        <a:off x="2310" y="6611"/>
        <a:ext cx="1833041" cy="1099824"/>
      </dsp:txXfrm>
    </dsp:sp>
    <dsp:sp modelId="{DC57CCF0-063D-4CC4-880A-C83F82D3DEFB}">
      <dsp:nvSpPr>
        <dsp:cNvPr id="0" name=""/>
        <dsp:cNvSpPr/>
      </dsp:nvSpPr>
      <dsp:spPr>
        <a:xfrm>
          <a:off x="2018656" y="6611"/>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Attention Deficit Hyperactivity Disorder (ADHD)</a:t>
          </a:r>
        </a:p>
      </dsp:txBody>
      <dsp:txXfrm>
        <a:off x="2018656" y="6611"/>
        <a:ext cx="1833041" cy="1099824"/>
      </dsp:txXfrm>
    </dsp:sp>
    <dsp:sp modelId="{F86BCEC0-9DB9-4936-BD95-03C2B2E0D737}">
      <dsp:nvSpPr>
        <dsp:cNvPr id="0" name=""/>
        <dsp:cNvSpPr/>
      </dsp:nvSpPr>
      <dsp:spPr>
        <a:xfrm>
          <a:off x="4035002" y="6611"/>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Anxiety</a:t>
          </a:r>
        </a:p>
      </dsp:txBody>
      <dsp:txXfrm>
        <a:off x="4035002" y="6611"/>
        <a:ext cx="1833041" cy="1099824"/>
      </dsp:txXfrm>
    </dsp:sp>
    <dsp:sp modelId="{6D692358-F637-43E8-BA90-62AFA2A3D78B}">
      <dsp:nvSpPr>
        <dsp:cNvPr id="0" name=""/>
        <dsp:cNvSpPr/>
      </dsp:nvSpPr>
      <dsp:spPr>
        <a:xfrm>
          <a:off x="6051347" y="6611"/>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Depression</a:t>
          </a:r>
        </a:p>
      </dsp:txBody>
      <dsp:txXfrm>
        <a:off x="6051347" y="6611"/>
        <a:ext cx="1833041" cy="1099824"/>
      </dsp:txXfrm>
    </dsp:sp>
    <dsp:sp modelId="{4EBFACFD-F600-45BC-865B-01B186F66A59}">
      <dsp:nvSpPr>
        <dsp:cNvPr id="0" name=""/>
        <dsp:cNvSpPr/>
      </dsp:nvSpPr>
      <dsp:spPr>
        <a:xfrm>
          <a:off x="2310" y="1289741"/>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Reactive Attachment Disorder (RAD)</a:t>
          </a:r>
        </a:p>
      </dsp:txBody>
      <dsp:txXfrm>
        <a:off x="2310" y="1289741"/>
        <a:ext cx="1833041" cy="1099824"/>
      </dsp:txXfrm>
    </dsp:sp>
    <dsp:sp modelId="{DC50E6CC-34B2-4035-ABE0-68FB6498AB60}">
      <dsp:nvSpPr>
        <dsp:cNvPr id="0" name=""/>
        <dsp:cNvSpPr/>
      </dsp:nvSpPr>
      <dsp:spPr>
        <a:xfrm>
          <a:off x="2018656" y="1289741"/>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Conduct Disorder</a:t>
          </a:r>
        </a:p>
      </dsp:txBody>
      <dsp:txXfrm>
        <a:off x="2018656" y="1289741"/>
        <a:ext cx="1833041" cy="1099824"/>
      </dsp:txXfrm>
    </dsp:sp>
    <dsp:sp modelId="{D95AB642-125C-488F-BDDC-AD20DAC82143}">
      <dsp:nvSpPr>
        <dsp:cNvPr id="0" name=""/>
        <dsp:cNvSpPr/>
      </dsp:nvSpPr>
      <dsp:spPr>
        <a:xfrm>
          <a:off x="4035002" y="1289741"/>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Disruptive Mood Dysregulation Disorder (DMDD)</a:t>
          </a:r>
        </a:p>
      </dsp:txBody>
      <dsp:txXfrm>
        <a:off x="4035002" y="1289741"/>
        <a:ext cx="1833041" cy="1099824"/>
      </dsp:txXfrm>
    </dsp:sp>
    <dsp:sp modelId="{DBBE1725-5A1D-4127-9203-08BADEB2C3ED}">
      <dsp:nvSpPr>
        <dsp:cNvPr id="0" name=""/>
        <dsp:cNvSpPr/>
      </dsp:nvSpPr>
      <dsp:spPr>
        <a:xfrm>
          <a:off x="6051347" y="1289741"/>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Obsessive Compulsive Disorder (OCD)</a:t>
          </a:r>
        </a:p>
      </dsp:txBody>
      <dsp:txXfrm>
        <a:off x="6051347" y="1289741"/>
        <a:ext cx="1833041" cy="1099824"/>
      </dsp:txXfrm>
    </dsp:sp>
    <dsp:sp modelId="{FE777724-67AF-4745-9F2F-530854D8A415}">
      <dsp:nvSpPr>
        <dsp:cNvPr id="0" name=""/>
        <dsp:cNvSpPr/>
      </dsp:nvSpPr>
      <dsp:spPr>
        <a:xfrm>
          <a:off x="1010483" y="2572870"/>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Bipolar Disorder</a:t>
          </a:r>
        </a:p>
      </dsp:txBody>
      <dsp:txXfrm>
        <a:off x="1010483" y="2572870"/>
        <a:ext cx="1833041" cy="1099824"/>
      </dsp:txXfrm>
    </dsp:sp>
    <dsp:sp modelId="{3A024FFD-FBC6-40E9-8279-3C056EE3F80E}">
      <dsp:nvSpPr>
        <dsp:cNvPr id="0" name=""/>
        <dsp:cNvSpPr/>
      </dsp:nvSpPr>
      <dsp:spPr>
        <a:xfrm>
          <a:off x="3026829" y="2572870"/>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Borderline Personality Disorder</a:t>
          </a:r>
        </a:p>
      </dsp:txBody>
      <dsp:txXfrm>
        <a:off x="3026829" y="2572870"/>
        <a:ext cx="1833041" cy="1099824"/>
      </dsp:txXfrm>
    </dsp:sp>
    <dsp:sp modelId="{829B6B74-F508-4D9D-9257-B20ED6785A39}">
      <dsp:nvSpPr>
        <dsp:cNvPr id="0" name=""/>
        <dsp:cNvSpPr/>
      </dsp:nvSpPr>
      <dsp:spPr>
        <a:xfrm>
          <a:off x="5043174" y="2572870"/>
          <a:ext cx="1833041" cy="1099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Mood Disorder</a:t>
          </a:r>
        </a:p>
      </dsp:txBody>
      <dsp:txXfrm>
        <a:off x="5043174" y="2572870"/>
        <a:ext cx="1833041" cy="10998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0056C-26C5-4DA2-B5C6-7A001053EEBF}">
      <dsp:nvSpPr>
        <dsp:cNvPr id="0" name=""/>
        <dsp:cNvSpPr/>
      </dsp:nvSpPr>
      <dsp:spPr>
        <a:xfrm>
          <a:off x="0" y="164333"/>
          <a:ext cx="2702200" cy="1621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Continue to provide Crisis Services, including START Coordination, to adults/children with IDD and mental health support needs. </a:t>
          </a:r>
        </a:p>
      </dsp:txBody>
      <dsp:txXfrm>
        <a:off x="0" y="164333"/>
        <a:ext cx="2702200" cy="1621320"/>
      </dsp:txXfrm>
    </dsp:sp>
    <dsp:sp modelId="{F7464C9A-C841-4018-88C8-AA9E46BBCB6C}">
      <dsp:nvSpPr>
        <dsp:cNvPr id="0" name=""/>
        <dsp:cNvSpPr/>
      </dsp:nvSpPr>
      <dsp:spPr>
        <a:xfrm>
          <a:off x="2972421" y="164333"/>
          <a:ext cx="2702200" cy="1621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Continue to contract with The Center for START Services for consultation, training, and oversight.</a:t>
          </a:r>
        </a:p>
      </dsp:txBody>
      <dsp:txXfrm>
        <a:off x="2972421" y="164333"/>
        <a:ext cx="2702200" cy="1621320"/>
      </dsp:txXfrm>
    </dsp:sp>
    <dsp:sp modelId="{6E592E69-59D8-4047-A747-FF6AFDDE1FEB}">
      <dsp:nvSpPr>
        <dsp:cNvPr id="0" name=""/>
        <dsp:cNvSpPr/>
      </dsp:nvSpPr>
      <dsp:spPr>
        <a:xfrm>
          <a:off x="5944842" y="161998"/>
          <a:ext cx="2702200" cy="1625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Work with our community partners to address the needs of adults/children with IDD having a mental health crisis.   FGI staff work very closely with SummitStone Health Partners (SHP), law enforcement agencies/co-responders,  and hospitals in responding to these urgent situations</a:t>
          </a:r>
          <a:r>
            <a:rPr lang="en-US" sz="1200" kern="1200" dirty="0"/>
            <a:t>.</a:t>
          </a:r>
        </a:p>
      </dsp:txBody>
      <dsp:txXfrm>
        <a:off x="5944842" y="161998"/>
        <a:ext cx="2702200" cy="1625989"/>
      </dsp:txXfrm>
    </dsp:sp>
    <dsp:sp modelId="{4FA3C17D-4336-40D5-B180-2641E8BC8CDB}">
      <dsp:nvSpPr>
        <dsp:cNvPr id="0" name=""/>
        <dsp:cNvSpPr/>
      </dsp:nvSpPr>
      <dsp:spPr>
        <a:xfrm>
          <a:off x="0" y="2132724"/>
          <a:ext cx="2702200" cy="1621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Foothills Gateway’s ongoing Crisis Response Team members are:  On-call Case Management staff,  START Coordinator/ Crisis Team Supervisor (Reni Moreno) overseeing the specially trained staff who are dispatched to respond to crisis.</a:t>
          </a:r>
        </a:p>
      </dsp:txBody>
      <dsp:txXfrm>
        <a:off x="0" y="2132724"/>
        <a:ext cx="2702200" cy="1621320"/>
      </dsp:txXfrm>
    </dsp:sp>
    <dsp:sp modelId="{B8E8017E-DFDE-4EA0-B7D3-6C3466F2A5CC}">
      <dsp:nvSpPr>
        <dsp:cNvPr id="0" name=""/>
        <dsp:cNvSpPr/>
      </dsp:nvSpPr>
      <dsp:spPr>
        <a:xfrm>
          <a:off x="5944842" y="2035186"/>
          <a:ext cx="2702200" cy="1770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Support services through the HCBS-CHRP waiver   (children The START Coordinator is able to provide Wrap Around/Intensive from birth to 21 years old).  Through CHRP, children can receive intensive support services, which include crisis prevention &amp; intervention, if they meet the Level of Care criteria.  The services provided will align with strategies, interventions and supports for the child and the whole family, with the core focus on stabilization and crisis prevention and/or de-escalation</a:t>
          </a:r>
          <a:r>
            <a:rPr lang="en-US" sz="1200" kern="1200" dirty="0"/>
            <a:t>. </a:t>
          </a:r>
        </a:p>
      </dsp:txBody>
      <dsp:txXfrm>
        <a:off x="5944842" y="2035186"/>
        <a:ext cx="2702200" cy="1770352"/>
      </dsp:txXfrm>
    </dsp:sp>
    <dsp:sp modelId="{CFBCB2BC-694D-48B5-BC2A-67AEEF14F321}">
      <dsp:nvSpPr>
        <dsp:cNvPr id="0" name=""/>
        <dsp:cNvSpPr/>
      </dsp:nvSpPr>
      <dsp:spPr>
        <a:xfrm>
          <a:off x="2972421" y="2079010"/>
          <a:ext cx="2702200" cy="1621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On-going outreach and training to Healthcare Providers, Mental Health Providers, Schools and Families</a:t>
          </a:r>
        </a:p>
      </dsp:txBody>
      <dsp:txXfrm>
        <a:off x="2972421" y="2079010"/>
        <a:ext cx="2702200" cy="162132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5265015" y="0"/>
            <a:ext cx="4029282" cy="350760"/>
          </a:xfrm>
          <a:prstGeom prst="rect">
            <a:avLst/>
          </a:prstGeom>
        </p:spPr>
        <p:txBody>
          <a:bodyPr vert="horz" lIns="91427" tIns="45713" rIns="91427" bIns="45713" rtlCol="0"/>
          <a:lstStyle>
            <a:lvl1pPr algn="r">
              <a:defRPr sz="1200"/>
            </a:lvl1pPr>
          </a:lstStyle>
          <a:p>
            <a:fld id="{0331C86E-2073-4B84-90A8-6C4C09EC2574}" type="datetimeFigureOut">
              <a:rPr lang="en-US" smtClean="0"/>
              <a:t>9/24/21</a:t>
            </a:fld>
            <a:endParaRPr lang="en-US"/>
          </a:p>
        </p:txBody>
      </p:sp>
      <p:sp>
        <p:nvSpPr>
          <p:cNvPr id="4" name="Footer Placeholder 3"/>
          <p:cNvSpPr>
            <a:spLocks noGrp="1"/>
          </p:cNvSpPr>
          <p:nvPr>
            <p:ph type="ftr" sz="quarter" idx="2"/>
          </p:nvPr>
        </p:nvSpPr>
        <p:spPr>
          <a:xfrm>
            <a:off x="2" y="6658444"/>
            <a:ext cx="4029282" cy="350760"/>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5265015" y="6658444"/>
            <a:ext cx="4029282" cy="350760"/>
          </a:xfrm>
          <a:prstGeom prst="rect">
            <a:avLst/>
          </a:prstGeom>
        </p:spPr>
        <p:txBody>
          <a:bodyPr vert="horz" lIns="91427" tIns="45713" rIns="91427" bIns="45713" rtlCol="0" anchor="b"/>
          <a:lstStyle>
            <a:lvl1pPr algn="r">
              <a:defRPr sz="1200"/>
            </a:lvl1pPr>
          </a:lstStyle>
          <a:p>
            <a:fld id="{78A94F1B-E4BA-4014-B45D-5B084AF67BD5}" type="slidenum">
              <a:rPr lang="en-US" smtClean="0"/>
              <a:t>‹#›</a:t>
            </a:fld>
            <a:endParaRPr lang="en-US"/>
          </a:p>
        </p:txBody>
      </p:sp>
    </p:spTree>
    <p:extLst>
      <p:ext uri="{BB962C8B-B14F-4D97-AF65-F5344CB8AC3E}">
        <p14:creationId xmlns:p14="http://schemas.microsoft.com/office/powerpoint/2010/main" val="162995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1" cy="350520"/>
          </a:xfrm>
          <a:prstGeom prst="rect">
            <a:avLst/>
          </a:prstGeom>
        </p:spPr>
        <p:txBody>
          <a:bodyPr vert="horz" lIns="93163" tIns="46582" rIns="93163" bIns="46582" rtlCol="0"/>
          <a:lstStyle>
            <a:lvl1pPr algn="l">
              <a:defRPr sz="1200"/>
            </a:lvl1pPr>
          </a:lstStyle>
          <a:p>
            <a:endParaRPr lang="en-US"/>
          </a:p>
        </p:txBody>
      </p:sp>
      <p:sp>
        <p:nvSpPr>
          <p:cNvPr id="3" name="Date Placeholder 2"/>
          <p:cNvSpPr>
            <a:spLocks noGrp="1"/>
          </p:cNvSpPr>
          <p:nvPr>
            <p:ph type="dt" idx="1"/>
          </p:nvPr>
        </p:nvSpPr>
        <p:spPr>
          <a:xfrm>
            <a:off x="5265809" y="0"/>
            <a:ext cx="4028441" cy="350520"/>
          </a:xfrm>
          <a:prstGeom prst="rect">
            <a:avLst/>
          </a:prstGeom>
        </p:spPr>
        <p:txBody>
          <a:bodyPr vert="horz" lIns="93163" tIns="46582" rIns="93163" bIns="46582" rtlCol="0"/>
          <a:lstStyle>
            <a:lvl1pPr algn="r">
              <a:defRPr sz="1200"/>
            </a:lvl1pPr>
          </a:lstStyle>
          <a:p>
            <a:fld id="{DE4A28F6-D339-4878-9183-4A0B860EEA2F}" type="datetimeFigureOut">
              <a:rPr lang="en-US" smtClean="0"/>
              <a:pPr/>
              <a:t>9/24/21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3" tIns="46582" rIns="93163" bIns="46582" rtlCol="0" anchor="ctr"/>
          <a:lstStyle/>
          <a:p>
            <a:endParaRPr lang="en-US"/>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3163" tIns="46582" rIns="93163"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28441" cy="350520"/>
          </a:xfrm>
          <a:prstGeom prst="rect">
            <a:avLst/>
          </a:prstGeom>
        </p:spPr>
        <p:txBody>
          <a:bodyPr vert="horz" lIns="93163" tIns="46582" rIns="93163"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5"/>
            <a:ext cx="4028441" cy="350520"/>
          </a:xfrm>
          <a:prstGeom prst="rect">
            <a:avLst/>
          </a:prstGeom>
        </p:spPr>
        <p:txBody>
          <a:bodyPr vert="horz" lIns="93163" tIns="46582" rIns="93163" bIns="46582" rtlCol="0" anchor="b"/>
          <a:lstStyle>
            <a:lvl1pPr algn="r">
              <a:defRPr sz="1200"/>
            </a:lvl1pPr>
          </a:lstStyle>
          <a:p>
            <a:fld id="{1570D091-B0B9-4DFF-9FBC-48CB1941A298}" type="slidenum">
              <a:rPr lang="en-US" smtClean="0"/>
              <a:pPr/>
              <a:t>‹#›</a:t>
            </a:fld>
            <a:endParaRPr lang="en-US"/>
          </a:p>
        </p:txBody>
      </p:sp>
    </p:spTree>
    <p:extLst>
      <p:ext uri="{BB962C8B-B14F-4D97-AF65-F5344CB8AC3E}">
        <p14:creationId xmlns:p14="http://schemas.microsoft.com/office/powerpoint/2010/main" val="33810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3</a:t>
            </a:fld>
            <a:endParaRPr lang="en-US"/>
          </a:p>
        </p:txBody>
      </p:sp>
    </p:spTree>
    <p:extLst>
      <p:ext uri="{BB962C8B-B14F-4D97-AF65-F5344CB8AC3E}">
        <p14:creationId xmlns:p14="http://schemas.microsoft.com/office/powerpoint/2010/main" val="73205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0D091-B0B9-4DFF-9FBC-48CB1941A298}" type="slidenum">
              <a:rPr lang="en-US" smtClean="0"/>
              <a:pPr/>
              <a:t>7</a:t>
            </a:fld>
            <a:endParaRPr lang="en-US"/>
          </a:p>
        </p:txBody>
      </p:sp>
    </p:spTree>
    <p:extLst>
      <p:ext uri="{BB962C8B-B14F-4D97-AF65-F5344CB8AC3E}">
        <p14:creationId xmlns:p14="http://schemas.microsoft.com/office/powerpoint/2010/main" val="263288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E2683"/>
                </a:solidFill>
                <a:latin typeface="Franklin Gothic Book" panose="020B0503020102020204" pitchFamily="34" charset="0"/>
              </a:rPr>
              <a:t>In our 2018 Needs Assessment for Residents with I/DD,</a:t>
            </a:r>
            <a:r>
              <a:rPr lang="en-US" sz="1200" dirty="0">
                <a:solidFill>
                  <a:srgbClr val="4E2683"/>
                </a:solidFill>
                <a:latin typeface="Franklin Gothic Demi" panose="020B0703020102020204" pitchFamily="34" charset="0"/>
              </a:rPr>
              <a:t> 65% of respondents indicated adequate mental health services as a “big problem”</a:t>
            </a:r>
            <a:endParaRPr lang="en-US" sz="1200" b="0" dirty="0">
              <a:solidFill>
                <a:srgbClr val="400F6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400F6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00F60"/>
                </a:solidFill>
                <a:latin typeface="+mn-lt"/>
              </a:rPr>
              <a:t>In October 2019, the DHS IDDEAS Advisory Council (IAC) recommended DHS explore the START model and potential to implement in Denver. </a:t>
            </a:r>
          </a:p>
          <a:p>
            <a:pPr lvl="1">
              <a:lnSpc>
                <a:spcPct val="120000"/>
              </a:lnSpc>
              <a:spcBef>
                <a:spcPts val="0"/>
              </a:spcBef>
              <a:spcAft>
                <a:spcPts val="600"/>
              </a:spcAft>
              <a:buFont typeface="Wingdings" panose="05000000000000000000" pitchFamily="2" charset="2"/>
              <a:buChar char="§"/>
            </a:pPr>
            <a:r>
              <a:rPr lang="en-US" sz="1200" dirty="0">
                <a:latin typeface="+mn-lt"/>
              </a:rPr>
              <a:t>Winter 2019-20: DHS began investigating the model and met repeatedly with CSS staff, as well as Denver local providers and START program leaders across the nation.</a:t>
            </a:r>
          </a:p>
          <a:p>
            <a:pPr lvl="1">
              <a:lnSpc>
                <a:spcPct val="120000"/>
              </a:lnSpc>
              <a:spcBef>
                <a:spcPts val="0"/>
              </a:spcBef>
              <a:spcAft>
                <a:spcPts val="600"/>
              </a:spcAft>
              <a:buFont typeface="Wingdings" panose="05000000000000000000" pitchFamily="2" charset="2"/>
              <a:buChar char="§"/>
            </a:pPr>
            <a:r>
              <a:rPr lang="en-US" sz="1200" dirty="0">
                <a:latin typeface="+mn-lt"/>
              </a:rPr>
              <a:t>March 2020: DHS hosted a virtual public meeting about START with CSS staff.   </a:t>
            </a:r>
          </a:p>
          <a:p>
            <a:pPr lvl="1">
              <a:lnSpc>
                <a:spcPct val="120000"/>
              </a:lnSpc>
              <a:spcBef>
                <a:spcPts val="0"/>
              </a:spcBef>
              <a:spcAft>
                <a:spcPts val="600"/>
              </a:spcAft>
              <a:buFont typeface="Wingdings" panose="05000000000000000000" pitchFamily="2" charset="2"/>
              <a:buChar char="§"/>
            </a:pPr>
            <a:r>
              <a:rPr lang="en-US" sz="1200" dirty="0">
                <a:latin typeface="+mn-lt"/>
              </a:rPr>
              <a:t>January-August 2021: Consultation with CSS to support the City’s competitive selection of a local provider and to develop Denver implementation plans ($25,000 contract). </a:t>
            </a:r>
          </a:p>
          <a:p>
            <a:pPr lvl="1">
              <a:lnSpc>
                <a:spcPct val="120000"/>
              </a:lnSpc>
              <a:spcBef>
                <a:spcPts val="0"/>
              </a:spcBef>
              <a:spcAft>
                <a:spcPts val="600"/>
              </a:spcAft>
              <a:buFont typeface="Wingdings" panose="05000000000000000000" pitchFamily="2" charset="2"/>
              <a:buChar char="§"/>
            </a:pPr>
            <a:r>
              <a:rPr lang="en-US" sz="1200" dirty="0">
                <a:latin typeface="+mn-lt"/>
              </a:rPr>
              <a:t>September 2021: Denver START services launch, contingent on approval of START contracts. </a:t>
            </a:r>
          </a:p>
          <a:p>
            <a:endParaRPr lang="en-US" sz="1200" dirty="0">
              <a:latin typeface="+mn-lt"/>
            </a:endParaRPr>
          </a:p>
        </p:txBody>
      </p:sp>
      <p:sp>
        <p:nvSpPr>
          <p:cNvPr id="4" name="Slide Number Placeholder 3"/>
          <p:cNvSpPr>
            <a:spLocks noGrp="1"/>
          </p:cNvSpPr>
          <p:nvPr>
            <p:ph type="sldNum" sz="quarter" idx="5"/>
          </p:nvPr>
        </p:nvSpPr>
        <p:spPr/>
        <p:txBody>
          <a:bodyPr/>
          <a:lstStyle/>
          <a:p>
            <a:fld id="{BB0D5203-7084-4855-8E68-87BD8DA87CDF}" type="slidenum">
              <a:rPr lang="en-US" smtClean="0"/>
              <a:t>20</a:t>
            </a:fld>
            <a:endParaRPr lang="en-US"/>
          </a:p>
        </p:txBody>
      </p:sp>
    </p:spTree>
    <p:extLst>
      <p:ext uri="{BB962C8B-B14F-4D97-AF65-F5344CB8AC3E}">
        <p14:creationId xmlns:p14="http://schemas.microsoft.com/office/powerpoint/2010/main" val="273671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relationships, decisions, accountability. All communicating with each other. Just as CSS trains the local provider on the START model, the local provider (RMHS) will be communicating differences/ nuances that are specific to our local community and CSS will work with RMHS to meet Denver’s unique needs as they arise.</a:t>
            </a:r>
          </a:p>
        </p:txBody>
      </p:sp>
      <p:sp>
        <p:nvSpPr>
          <p:cNvPr id="4" name="Slide Number Placeholder 3"/>
          <p:cNvSpPr>
            <a:spLocks noGrp="1"/>
          </p:cNvSpPr>
          <p:nvPr>
            <p:ph type="sldNum" sz="quarter" idx="5"/>
          </p:nvPr>
        </p:nvSpPr>
        <p:spPr/>
        <p:txBody>
          <a:bodyPr/>
          <a:lstStyle/>
          <a:p>
            <a:fld id="{BB0D5203-7084-4855-8E68-87BD8DA87CDF}" type="slidenum">
              <a:rPr lang="en-US" smtClean="0"/>
              <a:t>21</a:t>
            </a:fld>
            <a:endParaRPr lang="en-US"/>
          </a:p>
        </p:txBody>
      </p:sp>
    </p:spTree>
    <p:extLst>
      <p:ext uri="{BB962C8B-B14F-4D97-AF65-F5344CB8AC3E}">
        <p14:creationId xmlns:p14="http://schemas.microsoft.com/office/powerpoint/2010/main" val="153664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r>
              <a:rPr lang="en-US"/>
              <a:t>9/22/2016</a:t>
            </a:r>
            <a:endParaRPr lang="en-US" dirty="0"/>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A9E7DF5-78EB-4DC3-BADE-649C01EF8AAF}"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9/22/16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E7DF5-78EB-4DC3-BADE-649C01EF8A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9/22/16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E7DF5-78EB-4DC3-BADE-649C01EF8A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8_Three Boxed Content_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5">
            <a:alphaModFix/>
          </a:blip>
          <a:srcRect t="6689"/>
          <a:stretch/>
        </p:blipFill>
        <p:spPr>
          <a:xfrm>
            <a:off x="0" y="1"/>
            <a:ext cx="9144000" cy="1993161"/>
          </a:xfrm>
          <a:prstGeom prst="rect">
            <a:avLst/>
          </a:prstGeom>
        </p:spPr>
      </p:pic>
      <p:sp>
        <p:nvSpPr>
          <p:cNvPr id="14" name="Title 1"/>
          <p:cNvSpPr>
            <a:spLocks noGrp="1"/>
          </p:cNvSpPr>
          <p:nvPr>
            <p:ph type="title"/>
          </p:nvPr>
        </p:nvSpPr>
        <p:spPr>
          <a:xfrm>
            <a:off x="945932" y="414859"/>
            <a:ext cx="7252137" cy="1290639"/>
          </a:xfrm>
        </p:spPr>
        <p:txBody>
          <a:bodyPr>
            <a:normAutofit/>
          </a:bodyPr>
          <a:lstStyle>
            <a:lvl1pPr algn="ctr">
              <a:defRPr sz="3800" baseline="0">
                <a:solidFill>
                  <a:schemeClr val="bg1"/>
                </a:solidFill>
                <a:latin typeface="Franklin Gothic Book"/>
              </a:defRPr>
            </a:lvl1pPr>
          </a:lstStyle>
          <a:p>
            <a:r>
              <a:rPr lang="en-US" dirty="0"/>
              <a:t>Click to edit Master title style</a:t>
            </a:r>
          </a:p>
        </p:txBody>
      </p:sp>
      <p:sp>
        <p:nvSpPr>
          <p:cNvPr id="19" name="Text Placeholder 23"/>
          <p:cNvSpPr>
            <a:spLocks noGrp="1" noChangeAspect="1"/>
          </p:cNvSpPr>
          <p:nvPr>
            <p:ph type="body" sz="quarter" idx="13"/>
            <p:custDataLst>
              <p:tags r:id="rId1"/>
            </p:custDataLst>
          </p:nvPr>
        </p:nvSpPr>
        <p:spPr>
          <a:xfrm>
            <a:off x="124157" y="3053517"/>
            <a:ext cx="2743200" cy="2819931"/>
          </a:xfrm>
        </p:spPr>
        <p:txBody>
          <a:bodyPr>
            <a:normAutofit/>
          </a:bodyPr>
          <a:lstStyle>
            <a:lvl1pPr>
              <a:defRPr sz="2000">
                <a:latin typeface="Franklin Gothic Book" panose="020B0503020102020204" pitchFamily="34" charset="0"/>
              </a:defRPr>
            </a:lvl1pPr>
            <a:lvl2pPr marL="742932" indent="-285744">
              <a:buFont typeface="Courier New" panose="02070309020205020404" pitchFamily="49" charset="0"/>
              <a:buChar char="o"/>
              <a:defRPr sz="1800">
                <a:latin typeface="Franklin Gothic Book" panose="020B0503020102020204" pitchFamily="34" charset="0"/>
              </a:defRPr>
            </a:lvl2pPr>
            <a:lvl3pPr marL="1200121" indent="-285744">
              <a:buFont typeface="Courier New" panose="02070309020205020404" pitchFamily="49" charset="0"/>
              <a:buChar char="o"/>
              <a:defRPr sz="1600">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0" name="Text Placeholder 23"/>
          <p:cNvSpPr>
            <a:spLocks noGrp="1" noChangeAspect="1"/>
          </p:cNvSpPr>
          <p:nvPr>
            <p:ph type="body" sz="quarter" idx="14"/>
            <p:custDataLst>
              <p:tags r:id="rId2"/>
            </p:custDataLst>
          </p:nvPr>
        </p:nvSpPr>
        <p:spPr>
          <a:xfrm>
            <a:off x="3224541" y="3053517"/>
            <a:ext cx="2743200" cy="2819931"/>
          </a:xfrm>
        </p:spPr>
        <p:txBody>
          <a:bodyPr>
            <a:normAutofit/>
          </a:bodyPr>
          <a:lstStyle>
            <a:lvl1pPr>
              <a:defRPr sz="2000">
                <a:latin typeface="Franklin Gothic Book" panose="020B0503020102020204" pitchFamily="34" charset="0"/>
              </a:defRPr>
            </a:lvl1pPr>
            <a:lvl2pPr marL="742932" indent="-285744">
              <a:buFont typeface="Courier New" panose="02070309020205020404" pitchFamily="49" charset="0"/>
              <a:buChar char="o"/>
              <a:defRPr sz="1800">
                <a:latin typeface="Franklin Gothic Book" panose="020B0503020102020204" pitchFamily="34" charset="0"/>
              </a:defRPr>
            </a:lvl2pPr>
            <a:lvl3pPr marL="1200121" indent="-285744">
              <a:buFont typeface="Courier New" panose="02070309020205020404" pitchFamily="49" charset="0"/>
              <a:buChar char="o"/>
              <a:defRPr sz="1600">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1" name="Text Placeholder 23"/>
          <p:cNvSpPr>
            <a:spLocks noGrp="1" noChangeAspect="1"/>
          </p:cNvSpPr>
          <p:nvPr>
            <p:ph type="body" sz="quarter" idx="16"/>
            <p:custDataLst>
              <p:tags r:id="rId3"/>
            </p:custDataLst>
          </p:nvPr>
        </p:nvSpPr>
        <p:spPr>
          <a:xfrm>
            <a:off x="6288854" y="3053517"/>
            <a:ext cx="2743200" cy="2819931"/>
          </a:xfrm>
        </p:spPr>
        <p:txBody>
          <a:bodyPr>
            <a:normAutofit/>
          </a:bodyPr>
          <a:lstStyle>
            <a:lvl1pPr>
              <a:defRPr sz="2000">
                <a:latin typeface="Franklin Gothic Book" panose="020B0503020102020204" pitchFamily="34" charset="0"/>
              </a:defRPr>
            </a:lvl1pPr>
            <a:lvl2pPr marL="742932" indent="-285744">
              <a:buFont typeface="Courier New" panose="02070309020205020404" pitchFamily="49" charset="0"/>
              <a:buChar char="o"/>
              <a:defRPr sz="1800">
                <a:latin typeface="Franklin Gothic Book" panose="020B0503020102020204" pitchFamily="34" charset="0"/>
              </a:defRPr>
            </a:lvl2pPr>
            <a:lvl3pPr marL="1142971" indent="-228594">
              <a:buFont typeface="Courier New" panose="02070309020205020404" pitchFamily="49" charset="0"/>
              <a:buChar char="o"/>
              <a:defRPr sz="1600">
                <a:latin typeface="Franklin Gothic Book" panose="020B05030201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2" name="Text Placeholder 9"/>
          <p:cNvSpPr>
            <a:spLocks noGrp="1" noChangeAspect="1"/>
          </p:cNvSpPr>
          <p:nvPr>
            <p:ph type="body" sz="quarter" idx="17"/>
          </p:nvPr>
        </p:nvSpPr>
        <p:spPr>
          <a:xfrm>
            <a:off x="347995" y="2296811"/>
            <a:ext cx="2295525" cy="673100"/>
          </a:xfrm>
          <a:solidFill>
            <a:srgbClr val="400F60"/>
          </a:solidFill>
        </p:spPr>
        <p:txBody>
          <a:bodyPr>
            <a:noAutofit/>
          </a:bodyPr>
          <a:lstStyle>
            <a:lvl1pPr marL="0" indent="0" algn="ctr">
              <a:buNone/>
              <a:defRPr sz="2000" b="1">
                <a:solidFill>
                  <a:schemeClr val="bg1"/>
                </a:solidFill>
                <a:latin typeface="Franklin Gothic Book" panose="020B0503020102020204" pitchFamily="34" charset="0"/>
              </a:defRPr>
            </a:lvl1pPr>
            <a:lvl5pPr marL="1828754" indent="0">
              <a:buNone/>
              <a:defRPr/>
            </a:lvl5pPr>
          </a:lstStyle>
          <a:p>
            <a:pPr lvl="0"/>
            <a:r>
              <a:rPr lang="en-US" dirty="0"/>
              <a:t>Edit Master text styles</a:t>
            </a:r>
          </a:p>
        </p:txBody>
      </p:sp>
      <p:sp>
        <p:nvSpPr>
          <p:cNvPr id="23" name="Text Placeholder 9"/>
          <p:cNvSpPr>
            <a:spLocks noGrp="1" noChangeAspect="1"/>
          </p:cNvSpPr>
          <p:nvPr>
            <p:ph type="body" sz="quarter" idx="18"/>
          </p:nvPr>
        </p:nvSpPr>
        <p:spPr>
          <a:xfrm>
            <a:off x="3448380" y="2296371"/>
            <a:ext cx="2295525" cy="673100"/>
          </a:xfrm>
          <a:solidFill>
            <a:schemeClr val="accent5"/>
          </a:solidFill>
        </p:spPr>
        <p:txBody>
          <a:bodyPr>
            <a:noAutofit/>
          </a:bodyPr>
          <a:lstStyle>
            <a:lvl1pPr marL="0" indent="0" algn="ctr">
              <a:buNone/>
              <a:defRPr sz="2000" b="1">
                <a:solidFill>
                  <a:schemeClr val="bg1"/>
                </a:solidFill>
                <a:latin typeface="Franklin Gothic Book" panose="020B0503020102020204" pitchFamily="34" charset="0"/>
              </a:defRPr>
            </a:lvl1pPr>
            <a:lvl5pPr marL="1828754" indent="0">
              <a:buNone/>
              <a:defRPr/>
            </a:lvl5pPr>
          </a:lstStyle>
          <a:p>
            <a:pPr lvl="0"/>
            <a:r>
              <a:rPr lang="en-US" dirty="0"/>
              <a:t>Edit Master text styles</a:t>
            </a:r>
          </a:p>
        </p:txBody>
      </p:sp>
      <p:sp>
        <p:nvSpPr>
          <p:cNvPr id="24" name="Text Placeholder 9"/>
          <p:cNvSpPr>
            <a:spLocks noGrp="1" noChangeAspect="1"/>
          </p:cNvSpPr>
          <p:nvPr>
            <p:ph type="body" sz="quarter" idx="19"/>
          </p:nvPr>
        </p:nvSpPr>
        <p:spPr>
          <a:xfrm>
            <a:off x="6512694" y="2296370"/>
            <a:ext cx="2295525" cy="673100"/>
          </a:xfrm>
          <a:solidFill>
            <a:schemeClr val="accent4"/>
          </a:solidFill>
        </p:spPr>
        <p:txBody>
          <a:bodyPr>
            <a:noAutofit/>
          </a:bodyPr>
          <a:lstStyle>
            <a:lvl1pPr marL="0" indent="0" algn="ctr">
              <a:buNone/>
              <a:defRPr sz="2000" b="1">
                <a:solidFill>
                  <a:schemeClr val="bg1"/>
                </a:solidFill>
                <a:latin typeface="Franklin Gothic Book" panose="020B0503020102020204" pitchFamily="34" charset="0"/>
              </a:defRPr>
            </a:lvl1pPr>
            <a:lvl5pPr marL="1828754" indent="0">
              <a:buNone/>
              <a:defRPr/>
            </a:lvl5pPr>
          </a:lstStyle>
          <a:p>
            <a:pPr lvl="0"/>
            <a:r>
              <a:rPr lang="en-US" dirty="0"/>
              <a:t>Edit Master text styles</a:t>
            </a:r>
          </a:p>
        </p:txBody>
      </p:sp>
      <p:sp>
        <p:nvSpPr>
          <p:cNvPr id="25" name="Rectangle 24"/>
          <p:cNvSpPr/>
          <p:nvPr userDrawn="1"/>
        </p:nvSpPr>
        <p:spPr>
          <a:xfrm>
            <a:off x="0" y="5970229"/>
            <a:ext cx="9144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pic>
        <p:nvPicPr>
          <p:cNvPr id="27" name="Picture 26" descr="ConnectWithUs_Yellow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56150" y="6326533"/>
            <a:ext cx="4029456" cy="292608"/>
          </a:xfrm>
          <a:prstGeom prst="rect">
            <a:avLst/>
          </a:prstGeom>
        </p:spPr>
      </p:pic>
      <p:pic>
        <p:nvPicPr>
          <p:cNvPr id="28" name="Picture 27" descr="ThinShearedLines_PurpleOrangeYello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5931" y="1723087"/>
            <a:ext cx="7251192" cy="111765"/>
          </a:xfrm>
          <a:prstGeom prst="rect">
            <a:avLst/>
          </a:prstGeom>
        </p:spPr>
      </p:pic>
      <p:pic>
        <p:nvPicPr>
          <p:cNvPr id="15" name="Picture 14"/>
          <p:cNvPicPr>
            <a:picLocks noChangeAspect="1"/>
          </p:cNvPicPr>
          <p:nvPr userDrawn="1"/>
        </p:nvPicPr>
        <p:blipFill>
          <a:blip r:embed="rId8"/>
          <a:stretch>
            <a:fillRect/>
          </a:stretch>
        </p:blipFill>
        <p:spPr>
          <a:xfrm>
            <a:off x="57762" y="5953413"/>
            <a:ext cx="1820389" cy="910195"/>
          </a:xfrm>
          <a:prstGeom prst="rect">
            <a:avLst/>
          </a:prstGeom>
        </p:spPr>
      </p:pic>
    </p:spTree>
    <p:extLst>
      <p:ext uri="{BB962C8B-B14F-4D97-AF65-F5344CB8AC3E}">
        <p14:creationId xmlns:p14="http://schemas.microsoft.com/office/powerpoint/2010/main" val="179021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dirty="0"/>
              <a:t>9/22/16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E7DF5-78EB-4DC3-BADE-649C01EF8AA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9/22/16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E7DF5-78EB-4DC3-BADE-649C01EF8AA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9/22/16</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E7DF5-78EB-4DC3-BADE-649C01EF8A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9/22/16</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E7DF5-78EB-4DC3-BADE-649C01EF8A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r>
              <a:rPr lang="en-US"/>
              <a:t>9/22/16</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E7DF5-78EB-4DC3-BADE-649C01EF8A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r>
              <a:rPr lang="en-US"/>
              <a:t>9/22/16</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E7DF5-78EB-4DC3-BADE-649C01EF8AA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9/22/16</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E7DF5-78EB-4DC3-BADE-649C01EF8A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r>
              <a:rPr lang="en-US"/>
              <a:t>9/22/16</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E7DF5-78EB-4DC3-BADE-649C01EF8AA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US"/>
              <a:t>9/22/16</a:t>
            </a: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A9E7DF5-78EB-4DC3-BADE-649C01EF8AA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dhs.colorado.gov/behavioral-health-refor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ordelia.rosenberg@cuanschutz.edu" TargetMode="External"/><Relationship Id="rId2" Type="http://schemas.openxmlformats.org/officeDocument/2006/relationships/hyperlink" Target="mailto:Carol@arc-ad.org" TargetMode="External"/><Relationship Id="rId1" Type="http://schemas.openxmlformats.org/officeDocument/2006/relationships/slideLayout" Target="../slideLayouts/slideLayout2.xml"/><Relationship Id="rId4" Type="http://schemas.openxmlformats.org/officeDocument/2006/relationships/hyperlink" Target="https://medschool.cuanschutz.edu/jfk-partners/projects/dual-diagnosis-gap-analysi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8001000" cy="2362200"/>
          </a:xfrm>
        </p:spPr>
        <p:txBody>
          <a:bodyPr>
            <a:normAutofit/>
          </a:bodyPr>
          <a:lstStyle/>
          <a:p>
            <a:r>
              <a:rPr lang="en-US" dirty="0"/>
              <a:t>Opportunity to Increase Crisis Prevention/Stabilization for People with IDD and Behavioral Disorders</a:t>
            </a:r>
          </a:p>
        </p:txBody>
      </p:sp>
      <p:sp>
        <p:nvSpPr>
          <p:cNvPr id="3" name="Subtitle 2"/>
          <p:cNvSpPr>
            <a:spLocks noGrp="1"/>
          </p:cNvSpPr>
          <p:nvPr>
            <p:ph type="subTitle" idx="1"/>
          </p:nvPr>
        </p:nvSpPr>
        <p:spPr>
          <a:xfrm>
            <a:off x="1371600" y="3048000"/>
            <a:ext cx="7162800" cy="3048000"/>
          </a:xfrm>
        </p:spPr>
        <p:txBody>
          <a:bodyPr>
            <a:normAutofit/>
          </a:bodyPr>
          <a:lstStyle/>
          <a:p>
            <a:pPr algn="ctr"/>
            <a:r>
              <a:rPr lang="en-US" sz="4100" dirty="0">
                <a:solidFill>
                  <a:schemeClr val="tx1"/>
                </a:solidFill>
              </a:rPr>
              <a:t>Alliance 2021</a:t>
            </a:r>
          </a:p>
          <a:p>
            <a:pPr algn="ctr"/>
            <a:r>
              <a:rPr lang="en-US" dirty="0">
                <a:solidFill>
                  <a:schemeClr val="tx1"/>
                </a:solidFill>
              </a:rPr>
              <a:t>Carol Meredith</a:t>
            </a:r>
          </a:p>
          <a:p>
            <a:pPr algn="ctr"/>
            <a:r>
              <a:rPr lang="en-US" dirty="0">
                <a:solidFill>
                  <a:schemeClr val="tx1"/>
                </a:solidFill>
              </a:rPr>
              <a:t>Corry Robinson</a:t>
            </a:r>
          </a:p>
        </p:txBody>
      </p:sp>
      <p:sp>
        <p:nvSpPr>
          <p:cNvPr id="6" name="Date Placeholder 4"/>
          <p:cNvSpPr>
            <a:spLocks noGrp="1"/>
          </p:cNvSpPr>
          <p:nvPr>
            <p:ph type="dt" sz="half" idx="10"/>
          </p:nvPr>
        </p:nvSpPr>
        <p:spPr>
          <a:xfrm>
            <a:off x="457200" y="6457706"/>
            <a:ext cx="2133600" cy="365125"/>
          </a:xfrm>
        </p:spPr>
        <p:txBody>
          <a:bodyPr/>
          <a:lstStyle/>
          <a:p>
            <a:r>
              <a:rPr lang="en-US" dirty="0"/>
              <a:t>09.2021	</a:t>
            </a:r>
          </a:p>
        </p:txBody>
      </p:sp>
      <p:sp>
        <p:nvSpPr>
          <p:cNvPr id="7" name="Slide Number Placeholder 3"/>
          <p:cNvSpPr>
            <a:spLocks noGrp="1"/>
          </p:cNvSpPr>
          <p:nvPr>
            <p:ph type="sldNum" sz="quarter" idx="12"/>
          </p:nvPr>
        </p:nvSpPr>
        <p:spPr/>
        <p:txBody>
          <a:bodyPr/>
          <a:lstStyle/>
          <a:p>
            <a:fld id="{0A9E7DF5-78EB-4DC3-BADE-649C01EF8AAF}" type="slidenum">
              <a:rPr lang="en-US" smtClean="0"/>
              <a:pPr/>
              <a:t>1</a:t>
            </a:fld>
            <a:endParaRPr lang="en-US"/>
          </a:p>
        </p:txBody>
      </p:sp>
    </p:spTree>
    <p:extLst>
      <p:ext uri="{BB962C8B-B14F-4D97-AF65-F5344CB8AC3E}">
        <p14:creationId xmlns:p14="http://schemas.microsoft.com/office/powerpoint/2010/main" val="152443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Values of START:</a:t>
            </a:r>
            <a:br>
              <a:rPr lang="en-US" dirty="0"/>
            </a:br>
            <a:endParaRPr lang="en-US" dirty="0"/>
          </a:p>
        </p:txBody>
      </p:sp>
      <p:graphicFrame>
        <p:nvGraphicFramePr>
          <p:cNvPr id="5" name="Content Placeholder 2">
            <a:extLst>
              <a:ext uri="{FF2B5EF4-FFF2-40B4-BE49-F238E27FC236}">
                <a16:creationId xmlns:a16="http://schemas.microsoft.com/office/drawing/2014/main" id="{CD6BC5D1-9110-40C2-8A2C-8C2D10F1667E}"/>
              </a:ext>
            </a:extLst>
          </p:cNvPr>
          <p:cNvGraphicFramePr>
            <a:graphicFrameLocks noGrp="1"/>
          </p:cNvGraphicFramePr>
          <p:nvPr>
            <p:ph idx="1"/>
          </p:nvPr>
        </p:nvGraphicFramePr>
        <p:xfrm>
          <a:off x="201336" y="1914263"/>
          <a:ext cx="6335785" cy="4240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635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CRISIS INTERVENTION</a:t>
            </a:r>
          </a:p>
        </p:txBody>
      </p:sp>
      <p:sp>
        <p:nvSpPr>
          <p:cNvPr id="3" name="Content Placeholder 2"/>
          <p:cNvSpPr>
            <a:spLocks noGrp="1"/>
          </p:cNvSpPr>
          <p:nvPr>
            <p:ph idx="1"/>
          </p:nvPr>
        </p:nvSpPr>
        <p:spPr>
          <a:xfrm>
            <a:off x="565733" y="2092503"/>
            <a:ext cx="4914376" cy="3263504"/>
          </a:xfrm>
        </p:spPr>
        <p:txBody>
          <a:bodyPr/>
          <a:lstStyle/>
          <a:p>
            <a:pPr marL="0" indent="0">
              <a:buNone/>
            </a:pPr>
            <a:endParaRPr lang="en-US" dirty="0"/>
          </a:p>
          <a:p>
            <a:pPr marL="0" indent="0">
              <a:buNone/>
            </a:pPr>
            <a:endParaRPr lang="en-US" b="0" dirty="0"/>
          </a:p>
        </p:txBody>
      </p:sp>
      <p:graphicFrame>
        <p:nvGraphicFramePr>
          <p:cNvPr id="4" name="Content Placeholder 3">
            <a:extLst>
              <a:ext uri="{FF2B5EF4-FFF2-40B4-BE49-F238E27FC236}">
                <a16:creationId xmlns:a16="http://schemas.microsoft.com/office/drawing/2014/main" id="{E7798321-6459-4856-83EC-DA0BF3853A09}"/>
              </a:ext>
            </a:extLst>
          </p:cNvPr>
          <p:cNvGraphicFramePr>
            <a:graphicFrameLocks/>
          </p:cNvGraphicFramePr>
          <p:nvPr>
            <p:extLst>
              <p:ext uri="{D42A27DB-BD31-4B8C-83A1-F6EECF244321}">
                <p14:modId xmlns:p14="http://schemas.microsoft.com/office/powerpoint/2010/main" val="121205707"/>
              </p:ext>
            </p:extLst>
          </p:nvPr>
        </p:nvGraphicFramePr>
        <p:xfrm>
          <a:off x="1456432" y="2125266"/>
          <a:ext cx="5956739" cy="4046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 Arrow 11">
            <a:extLst>
              <a:ext uri="{FF2B5EF4-FFF2-40B4-BE49-F238E27FC236}">
                <a16:creationId xmlns:a16="http://schemas.microsoft.com/office/drawing/2014/main" id="{A53FFFA4-2C3D-42A2-A545-9C3C028907E3}"/>
              </a:ext>
            </a:extLst>
          </p:cNvPr>
          <p:cNvSpPr/>
          <p:nvPr/>
        </p:nvSpPr>
        <p:spPr>
          <a:xfrm>
            <a:off x="892216" y="3432897"/>
            <a:ext cx="872837" cy="1626178"/>
          </a:xfrm>
          <a:prstGeom prst="upArrow">
            <a:avLst/>
          </a:prstGeom>
          <a:solidFill>
            <a:srgbClr val="FFC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dirty="0">
              <a:solidFill>
                <a:prstClr val="black"/>
              </a:solidFill>
            </a:endParaRPr>
          </a:p>
        </p:txBody>
      </p:sp>
      <p:sp>
        <p:nvSpPr>
          <p:cNvPr id="7" name="Down Arrow 10">
            <a:extLst>
              <a:ext uri="{FF2B5EF4-FFF2-40B4-BE49-F238E27FC236}">
                <a16:creationId xmlns:a16="http://schemas.microsoft.com/office/drawing/2014/main" id="{9F1863BA-9A7E-4258-8915-098728A8C0E4}"/>
              </a:ext>
            </a:extLst>
          </p:cNvPr>
          <p:cNvSpPr/>
          <p:nvPr/>
        </p:nvSpPr>
        <p:spPr>
          <a:xfrm>
            <a:off x="6699487" y="3859590"/>
            <a:ext cx="872837" cy="1582722"/>
          </a:xfrm>
          <a:prstGeom prst="downArrow">
            <a:avLst>
              <a:gd name="adj1" fmla="val 50000"/>
              <a:gd name="adj2" fmla="val 46254"/>
            </a:avLst>
          </a:prstGeom>
          <a:solidFill>
            <a:srgbClr val="FFC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black"/>
              </a:solidFill>
            </a:endParaRPr>
          </a:p>
        </p:txBody>
      </p:sp>
      <p:sp>
        <p:nvSpPr>
          <p:cNvPr id="11" name="TextBox 10">
            <a:extLst>
              <a:ext uri="{FF2B5EF4-FFF2-40B4-BE49-F238E27FC236}">
                <a16:creationId xmlns:a16="http://schemas.microsoft.com/office/drawing/2014/main" id="{2951F40B-D3D9-40E5-9BC5-780ED0CAC111}"/>
              </a:ext>
            </a:extLst>
          </p:cNvPr>
          <p:cNvSpPr txBox="1"/>
          <p:nvPr/>
        </p:nvSpPr>
        <p:spPr>
          <a:xfrm>
            <a:off x="805344" y="4185582"/>
            <a:ext cx="1075888" cy="577081"/>
          </a:xfrm>
          <a:prstGeom prst="rect">
            <a:avLst/>
          </a:prstGeom>
          <a:noFill/>
        </p:spPr>
        <p:txBody>
          <a:bodyPr wrap="square" rtlCol="0">
            <a:spAutoFit/>
          </a:bodyPr>
          <a:lstStyle/>
          <a:p>
            <a:r>
              <a:rPr lang="en-US" sz="1050" dirty="0">
                <a:solidFill>
                  <a:prstClr val="black"/>
                </a:solidFill>
                <a:latin typeface="Gill Sans MT" panose="020B0502020104020203" pitchFamily="34" charset="0"/>
              </a:rPr>
              <a:t>Potential impact of intervention</a:t>
            </a:r>
          </a:p>
          <a:p>
            <a:endParaRPr lang="en-US" sz="1050" dirty="0">
              <a:solidFill>
                <a:prstClr val="black"/>
              </a:solidFill>
            </a:endParaRPr>
          </a:p>
        </p:txBody>
      </p:sp>
      <p:sp>
        <p:nvSpPr>
          <p:cNvPr id="12" name="TextBox 11">
            <a:extLst>
              <a:ext uri="{FF2B5EF4-FFF2-40B4-BE49-F238E27FC236}">
                <a16:creationId xmlns:a16="http://schemas.microsoft.com/office/drawing/2014/main" id="{73278F64-7384-4A80-89DF-21B429ECEB47}"/>
              </a:ext>
            </a:extLst>
          </p:cNvPr>
          <p:cNvSpPr txBox="1"/>
          <p:nvPr/>
        </p:nvSpPr>
        <p:spPr>
          <a:xfrm>
            <a:off x="6307891" y="4349276"/>
            <a:ext cx="1669496" cy="415498"/>
          </a:xfrm>
          <a:prstGeom prst="rect">
            <a:avLst/>
          </a:prstGeom>
          <a:noFill/>
        </p:spPr>
        <p:txBody>
          <a:bodyPr wrap="square" rtlCol="0">
            <a:spAutoFit/>
          </a:bodyPr>
          <a:lstStyle/>
          <a:p>
            <a:pPr algn="ctr"/>
            <a:r>
              <a:rPr lang="en-US" sz="1050" dirty="0">
                <a:solidFill>
                  <a:prstClr val="black"/>
                </a:solidFill>
                <a:latin typeface="Gill Sans MT" panose="020B0502020104020203" pitchFamily="34" charset="0"/>
              </a:rPr>
              <a:t>Required intensity of Intervention</a:t>
            </a:r>
          </a:p>
        </p:txBody>
      </p:sp>
      <p:sp>
        <p:nvSpPr>
          <p:cNvPr id="13" name="TextBox 12">
            <a:extLst>
              <a:ext uri="{FF2B5EF4-FFF2-40B4-BE49-F238E27FC236}">
                <a16:creationId xmlns:a16="http://schemas.microsoft.com/office/drawing/2014/main" id="{A43BA4E1-0509-40FA-B9DA-18E218055CE8}"/>
              </a:ext>
            </a:extLst>
          </p:cNvPr>
          <p:cNvSpPr txBox="1"/>
          <p:nvPr/>
        </p:nvSpPr>
        <p:spPr>
          <a:xfrm>
            <a:off x="1138805" y="2549729"/>
            <a:ext cx="1025555" cy="369332"/>
          </a:xfrm>
          <a:prstGeom prst="rect">
            <a:avLst/>
          </a:prstGeom>
          <a:noFill/>
        </p:spPr>
        <p:txBody>
          <a:bodyPr wrap="square" rtlCol="0">
            <a:spAutoFit/>
          </a:bodyPr>
          <a:lstStyle/>
          <a:p>
            <a:r>
              <a:rPr lang="en-US" sz="900" dirty="0">
                <a:latin typeface="Gill Sans MT" panose="020B0502020104020203" pitchFamily="34" charset="0"/>
              </a:rPr>
              <a:t>PRIMARY</a:t>
            </a:r>
          </a:p>
          <a:p>
            <a:r>
              <a:rPr lang="en-US" sz="900" dirty="0">
                <a:latin typeface="Gill Sans MT" panose="020B0502020104020203" pitchFamily="34" charset="0"/>
              </a:rPr>
              <a:t>INTERVENTION</a:t>
            </a:r>
          </a:p>
        </p:txBody>
      </p:sp>
      <p:sp>
        <p:nvSpPr>
          <p:cNvPr id="14" name="TextBox 13">
            <a:extLst>
              <a:ext uri="{FF2B5EF4-FFF2-40B4-BE49-F238E27FC236}">
                <a16:creationId xmlns:a16="http://schemas.microsoft.com/office/drawing/2014/main" id="{0CBC877F-EDBE-47BC-8B9C-0312B2C3EA1E}"/>
              </a:ext>
            </a:extLst>
          </p:cNvPr>
          <p:cNvSpPr txBox="1"/>
          <p:nvPr/>
        </p:nvSpPr>
        <p:spPr>
          <a:xfrm>
            <a:off x="1881232" y="3707988"/>
            <a:ext cx="1075888" cy="369332"/>
          </a:xfrm>
          <a:prstGeom prst="rect">
            <a:avLst/>
          </a:prstGeom>
          <a:noFill/>
        </p:spPr>
        <p:txBody>
          <a:bodyPr wrap="square" rtlCol="0">
            <a:spAutoFit/>
          </a:bodyPr>
          <a:lstStyle/>
          <a:p>
            <a:r>
              <a:rPr lang="en-US" sz="900" dirty="0">
                <a:latin typeface="Gill Sans MT" panose="020B0502020104020203" pitchFamily="34" charset="0"/>
              </a:rPr>
              <a:t>SECONDARY</a:t>
            </a:r>
          </a:p>
          <a:p>
            <a:r>
              <a:rPr lang="en-US" sz="900" dirty="0">
                <a:latin typeface="Gill Sans MT" panose="020B0502020104020203" pitchFamily="34" charset="0"/>
              </a:rPr>
              <a:t>INTERVENTION</a:t>
            </a:r>
          </a:p>
        </p:txBody>
      </p:sp>
      <p:sp>
        <p:nvSpPr>
          <p:cNvPr id="15" name="TextBox 14">
            <a:extLst>
              <a:ext uri="{FF2B5EF4-FFF2-40B4-BE49-F238E27FC236}">
                <a16:creationId xmlns:a16="http://schemas.microsoft.com/office/drawing/2014/main" id="{E3C8B76E-C257-4B03-ADC0-ECB1F4074286}"/>
              </a:ext>
            </a:extLst>
          </p:cNvPr>
          <p:cNvSpPr txBox="1"/>
          <p:nvPr/>
        </p:nvSpPr>
        <p:spPr>
          <a:xfrm>
            <a:off x="2444515" y="4946883"/>
            <a:ext cx="1286490" cy="369332"/>
          </a:xfrm>
          <a:prstGeom prst="rect">
            <a:avLst/>
          </a:prstGeom>
          <a:noFill/>
        </p:spPr>
        <p:txBody>
          <a:bodyPr wrap="square" rtlCol="0">
            <a:spAutoFit/>
          </a:bodyPr>
          <a:lstStyle/>
          <a:p>
            <a:r>
              <a:rPr lang="en-US" sz="900" dirty="0">
                <a:latin typeface="Gill Sans MT" panose="020B0502020104020203" pitchFamily="34" charset="0"/>
              </a:rPr>
              <a:t>TERTIARY</a:t>
            </a:r>
          </a:p>
          <a:p>
            <a:r>
              <a:rPr lang="en-US" sz="900" dirty="0">
                <a:latin typeface="Gill Sans MT" panose="020B0502020104020203" pitchFamily="34" charset="0"/>
              </a:rPr>
              <a:t>INTERVENTION</a:t>
            </a:r>
          </a:p>
        </p:txBody>
      </p:sp>
    </p:spTree>
    <p:extLst>
      <p:ext uri="{BB962C8B-B14F-4D97-AF65-F5344CB8AC3E}">
        <p14:creationId xmlns:p14="http://schemas.microsoft.com/office/powerpoint/2010/main" val="49256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D2453-67A3-4DD4-B572-A264F6A1C85E}"/>
              </a:ext>
            </a:extLst>
          </p:cNvPr>
          <p:cNvSpPr>
            <a:spLocks noGrp="1"/>
          </p:cNvSpPr>
          <p:nvPr>
            <p:ph type="title"/>
          </p:nvPr>
        </p:nvSpPr>
        <p:spPr/>
        <p:txBody>
          <a:bodyPr>
            <a:normAutofit/>
          </a:bodyPr>
          <a:lstStyle/>
          <a:p>
            <a:pPr algn="ctr"/>
            <a:r>
              <a:rPr lang="en-US" sz="2700" dirty="0"/>
              <a:t>FUNDING SOURCES AND LIVING SITUATION</a:t>
            </a:r>
          </a:p>
        </p:txBody>
      </p:sp>
      <p:graphicFrame>
        <p:nvGraphicFramePr>
          <p:cNvPr id="6" name="Content Placeholder 2">
            <a:extLst>
              <a:ext uri="{FF2B5EF4-FFF2-40B4-BE49-F238E27FC236}">
                <a16:creationId xmlns:a16="http://schemas.microsoft.com/office/drawing/2014/main" id="{A6AE6000-9832-4A88-B655-F269AFCAE9D9}"/>
              </a:ext>
            </a:extLst>
          </p:cNvPr>
          <p:cNvGraphicFramePr>
            <a:graphicFrameLocks noGrp="1"/>
          </p:cNvGraphicFramePr>
          <p:nvPr>
            <p:ph sz="half" idx="1"/>
          </p:nvPr>
        </p:nvGraphicFramePr>
        <p:xfrm>
          <a:off x="628650" y="2226469"/>
          <a:ext cx="38862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DA0E4D8C-626A-4FDE-8491-B36E5F2E1E74}"/>
              </a:ext>
            </a:extLst>
          </p:cNvPr>
          <p:cNvSpPr>
            <a:spLocks noGrp="1"/>
          </p:cNvSpPr>
          <p:nvPr>
            <p:ph sz="half" idx="2"/>
          </p:nvPr>
        </p:nvSpPr>
        <p:spPr/>
        <p:txBody>
          <a:bodyPr/>
          <a:lstStyle/>
          <a:p>
            <a:pPr marL="0" indent="0" algn="ctr">
              <a:buNone/>
            </a:pPr>
            <a:r>
              <a:rPr lang="en-US" dirty="0"/>
              <a:t>LIVING SITUATION</a:t>
            </a:r>
          </a:p>
          <a:p>
            <a:pPr marL="0" indent="0">
              <a:buNone/>
            </a:pPr>
            <a:r>
              <a:rPr lang="en-US" sz="1350" dirty="0"/>
              <a:t>HOST HOME/FAMILY CARE: 3</a:t>
            </a:r>
          </a:p>
          <a:p>
            <a:pPr marL="0" indent="0">
              <a:buNone/>
            </a:pPr>
            <a:endParaRPr lang="en-US" sz="1350" dirty="0"/>
          </a:p>
          <a:p>
            <a:pPr marL="0" indent="0">
              <a:buNone/>
            </a:pPr>
            <a:r>
              <a:rPr lang="en-US" sz="1350" dirty="0"/>
              <a:t>FAMILY HOME: 9</a:t>
            </a:r>
          </a:p>
          <a:p>
            <a:pPr marL="0" indent="0">
              <a:buNone/>
            </a:pPr>
            <a:endParaRPr lang="en-US" sz="1350" dirty="0"/>
          </a:p>
          <a:p>
            <a:pPr marL="0" indent="0">
              <a:buNone/>
            </a:pPr>
            <a:r>
              <a:rPr lang="en-US" sz="1350" dirty="0"/>
              <a:t>INDEPENDENT LIVING: 3</a:t>
            </a:r>
          </a:p>
          <a:p>
            <a:pPr marL="0" indent="0">
              <a:buNone/>
            </a:pPr>
            <a:endParaRPr lang="en-US" sz="1350" dirty="0"/>
          </a:p>
          <a:p>
            <a:pPr marL="0" indent="0">
              <a:buNone/>
            </a:pPr>
            <a:endParaRPr lang="en-US" sz="1350" dirty="0"/>
          </a:p>
        </p:txBody>
      </p:sp>
    </p:spTree>
    <p:extLst>
      <p:ext uri="{BB962C8B-B14F-4D97-AF65-F5344CB8AC3E}">
        <p14:creationId xmlns:p14="http://schemas.microsoft.com/office/powerpoint/2010/main" val="365093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E1FBB7-7EB7-4BEA-8BDD-13AEB2FF93B4}"/>
              </a:ext>
            </a:extLst>
          </p:cNvPr>
          <p:cNvSpPr>
            <a:spLocks noGrp="1"/>
          </p:cNvSpPr>
          <p:nvPr>
            <p:ph type="body" idx="1"/>
          </p:nvPr>
        </p:nvSpPr>
        <p:spPr/>
        <p:txBody>
          <a:bodyPr>
            <a:normAutofit/>
          </a:bodyPr>
          <a:lstStyle/>
          <a:p>
            <a:r>
              <a:rPr lang="en-US" dirty="0"/>
              <a:t>PRIMARY REASONS FOR REFERRAL </a:t>
            </a:r>
          </a:p>
        </p:txBody>
      </p:sp>
      <p:graphicFrame>
        <p:nvGraphicFramePr>
          <p:cNvPr id="8" name="Content Placeholder 3">
            <a:extLst>
              <a:ext uri="{FF2B5EF4-FFF2-40B4-BE49-F238E27FC236}">
                <a16:creationId xmlns:a16="http://schemas.microsoft.com/office/drawing/2014/main" id="{82159172-96BA-466D-8148-92C56DF0D8D6}"/>
              </a:ext>
            </a:extLst>
          </p:cNvPr>
          <p:cNvGraphicFramePr>
            <a:graphicFrameLocks noGrp="1"/>
          </p:cNvGraphicFramePr>
          <p:nvPr>
            <p:ph sz="half" idx="2"/>
            <p:extLst>
              <p:ext uri="{D42A27DB-BD31-4B8C-83A1-F6EECF244321}">
                <p14:modId xmlns:p14="http://schemas.microsoft.com/office/powerpoint/2010/main" val="625821542"/>
              </p:ext>
            </p:extLst>
          </p:nvPr>
        </p:nvGraphicFramePr>
        <p:xfrm>
          <a:off x="629842" y="1676400"/>
          <a:ext cx="386834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EF9F8775-83E3-4F5A-B863-ECC3A5D1C67C}"/>
              </a:ext>
            </a:extLst>
          </p:cNvPr>
          <p:cNvSpPr>
            <a:spLocks noGrp="1"/>
          </p:cNvSpPr>
          <p:nvPr>
            <p:ph type="body" sz="quarter" idx="3"/>
          </p:nvPr>
        </p:nvSpPr>
        <p:spPr>
          <a:xfrm>
            <a:off x="4629150" y="1533112"/>
            <a:ext cx="3887391" cy="705678"/>
          </a:xfrm>
        </p:spPr>
        <p:txBody>
          <a:bodyPr>
            <a:normAutofit/>
          </a:bodyPr>
          <a:lstStyle/>
          <a:p>
            <a:r>
              <a:rPr lang="en-US" dirty="0"/>
              <a:t>SERVICES AT TIME OF REFERRAL</a:t>
            </a:r>
          </a:p>
        </p:txBody>
      </p:sp>
      <p:sp>
        <p:nvSpPr>
          <p:cNvPr id="6" name="Content Placeholder 5">
            <a:extLst>
              <a:ext uri="{FF2B5EF4-FFF2-40B4-BE49-F238E27FC236}">
                <a16:creationId xmlns:a16="http://schemas.microsoft.com/office/drawing/2014/main" id="{6080C0F9-5BBC-43AF-B04B-6A9B7B33151A}"/>
              </a:ext>
            </a:extLst>
          </p:cNvPr>
          <p:cNvSpPr>
            <a:spLocks noGrp="1"/>
          </p:cNvSpPr>
          <p:nvPr>
            <p:ph sz="quarter" idx="4"/>
          </p:nvPr>
        </p:nvSpPr>
        <p:spPr>
          <a:xfrm>
            <a:off x="4629150" y="2238791"/>
            <a:ext cx="3887391" cy="3260707"/>
          </a:xfrm>
        </p:spPr>
        <p:txBody>
          <a:bodyPr>
            <a:noAutofit/>
          </a:bodyPr>
          <a:lstStyle/>
          <a:p>
            <a:pPr>
              <a:spcBef>
                <a:spcPts val="0"/>
              </a:spcBef>
            </a:pPr>
            <a:r>
              <a:rPr lang="en-US" sz="1350" dirty="0">
                <a:ea typeface="Calibri" panose="020F0502020204030204" pitchFamily="34" charset="0"/>
                <a:cs typeface="Times New Roman" panose="02020603050405020304" pitchFamily="18" charset="0"/>
              </a:rPr>
              <a:t>Behavioral support services</a:t>
            </a:r>
          </a:p>
          <a:p>
            <a:pPr>
              <a:spcBef>
                <a:spcPts val="0"/>
              </a:spcBef>
            </a:pPr>
            <a:endParaRPr lang="en-US" sz="1350" dirty="0">
              <a:ea typeface="Calibri" panose="020F0502020204030204" pitchFamily="34" charset="0"/>
              <a:cs typeface="Times New Roman" panose="02020603050405020304" pitchFamily="18" charset="0"/>
            </a:endParaRPr>
          </a:p>
          <a:p>
            <a:pPr>
              <a:spcBef>
                <a:spcPts val="0"/>
              </a:spcBef>
            </a:pPr>
            <a:r>
              <a:rPr lang="en-US" sz="1350" dirty="0">
                <a:ea typeface="Calibri" panose="020F0502020204030204" pitchFamily="34" charset="0"/>
                <a:cs typeface="Times New Roman" panose="02020603050405020304" pitchFamily="18" charset="0"/>
              </a:rPr>
              <a:t>Case management Services</a:t>
            </a:r>
          </a:p>
          <a:p>
            <a:pPr marL="42863" indent="-214313">
              <a:spcBef>
                <a:spcPts val="0"/>
              </a:spcBef>
            </a:pPr>
            <a:endParaRPr lang="en-US" sz="1350" dirty="0">
              <a:ea typeface="Calibri" panose="020F0502020204030204" pitchFamily="34" charset="0"/>
              <a:cs typeface="Times New Roman" panose="02020603050405020304" pitchFamily="18" charset="0"/>
            </a:endParaRPr>
          </a:p>
          <a:p>
            <a:pPr>
              <a:spcBef>
                <a:spcPts val="0"/>
              </a:spcBef>
            </a:pPr>
            <a:r>
              <a:rPr lang="en-US" sz="1350" dirty="0">
                <a:ea typeface="Calibri" panose="020F0502020204030204" pitchFamily="34" charset="0"/>
                <a:cs typeface="Times New Roman" panose="02020603050405020304" pitchFamily="18" charset="0"/>
              </a:rPr>
              <a:t>Day/prevocational services</a:t>
            </a:r>
          </a:p>
          <a:p>
            <a:pPr marL="42863" indent="-214313">
              <a:spcBef>
                <a:spcPts val="0"/>
              </a:spcBef>
            </a:pPr>
            <a:endParaRPr lang="en-US" sz="1350" dirty="0">
              <a:ea typeface="Calibri" panose="020F0502020204030204" pitchFamily="34" charset="0"/>
              <a:cs typeface="Times New Roman" panose="02020603050405020304" pitchFamily="18" charset="0"/>
            </a:endParaRPr>
          </a:p>
          <a:p>
            <a:pPr>
              <a:spcBef>
                <a:spcPts val="0"/>
              </a:spcBef>
            </a:pPr>
            <a:r>
              <a:rPr lang="en-US" sz="1350" dirty="0">
                <a:ea typeface="Calibri" panose="020F0502020204030204" pitchFamily="34" charset="0"/>
                <a:cs typeface="Times New Roman" panose="02020603050405020304" pitchFamily="18" charset="0"/>
              </a:rPr>
              <a:t>Enhanced staffing</a:t>
            </a:r>
          </a:p>
          <a:p>
            <a:pPr marL="42863" indent="-214313">
              <a:spcBef>
                <a:spcPts val="0"/>
              </a:spcBef>
            </a:pPr>
            <a:endParaRPr lang="en-US" sz="1350" dirty="0">
              <a:ea typeface="Calibri" panose="020F0502020204030204" pitchFamily="34" charset="0"/>
              <a:cs typeface="Times New Roman" panose="02020603050405020304" pitchFamily="18" charset="0"/>
            </a:endParaRPr>
          </a:p>
          <a:p>
            <a:pPr>
              <a:spcBef>
                <a:spcPts val="0"/>
              </a:spcBef>
            </a:pPr>
            <a:r>
              <a:rPr lang="en-US" sz="1350" dirty="0">
                <a:ea typeface="Calibri" panose="020F0502020204030204" pitchFamily="34" charset="0"/>
                <a:cs typeface="Times New Roman" panose="02020603050405020304" pitchFamily="18" charset="0"/>
              </a:rPr>
              <a:t>Mental health outpatient service</a:t>
            </a:r>
          </a:p>
          <a:p>
            <a:pPr marL="42863" indent="-214313">
              <a:spcBef>
                <a:spcPts val="0"/>
              </a:spcBef>
            </a:pPr>
            <a:endParaRPr lang="en-US" sz="1350" dirty="0">
              <a:ea typeface="Calibri" panose="020F0502020204030204" pitchFamily="34" charset="0"/>
              <a:cs typeface="Times New Roman" panose="02020603050405020304" pitchFamily="18" charset="0"/>
            </a:endParaRPr>
          </a:p>
          <a:p>
            <a:pPr>
              <a:spcBef>
                <a:spcPts val="0"/>
              </a:spcBef>
            </a:pPr>
            <a:r>
              <a:rPr lang="en-US" sz="1350" dirty="0">
                <a:ea typeface="Calibri" panose="020F0502020204030204" pitchFamily="34" charset="0"/>
                <a:cs typeface="Times New Roman" panose="02020603050405020304" pitchFamily="18" charset="0"/>
              </a:rPr>
              <a:t>Occupational therapy</a:t>
            </a:r>
          </a:p>
          <a:p>
            <a:pPr marL="42863" indent="-214313">
              <a:spcBef>
                <a:spcPts val="0"/>
              </a:spcBef>
            </a:pPr>
            <a:endParaRPr lang="en-US" sz="1350" dirty="0">
              <a:ea typeface="Calibri" panose="020F0502020204030204" pitchFamily="34" charset="0"/>
              <a:cs typeface="Times New Roman" panose="02020603050405020304" pitchFamily="18" charset="0"/>
            </a:endParaRPr>
          </a:p>
          <a:p>
            <a:pPr>
              <a:spcBef>
                <a:spcPts val="0"/>
              </a:spcBef>
            </a:pPr>
            <a:r>
              <a:rPr lang="en-US" sz="1350" dirty="0">
                <a:ea typeface="Calibri" panose="020F0502020204030204" pitchFamily="34" charset="0"/>
                <a:cs typeface="Times New Roman" panose="02020603050405020304" pitchFamily="18" charset="0"/>
              </a:rPr>
              <a:t>Physical therapy</a:t>
            </a:r>
          </a:p>
          <a:p>
            <a:pPr marL="42863" indent="-214313">
              <a:spcBef>
                <a:spcPts val="0"/>
              </a:spcBef>
            </a:pPr>
            <a:endParaRPr lang="en-US" sz="1350" dirty="0">
              <a:ea typeface="Calibri" panose="020F0502020204030204" pitchFamily="34" charset="0"/>
              <a:cs typeface="Times New Roman" panose="02020603050405020304" pitchFamily="18" charset="0"/>
            </a:endParaRPr>
          </a:p>
          <a:p>
            <a:pPr>
              <a:spcBef>
                <a:spcPts val="0"/>
              </a:spcBef>
            </a:pPr>
            <a:r>
              <a:rPr lang="en-US" sz="1350" dirty="0">
                <a:ea typeface="Calibri" panose="020F0502020204030204" pitchFamily="34" charset="0"/>
                <a:cs typeface="Times New Roman" panose="02020603050405020304" pitchFamily="18" charset="0"/>
              </a:rPr>
              <a:t>Respite services</a:t>
            </a:r>
          </a:p>
          <a:p>
            <a:pPr>
              <a:spcBef>
                <a:spcPts val="0"/>
              </a:spcBef>
            </a:pPr>
            <a:endParaRPr lang="en-US" sz="1350" dirty="0">
              <a:ea typeface="Calibri" panose="020F0502020204030204" pitchFamily="34" charset="0"/>
              <a:cs typeface="Times New Roman" panose="02020603050405020304" pitchFamily="18" charset="0"/>
            </a:endParaRPr>
          </a:p>
          <a:p>
            <a:pPr>
              <a:spcBef>
                <a:spcPts val="0"/>
              </a:spcBef>
            </a:pPr>
            <a:r>
              <a:rPr lang="en-US" sz="1350" dirty="0">
                <a:ea typeface="Calibri" panose="020F0502020204030204" pitchFamily="34" charset="0"/>
                <a:cs typeface="Times New Roman" panose="02020603050405020304" pitchFamily="18" charset="0"/>
              </a:rPr>
              <a:t>Vocational/employment services</a:t>
            </a:r>
          </a:p>
          <a:p>
            <a:pPr marL="0" indent="0">
              <a:buNone/>
            </a:pPr>
            <a:br>
              <a:rPr lang="en-US" sz="1200" dirty="0">
                <a:ea typeface="Calibri" panose="020F0502020204030204" pitchFamily="34" charset="0"/>
              </a:rPr>
            </a:br>
            <a:endParaRPr lang="en-US" sz="1200" dirty="0"/>
          </a:p>
        </p:txBody>
      </p:sp>
    </p:spTree>
    <p:extLst>
      <p:ext uri="{BB962C8B-B14F-4D97-AF65-F5344CB8AC3E}">
        <p14:creationId xmlns:p14="http://schemas.microsoft.com/office/powerpoint/2010/main" val="88735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41A4C2-A68F-421A-967C-A6E0D7B0286F}"/>
              </a:ext>
            </a:extLst>
          </p:cNvPr>
          <p:cNvSpPr>
            <a:spLocks noGrp="1"/>
          </p:cNvSpPr>
          <p:nvPr>
            <p:ph type="title"/>
          </p:nvPr>
        </p:nvSpPr>
        <p:spPr>
          <a:xfrm>
            <a:off x="623888" y="1104902"/>
            <a:ext cx="7886700" cy="546433"/>
          </a:xfrm>
        </p:spPr>
        <p:txBody>
          <a:bodyPr>
            <a:normAutofit fontScale="90000"/>
          </a:bodyPr>
          <a:lstStyle/>
          <a:p>
            <a:pPr algn="ctr"/>
            <a:r>
              <a:rPr lang="en-US" sz="2700" dirty="0"/>
              <a:t>PSYCHIATRIC DIAGNOSIS</a:t>
            </a:r>
          </a:p>
        </p:txBody>
      </p:sp>
      <p:graphicFrame>
        <p:nvGraphicFramePr>
          <p:cNvPr id="10" name="Text Placeholder 2">
            <a:extLst>
              <a:ext uri="{FF2B5EF4-FFF2-40B4-BE49-F238E27FC236}">
                <a16:creationId xmlns:a16="http://schemas.microsoft.com/office/drawing/2014/main" id="{CDCA632D-59D1-4C0D-9DA5-2B43BAE6D90C}"/>
              </a:ext>
            </a:extLst>
          </p:cNvPr>
          <p:cNvGraphicFramePr/>
          <p:nvPr/>
        </p:nvGraphicFramePr>
        <p:xfrm>
          <a:off x="623888" y="1745181"/>
          <a:ext cx="7886700" cy="3679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84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B7AF46F-66D8-44F5-813F-DD9DBE8E119E}"/>
              </a:ext>
            </a:extLst>
          </p:cNvPr>
          <p:cNvGraphicFramePr>
            <a:graphicFrameLocks noGrp="1"/>
          </p:cNvGraphicFramePr>
          <p:nvPr>
            <p:ph idx="1"/>
          </p:nvPr>
        </p:nvGraphicFramePr>
        <p:xfrm>
          <a:off x="628650" y="1196541"/>
          <a:ext cx="7886700" cy="439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367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3303D45-97D6-4ABD-B9FA-734BCDE033B9}"/>
              </a:ext>
            </a:extLst>
          </p:cNvPr>
          <p:cNvGraphicFramePr>
            <a:graphicFrameLocks noGrp="1"/>
          </p:cNvGraphicFramePr>
          <p:nvPr>
            <p:ph idx="1"/>
          </p:nvPr>
        </p:nvGraphicFramePr>
        <p:xfrm>
          <a:off x="308113" y="956641"/>
          <a:ext cx="8507896" cy="4721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065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b="1" u="sng" dirty="0">
                <a:latin typeface="Calibri" panose="020F0502020204030204" pitchFamily="34" charset="0"/>
                <a:cs typeface="Calibri" panose="020F0502020204030204" pitchFamily="34" charset="0"/>
              </a:rPr>
              <a:t>Crisis Response and START </a:t>
            </a:r>
            <a:br>
              <a:rPr lang="en-US" sz="3000" b="1" u="sng" dirty="0">
                <a:latin typeface="Calibri" panose="020F0502020204030204" pitchFamily="34" charset="0"/>
                <a:cs typeface="Calibri" panose="020F0502020204030204" pitchFamily="34" charset="0"/>
              </a:rPr>
            </a:br>
            <a:r>
              <a:rPr lang="en-US" sz="3000" b="1" u="sng" dirty="0">
                <a:latin typeface="Calibri" panose="020F0502020204030204" pitchFamily="34" charset="0"/>
                <a:cs typeface="Calibri" panose="020F0502020204030204" pitchFamily="34" charset="0"/>
              </a:rPr>
              <a:t>Moving </a:t>
            </a:r>
            <a:r>
              <a:rPr lang="en-US" sz="3000" u="sng" dirty="0">
                <a:latin typeface="Calibri" panose="020F0502020204030204" pitchFamily="34" charset="0"/>
                <a:cs typeface="Calibri" panose="020F0502020204030204" pitchFamily="34" charset="0"/>
              </a:rPr>
              <a:t>F</a:t>
            </a:r>
            <a:r>
              <a:rPr lang="en-US" sz="3000" b="1" u="sng" dirty="0">
                <a:latin typeface="Calibri" panose="020F0502020204030204" pitchFamily="34" charset="0"/>
                <a:cs typeface="Calibri" panose="020F0502020204030204" pitchFamily="34" charset="0"/>
              </a:rPr>
              <a:t>orward</a:t>
            </a:r>
            <a:endParaRPr lang="en-US" sz="3000" dirty="0"/>
          </a:p>
        </p:txBody>
      </p:sp>
      <p:graphicFrame>
        <p:nvGraphicFramePr>
          <p:cNvPr id="5" name="Content Placeholder 2">
            <a:extLst>
              <a:ext uri="{FF2B5EF4-FFF2-40B4-BE49-F238E27FC236}">
                <a16:creationId xmlns:a16="http://schemas.microsoft.com/office/drawing/2014/main" id="{347AEF56-AC90-4A02-8361-155F20A42240}"/>
              </a:ext>
            </a:extLst>
          </p:cNvPr>
          <p:cNvGraphicFramePr>
            <a:graphicFrameLocks noGrp="1"/>
          </p:cNvGraphicFramePr>
          <p:nvPr>
            <p:ph idx="1"/>
            <p:extLst>
              <p:ext uri="{D42A27DB-BD31-4B8C-83A1-F6EECF244321}">
                <p14:modId xmlns:p14="http://schemas.microsoft.com/office/powerpoint/2010/main" val="2733541313"/>
              </p:ext>
            </p:extLst>
          </p:nvPr>
        </p:nvGraphicFramePr>
        <p:xfrm>
          <a:off x="218661" y="2010190"/>
          <a:ext cx="8647043" cy="399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588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131094"/>
            <a:ext cx="7886700" cy="994172"/>
          </a:xfrm>
        </p:spPr>
        <p:txBody>
          <a:bodyPr anchor="ctr">
            <a:normAutofit fontScale="90000"/>
          </a:bodyPr>
          <a:lstStyle/>
          <a:p>
            <a:r>
              <a:rPr lang="en-US" sz="3300" dirty="0"/>
              <a:t>Questions?</a:t>
            </a:r>
            <a:br>
              <a:rPr lang="en-US" sz="3300" dirty="0"/>
            </a:br>
            <a:endParaRPr lang="en-US" sz="3300" dirty="0"/>
          </a:p>
        </p:txBody>
      </p:sp>
      <p:pic>
        <p:nvPicPr>
          <p:cNvPr id="5" name="Picture 2" descr="LIFE = SYNERGY – Nature Gadget">
            <a:extLst>
              <a:ext uri="{FF2B5EF4-FFF2-40B4-BE49-F238E27FC236}">
                <a16:creationId xmlns:a16="http://schemas.microsoft.com/office/drawing/2014/main" id="{E3968B22-A4A6-431F-87A3-C6B3F54B506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9050" y="2125266"/>
            <a:ext cx="4877769" cy="2725795"/>
          </a:xfrm>
          <a:prstGeom prst="rect">
            <a:avLst/>
          </a:prstGeom>
          <a:solidFill>
            <a:srgbClr val="FFFFFF"/>
          </a:solidFill>
        </p:spPr>
      </p:pic>
    </p:spTree>
    <p:extLst>
      <p:ext uri="{BB962C8B-B14F-4D97-AF65-F5344CB8AC3E}">
        <p14:creationId xmlns:p14="http://schemas.microsoft.com/office/powerpoint/2010/main" val="281564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6B01CD-E491-4FBB-B9ED-62E38BE4539F}"/>
              </a:ext>
            </a:extLst>
          </p:cNvPr>
          <p:cNvSpPr>
            <a:spLocks noGrp="1"/>
          </p:cNvSpPr>
          <p:nvPr>
            <p:ph type="ctrTitle"/>
          </p:nvPr>
        </p:nvSpPr>
        <p:spPr/>
        <p:txBody>
          <a:bodyPr/>
          <a:lstStyle/>
          <a:p>
            <a:r>
              <a:rPr lang="en-US" dirty="0"/>
              <a:t>Denver START Clinical Team</a:t>
            </a:r>
          </a:p>
        </p:txBody>
      </p:sp>
      <p:sp>
        <p:nvSpPr>
          <p:cNvPr id="10" name="Subtitle 9">
            <a:extLst>
              <a:ext uri="{FF2B5EF4-FFF2-40B4-BE49-F238E27FC236}">
                <a16:creationId xmlns:a16="http://schemas.microsoft.com/office/drawing/2014/main" id="{F68D940E-FBF5-44E1-A25E-7F0EDB524A4D}"/>
              </a:ext>
            </a:extLst>
          </p:cNvPr>
          <p:cNvSpPr>
            <a:spLocks noGrp="1"/>
          </p:cNvSpPr>
          <p:nvPr>
            <p:ph type="subTitle" idx="1"/>
          </p:nvPr>
        </p:nvSpPr>
        <p:spPr/>
        <p:txBody>
          <a:bodyPr/>
          <a:lstStyle/>
          <a:p>
            <a:r>
              <a:rPr lang="en-US" dirty="0"/>
              <a:t>Denver Human Services IDDEAS Program</a:t>
            </a:r>
          </a:p>
          <a:p>
            <a:endParaRPr lang="en-US" dirty="0"/>
          </a:p>
        </p:txBody>
      </p:sp>
    </p:spTree>
    <p:extLst>
      <p:ext uri="{BB962C8B-B14F-4D97-AF65-F5344CB8AC3E}">
        <p14:creationId xmlns:p14="http://schemas.microsoft.com/office/powerpoint/2010/main" val="244711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Presentation</a:t>
            </a:r>
            <a:br>
              <a:rPr lang="en-US" dirty="0"/>
            </a:br>
            <a:r>
              <a:rPr lang="en-US" dirty="0"/>
              <a:t>Objectives</a:t>
            </a:r>
          </a:p>
        </p:txBody>
      </p:sp>
      <p:sp>
        <p:nvSpPr>
          <p:cNvPr id="3" name="Content Placeholder 2"/>
          <p:cNvSpPr>
            <a:spLocks noGrp="1"/>
          </p:cNvSpPr>
          <p:nvPr>
            <p:ph idx="1"/>
          </p:nvPr>
        </p:nvSpPr>
        <p:spPr>
          <a:xfrm>
            <a:off x="1435608" y="1676400"/>
            <a:ext cx="7498080" cy="3810000"/>
          </a:xfrm>
        </p:spPr>
        <p:txBody>
          <a:bodyPr>
            <a:noAutofit/>
          </a:bodyPr>
          <a:lstStyle/>
          <a:p>
            <a:r>
              <a:rPr lang="en-US" sz="2800" dirty="0"/>
              <a:t>Understand history of this project</a:t>
            </a:r>
          </a:p>
          <a:p>
            <a:r>
              <a:rPr lang="en-US" sz="2800" dirty="0"/>
              <a:t>Understand importance of new opportunity in HB 21-1166</a:t>
            </a:r>
          </a:p>
          <a:p>
            <a:r>
              <a:rPr lang="en-US" sz="2800" dirty="0"/>
              <a:t>Understand importance of cross-system collaboration for children and adults with IDD and mental health disorders </a:t>
            </a:r>
          </a:p>
        </p:txBody>
      </p:sp>
      <p:sp>
        <p:nvSpPr>
          <p:cNvPr id="4" name="Date Placeholder 3"/>
          <p:cNvSpPr>
            <a:spLocks noGrp="1"/>
          </p:cNvSpPr>
          <p:nvPr>
            <p:ph type="dt" sz="half" idx="10"/>
          </p:nvPr>
        </p:nvSpPr>
        <p:spPr/>
        <p:txBody>
          <a:bodyPr/>
          <a:lstStyle/>
          <a:p>
            <a:r>
              <a:rPr lang="en-US" dirty="0"/>
              <a:t>9/22/16</a:t>
            </a:r>
          </a:p>
        </p:txBody>
      </p:sp>
      <p:sp>
        <p:nvSpPr>
          <p:cNvPr id="5" name="Slide Number Placeholder 4"/>
          <p:cNvSpPr>
            <a:spLocks noGrp="1"/>
          </p:cNvSpPr>
          <p:nvPr>
            <p:ph type="sldNum" sz="quarter" idx="12"/>
          </p:nvPr>
        </p:nvSpPr>
        <p:spPr/>
        <p:txBody>
          <a:bodyPr/>
          <a:lstStyle/>
          <a:p>
            <a:fld id="{0A9E7DF5-78EB-4DC3-BADE-649C01EF8AAF}" type="slidenum">
              <a:rPr lang="en-US" smtClean="0"/>
              <a:pPr/>
              <a:t>2</a:t>
            </a:fld>
            <a:endParaRPr lang="en-US" dirty="0"/>
          </a:p>
        </p:txBody>
      </p:sp>
    </p:spTree>
    <p:extLst>
      <p:ext uri="{BB962C8B-B14F-4D97-AF65-F5344CB8AC3E}">
        <p14:creationId xmlns:p14="http://schemas.microsoft.com/office/powerpoint/2010/main" val="123984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20AD76-C03F-4ABD-94EA-2750CF4D4F82}"/>
              </a:ext>
            </a:extLst>
          </p:cNvPr>
          <p:cNvSpPr>
            <a:spLocks noGrp="1"/>
          </p:cNvSpPr>
          <p:nvPr>
            <p:ph type="title"/>
          </p:nvPr>
        </p:nvSpPr>
        <p:spPr>
          <a:xfrm>
            <a:off x="380906" y="1177188"/>
            <a:ext cx="8382188" cy="967979"/>
          </a:xfrm>
        </p:spPr>
        <p:txBody>
          <a:bodyPr>
            <a:normAutofit/>
          </a:bodyPr>
          <a:lstStyle/>
          <a:p>
            <a:r>
              <a:rPr lang="en-US" dirty="0"/>
              <a:t>Local Program Investigation</a:t>
            </a:r>
          </a:p>
        </p:txBody>
      </p:sp>
      <p:sp>
        <p:nvSpPr>
          <p:cNvPr id="6" name="TextBox 5">
            <a:extLst>
              <a:ext uri="{FF2B5EF4-FFF2-40B4-BE49-F238E27FC236}">
                <a16:creationId xmlns:a16="http://schemas.microsoft.com/office/drawing/2014/main" id="{64A314A8-4D02-44F4-B60C-794A6AA4E17A}"/>
              </a:ext>
            </a:extLst>
          </p:cNvPr>
          <p:cNvSpPr txBox="1"/>
          <p:nvPr/>
        </p:nvSpPr>
        <p:spPr>
          <a:xfrm>
            <a:off x="8730185" y="5662197"/>
            <a:ext cx="413815" cy="307777"/>
          </a:xfrm>
          <a:prstGeom prst="rect">
            <a:avLst/>
          </a:prstGeom>
          <a:noFill/>
        </p:spPr>
        <p:txBody>
          <a:bodyPr wrap="square" rtlCol="0">
            <a:spAutoFit/>
          </a:bodyPr>
          <a:lstStyle/>
          <a:p>
            <a:pPr algn="r"/>
            <a:r>
              <a:rPr lang="en-US" sz="1400" b="1" dirty="0">
                <a:solidFill>
                  <a:schemeClr val="bg1"/>
                </a:solidFill>
                <a:latin typeface="Franklin Gothic Book" panose="020B0503020102020204" pitchFamily="34" charset="0"/>
              </a:rPr>
              <a:t>2</a:t>
            </a:r>
          </a:p>
        </p:txBody>
      </p:sp>
      <p:sp>
        <p:nvSpPr>
          <p:cNvPr id="7" name="Oval 6">
            <a:extLst>
              <a:ext uri="{FF2B5EF4-FFF2-40B4-BE49-F238E27FC236}">
                <a16:creationId xmlns:a16="http://schemas.microsoft.com/office/drawing/2014/main" id="{8D1632D9-5C49-484C-A0D1-68B57A36013D}"/>
              </a:ext>
            </a:extLst>
          </p:cNvPr>
          <p:cNvSpPr/>
          <p:nvPr/>
        </p:nvSpPr>
        <p:spPr>
          <a:xfrm>
            <a:off x="694937" y="3653480"/>
            <a:ext cx="228600" cy="228600"/>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6155D46-8EA6-4042-A611-AF7060A6D857}"/>
              </a:ext>
            </a:extLst>
          </p:cNvPr>
          <p:cNvSpPr/>
          <p:nvPr/>
        </p:nvSpPr>
        <p:spPr>
          <a:xfrm>
            <a:off x="1789625" y="3653480"/>
            <a:ext cx="228600" cy="228600"/>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DCCBF14-0C79-4A80-A291-564310946166}"/>
              </a:ext>
            </a:extLst>
          </p:cNvPr>
          <p:cNvSpPr/>
          <p:nvPr/>
        </p:nvSpPr>
        <p:spPr>
          <a:xfrm>
            <a:off x="3105754" y="3653480"/>
            <a:ext cx="228600" cy="228600"/>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47B9687-C2F3-4769-A1E4-2E3902AD45A7}"/>
              </a:ext>
            </a:extLst>
          </p:cNvPr>
          <p:cNvSpPr/>
          <p:nvPr/>
        </p:nvSpPr>
        <p:spPr>
          <a:xfrm>
            <a:off x="4457700" y="3653480"/>
            <a:ext cx="228600" cy="228600"/>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97EE458-19CD-4DAA-8EC1-29D70A08DAA9}"/>
              </a:ext>
            </a:extLst>
          </p:cNvPr>
          <p:cNvSpPr/>
          <p:nvPr/>
        </p:nvSpPr>
        <p:spPr>
          <a:xfrm>
            <a:off x="5773829" y="3653480"/>
            <a:ext cx="228600" cy="228600"/>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9C58ABD-50CF-4913-8A32-7550C4E75E61}"/>
              </a:ext>
            </a:extLst>
          </p:cNvPr>
          <p:cNvSpPr/>
          <p:nvPr/>
        </p:nvSpPr>
        <p:spPr>
          <a:xfrm>
            <a:off x="6955769" y="3539180"/>
            <a:ext cx="457200" cy="457200"/>
          </a:xfrm>
          <a:prstGeom prst="ellipse">
            <a:avLst/>
          </a:prstGeom>
          <a:solidFill>
            <a:srgbClr val="4E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969C1B7A-7EE3-4D49-A0C7-241CFCF0D9BB}"/>
              </a:ext>
            </a:extLst>
          </p:cNvPr>
          <p:cNvCxnSpPr>
            <a:cxnSpLocks/>
          </p:cNvCxnSpPr>
          <p:nvPr/>
        </p:nvCxnSpPr>
        <p:spPr>
          <a:xfrm>
            <a:off x="923537" y="3767780"/>
            <a:ext cx="8660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6E4A97F2-3B08-4D26-B3B0-249DB0521DA9}"/>
              </a:ext>
            </a:extLst>
          </p:cNvPr>
          <p:cNvCxnSpPr>
            <a:cxnSpLocks/>
          </p:cNvCxnSpPr>
          <p:nvPr/>
        </p:nvCxnSpPr>
        <p:spPr>
          <a:xfrm>
            <a:off x="2018226" y="3767780"/>
            <a:ext cx="108752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48C4171C-D4B7-4526-BF21-4EA3D0807FF7}"/>
              </a:ext>
            </a:extLst>
          </p:cNvPr>
          <p:cNvCxnSpPr>
            <a:cxnSpLocks/>
          </p:cNvCxnSpPr>
          <p:nvPr/>
        </p:nvCxnSpPr>
        <p:spPr>
          <a:xfrm>
            <a:off x="3334354" y="3767780"/>
            <a:ext cx="112334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03653B5B-4F33-4A3A-8AEF-A0117BA27107}"/>
              </a:ext>
            </a:extLst>
          </p:cNvPr>
          <p:cNvCxnSpPr>
            <a:cxnSpLocks/>
          </p:cNvCxnSpPr>
          <p:nvPr/>
        </p:nvCxnSpPr>
        <p:spPr>
          <a:xfrm>
            <a:off x="4686301" y="3767780"/>
            <a:ext cx="108752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90B603CE-586A-40D5-B42C-1948CBB65A75}"/>
              </a:ext>
            </a:extLst>
          </p:cNvPr>
          <p:cNvCxnSpPr>
            <a:cxnSpLocks/>
          </p:cNvCxnSpPr>
          <p:nvPr/>
        </p:nvCxnSpPr>
        <p:spPr>
          <a:xfrm>
            <a:off x="6002429" y="3767780"/>
            <a:ext cx="953340" cy="0"/>
          </a:xfrm>
          <a:prstGeom prst="line">
            <a:avLst/>
          </a:prstGeom>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BB0D5AAB-6ACF-4DD7-860A-992F5D562E10}"/>
              </a:ext>
            </a:extLst>
          </p:cNvPr>
          <p:cNvSpPr txBox="1"/>
          <p:nvPr/>
        </p:nvSpPr>
        <p:spPr>
          <a:xfrm>
            <a:off x="5077" y="4043575"/>
            <a:ext cx="1624805" cy="861774"/>
          </a:xfrm>
          <a:prstGeom prst="rect">
            <a:avLst/>
          </a:prstGeom>
          <a:noFill/>
        </p:spPr>
        <p:txBody>
          <a:bodyPr wrap="none" rtlCol="0">
            <a:spAutoFit/>
          </a:bodyPr>
          <a:lstStyle/>
          <a:p>
            <a:pPr algn="ctr"/>
            <a:r>
              <a:rPr lang="en-US" b="1" spc="-5" dirty="0">
                <a:latin typeface="Franklin Gothic Book"/>
              </a:rPr>
              <a:t>2018</a:t>
            </a:r>
          </a:p>
          <a:p>
            <a:pPr algn="ctr"/>
            <a:r>
              <a:rPr lang="en-US" sz="1600" spc="-5" dirty="0">
                <a:latin typeface="Franklin Gothic Book"/>
              </a:rPr>
              <a:t>DHS I/DD Needs</a:t>
            </a:r>
            <a:br>
              <a:rPr lang="en-US" sz="1600" spc="-5" dirty="0">
                <a:latin typeface="Franklin Gothic Book"/>
              </a:rPr>
            </a:br>
            <a:r>
              <a:rPr lang="en-US" sz="1600" spc="-5" dirty="0">
                <a:latin typeface="Franklin Gothic Book"/>
              </a:rPr>
              <a:t>Assessment</a:t>
            </a:r>
          </a:p>
        </p:txBody>
      </p:sp>
      <p:sp>
        <p:nvSpPr>
          <p:cNvPr id="22" name="TextBox 21">
            <a:extLst>
              <a:ext uri="{FF2B5EF4-FFF2-40B4-BE49-F238E27FC236}">
                <a16:creationId xmlns:a16="http://schemas.microsoft.com/office/drawing/2014/main" id="{21C67B72-B0C9-430B-B746-9BCC339A59E0}"/>
              </a:ext>
            </a:extLst>
          </p:cNvPr>
          <p:cNvSpPr txBox="1"/>
          <p:nvPr/>
        </p:nvSpPr>
        <p:spPr>
          <a:xfrm>
            <a:off x="895379" y="2589258"/>
            <a:ext cx="2010147" cy="861774"/>
          </a:xfrm>
          <a:prstGeom prst="rect">
            <a:avLst/>
          </a:prstGeom>
          <a:noFill/>
        </p:spPr>
        <p:txBody>
          <a:bodyPr wrap="square" rtlCol="0">
            <a:spAutoFit/>
          </a:bodyPr>
          <a:lstStyle/>
          <a:p>
            <a:pPr algn="ctr"/>
            <a:r>
              <a:rPr lang="en-US" b="1" spc="-5" dirty="0">
                <a:latin typeface="Franklin Gothic Book"/>
              </a:rPr>
              <a:t>October 2019</a:t>
            </a:r>
          </a:p>
          <a:p>
            <a:pPr algn="ctr"/>
            <a:r>
              <a:rPr lang="en-US" sz="1600" spc="-5" dirty="0">
                <a:latin typeface="Franklin Gothic Book"/>
              </a:rPr>
              <a:t>Advisory Council recommendation </a:t>
            </a:r>
          </a:p>
        </p:txBody>
      </p:sp>
      <p:sp>
        <p:nvSpPr>
          <p:cNvPr id="23" name="TextBox 22">
            <a:extLst>
              <a:ext uri="{FF2B5EF4-FFF2-40B4-BE49-F238E27FC236}">
                <a16:creationId xmlns:a16="http://schemas.microsoft.com/office/drawing/2014/main" id="{7D72F290-A58D-47F9-9311-817EA6EAAD6C}"/>
              </a:ext>
            </a:extLst>
          </p:cNvPr>
          <p:cNvSpPr txBox="1"/>
          <p:nvPr/>
        </p:nvSpPr>
        <p:spPr>
          <a:xfrm>
            <a:off x="2078367" y="4053748"/>
            <a:ext cx="2283382" cy="861774"/>
          </a:xfrm>
          <a:prstGeom prst="rect">
            <a:avLst/>
          </a:prstGeom>
          <a:noFill/>
        </p:spPr>
        <p:txBody>
          <a:bodyPr wrap="none" rtlCol="0">
            <a:spAutoFit/>
          </a:bodyPr>
          <a:lstStyle/>
          <a:p>
            <a:pPr algn="ctr"/>
            <a:r>
              <a:rPr lang="en-US" b="1" spc="-5" dirty="0">
                <a:latin typeface="Franklin Gothic Book"/>
              </a:rPr>
              <a:t>Winter 19/20</a:t>
            </a:r>
            <a:br>
              <a:rPr lang="en-US" spc="-5" dirty="0">
                <a:latin typeface="Franklin Gothic Book"/>
              </a:rPr>
            </a:br>
            <a:r>
              <a:rPr lang="en-US" sz="1600" spc="-5" dirty="0">
                <a:latin typeface="Franklin Gothic Book"/>
              </a:rPr>
              <a:t>Program investigation</a:t>
            </a:r>
            <a:br>
              <a:rPr lang="en-US" sz="1600" spc="-5" dirty="0">
                <a:latin typeface="Franklin Gothic Book"/>
              </a:rPr>
            </a:br>
            <a:r>
              <a:rPr lang="en-US" sz="1600" spc="-5" dirty="0">
                <a:latin typeface="Franklin Gothic Book"/>
              </a:rPr>
              <a:t>of  START model efficacy</a:t>
            </a:r>
          </a:p>
        </p:txBody>
      </p:sp>
      <p:sp>
        <p:nvSpPr>
          <p:cNvPr id="24" name="TextBox 23">
            <a:extLst>
              <a:ext uri="{FF2B5EF4-FFF2-40B4-BE49-F238E27FC236}">
                <a16:creationId xmlns:a16="http://schemas.microsoft.com/office/drawing/2014/main" id="{934597C5-50E8-40B8-9516-097B77FBED24}"/>
              </a:ext>
            </a:extLst>
          </p:cNvPr>
          <p:cNvSpPr txBox="1"/>
          <p:nvPr/>
        </p:nvSpPr>
        <p:spPr>
          <a:xfrm>
            <a:off x="4579206" y="4053748"/>
            <a:ext cx="2637138" cy="861774"/>
          </a:xfrm>
          <a:prstGeom prst="rect">
            <a:avLst/>
          </a:prstGeom>
          <a:noFill/>
        </p:spPr>
        <p:txBody>
          <a:bodyPr wrap="square" rtlCol="0">
            <a:spAutoFit/>
          </a:bodyPr>
          <a:lstStyle/>
          <a:p>
            <a:pPr algn="ctr"/>
            <a:r>
              <a:rPr lang="en-US" b="1" spc="-5" dirty="0">
                <a:latin typeface="Franklin Gothic Book"/>
              </a:rPr>
              <a:t>January-August 2021</a:t>
            </a:r>
          </a:p>
          <a:p>
            <a:pPr algn="ctr"/>
            <a:r>
              <a:rPr lang="en-US" sz="1600" spc="-5" dirty="0">
                <a:latin typeface="Franklin Gothic Book"/>
              </a:rPr>
              <a:t>CSS consultation for RFP to select local provider</a:t>
            </a:r>
          </a:p>
        </p:txBody>
      </p:sp>
      <p:sp>
        <p:nvSpPr>
          <p:cNvPr id="25" name="TextBox 24">
            <a:extLst>
              <a:ext uri="{FF2B5EF4-FFF2-40B4-BE49-F238E27FC236}">
                <a16:creationId xmlns:a16="http://schemas.microsoft.com/office/drawing/2014/main" id="{A4F27D67-B6CE-40FC-BD1A-225C58A3DDD7}"/>
              </a:ext>
            </a:extLst>
          </p:cNvPr>
          <p:cNvSpPr txBox="1"/>
          <p:nvPr/>
        </p:nvSpPr>
        <p:spPr>
          <a:xfrm>
            <a:off x="3658126" y="2589258"/>
            <a:ext cx="1812955" cy="861774"/>
          </a:xfrm>
          <a:prstGeom prst="rect">
            <a:avLst/>
          </a:prstGeom>
          <a:noFill/>
        </p:spPr>
        <p:txBody>
          <a:bodyPr wrap="square" rtlCol="0">
            <a:spAutoFit/>
          </a:bodyPr>
          <a:lstStyle/>
          <a:p>
            <a:pPr algn="ctr"/>
            <a:r>
              <a:rPr lang="en-US" b="1" spc="-5" dirty="0">
                <a:latin typeface="Franklin Gothic Book"/>
              </a:rPr>
              <a:t>March 2020</a:t>
            </a:r>
          </a:p>
          <a:p>
            <a:pPr algn="ctr"/>
            <a:r>
              <a:rPr lang="en-US" sz="1600" spc="-5" dirty="0">
                <a:latin typeface="Franklin Gothic Book"/>
              </a:rPr>
              <a:t>Public meeting on START model</a:t>
            </a:r>
          </a:p>
        </p:txBody>
      </p:sp>
      <p:sp>
        <p:nvSpPr>
          <p:cNvPr id="26" name="Oval 25">
            <a:extLst>
              <a:ext uri="{FF2B5EF4-FFF2-40B4-BE49-F238E27FC236}">
                <a16:creationId xmlns:a16="http://schemas.microsoft.com/office/drawing/2014/main" id="{3AA18E10-6F28-41E3-9522-AFED8C708527}"/>
              </a:ext>
            </a:extLst>
          </p:cNvPr>
          <p:cNvSpPr/>
          <p:nvPr/>
        </p:nvSpPr>
        <p:spPr>
          <a:xfrm>
            <a:off x="8273334" y="365348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257E0F7-36CA-4AB5-B4C3-0B0C2E761C1C}"/>
              </a:ext>
            </a:extLst>
          </p:cNvPr>
          <p:cNvSpPr txBox="1"/>
          <p:nvPr/>
        </p:nvSpPr>
        <p:spPr>
          <a:xfrm>
            <a:off x="6096000" y="2589258"/>
            <a:ext cx="2176738" cy="861774"/>
          </a:xfrm>
          <a:prstGeom prst="rect">
            <a:avLst/>
          </a:prstGeom>
          <a:noFill/>
        </p:spPr>
        <p:txBody>
          <a:bodyPr wrap="square" rtlCol="0">
            <a:spAutoFit/>
          </a:bodyPr>
          <a:lstStyle/>
          <a:p>
            <a:pPr algn="ctr"/>
            <a:r>
              <a:rPr lang="en-US" b="1" spc="-5" dirty="0">
                <a:solidFill>
                  <a:srgbClr val="D9521E"/>
                </a:solidFill>
                <a:latin typeface="Franklin Gothic Book"/>
              </a:rPr>
              <a:t>September 2021</a:t>
            </a:r>
            <a:br>
              <a:rPr lang="en-US" b="1" spc="-5" dirty="0">
                <a:solidFill>
                  <a:srgbClr val="D9521E"/>
                </a:solidFill>
                <a:latin typeface="Franklin Gothic Book"/>
              </a:rPr>
            </a:br>
            <a:r>
              <a:rPr lang="en-US" sz="1600" spc="-5" dirty="0">
                <a:solidFill>
                  <a:srgbClr val="D9521E"/>
                </a:solidFill>
                <a:latin typeface="Franklin Gothic Book"/>
              </a:rPr>
              <a:t>Contracts before City Council for approval</a:t>
            </a:r>
          </a:p>
        </p:txBody>
      </p:sp>
      <p:cxnSp>
        <p:nvCxnSpPr>
          <p:cNvPr id="28" name="Straight Connector 27">
            <a:extLst>
              <a:ext uri="{FF2B5EF4-FFF2-40B4-BE49-F238E27FC236}">
                <a16:creationId xmlns:a16="http://schemas.microsoft.com/office/drawing/2014/main" id="{4EEC340D-6146-485E-8893-110CE51B307C}"/>
              </a:ext>
            </a:extLst>
          </p:cNvPr>
          <p:cNvCxnSpPr>
            <a:cxnSpLocks/>
          </p:cNvCxnSpPr>
          <p:nvPr/>
        </p:nvCxnSpPr>
        <p:spPr>
          <a:xfrm>
            <a:off x="7412970" y="3767780"/>
            <a:ext cx="859769" cy="0"/>
          </a:xfrm>
          <a:prstGeom prst="line">
            <a:avLst/>
          </a:prstGeom>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E034C300-E945-48A9-9D39-9DCB62E7877A}"/>
              </a:ext>
            </a:extLst>
          </p:cNvPr>
          <p:cNvSpPr txBox="1"/>
          <p:nvPr/>
        </p:nvSpPr>
        <p:spPr>
          <a:xfrm>
            <a:off x="7688227" y="4061986"/>
            <a:ext cx="1415323" cy="861774"/>
          </a:xfrm>
          <a:prstGeom prst="rect">
            <a:avLst/>
          </a:prstGeom>
          <a:noFill/>
        </p:spPr>
        <p:txBody>
          <a:bodyPr wrap="none" rtlCol="0">
            <a:spAutoFit/>
          </a:bodyPr>
          <a:lstStyle/>
          <a:p>
            <a:pPr algn="ctr"/>
            <a:r>
              <a:rPr lang="en-US" b="1" spc="-5" dirty="0">
                <a:latin typeface="Franklin Gothic Book"/>
              </a:rPr>
              <a:t>Fall 2021</a:t>
            </a:r>
          </a:p>
          <a:p>
            <a:pPr algn="ctr"/>
            <a:r>
              <a:rPr lang="en-US" sz="1600" spc="-5" dirty="0">
                <a:latin typeface="Franklin Gothic Book"/>
              </a:rPr>
              <a:t>Hiring/</a:t>
            </a:r>
            <a:br>
              <a:rPr lang="en-US" sz="1600" spc="-5" dirty="0">
                <a:latin typeface="Franklin Gothic Book"/>
              </a:rPr>
            </a:br>
            <a:r>
              <a:rPr lang="en-US" sz="1600" spc="-5" dirty="0">
                <a:latin typeface="Franklin Gothic Book"/>
              </a:rPr>
              <a:t>services begin</a:t>
            </a:r>
          </a:p>
        </p:txBody>
      </p:sp>
      <p:cxnSp>
        <p:nvCxnSpPr>
          <p:cNvPr id="30" name="Straight Connector 29">
            <a:extLst>
              <a:ext uri="{FF2B5EF4-FFF2-40B4-BE49-F238E27FC236}">
                <a16:creationId xmlns:a16="http://schemas.microsoft.com/office/drawing/2014/main" id="{79894C5F-82A1-4F4A-BF06-1B847A89F89B}"/>
              </a:ext>
            </a:extLst>
          </p:cNvPr>
          <p:cNvCxnSpPr>
            <a:cxnSpLocks/>
          </p:cNvCxnSpPr>
          <p:nvPr/>
        </p:nvCxnSpPr>
        <p:spPr>
          <a:xfrm flipV="1">
            <a:off x="7176131" y="3451032"/>
            <a:ext cx="0" cy="88148"/>
          </a:xfrm>
          <a:prstGeom prst="line">
            <a:avLst/>
          </a:prstGeom>
          <a:ln>
            <a:solidFill>
              <a:srgbClr val="4E268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F85866-6802-4544-98A9-9C2BF7F89CEB}"/>
              </a:ext>
            </a:extLst>
          </p:cNvPr>
          <p:cNvCxnSpPr>
            <a:cxnSpLocks/>
          </p:cNvCxnSpPr>
          <p:nvPr/>
        </p:nvCxnSpPr>
        <p:spPr>
          <a:xfrm flipV="1">
            <a:off x="8382975" y="3860868"/>
            <a:ext cx="0" cy="881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2C5D304-A3B6-4D3E-B397-F25DC8C299FB}"/>
              </a:ext>
            </a:extLst>
          </p:cNvPr>
          <p:cNvCxnSpPr>
            <a:cxnSpLocks/>
          </p:cNvCxnSpPr>
          <p:nvPr/>
        </p:nvCxnSpPr>
        <p:spPr>
          <a:xfrm flipV="1">
            <a:off x="5891031" y="3860868"/>
            <a:ext cx="0" cy="88148"/>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B03109-54DC-43B4-90AB-6EF6A209BDF1}"/>
              </a:ext>
            </a:extLst>
          </p:cNvPr>
          <p:cNvCxnSpPr>
            <a:cxnSpLocks/>
          </p:cNvCxnSpPr>
          <p:nvPr/>
        </p:nvCxnSpPr>
        <p:spPr>
          <a:xfrm flipV="1">
            <a:off x="3217853" y="3860868"/>
            <a:ext cx="0" cy="88148"/>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126B67E-5F31-47B0-B7F5-D1997536EFF8}"/>
              </a:ext>
            </a:extLst>
          </p:cNvPr>
          <p:cNvCxnSpPr>
            <a:cxnSpLocks/>
          </p:cNvCxnSpPr>
          <p:nvPr/>
        </p:nvCxnSpPr>
        <p:spPr>
          <a:xfrm flipV="1">
            <a:off x="808291" y="3860868"/>
            <a:ext cx="0" cy="88148"/>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F34D843-CCB3-49E4-BBBF-A98349ECD93F}"/>
              </a:ext>
            </a:extLst>
          </p:cNvPr>
          <p:cNvCxnSpPr>
            <a:cxnSpLocks/>
          </p:cNvCxnSpPr>
          <p:nvPr/>
        </p:nvCxnSpPr>
        <p:spPr>
          <a:xfrm flipV="1">
            <a:off x="4568855" y="3560180"/>
            <a:ext cx="0" cy="88148"/>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75073A4-BAE1-4DE9-9B85-242778B5CFBA}"/>
              </a:ext>
            </a:extLst>
          </p:cNvPr>
          <p:cNvCxnSpPr>
            <a:cxnSpLocks/>
          </p:cNvCxnSpPr>
          <p:nvPr/>
        </p:nvCxnSpPr>
        <p:spPr>
          <a:xfrm flipV="1">
            <a:off x="1895677" y="3560180"/>
            <a:ext cx="0" cy="88148"/>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64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50761" y="3191309"/>
            <a:ext cx="2044451" cy="1049543"/>
          </a:xfrm>
        </p:spPr>
        <p:txBody>
          <a:bodyPr>
            <a:normAutofit fontScale="85000" lnSpcReduction="20000"/>
          </a:bodyPr>
          <a:lstStyle/>
          <a:p>
            <a:pPr marL="0" indent="0" algn="ctr">
              <a:lnSpc>
                <a:spcPct val="110000"/>
              </a:lnSpc>
              <a:spcBef>
                <a:spcPts val="0"/>
              </a:spcBef>
              <a:spcAft>
                <a:spcPts val="600"/>
              </a:spcAft>
              <a:buNone/>
            </a:pPr>
            <a:r>
              <a:rPr lang="en-US" sz="1900" i="1" dirty="0"/>
              <a:t>Knowledge. Transparency. Accountability. Collaboration.</a:t>
            </a:r>
            <a:endParaRPr lang="en-US" sz="1900" dirty="0"/>
          </a:p>
        </p:txBody>
      </p:sp>
      <p:sp>
        <p:nvSpPr>
          <p:cNvPr id="10" name="Title 1">
            <a:extLst>
              <a:ext uri="{FF2B5EF4-FFF2-40B4-BE49-F238E27FC236}">
                <a16:creationId xmlns:a16="http://schemas.microsoft.com/office/drawing/2014/main" id="{DE423C6B-ED1D-41D8-9876-C44960A8EAB5}"/>
              </a:ext>
            </a:extLst>
          </p:cNvPr>
          <p:cNvSpPr>
            <a:spLocks noGrp="1"/>
          </p:cNvSpPr>
          <p:nvPr>
            <p:ph type="title"/>
          </p:nvPr>
        </p:nvSpPr>
        <p:spPr>
          <a:xfrm>
            <a:off x="1787417" y="1177188"/>
            <a:ext cx="5569169" cy="967979"/>
          </a:xfrm>
        </p:spPr>
        <p:txBody>
          <a:bodyPr>
            <a:normAutofit/>
          </a:bodyPr>
          <a:lstStyle/>
          <a:p>
            <a:r>
              <a:rPr lang="en-US" dirty="0"/>
              <a:t>Collaboration &amp; Oversight</a:t>
            </a:r>
          </a:p>
        </p:txBody>
      </p:sp>
      <p:sp>
        <p:nvSpPr>
          <p:cNvPr id="5" name="TextBox 4">
            <a:extLst>
              <a:ext uri="{FF2B5EF4-FFF2-40B4-BE49-F238E27FC236}">
                <a16:creationId xmlns:a16="http://schemas.microsoft.com/office/drawing/2014/main" id="{E665D0C4-2B94-4C0D-8285-257EF1B86780}"/>
              </a:ext>
            </a:extLst>
          </p:cNvPr>
          <p:cNvSpPr txBox="1"/>
          <p:nvPr/>
        </p:nvSpPr>
        <p:spPr>
          <a:xfrm>
            <a:off x="8730185" y="5662197"/>
            <a:ext cx="413815" cy="307777"/>
          </a:xfrm>
          <a:prstGeom prst="rect">
            <a:avLst/>
          </a:prstGeom>
          <a:noFill/>
        </p:spPr>
        <p:txBody>
          <a:bodyPr wrap="square" rtlCol="0">
            <a:spAutoFit/>
          </a:bodyPr>
          <a:lstStyle/>
          <a:p>
            <a:pPr algn="r"/>
            <a:r>
              <a:rPr lang="en-US" sz="1400" b="1" dirty="0">
                <a:solidFill>
                  <a:schemeClr val="bg1"/>
                </a:solidFill>
                <a:latin typeface="Franklin Gothic Book" panose="020B0503020102020204" pitchFamily="34" charset="0"/>
              </a:rPr>
              <a:t>3</a:t>
            </a:r>
          </a:p>
        </p:txBody>
      </p:sp>
      <p:pic>
        <p:nvPicPr>
          <p:cNvPr id="9" name="Picture 8" descr="Text&#10;&#10;Description automatically generated">
            <a:extLst>
              <a:ext uri="{FF2B5EF4-FFF2-40B4-BE49-F238E27FC236}">
                <a16:creationId xmlns:a16="http://schemas.microsoft.com/office/drawing/2014/main" id="{F70D29E6-1529-482A-9E9C-7B64C87BF183}"/>
              </a:ext>
            </a:extLst>
          </p:cNvPr>
          <p:cNvPicPr>
            <a:picLocks noChangeAspect="1"/>
          </p:cNvPicPr>
          <p:nvPr/>
        </p:nvPicPr>
        <p:blipFill>
          <a:blip r:embed="rId3"/>
          <a:stretch>
            <a:fillRect/>
          </a:stretch>
        </p:blipFill>
        <p:spPr>
          <a:xfrm>
            <a:off x="4076244" y="2503990"/>
            <a:ext cx="2495006" cy="870144"/>
          </a:xfrm>
          <a:prstGeom prst="rect">
            <a:avLst/>
          </a:prstGeom>
        </p:spPr>
      </p:pic>
      <p:pic>
        <p:nvPicPr>
          <p:cNvPr id="11" name="Picture 10" descr="Logo, company name&#10;&#10;Description automatically generated">
            <a:extLst>
              <a:ext uri="{FF2B5EF4-FFF2-40B4-BE49-F238E27FC236}">
                <a16:creationId xmlns:a16="http://schemas.microsoft.com/office/drawing/2014/main" id="{7A8CEB3B-B044-4882-8E9B-3810F71A1484}"/>
              </a:ext>
            </a:extLst>
          </p:cNvPr>
          <p:cNvPicPr>
            <a:picLocks noChangeAspect="1"/>
          </p:cNvPicPr>
          <p:nvPr/>
        </p:nvPicPr>
        <p:blipFill>
          <a:blip r:embed="rId4"/>
          <a:stretch>
            <a:fillRect/>
          </a:stretch>
        </p:blipFill>
        <p:spPr>
          <a:xfrm>
            <a:off x="2126949" y="4471882"/>
            <a:ext cx="2044451" cy="712003"/>
          </a:xfrm>
          <a:prstGeom prst="rect">
            <a:avLst/>
          </a:prstGeom>
        </p:spPr>
      </p:pic>
      <p:pic>
        <p:nvPicPr>
          <p:cNvPr id="13" name="Picture 12" descr="Text&#10;&#10;Description automatically generated">
            <a:extLst>
              <a:ext uri="{FF2B5EF4-FFF2-40B4-BE49-F238E27FC236}">
                <a16:creationId xmlns:a16="http://schemas.microsoft.com/office/drawing/2014/main" id="{7AA82E8C-AEBA-4BA8-A56F-3F65A9B48981}"/>
              </a:ext>
            </a:extLst>
          </p:cNvPr>
          <p:cNvPicPr>
            <a:picLocks noChangeAspect="1"/>
          </p:cNvPicPr>
          <p:nvPr/>
        </p:nvPicPr>
        <p:blipFill>
          <a:blip r:embed="rId5"/>
          <a:stretch>
            <a:fillRect/>
          </a:stretch>
        </p:blipFill>
        <p:spPr>
          <a:xfrm>
            <a:off x="93763" y="2619427"/>
            <a:ext cx="2209331" cy="608073"/>
          </a:xfrm>
          <a:prstGeom prst="rect">
            <a:avLst/>
          </a:prstGeom>
        </p:spPr>
      </p:pic>
      <p:cxnSp>
        <p:nvCxnSpPr>
          <p:cNvPr id="17" name="Straight Arrow Connector 16">
            <a:extLst>
              <a:ext uri="{FF2B5EF4-FFF2-40B4-BE49-F238E27FC236}">
                <a16:creationId xmlns:a16="http://schemas.microsoft.com/office/drawing/2014/main" id="{94C6E70F-E8CA-4188-B772-38C1996C0D7D}"/>
              </a:ext>
            </a:extLst>
          </p:cNvPr>
          <p:cNvCxnSpPr/>
          <p:nvPr/>
        </p:nvCxnSpPr>
        <p:spPr>
          <a:xfrm>
            <a:off x="2470971" y="2834331"/>
            <a:ext cx="1437397" cy="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F2C8A08-3B04-4896-BB78-8711C25A86FE}"/>
              </a:ext>
            </a:extLst>
          </p:cNvPr>
          <p:cNvCxnSpPr>
            <a:cxnSpLocks/>
          </p:cNvCxnSpPr>
          <p:nvPr/>
        </p:nvCxnSpPr>
        <p:spPr>
          <a:xfrm>
            <a:off x="1683840" y="3374124"/>
            <a:ext cx="531123" cy="907565"/>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00FFCF1-F055-4421-AE83-A3309BFDC96A}"/>
              </a:ext>
            </a:extLst>
          </p:cNvPr>
          <p:cNvCxnSpPr>
            <a:cxnSpLocks/>
          </p:cNvCxnSpPr>
          <p:nvPr/>
        </p:nvCxnSpPr>
        <p:spPr>
          <a:xfrm flipH="1">
            <a:off x="3821960" y="3386130"/>
            <a:ext cx="476158" cy="88355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C85B995-BE5F-42EC-98B5-AF29579D28CC}"/>
              </a:ext>
            </a:extLst>
          </p:cNvPr>
          <p:cNvCxnSpPr>
            <a:cxnSpLocks/>
          </p:cNvCxnSpPr>
          <p:nvPr/>
        </p:nvCxnSpPr>
        <p:spPr>
          <a:xfrm>
            <a:off x="1836240" y="3328813"/>
            <a:ext cx="531123" cy="907565"/>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E713D8B4-F84A-4A45-943A-59EFEF2E7DA4}"/>
              </a:ext>
            </a:extLst>
          </p:cNvPr>
          <p:cNvCxnSpPr>
            <a:cxnSpLocks/>
          </p:cNvCxnSpPr>
          <p:nvPr/>
        </p:nvCxnSpPr>
        <p:spPr>
          <a:xfrm flipH="1">
            <a:off x="3974360" y="3456150"/>
            <a:ext cx="476158" cy="883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565D7D9-728C-44F3-922A-1EF5BD7DA0CE}"/>
              </a:ext>
            </a:extLst>
          </p:cNvPr>
          <p:cNvCxnSpPr/>
          <p:nvPr/>
        </p:nvCxnSpPr>
        <p:spPr>
          <a:xfrm>
            <a:off x="2470971" y="2986731"/>
            <a:ext cx="1437397" cy="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AAF178B6-5845-4132-A8E3-6BB38F586882}"/>
              </a:ext>
            </a:extLst>
          </p:cNvPr>
          <p:cNvSpPr txBox="1"/>
          <p:nvPr/>
        </p:nvSpPr>
        <p:spPr>
          <a:xfrm>
            <a:off x="4662132" y="3483867"/>
            <a:ext cx="4481868" cy="12311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Franklin Gothic Book" panose="020B0503020102020204" pitchFamily="34" charset="0"/>
              </a:rPr>
              <a:t>Denver Human Services and CSS for START Services monitor local program development. </a:t>
            </a:r>
          </a:p>
          <a:p>
            <a:pPr marL="285750" indent="-285750">
              <a:spcAft>
                <a:spcPts val="600"/>
              </a:spcAft>
              <a:buFont typeface="Arial" panose="020B0604020202020204" pitchFamily="34" charset="0"/>
              <a:buChar char="•"/>
            </a:pPr>
            <a:r>
              <a:rPr lang="en-US" sz="1600" dirty="0">
                <a:latin typeface="Franklin Gothic Book" panose="020B0503020102020204" pitchFamily="34" charset="0"/>
              </a:rPr>
              <a:t>Vendors work together to achieve goals.</a:t>
            </a:r>
          </a:p>
          <a:p>
            <a:pPr marL="285750" indent="-285750">
              <a:spcAft>
                <a:spcPts val="600"/>
              </a:spcAft>
              <a:buFont typeface="Arial" panose="020B0604020202020204" pitchFamily="34" charset="0"/>
              <a:buChar char="•"/>
            </a:pPr>
            <a:r>
              <a:rPr lang="en-US" sz="1600" dirty="0">
                <a:latin typeface="Franklin Gothic Book" panose="020B0503020102020204" pitchFamily="34" charset="0"/>
              </a:rPr>
              <a:t>Vendors report out to Denver Human Services.</a:t>
            </a:r>
          </a:p>
        </p:txBody>
      </p:sp>
    </p:spTree>
    <p:extLst>
      <p:ext uri="{BB962C8B-B14F-4D97-AF65-F5344CB8AC3E}">
        <p14:creationId xmlns:p14="http://schemas.microsoft.com/office/powerpoint/2010/main" val="847458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Opportunity HB 21-1166</a:t>
            </a:r>
          </a:p>
        </p:txBody>
      </p:sp>
      <p:sp>
        <p:nvSpPr>
          <p:cNvPr id="3" name="Content Placeholder 2"/>
          <p:cNvSpPr>
            <a:spLocks noGrp="1"/>
          </p:cNvSpPr>
          <p:nvPr>
            <p:ph idx="1"/>
          </p:nvPr>
        </p:nvSpPr>
        <p:spPr/>
        <p:txBody>
          <a:bodyPr/>
          <a:lstStyle/>
          <a:p>
            <a:r>
              <a:rPr lang="en-US" dirty="0"/>
              <a:t>Telehealth Training of 30 Professionals in Cross System Behavioral Health Crisis Response Training</a:t>
            </a:r>
          </a:p>
          <a:p>
            <a:pPr marL="82296" indent="0">
              <a:buNone/>
            </a:pPr>
            <a:endParaRPr lang="en-US" sz="1800" dirty="0"/>
          </a:p>
          <a:p>
            <a:r>
              <a:rPr lang="en-US" dirty="0"/>
              <a:t>Each of the 20 CCB geographic areas will have one person selected for training</a:t>
            </a:r>
          </a:p>
          <a:p>
            <a:pPr marL="82296" indent="0">
              <a:buNone/>
            </a:pPr>
            <a:endParaRPr lang="en-US" sz="1800" dirty="0"/>
          </a:p>
          <a:p>
            <a:r>
              <a:rPr lang="en-US" dirty="0"/>
              <a:t>An additional 10 people to give support to rural areas</a:t>
            </a:r>
          </a:p>
        </p:txBody>
      </p:sp>
      <p:sp>
        <p:nvSpPr>
          <p:cNvPr id="4" name="Date Placeholder 3"/>
          <p:cNvSpPr>
            <a:spLocks noGrp="1"/>
          </p:cNvSpPr>
          <p:nvPr>
            <p:ph type="dt" sz="half" idx="10"/>
          </p:nvPr>
        </p:nvSpPr>
        <p:spPr/>
        <p:txBody>
          <a:bodyPr/>
          <a:lstStyle/>
          <a:p>
            <a:r>
              <a:rPr lang="en-US"/>
              <a:t>9/22/16</a:t>
            </a:r>
            <a:endParaRPr lang="en-US" dirty="0"/>
          </a:p>
        </p:txBody>
      </p:sp>
      <p:sp>
        <p:nvSpPr>
          <p:cNvPr id="5" name="Slide Number Placeholder 4"/>
          <p:cNvSpPr>
            <a:spLocks noGrp="1"/>
          </p:cNvSpPr>
          <p:nvPr>
            <p:ph type="sldNum" sz="quarter" idx="12"/>
          </p:nvPr>
        </p:nvSpPr>
        <p:spPr/>
        <p:txBody>
          <a:bodyPr/>
          <a:lstStyle/>
          <a:p>
            <a:fld id="{0A9E7DF5-78EB-4DC3-BADE-649C01EF8AAF}" type="slidenum">
              <a:rPr lang="en-US" smtClean="0"/>
              <a:pPr/>
              <a:t>22</a:t>
            </a:fld>
            <a:endParaRPr lang="en-US" dirty="0"/>
          </a:p>
        </p:txBody>
      </p:sp>
    </p:spTree>
    <p:extLst>
      <p:ext uri="{BB962C8B-B14F-4D97-AF65-F5344CB8AC3E}">
        <p14:creationId xmlns:p14="http://schemas.microsoft.com/office/powerpoint/2010/main" val="224129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Opportunity HB 21-1166</a:t>
            </a:r>
          </a:p>
        </p:txBody>
      </p:sp>
      <p:sp>
        <p:nvSpPr>
          <p:cNvPr id="3" name="Content Placeholder 2"/>
          <p:cNvSpPr>
            <a:spLocks noGrp="1"/>
          </p:cNvSpPr>
          <p:nvPr>
            <p:ph idx="1"/>
          </p:nvPr>
        </p:nvSpPr>
        <p:spPr/>
        <p:txBody>
          <a:bodyPr/>
          <a:lstStyle/>
          <a:p>
            <a:r>
              <a:rPr lang="en-US" dirty="0"/>
              <a:t>Masters degree prepared person may come from any agency.  Agency will be reimbursed for time spent training</a:t>
            </a:r>
          </a:p>
          <a:p>
            <a:pPr marL="82296" indent="0">
              <a:buNone/>
            </a:pPr>
            <a:endParaRPr lang="en-US" sz="1800" dirty="0"/>
          </a:p>
          <a:p>
            <a:r>
              <a:rPr lang="en-US" dirty="0"/>
              <a:t>Training won’t start until Spring 2022, but start planning now.</a:t>
            </a:r>
          </a:p>
          <a:p>
            <a:pPr marL="82296" indent="0">
              <a:buNone/>
            </a:pPr>
            <a:endParaRPr lang="en-US" sz="1800" dirty="0"/>
          </a:p>
          <a:p>
            <a:r>
              <a:rPr lang="en-US" dirty="0"/>
              <a:t>Begin building a Community of Practice across communities </a:t>
            </a:r>
          </a:p>
        </p:txBody>
      </p:sp>
      <p:sp>
        <p:nvSpPr>
          <p:cNvPr id="4" name="Date Placeholder 3"/>
          <p:cNvSpPr>
            <a:spLocks noGrp="1"/>
          </p:cNvSpPr>
          <p:nvPr>
            <p:ph type="dt" sz="half" idx="10"/>
          </p:nvPr>
        </p:nvSpPr>
        <p:spPr/>
        <p:txBody>
          <a:bodyPr/>
          <a:lstStyle/>
          <a:p>
            <a:r>
              <a:rPr lang="en-US"/>
              <a:t>9/22/16</a:t>
            </a:r>
            <a:endParaRPr lang="en-US" dirty="0"/>
          </a:p>
        </p:txBody>
      </p:sp>
      <p:sp>
        <p:nvSpPr>
          <p:cNvPr id="5" name="Slide Number Placeholder 4"/>
          <p:cNvSpPr>
            <a:spLocks noGrp="1"/>
          </p:cNvSpPr>
          <p:nvPr>
            <p:ph type="sldNum" sz="quarter" idx="12"/>
          </p:nvPr>
        </p:nvSpPr>
        <p:spPr/>
        <p:txBody>
          <a:bodyPr/>
          <a:lstStyle/>
          <a:p>
            <a:fld id="{0A9E7DF5-78EB-4DC3-BADE-649C01EF8AAF}" type="slidenum">
              <a:rPr lang="en-US" smtClean="0"/>
              <a:pPr/>
              <a:t>23</a:t>
            </a:fld>
            <a:endParaRPr lang="en-US" dirty="0"/>
          </a:p>
        </p:txBody>
      </p:sp>
    </p:spTree>
    <p:extLst>
      <p:ext uri="{BB962C8B-B14F-4D97-AF65-F5344CB8AC3E}">
        <p14:creationId xmlns:p14="http://schemas.microsoft.com/office/powerpoint/2010/main" val="96816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Cross System Work Imperative to HB 21-1166</a:t>
            </a:r>
          </a:p>
        </p:txBody>
      </p:sp>
      <p:sp>
        <p:nvSpPr>
          <p:cNvPr id="3" name="Content Placeholder 2"/>
          <p:cNvSpPr>
            <a:spLocks noGrp="1"/>
          </p:cNvSpPr>
          <p:nvPr>
            <p:ph idx="1"/>
          </p:nvPr>
        </p:nvSpPr>
        <p:spPr/>
        <p:txBody>
          <a:bodyPr/>
          <a:lstStyle/>
          <a:p>
            <a:r>
              <a:rPr lang="en-US" dirty="0"/>
              <a:t>Reach out to Mental Health Centers</a:t>
            </a:r>
          </a:p>
          <a:p>
            <a:endParaRPr lang="en-US" sz="1800" dirty="0"/>
          </a:p>
          <a:p>
            <a:r>
              <a:rPr lang="en-US" dirty="0"/>
              <a:t>Reach out to Law Enforcement and First Responders</a:t>
            </a:r>
          </a:p>
          <a:p>
            <a:endParaRPr lang="en-US" sz="1800" dirty="0"/>
          </a:p>
          <a:p>
            <a:r>
              <a:rPr lang="en-US" dirty="0"/>
              <a:t>Reach out to Crisis System Personnel </a:t>
            </a:r>
          </a:p>
        </p:txBody>
      </p:sp>
      <p:sp>
        <p:nvSpPr>
          <p:cNvPr id="4" name="Date Placeholder 3"/>
          <p:cNvSpPr>
            <a:spLocks noGrp="1"/>
          </p:cNvSpPr>
          <p:nvPr>
            <p:ph type="dt" sz="half" idx="10"/>
          </p:nvPr>
        </p:nvSpPr>
        <p:spPr/>
        <p:txBody>
          <a:bodyPr/>
          <a:lstStyle/>
          <a:p>
            <a:r>
              <a:rPr lang="en-US"/>
              <a:t>9/22/16</a:t>
            </a:r>
            <a:endParaRPr lang="en-US" dirty="0"/>
          </a:p>
        </p:txBody>
      </p:sp>
      <p:sp>
        <p:nvSpPr>
          <p:cNvPr id="5" name="Slide Number Placeholder 4"/>
          <p:cNvSpPr>
            <a:spLocks noGrp="1"/>
          </p:cNvSpPr>
          <p:nvPr>
            <p:ph type="sldNum" sz="quarter" idx="12"/>
          </p:nvPr>
        </p:nvSpPr>
        <p:spPr/>
        <p:txBody>
          <a:bodyPr/>
          <a:lstStyle/>
          <a:p>
            <a:fld id="{0A9E7DF5-78EB-4DC3-BADE-649C01EF8AAF}" type="slidenum">
              <a:rPr lang="en-US" smtClean="0"/>
              <a:pPr/>
              <a:t>24</a:t>
            </a:fld>
            <a:endParaRPr lang="en-US" dirty="0"/>
          </a:p>
        </p:txBody>
      </p:sp>
    </p:spTree>
    <p:extLst>
      <p:ext uri="{BB962C8B-B14F-4D97-AF65-F5344CB8AC3E}">
        <p14:creationId xmlns:p14="http://schemas.microsoft.com/office/powerpoint/2010/main" val="3086255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Cross System Work Imperative to HB 21-1166</a:t>
            </a:r>
          </a:p>
        </p:txBody>
      </p:sp>
      <p:sp>
        <p:nvSpPr>
          <p:cNvPr id="3" name="Content Placeholder 2"/>
          <p:cNvSpPr>
            <a:spLocks noGrp="1"/>
          </p:cNvSpPr>
          <p:nvPr>
            <p:ph idx="1"/>
          </p:nvPr>
        </p:nvSpPr>
        <p:spPr/>
        <p:txBody>
          <a:bodyPr/>
          <a:lstStyle/>
          <a:p>
            <a:r>
              <a:rPr lang="en-US" dirty="0"/>
              <a:t>Reach out to families with individuals with dual diagnosis </a:t>
            </a:r>
          </a:p>
          <a:p>
            <a:pPr marL="82296" indent="0">
              <a:buNone/>
            </a:pPr>
            <a:endParaRPr lang="en-US" sz="1800" dirty="0"/>
          </a:p>
          <a:p>
            <a:r>
              <a:rPr lang="en-US" dirty="0"/>
              <a:t>Reach out to Legislators</a:t>
            </a:r>
          </a:p>
          <a:p>
            <a:endParaRPr lang="en-US" sz="1800" dirty="0"/>
          </a:p>
          <a:p>
            <a:r>
              <a:rPr lang="en-US" dirty="0"/>
              <a:t>Use selection of HB 21-1166 professional to be trained to establish or further current Cross System work</a:t>
            </a:r>
          </a:p>
        </p:txBody>
      </p:sp>
      <p:sp>
        <p:nvSpPr>
          <p:cNvPr id="4" name="Date Placeholder 3"/>
          <p:cNvSpPr>
            <a:spLocks noGrp="1"/>
          </p:cNvSpPr>
          <p:nvPr>
            <p:ph type="dt" sz="half" idx="10"/>
          </p:nvPr>
        </p:nvSpPr>
        <p:spPr/>
        <p:txBody>
          <a:bodyPr/>
          <a:lstStyle/>
          <a:p>
            <a:r>
              <a:rPr lang="en-US"/>
              <a:t>9/22/16</a:t>
            </a:r>
            <a:endParaRPr lang="en-US" dirty="0"/>
          </a:p>
        </p:txBody>
      </p:sp>
      <p:sp>
        <p:nvSpPr>
          <p:cNvPr id="5" name="Slide Number Placeholder 4"/>
          <p:cNvSpPr>
            <a:spLocks noGrp="1"/>
          </p:cNvSpPr>
          <p:nvPr>
            <p:ph type="sldNum" sz="quarter" idx="12"/>
          </p:nvPr>
        </p:nvSpPr>
        <p:spPr/>
        <p:txBody>
          <a:bodyPr/>
          <a:lstStyle/>
          <a:p>
            <a:fld id="{0A9E7DF5-78EB-4DC3-BADE-649C01EF8AAF}" type="slidenum">
              <a:rPr lang="en-US" smtClean="0"/>
              <a:pPr/>
              <a:t>25</a:t>
            </a:fld>
            <a:endParaRPr lang="en-US" dirty="0"/>
          </a:p>
        </p:txBody>
      </p:sp>
    </p:spTree>
    <p:extLst>
      <p:ext uri="{BB962C8B-B14F-4D97-AF65-F5344CB8AC3E}">
        <p14:creationId xmlns:p14="http://schemas.microsoft.com/office/powerpoint/2010/main" val="223619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Knitting Services</a:t>
            </a:r>
          </a:p>
        </p:txBody>
      </p:sp>
      <p:sp>
        <p:nvSpPr>
          <p:cNvPr id="3" name="Content Placeholder 2"/>
          <p:cNvSpPr>
            <a:spLocks noGrp="1"/>
          </p:cNvSpPr>
          <p:nvPr>
            <p:ph idx="1"/>
          </p:nvPr>
        </p:nvSpPr>
        <p:spPr>
          <a:xfrm>
            <a:off x="1219199" y="2004218"/>
            <a:ext cx="7447085" cy="4525963"/>
          </a:xfrm>
        </p:spPr>
        <p:txBody>
          <a:bodyPr/>
          <a:lstStyle/>
          <a:p>
            <a:r>
              <a:rPr lang="en-US" dirty="0"/>
              <a:t>Medicaid Home and Community Based Services Waivers</a:t>
            </a:r>
          </a:p>
          <a:p>
            <a:r>
              <a:rPr lang="en-US" dirty="0"/>
              <a:t>Medicaid State Plan</a:t>
            </a:r>
          </a:p>
          <a:p>
            <a:r>
              <a:rPr lang="en-US" dirty="0"/>
              <a:t>Behavioral Health Organizations</a:t>
            </a:r>
          </a:p>
          <a:p>
            <a:r>
              <a:rPr lang="en-US" dirty="0"/>
              <a:t>Colorado Crisis Services </a:t>
            </a:r>
          </a:p>
          <a:p>
            <a:r>
              <a:rPr lang="en-US" dirty="0"/>
              <a:t>Private Insurers </a:t>
            </a:r>
          </a:p>
          <a:p>
            <a:r>
              <a:rPr lang="en-US" dirty="0"/>
              <a:t>Other Respite Dollars</a:t>
            </a:r>
          </a:p>
        </p:txBody>
      </p:sp>
      <p:sp>
        <p:nvSpPr>
          <p:cNvPr id="4" name="Date Placeholder 3"/>
          <p:cNvSpPr>
            <a:spLocks noGrp="1"/>
          </p:cNvSpPr>
          <p:nvPr>
            <p:ph type="dt" sz="half" idx="10"/>
          </p:nvPr>
        </p:nvSpPr>
        <p:spPr/>
        <p:txBody>
          <a:bodyPr/>
          <a:lstStyle/>
          <a:p>
            <a:r>
              <a:rPr lang="en-US" dirty="0"/>
              <a:t>9/22/16</a:t>
            </a:r>
          </a:p>
        </p:txBody>
      </p:sp>
      <p:sp>
        <p:nvSpPr>
          <p:cNvPr id="5" name="Slide Number Placeholder 4"/>
          <p:cNvSpPr>
            <a:spLocks noGrp="1"/>
          </p:cNvSpPr>
          <p:nvPr>
            <p:ph type="sldNum" sz="quarter" idx="12"/>
          </p:nvPr>
        </p:nvSpPr>
        <p:spPr/>
        <p:txBody>
          <a:bodyPr/>
          <a:lstStyle/>
          <a:p>
            <a:fld id="{0A9E7DF5-78EB-4DC3-BADE-649C01EF8AAF}" type="slidenum">
              <a:rPr lang="en-US" smtClean="0"/>
              <a:pPr/>
              <a:t>26</a:t>
            </a:fld>
            <a:endParaRPr lang="en-US" dirty="0"/>
          </a:p>
        </p:txBody>
      </p:sp>
      <p:pic>
        <p:nvPicPr>
          <p:cNvPr id="6" name="Picture 5"/>
          <p:cNvPicPr>
            <a:picLocks noChangeAspect="1"/>
          </p:cNvPicPr>
          <p:nvPr/>
        </p:nvPicPr>
        <p:blipFill>
          <a:blip r:embed="rId2">
            <a:alphaModFix amt="14000"/>
          </a:blip>
          <a:stretch>
            <a:fillRect/>
          </a:stretch>
        </p:blipFill>
        <p:spPr>
          <a:xfrm>
            <a:off x="990600" y="1822939"/>
            <a:ext cx="8100646" cy="4425462"/>
          </a:xfrm>
          <a:prstGeom prst="rect">
            <a:avLst/>
          </a:prstGeom>
        </p:spPr>
      </p:pic>
    </p:spTree>
    <p:extLst>
      <p:ext uri="{BB962C8B-B14F-4D97-AF65-F5344CB8AC3E}">
        <p14:creationId xmlns:p14="http://schemas.microsoft.com/office/powerpoint/2010/main" val="1158755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 upon Current  and Planned Efforts</a:t>
            </a:r>
          </a:p>
        </p:txBody>
      </p:sp>
      <p:sp>
        <p:nvSpPr>
          <p:cNvPr id="3" name="Content Placeholder 2"/>
          <p:cNvSpPr>
            <a:spLocks noGrp="1"/>
          </p:cNvSpPr>
          <p:nvPr>
            <p:ph idx="1"/>
          </p:nvPr>
        </p:nvSpPr>
        <p:spPr>
          <a:xfrm>
            <a:off x="1435608" y="1447800"/>
            <a:ext cx="7498080" cy="5029200"/>
          </a:xfrm>
        </p:spPr>
        <p:txBody>
          <a:bodyPr>
            <a:normAutofit fontScale="92500"/>
          </a:bodyPr>
          <a:lstStyle/>
          <a:p>
            <a:r>
              <a:rPr lang="en-US" dirty="0"/>
              <a:t>Look at Behavioral Health transformation plans </a:t>
            </a:r>
            <a:r>
              <a:rPr lang="en-US" dirty="0">
                <a:hlinkClick r:id="rId2"/>
              </a:rPr>
              <a:t>https://cdhs.colorado.gov/behavioral-health-reform</a:t>
            </a:r>
            <a:endParaRPr lang="en-US" dirty="0"/>
          </a:p>
          <a:p>
            <a:r>
              <a:rPr lang="en-US" dirty="0"/>
              <a:t>Look at IDD focused report; use the recommendations to address issues you face</a:t>
            </a:r>
          </a:p>
          <a:p>
            <a:r>
              <a:rPr lang="en-US" dirty="0"/>
              <a:t>Look at plans for the ARPA money especially with respect to:</a:t>
            </a:r>
          </a:p>
          <a:p>
            <a:pPr lvl="2"/>
            <a:r>
              <a:rPr lang="en-US" dirty="0"/>
              <a:t>Crisis Intervention</a:t>
            </a:r>
          </a:p>
          <a:p>
            <a:pPr lvl="2"/>
            <a:r>
              <a:rPr lang="en-US" dirty="0"/>
              <a:t>Care Coordination</a:t>
            </a:r>
          </a:p>
          <a:p>
            <a:pPr lvl="2"/>
            <a:r>
              <a:rPr lang="en-US" dirty="0"/>
              <a:t>Workforce Development</a:t>
            </a:r>
          </a:p>
        </p:txBody>
      </p:sp>
      <p:sp>
        <p:nvSpPr>
          <p:cNvPr id="4" name="Date Placeholder 3"/>
          <p:cNvSpPr>
            <a:spLocks noGrp="1"/>
          </p:cNvSpPr>
          <p:nvPr>
            <p:ph type="dt" sz="half" idx="10"/>
          </p:nvPr>
        </p:nvSpPr>
        <p:spPr/>
        <p:txBody>
          <a:bodyPr/>
          <a:lstStyle/>
          <a:p>
            <a:r>
              <a:rPr lang="en-US"/>
              <a:t>9/22/16</a:t>
            </a:r>
            <a:endParaRPr lang="en-US" dirty="0"/>
          </a:p>
        </p:txBody>
      </p:sp>
      <p:sp>
        <p:nvSpPr>
          <p:cNvPr id="5" name="Slide Number Placeholder 4"/>
          <p:cNvSpPr>
            <a:spLocks noGrp="1"/>
          </p:cNvSpPr>
          <p:nvPr>
            <p:ph type="sldNum" sz="quarter" idx="12"/>
          </p:nvPr>
        </p:nvSpPr>
        <p:spPr/>
        <p:txBody>
          <a:bodyPr/>
          <a:lstStyle/>
          <a:p>
            <a:fld id="{0A9E7DF5-78EB-4DC3-BADE-649C01EF8AAF}" type="slidenum">
              <a:rPr lang="en-US" smtClean="0"/>
              <a:pPr/>
              <a:t>27</a:t>
            </a:fld>
            <a:endParaRPr lang="en-US" dirty="0"/>
          </a:p>
        </p:txBody>
      </p:sp>
    </p:spTree>
    <p:extLst>
      <p:ext uri="{BB962C8B-B14F-4D97-AF65-F5344CB8AC3E}">
        <p14:creationId xmlns:p14="http://schemas.microsoft.com/office/powerpoint/2010/main" val="1467057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Anthem for Next Five Years</a:t>
            </a:r>
          </a:p>
        </p:txBody>
      </p:sp>
      <p:sp>
        <p:nvSpPr>
          <p:cNvPr id="4" name="Date Placeholder 3"/>
          <p:cNvSpPr>
            <a:spLocks noGrp="1"/>
          </p:cNvSpPr>
          <p:nvPr>
            <p:ph type="dt" sz="half" idx="10"/>
          </p:nvPr>
        </p:nvSpPr>
        <p:spPr/>
        <p:txBody>
          <a:bodyPr/>
          <a:lstStyle/>
          <a:p>
            <a:r>
              <a:rPr lang="en-US"/>
              <a:t>9/22/16</a:t>
            </a:r>
            <a:endParaRPr lang="en-US" dirty="0"/>
          </a:p>
        </p:txBody>
      </p:sp>
      <p:sp>
        <p:nvSpPr>
          <p:cNvPr id="5" name="Slide Number Placeholder 4"/>
          <p:cNvSpPr>
            <a:spLocks noGrp="1"/>
          </p:cNvSpPr>
          <p:nvPr>
            <p:ph type="sldNum" sz="quarter" idx="12"/>
          </p:nvPr>
        </p:nvSpPr>
        <p:spPr/>
        <p:txBody>
          <a:bodyPr/>
          <a:lstStyle/>
          <a:p>
            <a:fld id="{0A9E7DF5-78EB-4DC3-BADE-649C01EF8AAF}" type="slidenum">
              <a:rPr lang="en-US" smtClean="0"/>
              <a:pPr/>
              <a:t>28</a:t>
            </a:fld>
            <a:endParaRPr lang="en-US" dirty="0"/>
          </a:p>
        </p:txBody>
      </p:sp>
      <p:pic>
        <p:nvPicPr>
          <p:cNvPr id="12" name="Picture 11" descr="C:\Users\loshj\AppData\Local\Microsoft\Windows\INetCache\Content.MSO\C3B8CEBC.tmp"/>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5334000" cy="4419600"/>
          </a:xfrm>
          <a:prstGeom prst="rect">
            <a:avLst/>
          </a:prstGeom>
          <a:noFill/>
          <a:ln>
            <a:noFill/>
          </a:ln>
        </p:spPr>
      </p:pic>
    </p:spTree>
    <p:extLst>
      <p:ext uri="{BB962C8B-B14F-4D97-AF65-F5344CB8AC3E}">
        <p14:creationId xmlns:p14="http://schemas.microsoft.com/office/powerpoint/2010/main" val="813736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Presenters </a:t>
            </a:r>
          </a:p>
        </p:txBody>
      </p:sp>
      <p:sp>
        <p:nvSpPr>
          <p:cNvPr id="5" name="Content Placeholder 4"/>
          <p:cNvSpPr>
            <a:spLocks noGrp="1"/>
          </p:cNvSpPr>
          <p:nvPr>
            <p:ph idx="1"/>
          </p:nvPr>
        </p:nvSpPr>
        <p:spPr>
          <a:xfrm>
            <a:off x="1066800" y="1752600"/>
            <a:ext cx="7620000" cy="4724400"/>
          </a:xfrm>
        </p:spPr>
        <p:txBody>
          <a:bodyPr>
            <a:normAutofit/>
          </a:bodyPr>
          <a:lstStyle/>
          <a:p>
            <a:pPr marL="0" indent="0">
              <a:spcBef>
                <a:spcPts val="0"/>
              </a:spcBef>
              <a:spcAft>
                <a:spcPts val="1200"/>
              </a:spcAft>
              <a:buNone/>
            </a:pPr>
            <a:r>
              <a:rPr lang="en-US" sz="3200" dirty="0"/>
              <a:t>Carol Meredith - </a:t>
            </a:r>
            <a:r>
              <a:rPr lang="en-US" sz="3200" dirty="0">
                <a:hlinkClick r:id="rId2"/>
              </a:rPr>
              <a:t>Carol@arc-ad.org</a:t>
            </a:r>
            <a:r>
              <a:rPr lang="en-US" sz="3200" dirty="0"/>
              <a:t> </a:t>
            </a:r>
          </a:p>
          <a:p>
            <a:pPr marL="0" indent="0">
              <a:spcBef>
                <a:spcPts val="0"/>
              </a:spcBef>
              <a:spcAft>
                <a:spcPts val="1200"/>
              </a:spcAft>
              <a:buNone/>
            </a:pPr>
            <a:r>
              <a:rPr lang="en-US" dirty="0"/>
              <a:t>Cordelia Robinson Rosenberg - </a:t>
            </a:r>
            <a:r>
              <a:rPr lang="en-US" dirty="0">
                <a:hlinkClick r:id="rId3"/>
              </a:rPr>
              <a:t>Cordelia.rosenberg@cuanschutz.edu</a:t>
            </a:r>
            <a:endParaRPr lang="en-US" dirty="0"/>
          </a:p>
          <a:p>
            <a:pPr marL="0" indent="0">
              <a:buNone/>
            </a:pPr>
            <a:r>
              <a:rPr lang="en-US" u="sng" dirty="0">
                <a:hlinkClick r:id="rId4" tooltip="https://medschool.cuanschutz.edu/jfk-partners/projects/dual-diagnosis-gap-analysis"/>
              </a:rPr>
              <a:t>https://medschool.cuanschutz.edu/jfk-partners/projects/dual-diagnosis-gap-analysis</a:t>
            </a:r>
            <a:endParaRPr lang="en-US" sz="3200" dirty="0"/>
          </a:p>
        </p:txBody>
      </p:sp>
      <p:sp>
        <p:nvSpPr>
          <p:cNvPr id="3" name="Date Placeholder 2"/>
          <p:cNvSpPr>
            <a:spLocks noGrp="1"/>
          </p:cNvSpPr>
          <p:nvPr>
            <p:ph type="dt" sz="half" idx="10"/>
          </p:nvPr>
        </p:nvSpPr>
        <p:spPr/>
        <p:txBody>
          <a:bodyPr/>
          <a:lstStyle/>
          <a:p>
            <a:r>
              <a:rPr lang="en-US" dirty="0"/>
              <a:t>9/22/16</a:t>
            </a:r>
          </a:p>
        </p:txBody>
      </p:sp>
      <p:sp>
        <p:nvSpPr>
          <p:cNvPr id="7" name="Slide Number Placeholder 3"/>
          <p:cNvSpPr>
            <a:spLocks noGrp="1"/>
          </p:cNvSpPr>
          <p:nvPr>
            <p:ph type="sldNum" sz="quarter" idx="12"/>
          </p:nvPr>
        </p:nvSpPr>
        <p:spPr/>
        <p:txBody>
          <a:bodyPr/>
          <a:lstStyle/>
          <a:p>
            <a:fld id="{0A9E7DF5-78EB-4DC3-BADE-649C01EF8AAF}" type="slidenum">
              <a:rPr lang="en-US" smtClean="0"/>
              <a:pPr/>
              <a:t>29</a:t>
            </a:fld>
            <a:endParaRPr lang="en-US"/>
          </a:p>
        </p:txBody>
      </p:sp>
    </p:spTree>
    <p:extLst>
      <p:ext uri="{BB962C8B-B14F-4D97-AF65-F5344CB8AC3E}">
        <p14:creationId xmlns:p14="http://schemas.microsoft.com/office/powerpoint/2010/main" val="340246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dirty="0"/>
              <a:t>History</a:t>
            </a:r>
          </a:p>
        </p:txBody>
      </p:sp>
      <p:sp>
        <p:nvSpPr>
          <p:cNvPr id="3" name="Rectangle 2"/>
          <p:cNvSpPr>
            <a:spLocks noGrp="1"/>
          </p:cNvSpPr>
          <p:nvPr>
            <p:ph idx="1"/>
          </p:nvPr>
        </p:nvSpPr>
        <p:spPr/>
        <p:txBody>
          <a:bodyPr vert="horz" lIns="91440" tIns="45720" rIns="91440" bIns="45720" rtlCol="0">
            <a:normAutofit/>
          </a:bodyPr>
          <a:lstStyle/>
          <a:p>
            <a:pPr>
              <a:spcBef>
                <a:spcPts val="600"/>
              </a:spcBef>
              <a:spcAft>
                <a:spcPts val="600"/>
              </a:spcAft>
            </a:pPr>
            <a:r>
              <a:rPr lang="en-US" sz="2800" dirty="0"/>
              <a:t>2010--CO Autism Commission identified increased access to MH services for people with Autism and other neuro-developmental disabilities as a critical goal.</a:t>
            </a:r>
          </a:p>
          <a:p>
            <a:pPr>
              <a:spcBef>
                <a:spcPts val="600"/>
              </a:spcBef>
              <a:spcAft>
                <a:spcPts val="600"/>
              </a:spcAft>
            </a:pPr>
            <a:r>
              <a:rPr lang="en-US" sz="2800" dirty="0"/>
              <a:t>2012-Medical-MH committee of CANDO (successor to Autism Commission) identified START model as a possible model to emulate.</a:t>
            </a:r>
          </a:p>
          <a:p>
            <a:pPr>
              <a:spcBef>
                <a:spcPts val="600"/>
              </a:spcBef>
              <a:spcAft>
                <a:spcPts val="600"/>
              </a:spcAft>
            </a:pPr>
            <a:r>
              <a:rPr lang="en-US" sz="2800" dirty="0"/>
              <a:t>CO Legislature funds Gaps Analysis</a:t>
            </a:r>
          </a:p>
        </p:txBody>
      </p:sp>
      <p:sp>
        <p:nvSpPr>
          <p:cNvPr id="4" name="Date Placeholder 3"/>
          <p:cNvSpPr>
            <a:spLocks noGrp="1"/>
          </p:cNvSpPr>
          <p:nvPr>
            <p:ph type="dt" sz="half" idx="10"/>
          </p:nvPr>
        </p:nvSpPr>
        <p:spPr/>
        <p:txBody>
          <a:bodyPr/>
          <a:lstStyle/>
          <a:p>
            <a:r>
              <a:rPr lang="en-US" dirty="0"/>
              <a:t>9/22/16</a:t>
            </a:r>
          </a:p>
        </p:txBody>
      </p:sp>
      <p:sp>
        <p:nvSpPr>
          <p:cNvPr id="6" name="Slide Number Placeholder 3"/>
          <p:cNvSpPr>
            <a:spLocks noGrp="1"/>
          </p:cNvSpPr>
          <p:nvPr>
            <p:ph type="sldNum" sz="quarter" idx="12"/>
          </p:nvPr>
        </p:nvSpPr>
        <p:spPr/>
        <p:txBody>
          <a:bodyPr/>
          <a:lstStyle/>
          <a:p>
            <a:fld id="{0A9E7DF5-78EB-4DC3-BADE-649C01EF8AAF}" type="slidenum">
              <a:rPr lang="en-US" smtClean="0"/>
              <a:pPr/>
              <a:t>3</a:t>
            </a:fld>
            <a:endParaRPr lang="en-US" dirty="0"/>
          </a:p>
        </p:txBody>
      </p:sp>
    </p:spTree>
    <p:extLst>
      <p:ext uri="{BB962C8B-B14F-4D97-AF65-F5344CB8AC3E}">
        <p14:creationId xmlns:p14="http://schemas.microsoft.com/office/powerpoint/2010/main" val="312561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History</a:t>
            </a:r>
          </a:p>
        </p:txBody>
      </p:sp>
      <p:sp>
        <p:nvSpPr>
          <p:cNvPr id="2" name="Content Placeholder 1"/>
          <p:cNvSpPr>
            <a:spLocks noGrp="1"/>
          </p:cNvSpPr>
          <p:nvPr>
            <p:ph idx="1"/>
          </p:nvPr>
        </p:nvSpPr>
        <p:spPr/>
        <p:txBody>
          <a:bodyPr>
            <a:normAutofit/>
          </a:bodyPr>
          <a:lstStyle/>
          <a:p>
            <a:pPr marL="82296" indent="0">
              <a:spcBef>
                <a:spcPts val="600"/>
              </a:spcBef>
              <a:spcAft>
                <a:spcPts val="600"/>
              </a:spcAft>
              <a:buNone/>
            </a:pPr>
            <a:endParaRPr lang="en-US" sz="2800" dirty="0"/>
          </a:p>
          <a:p>
            <a:pPr>
              <a:spcAft>
                <a:spcPts val="600"/>
              </a:spcAft>
            </a:pPr>
            <a:r>
              <a:rPr lang="en-US" sz="2800" dirty="0"/>
              <a:t>Policy and Funding Barriers and Recommendations report developed. </a:t>
            </a:r>
          </a:p>
          <a:p>
            <a:pPr>
              <a:spcBef>
                <a:spcPts val="600"/>
              </a:spcBef>
              <a:spcAft>
                <a:spcPts val="600"/>
              </a:spcAft>
            </a:pPr>
            <a:r>
              <a:rPr lang="en-US" sz="2800" dirty="0"/>
              <a:t>2015 CO Legislature authorized funding for Pilot</a:t>
            </a:r>
          </a:p>
          <a:p>
            <a:pPr>
              <a:spcBef>
                <a:spcPts val="600"/>
              </a:spcBef>
              <a:spcAft>
                <a:spcPts val="600"/>
              </a:spcAft>
            </a:pPr>
            <a:r>
              <a:rPr lang="en-US" sz="2800" dirty="0"/>
              <a:t>Reports and recommendations</a:t>
            </a:r>
          </a:p>
          <a:p>
            <a:pPr>
              <a:spcBef>
                <a:spcPts val="600"/>
              </a:spcBef>
              <a:spcAft>
                <a:spcPts val="600"/>
              </a:spcAft>
            </a:pPr>
            <a:r>
              <a:rPr lang="en-US" sz="2800" dirty="0"/>
              <a:t>2021- CO Legislature funds training for </a:t>
            </a:r>
            <a:r>
              <a:rPr lang="en-US" sz="2800"/>
              <a:t>care coordination </a:t>
            </a:r>
            <a:endParaRPr lang="en-US" dirty="0"/>
          </a:p>
        </p:txBody>
      </p:sp>
      <p:sp>
        <p:nvSpPr>
          <p:cNvPr id="3" name="Date Placeholder 2"/>
          <p:cNvSpPr>
            <a:spLocks noGrp="1"/>
          </p:cNvSpPr>
          <p:nvPr>
            <p:ph type="dt" sz="half" idx="10"/>
          </p:nvPr>
        </p:nvSpPr>
        <p:spPr/>
        <p:txBody>
          <a:bodyPr/>
          <a:lstStyle/>
          <a:p>
            <a:r>
              <a:rPr lang="en-US" dirty="0"/>
              <a:t>9/22/16</a:t>
            </a:r>
          </a:p>
        </p:txBody>
      </p:sp>
      <p:sp>
        <p:nvSpPr>
          <p:cNvPr id="4" name="Slide Number Placeholder 3"/>
          <p:cNvSpPr>
            <a:spLocks noGrp="1"/>
          </p:cNvSpPr>
          <p:nvPr>
            <p:ph type="sldNum" sz="quarter" idx="12"/>
          </p:nvPr>
        </p:nvSpPr>
        <p:spPr/>
        <p:txBody>
          <a:bodyPr/>
          <a:lstStyle/>
          <a:p>
            <a:fld id="{0A9E7DF5-78EB-4DC3-BADE-649C01EF8AAF}" type="slidenum">
              <a:rPr lang="en-US" smtClean="0"/>
              <a:pPr/>
              <a:t>4</a:t>
            </a:fld>
            <a:endParaRPr lang="en-US" dirty="0"/>
          </a:p>
        </p:txBody>
      </p:sp>
    </p:spTree>
    <p:extLst>
      <p:ext uri="{BB962C8B-B14F-4D97-AF65-F5344CB8AC3E}">
        <p14:creationId xmlns:p14="http://schemas.microsoft.com/office/powerpoint/2010/main" val="85628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83" t="8376" b="9744"/>
          <a:stretch/>
        </p:blipFill>
        <p:spPr>
          <a:xfrm>
            <a:off x="0" y="468923"/>
            <a:ext cx="9144000" cy="5991470"/>
          </a:xfrm>
          <a:prstGeom prst="rect">
            <a:avLst/>
          </a:prstGeom>
        </p:spPr>
      </p:pic>
      <p:sp>
        <p:nvSpPr>
          <p:cNvPr id="4" name="Date Placeholder 3"/>
          <p:cNvSpPr>
            <a:spLocks noGrp="1"/>
          </p:cNvSpPr>
          <p:nvPr>
            <p:ph type="dt" sz="half" idx="10"/>
          </p:nvPr>
        </p:nvSpPr>
        <p:spPr/>
        <p:txBody>
          <a:bodyPr/>
          <a:lstStyle/>
          <a:p>
            <a:r>
              <a:rPr lang="en-US" dirty="0"/>
              <a:t>9/22/16</a:t>
            </a:r>
          </a:p>
        </p:txBody>
      </p:sp>
      <p:sp>
        <p:nvSpPr>
          <p:cNvPr id="5" name="Slide Number Placeholder 4"/>
          <p:cNvSpPr>
            <a:spLocks noGrp="1"/>
          </p:cNvSpPr>
          <p:nvPr>
            <p:ph type="sldNum" sz="quarter" idx="12"/>
          </p:nvPr>
        </p:nvSpPr>
        <p:spPr/>
        <p:txBody>
          <a:bodyPr/>
          <a:lstStyle/>
          <a:p>
            <a:fld id="{0A9E7DF5-78EB-4DC3-BADE-649C01EF8AAF}" type="slidenum">
              <a:rPr lang="en-US" smtClean="0"/>
              <a:pPr/>
              <a:t>5</a:t>
            </a:fld>
            <a:endParaRPr lang="en-US" dirty="0"/>
          </a:p>
        </p:txBody>
      </p:sp>
      <p:sp>
        <p:nvSpPr>
          <p:cNvPr id="3" name="TextBox 2"/>
          <p:cNvSpPr txBox="1"/>
          <p:nvPr/>
        </p:nvSpPr>
        <p:spPr>
          <a:xfrm>
            <a:off x="152400" y="114980"/>
            <a:ext cx="3810000" cy="707886"/>
          </a:xfrm>
          <a:prstGeom prst="rect">
            <a:avLst/>
          </a:prstGeom>
        </p:spPr>
        <p:txBody>
          <a:bodyPr anchor="ctr">
            <a:normAutofit lnSpcReduction="100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a:t>Desired System</a:t>
            </a:r>
          </a:p>
        </p:txBody>
      </p:sp>
    </p:spTree>
    <p:extLst>
      <p:ext uri="{BB962C8B-B14F-4D97-AF65-F5344CB8AC3E}">
        <p14:creationId xmlns:p14="http://schemas.microsoft.com/office/powerpoint/2010/main" val="277630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Estimate of number of adults with dual diagnosis</a:t>
            </a:r>
          </a:p>
        </p:txBody>
      </p:sp>
      <p:sp>
        <p:nvSpPr>
          <p:cNvPr id="2" name="Content Placeholder 1"/>
          <p:cNvSpPr>
            <a:spLocks noGrp="1"/>
          </p:cNvSpPr>
          <p:nvPr>
            <p:ph idx="1"/>
          </p:nvPr>
        </p:nvSpPr>
        <p:spPr>
          <a:xfrm>
            <a:off x="1447800" y="1600200"/>
            <a:ext cx="7498080" cy="4800600"/>
          </a:xfrm>
        </p:spPr>
        <p:txBody>
          <a:bodyPr/>
          <a:lstStyle/>
          <a:p>
            <a:pPr marL="109728" indent="0">
              <a:spcBef>
                <a:spcPts val="600"/>
              </a:spcBef>
              <a:spcAft>
                <a:spcPts val="600"/>
              </a:spcAft>
              <a:buNone/>
            </a:pPr>
            <a:r>
              <a:rPr lang="en-US" sz="3200" dirty="0"/>
              <a:t>Estimate is consistently 30 to 35 percent nationally</a:t>
            </a:r>
          </a:p>
          <a:p>
            <a:pPr marL="109728" lvl="1" indent="0">
              <a:spcBef>
                <a:spcPts val="600"/>
              </a:spcBef>
              <a:spcAft>
                <a:spcPts val="600"/>
              </a:spcAft>
              <a:buSzPct val="68000"/>
              <a:buNone/>
            </a:pPr>
            <a:r>
              <a:rPr lang="en-US" sz="2400" dirty="0"/>
              <a:t>3,362-3,923 adults in Colorado on waivers likely in need of mental health services</a:t>
            </a:r>
          </a:p>
          <a:p>
            <a:pPr>
              <a:spcBef>
                <a:spcPts val="600"/>
              </a:spcBef>
              <a:spcAft>
                <a:spcPts val="600"/>
              </a:spcAft>
            </a:pPr>
            <a:r>
              <a:rPr lang="en-US" sz="3200" dirty="0"/>
              <a:t>NCI Core Indicator data shows: </a:t>
            </a:r>
          </a:p>
          <a:p>
            <a:pPr lvl="1">
              <a:spcBef>
                <a:spcPts val="600"/>
              </a:spcBef>
              <a:spcAft>
                <a:spcPts val="600"/>
              </a:spcAft>
              <a:buFont typeface="Wingdings" panose="05000000000000000000" pitchFamily="2" charset="2"/>
              <a:buChar char="§"/>
            </a:pPr>
            <a:r>
              <a:rPr lang="en-US" sz="2400" dirty="0"/>
              <a:t>43% of individuals with I/DD need some extensive support to manage self injurious, disruptive and/or destructive behavior</a:t>
            </a:r>
          </a:p>
          <a:p>
            <a:pPr lvl="1">
              <a:spcBef>
                <a:spcPts val="600"/>
              </a:spcBef>
              <a:spcAft>
                <a:spcPts val="600"/>
              </a:spcAft>
              <a:buFont typeface="Wingdings" panose="05000000000000000000" pitchFamily="2" charset="2"/>
              <a:buChar char="§"/>
            </a:pPr>
            <a:r>
              <a:rPr lang="en-US" sz="2400" dirty="0"/>
              <a:t>Higher use of psychotropic medication</a:t>
            </a:r>
          </a:p>
          <a:p>
            <a:endParaRPr lang="en-US" dirty="0"/>
          </a:p>
        </p:txBody>
      </p:sp>
      <p:sp>
        <p:nvSpPr>
          <p:cNvPr id="3" name="Date Placeholder 2"/>
          <p:cNvSpPr>
            <a:spLocks noGrp="1"/>
          </p:cNvSpPr>
          <p:nvPr>
            <p:ph type="dt" sz="half" idx="10"/>
          </p:nvPr>
        </p:nvSpPr>
        <p:spPr/>
        <p:txBody>
          <a:bodyPr/>
          <a:lstStyle/>
          <a:p>
            <a:r>
              <a:rPr lang="en-US" dirty="0"/>
              <a:t>9/22/16</a:t>
            </a:r>
          </a:p>
        </p:txBody>
      </p:sp>
      <p:sp>
        <p:nvSpPr>
          <p:cNvPr id="4" name="Slide Number Placeholder 3"/>
          <p:cNvSpPr>
            <a:spLocks noGrp="1"/>
          </p:cNvSpPr>
          <p:nvPr>
            <p:ph type="sldNum" sz="quarter" idx="12"/>
          </p:nvPr>
        </p:nvSpPr>
        <p:spPr/>
        <p:txBody>
          <a:bodyPr/>
          <a:lstStyle/>
          <a:p>
            <a:fld id="{0A9E7DF5-78EB-4DC3-BADE-649C01EF8AAF}" type="slidenum">
              <a:rPr lang="en-US" smtClean="0"/>
              <a:pPr/>
              <a:t>6</a:t>
            </a:fld>
            <a:endParaRPr lang="en-US"/>
          </a:p>
        </p:txBody>
      </p:sp>
    </p:spTree>
    <p:extLst>
      <p:ext uri="{BB962C8B-B14F-4D97-AF65-F5344CB8AC3E}">
        <p14:creationId xmlns:p14="http://schemas.microsoft.com/office/powerpoint/2010/main" val="147777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5077" y="76200"/>
            <a:ext cx="7620000" cy="1143000"/>
          </a:xfrm>
        </p:spPr>
        <p:txBody>
          <a:bodyPr>
            <a:normAutofit fontScale="90000"/>
          </a:bodyPr>
          <a:lstStyle/>
          <a:p>
            <a:r>
              <a:rPr lang="en-US" dirty="0"/>
              <a:t>Recurring Comments for Needed Services</a:t>
            </a:r>
          </a:p>
        </p:txBody>
      </p:sp>
      <p:sp>
        <p:nvSpPr>
          <p:cNvPr id="3" name="Date Placeholder 2"/>
          <p:cNvSpPr>
            <a:spLocks noGrp="1"/>
          </p:cNvSpPr>
          <p:nvPr>
            <p:ph type="dt" sz="half" idx="10"/>
          </p:nvPr>
        </p:nvSpPr>
        <p:spPr/>
        <p:txBody>
          <a:bodyPr/>
          <a:lstStyle/>
          <a:p>
            <a:r>
              <a:rPr lang="en-US" dirty="0"/>
              <a:t>9/22/16</a:t>
            </a:r>
          </a:p>
        </p:txBody>
      </p:sp>
      <p:sp>
        <p:nvSpPr>
          <p:cNvPr id="4" name="Slide Number Placeholder 3"/>
          <p:cNvSpPr>
            <a:spLocks noGrp="1"/>
          </p:cNvSpPr>
          <p:nvPr>
            <p:ph type="sldNum" sz="quarter" idx="12"/>
          </p:nvPr>
        </p:nvSpPr>
        <p:spPr/>
        <p:txBody>
          <a:bodyPr/>
          <a:lstStyle/>
          <a:p>
            <a:fld id="{0A9E7DF5-78EB-4DC3-BADE-649C01EF8AAF}" type="slidenum">
              <a:rPr lang="en-US" smtClean="0"/>
              <a:pPr/>
              <a:t>7</a:t>
            </a:fld>
            <a:endParaRPr lang="en-US"/>
          </a:p>
        </p:txBody>
      </p:sp>
      <p:sp>
        <p:nvSpPr>
          <p:cNvPr id="6" name="Content Placeholder 2"/>
          <p:cNvSpPr>
            <a:spLocks noGrp="1"/>
          </p:cNvSpPr>
          <p:nvPr/>
        </p:nvSpPr>
        <p:spPr>
          <a:xfrm>
            <a:off x="1066800" y="1295400"/>
            <a:ext cx="7315200" cy="5310554"/>
          </a:xfrm>
          <a:prstGeom prst="rect">
            <a:avLst/>
          </a:prstGeom>
        </p:spPr>
        <p:txBody>
          <a:bodyPr vert="horz">
            <a:noAutofit/>
          </a:bodyPr>
          <a:lstStyle/>
          <a:p>
            <a:pPr marL="342900" indent="-342900">
              <a:spcBef>
                <a:spcPct val="20000"/>
              </a:spcBef>
              <a:spcAft>
                <a:spcPts val="600"/>
              </a:spcAft>
              <a:buSzPct val="68000"/>
              <a:buFont typeface="Arial" panose="020B0604020202020204" pitchFamily="34" charset="0"/>
              <a:buChar char="•"/>
            </a:pPr>
            <a:r>
              <a:rPr lang="en-US" sz="2000" dirty="0"/>
              <a:t>Wrap-around care/support</a:t>
            </a:r>
          </a:p>
          <a:p>
            <a:pPr marL="342900" indent="-342900">
              <a:spcBef>
                <a:spcPct val="20000"/>
              </a:spcBef>
              <a:spcAft>
                <a:spcPts val="600"/>
              </a:spcAft>
              <a:buSzPct val="68000"/>
              <a:buFont typeface="Arial" panose="020B0604020202020204" pitchFamily="34" charset="0"/>
              <a:buChar char="•"/>
            </a:pPr>
            <a:r>
              <a:rPr lang="en-US" sz="2000" dirty="0"/>
              <a:t>Many families receiving services/therapies state that any one service meets their child’s needs “a little” or “somewhat”</a:t>
            </a:r>
          </a:p>
          <a:p>
            <a:pPr marL="342900" indent="-342900">
              <a:spcBef>
                <a:spcPct val="20000"/>
              </a:spcBef>
              <a:spcAft>
                <a:spcPts val="600"/>
              </a:spcAft>
              <a:buSzPct val="68000"/>
              <a:buFont typeface="Arial" panose="020B0604020202020204" pitchFamily="34" charset="0"/>
              <a:buChar char="•"/>
            </a:pPr>
            <a:r>
              <a:rPr lang="en-US" sz="2000" dirty="0"/>
              <a:t>Access to needed care - regardless of diagnoses or lack thereof</a:t>
            </a:r>
          </a:p>
          <a:p>
            <a:pPr marL="342900" indent="-342900">
              <a:spcBef>
                <a:spcPct val="20000"/>
              </a:spcBef>
              <a:spcAft>
                <a:spcPts val="600"/>
              </a:spcAft>
              <a:buSzPct val="68000"/>
              <a:buFont typeface="Arial" panose="020B0604020202020204" pitchFamily="34" charset="0"/>
              <a:buChar char="•"/>
            </a:pPr>
            <a:r>
              <a:rPr lang="en-US" sz="2000" dirty="0"/>
              <a:t>Support for the entire family unit</a:t>
            </a:r>
          </a:p>
          <a:p>
            <a:pPr marL="342900" indent="-342900">
              <a:spcBef>
                <a:spcPct val="20000"/>
              </a:spcBef>
              <a:spcAft>
                <a:spcPts val="600"/>
              </a:spcAft>
              <a:buSzPct val="68000"/>
              <a:buFont typeface="Arial" panose="020B0604020202020204" pitchFamily="34" charset="0"/>
              <a:buChar char="•"/>
            </a:pPr>
            <a:r>
              <a:rPr lang="en-US" sz="2000" dirty="0"/>
              <a:t>Need out of home placement options</a:t>
            </a:r>
          </a:p>
          <a:p>
            <a:pPr marL="342900" indent="-342900">
              <a:spcBef>
                <a:spcPct val="20000"/>
              </a:spcBef>
              <a:spcAft>
                <a:spcPts val="600"/>
              </a:spcAft>
              <a:buSzPct val="68000"/>
              <a:buFont typeface="Arial" panose="020B0604020202020204" pitchFamily="34" charset="0"/>
              <a:buChar char="•"/>
            </a:pPr>
            <a:r>
              <a:rPr lang="en-US" sz="2000" dirty="0"/>
              <a:t>Day Camp; longer term camps </a:t>
            </a:r>
          </a:p>
          <a:p>
            <a:pPr marL="342900" indent="-342900">
              <a:spcBef>
                <a:spcPct val="20000"/>
              </a:spcBef>
              <a:spcAft>
                <a:spcPts val="600"/>
              </a:spcAft>
              <a:buSzPct val="68000"/>
              <a:buFont typeface="Arial" panose="020B0604020202020204" pitchFamily="34" charset="0"/>
              <a:buChar char="•"/>
            </a:pPr>
            <a:r>
              <a:rPr lang="en-US" sz="2000" dirty="0"/>
              <a:t>Respite care with trained staff</a:t>
            </a:r>
          </a:p>
          <a:p>
            <a:pPr marL="342900" indent="-342900">
              <a:spcBef>
                <a:spcPct val="20000"/>
              </a:spcBef>
              <a:spcAft>
                <a:spcPts val="600"/>
              </a:spcAft>
              <a:buSzPct val="68000"/>
              <a:buFont typeface="Arial" panose="020B0604020202020204" pitchFamily="34" charset="0"/>
              <a:buChar char="•"/>
            </a:pPr>
            <a:r>
              <a:rPr lang="en-US" sz="2000" dirty="0"/>
              <a:t>Family therapy/classes</a:t>
            </a:r>
          </a:p>
          <a:p>
            <a:pPr marL="342900" indent="-342900">
              <a:spcBef>
                <a:spcPct val="20000"/>
              </a:spcBef>
              <a:spcAft>
                <a:spcPts val="600"/>
              </a:spcAft>
              <a:buSzPct val="68000"/>
              <a:buFont typeface="Arial" panose="020B0604020202020204" pitchFamily="34" charset="0"/>
              <a:buChar char="•"/>
            </a:pPr>
            <a:r>
              <a:rPr lang="en-US" sz="2000" dirty="0"/>
              <a:t>Living options for transitioning adults</a:t>
            </a:r>
          </a:p>
          <a:p>
            <a:pPr marL="342900" indent="-342900">
              <a:spcBef>
                <a:spcPct val="20000"/>
              </a:spcBef>
              <a:spcAft>
                <a:spcPts val="600"/>
              </a:spcAft>
              <a:buSzPct val="68000"/>
              <a:buFont typeface="Arial" panose="020B0604020202020204" pitchFamily="34" charset="0"/>
              <a:buChar char="•"/>
            </a:pPr>
            <a:r>
              <a:rPr lang="en-US" sz="2000" dirty="0"/>
              <a:t>Living/other supports for higher-functioning individuals</a:t>
            </a:r>
          </a:p>
          <a:p>
            <a:pPr marL="342900" indent="-342900">
              <a:spcBef>
                <a:spcPct val="20000"/>
              </a:spcBef>
              <a:spcAft>
                <a:spcPts val="600"/>
              </a:spcAft>
              <a:buSzPct val="68000"/>
              <a:buFont typeface="Arial" panose="020B0604020202020204" pitchFamily="34" charset="0"/>
              <a:buChar char="•"/>
            </a:pPr>
            <a:r>
              <a:rPr lang="en-US" sz="2000" dirty="0"/>
              <a:t>Need for provider training/more options for crises</a:t>
            </a:r>
          </a:p>
        </p:txBody>
      </p:sp>
    </p:spTree>
    <p:extLst>
      <p:ext uri="{BB962C8B-B14F-4D97-AF65-F5344CB8AC3E}">
        <p14:creationId xmlns:p14="http://schemas.microsoft.com/office/powerpoint/2010/main" val="73357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23" y="12425"/>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 Partnership Among Experts</a:t>
            </a:r>
          </a:p>
        </p:txBody>
      </p:sp>
      <p:pic>
        <p:nvPicPr>
          <p:cNvPr id="6" name="Content Placeholder 4"/>
          <p:cNvPicPr>
            <a:picLocks noGrp="1" noChangeAspect="1"/>
          </p:cNvPicPr>
          <p:nvPr>
            <p:ph idx="1"/>
          </p:nvPr>
        </p:nvPicPr>
        <p:blipFill>
          <a:blip r:embed="rId2"/>
          <a:srcRect l="2124" r="2124"/>
          <a:stretch>
            <a:fillRect/>
          </a:stretch>
        </p:blipFill>
        <p:spPr>
          <a:xfrm>
            <a:off x="206007" y="1215654"/>
            <a:ext cx="2537193" cy="1362286"/>
          </a:xfrm>
        </p:spPr>
      </p:pic>
      <p:sp>
        <p:nvSpPr>
          <p:cNvPr id="4" name="Date Placeholder 3"/>
          <p:cNvSpPr>
            <a:spLocks noGrp="1"/>
          </p:cNvSpPr>
          <p:nvPr>
            <p:ph type="dt" sz="half" idx="10"/>
          </p:nvPr>
        </p:nvSpPr>
        <p:spPr/>
        <p:txBody>
          <a:bodyPr/>
          <a:lstStyle/>
          <a:p>
            <a:r>
              <a:rPr lang="en-US" dirty="0"/>
              <a:t>9/22/16</a:t>
            </a:r>
          </a:p>
        </p:txBody>
      </p:sp>
      <p:sp>
        <p:nvSpPr>
          <p:cNvPr id="5" name="Slide Number Placeholder 4"/>
          <p:cNvSpPr>
            <a:spLocks noGrp="1"/>
          </p:cNvSpPr>
          <p:nvPr>
            <p:ph type="sldNum" sz="quarter" idx="12"/>
          </p:nvPr>
        </p:nvSpPr>
        <p:spPr/>
        <p:txBody>
          <a:bodyPr/>
          <a:lstStyle/>
          <a:p>
            <a:fld id="{0A9E7DF5-78EB-4DC3-BADE-649C01EF8AAF}"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23447" y="2760108"/>
            <a:ext cx="2948354" cy="1208641"/>
          </a:xfrm>
          <a:prstGeom prst="rect">
            <a:avLst/>
          </a:prstGeom>
        </p:spPr>
      </p:pic>
      <p:pic>
        <p:nvPicPr>
          <p:cNvPr id="8" name="Picture 7"/>
          <p:cNvPicPr>
            <a:picLocks noChangeAspect="1"/>
          </p:cNvPicPr>
          <p:nvPr/>
        </p:nvPicPr>
        <p:blipFill>
          <a:blip r:embed="rId4"/>
          <a:stretch>
            <a:fillRect/>
          </a:stretch>
        </p:blipFill>
        <p:spPr>
          <a:xfrm>
            <a:off x="6324600" y="2832100"/>
            <a:ext cx="2633263" cy="1218650"/>
          </a:xfrm>
          <a:prstGeom prst="rect">
            <a:avLst/>
          </a:prstGeom>
        </p:spPr>
      </p:pic>
      <p:pic>
        <p:nvPicPr>
          <p:cNvPr id="9" name="Picture 8"/>
          <p:cNvPicPr>
            <a:picLocks noChangeAspect="1"/>
          </p:cNvPicPr>
          <p:nvPr/>
        </p:nvPicPr>
        <p:blipFill>
          <a:blip r:embed="rId5"/>
          <a:stretch>
            <a:fillRect/>
          </a:stretch>
        </p:blipFill>
        <p:spPr>
          <a:xfrm>
            <a:off x="6324600" y="1351085"/>
            <a:ext cx="2633263" cy="1239715"/>
          </a:xfrm>
          <a:prstGeom prst="rect">
            <a:avLst/>
          </a:prstGeom>
        </p:spPr>
      </p:pic>
      <p:pic>
        <p:nvPicPr>
          <p:cNvPr id="10" name="Picture 9"/>
          <p:cNvPicPr>
            <a:picLocks noChangeAspect="1"/>
          </p:cNvPicPr>
          <p:nvPr/>
        </p:nvPicPr>
        <p:blipFill>
          <a:blip r:embed="rId6"/>
          <a:stretch>
            <a:fillRect/>
          </a:stretch>
        </p:blipFill>
        <p:spPr>
          <a:xfrm>
            <a:off x="93787" y="4087384"/>
            <a:ext cx="4484076" cy="1121018"/>
          </a:xfrm>
          <a:prstGeom prst="rect">
            <a:avLst/>
          </a:prstGeom>
        </p:spPr>
      </p:pic>
      <p:pic>
        <p:nvPicPr>
          <p:cNvPr id="11" name="Picture 10"/>
          <p:cNvPicPr>
            <a:picLocks noChangeAspect="1"/>
          </p:cNvPicPr>
          <p:nvPr/>
        </p:nvPicPr>
        <p:blipFill>
          <a:blip r:embed="rId7"/>
          <a:stretch>
            <a:fillRect/>
          </a:stretch>
        </p:blipFill>
        <p:spPr>
          <a:xfrm>
            <a:off x="2895600" y="1295400"/>
            <a:ext cx="2880945" cy="1154537"/>
          </a:xfrm>
          <a:prstGeom prst="rect">
            <a:avLst/>
          </a:prstGeom>
        </p:spPr>
      </p:pic>
      <p:pic>
        <p:nvPicPr>
          <p:cNvPr id="12" name="Picture 11"/>
          <p:cNvPicPr>
            <a:picLocks noChangeAspect="1"/>
          </p:cNvPicPr>
          <p:nvPr/>
        </p:nvPicPr>
        <p:blipFill>
          <a:blip r:embed="rId8"/>
          <a:stretch>
            <a:fillRect/>
          </a:stretch>
        </p:blipFill>
        <p:spPr>
          <a:xfrm>
            <a:off x="5029200" y="4624096"/>
            <a:ext cx="3644900" cy="840323"/>
          </a:xfrm>
          <a:prstGeom prst="rect">
            <a:avLst/>
          </a:prstGeom>
        </p:spPr>
      </p:pic>
      <p:pic>
        <p:nvPicPr>
          <p:cNvPr id="13" name="Picture 12" descr="ACC-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200" y="2796103"/>
            <a:ext cx="2872155" cy="1136649"/>
          </a:xfrm>
          <a:prstGeom prst="rect">
            <a:avLst/>
          </a:prstGeom>
          <a:noFill/>
          <a:ln>
            <a:noFill/>
          </a:ln>
        </p:spPr>
      </p:pic>
      <p:pic>
        <p:nvPicPr>
          <p:cNvPr id="14" name="Picture 13" descr="Colorado Department of Health Care Policy and Financing seal"/>
          <p:cNvPicPr>
            <a:picLocks noChangeAspect="1"/>
          </p:cNvPicPr>
          <p:nvPr/>
        </p:nvPicPr>
        <p:blipFill>
          <a:blip r:embed="rId10" cstate="print">
            <a:alphaModFix/>
            <a:extLst>
              <a:ext uri="{28A0092B-C50C-407E-A947-70E740481C1C}">
                <a14:useLocalDpi xmlns:a14="http://schemas.microsoft.com/office/drawing/2010/main" val="0"/>
              </a:ext>
            </a:extLst>
          </a:blip>
          <a:stretch>
            <a:fillRect/>
          </a:stretch>
        </p:blipFill>
        <p:spPr>
          <a:xfrm>
            <a:off x="2419349" y="5791200"/>
            <a:ext cx="3916974" cy="725365"/>
          </a:xfrm>
          <a:prstGeom prst="rect">
            <a:avLst/>
          </a:prstGeom>
        </p:spPr>
      </p:pic>
    </p:spTree>
    <p:extLst>
      <p:ext uri="{BB962C8B-B14F-4D97-AF65-F5344CB8AC3E}">
        <p14:creationId xmlns:p14="http://schemas.microsoft.com/office/powerpoint/2010/main" val="40981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478" y="3228004"/>
            <a:ext cx="4846320" cy="2272552"/>
          </a:xfrm>
        </p:spPr>
        <p:txBody>
          <a:bodyPr>
            <a:normAutofit fontScale="90000"/>
          </a:bodyPr>
          <a:lstStyle/>
          <a:p>
            <a:pPr algn="ctr"/>
            <a:r>
              <a:rPr lang="en-US" sz="3600" dirty="0"/>
              <a:t>Colorado START Services and Foothills Gateway’s Crisis Response Program</a:t>
            </a:r>
          </a:p>
        </p:txBody>
      </p:sp>
    </p:spTree>
    <p:extLst>
      <p:ext uri="{BB962C8B-B14F-4D97-AF65-F5344CB8AC3E}">
        <p14:creationId xmlns:p14="http://schemas.microsoft.com/office/powerpoint/2010/main" val="2856187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5">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1B4853"/>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959</TotalTime>
  <Words>1519</Words>
  <Application>Microsoft Macintosh PowerPoint</Application>
  <PresentationFormat>On-screen Show (4:3)</PresentationFormat>
  <Paragraphs>240</Paragraphs>
  <Slides>29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Courier New</vt:lpstr>
      <vt:lpstr>Franklin Gothic Book</vt:lpstr>
      <vt:lpstr>Franklin Gothic Demi</vt:lpstr>
      <vt:lpstr>Gill Sans MT</vt:lpstr>
      <vt:lpstr>Times New Roman</vt:lpstr>
      <vt:lpstr>Verdana</vt:lpstr>
      <vt:lpstr>Wingdings</vt:lpstr>
      <vt:lpstr>Wingdings 2</vt:lpstr>
      <vt:lpstr>Solstice</vt:lpstr>
      <vt:lpstr>Opportunity to Increase Crisis Prevention/Stabilization for People with IDD and Behavioral Disorders</vt:lpstr>
      <vt:lpstr>Overview of Presentation Objectives</vt:lpstr>
      <vt:lpstr>History</vt:lpstr>
      <vt:lpstr>History</vt:lpstr>
      <vt:lpstr>PowerPoint Presentation</vt:lpstr>
      <vt:lpstr>Estimate of number of adults with dual diagnosis</vt:lpstr>
      <vt:lpstr>Recurring Comments for Needed Services</vt:lpstr>
      <vt:lpstr>A Partnership Among Experts</vt:lpstr>
      <vt:lpstr>Colorado START Services and Foothills Gateway’s Crisis Response Program</vt:lpstr>
      <vt:lpstr>The Values of START: </vt:lpstr>
      <vt:lpstr>CRISIS INTERVENTION</vt:lpstr>
      <vt:lpstr>FUNDING SOURCES AND LIVING SITUATION</vt:lpstr>
      <vt:lpstr>PowerPoint Presentation</vt:lpstr>
      <vt:lpstr>PSYCHIATRIC DIAGNOSIS</vt:lpstr>
      <vt:lpstr>PowerPoint Presentation</vt:lpstr>
      <vt:lpstr>PowerPoint Presentation</vt:lpstr>
      <vt:lpstr>Crisis Response and START  Moving Forward</vt:lpstr>
      <vt:lpstr>Questions? </vt:lpstr>
      <vt:lpstr>Denver START Clinical Team</vt:lpstr>
      <vt:lpstr>Local Program Investigation</vt:lpstr>
      <vt:lpstr>Collaboration &amp; Oversight</vt:lpstr>
      <vt:lpstr>New Opportunity HB 21-1166</vt:lpstr>
      <vt:lpstr>New Opportunity HB 21-1166</vt:lpstr>
      <vt:lpstr>Cross System Work Imperative to HB 21-1166</vt:lpstr>
      <vt:lpstr>Cross System Work Imperative to HB 21-1166</vt:lpstr>
      <vt:lpstr>Knitting Services</vt:lpstr>
      <vt:lpstr>Build upon Current  and Planned Efforts</vt:lpstr>
      <vt:lpstr>Anthem for Next Five Years</vt:lpstr>
      <vt:lpstr>Presenters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 Analysis  Mental Health and Behavioral Services in Colorado for People with IDD</dc:title>
  <dc:creator>marijo</dc:creator>
  <cp:lastModifiedBy>Carol Meredith</cp:lastModifiedBy>
  <cp:revision>101</cp:revision>
  <cp:lastPrinted>2016-10-05T18:55:12Z</cp:lastPrinted>
  <dcterms:created xsi:type="dcterms:W3CDTF">2014-09-23T21:50:58Z</dcterms:created>
  <dcterms:modified xsi:type="dcterms:W3CDTF">2021-09-24T15:54:10Z</dcterms:modified>
</cp:coreProperties>
</file>