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93" r:id="rId5"/>
    <p:sldId id="319" r:id="rId6"/>
    <p:sldId id="355" r:id="rId7"/>
    <p:sldId id="317" r:id="rId8"/>
    <p:sldId id="297" r:id="rId9"/>
    <p:sldId id="298" r:id="rId10"/>
    <p:sldId id="295" r:id="rId11"/>
    <p:sldId id="296" r:id="rId12"/>
    <p:sldId id="299" r:id="rId13"/>
    <p:sldId id="300" r:id="rId14"/>
    <p:sldId id="305" r:id="rId15"/>
    <p:sldId id="301" r:id="rId16"/>
    <p:sldId id="302" r:id="rId17"/>
    <p:sldId id="304" r:id="rId18"/>
    <p:sldId id="303" r:id="rId19"/>
    <p:sldId id="306" r:id="rId20"/>
    <p:sldId id="307" r:id="rId21"/>
    <p:sldId id="308" r:id="rId22"/>
    <p:sldId id="312" r:id="rId23"/>
    <p:sldId id="309" r:id="rId24"/>
    <p:sldId id="310" r:id="rId25"/>
    <p:sldId id="311" r:id="rId26"/>
    <p:sldId id="314" r:id="rId27"/>
    <p:sldId id="313" r:id="rId28"/>
    <p:sldId id="318" r:id="rId29"/>
    <p:sldId id="315" r:id="rId30"/>
    <p:sldId id="354"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92" autoAdjust="0"/>
  </p:normalViewPr>
  <p:slideViewPr>
    <p:cSldViewPr snapToGrid="0">
      <p:cViewPr varScale="1">
        <p:scale>
          <a:sx n="63" d="100"/>
          <a:sy n="63" d="100"/>
        </p:scale>
        <p:origin x="73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Nick) Manning" userId="35d410a4-6d9b-4614-9098-9171cd63b4ee" providerId="ADAL" clId="{B6F181AF-ED24-47E0-8361-9DFC1685F953}"/>
    <pc:docChg chg="undo custSel addSld modSld">
      <pc:chgData name="Nicholas (Nick) Manning" userId="35d410a4-6d9b-4614-9098-9171cd63b4ee" providerId="ADAL" clId="{B6F181AF-ED24-47E0-8361-9DFC1685F953}" dt="2021-09-16T13:45:44.592" v="499" actId="20577"/>
      <pc:docMkLst>
        <pc:docMk/>
      </pc:docMkLst>
      <pc:sldChg chg="modSp mod">
        <pc:chgData name="Nicholas (Nick) Manning" userId="35d410a4-6d9b-4614-9098-9171cd63b4ee" providerId="ADAL" clId="{B6F181AF-ED24-47E0-8361-9DFC1685F953}" dt="2021-09-16T13:17:28.113" v="6" actId="255"/>
        <pc:sldMkLst>
          <pc:docMk/>
          <pc:sldMk cId="2196413531" sldId="296"/>
        </pc:sldMkLst>
        <pc:spChg chg="mod">
          <ac:chgData name="Nicholas (Nick) Manning" userId="35d410a4-6d9b-4614-9098-9171cd63b4ee" providerId="ADAL" clId="{B6F181AF-ED24-47E0-8361-9DFC1685F953}" dt="2021-09-16T13:17:28.113" v="6" actId="255"/>
          <ac:spMkLst>
            <pc:docMk/>
            <pc:sldMk cId="2196413531" sldId="296"/>
            <ac:spMk id="5" creationId="{735B90F6-E405-4B82-B43A-1E516BC615E2}"/>
          </ac:spMkLst>
        </pc:spChg>
      </pc:sldChg>
      <pc:sldChg chg="modSp mod">
        <pc:chgData name="Nicholas (Nick) Manning" userId="35d410a4-6d9b-4614-9098-9171cd63b4ee" providerId="ADAL" clId="{B6F181AF-ED24-47E0-8361-9DFC1685F953}" dt="2021-09-16T13:18:11.327" v="8" actId="27636"/>
        <pc:sldMkLst>
          <pc:docMk/>
          <pc:sldMk cId="3533847434" sldId="299"/>
        </pc:sldMkLst>
        <pc:spChg chg="mod">
          <ac:chgData name="Nicholas (Nick) Manning" userId="35d410a4-6d9b-4614-9098-9171cd63b4ee" providerId="ADAL" clId="{B6F181AF-ED24-47E0-8361-9DFC1685F953}" dt="2021-09-16T13:18:11.327" v="8" actId="27636"/>
          <ac:spMkLst>
            <pc:docMk/>
            <pc:sldMk cId="3533847434" sldId="299"/>
            <ac:spMk id="3" creationId="{CE81D3B5-69CA-4429-892D-3B3E60C8EFF4}"/>
          </ac:spMkLst>
        </pc:spChg>
      </pc:sldChg>
      <pc:sldChg chg="modSp mod">
        <pc:chgData name="Nicholas (Nick) Manning" userId="35d410a4-6d9b-4614-9098-9171cd63b4ee" providerId="ADAL" clId="{B6F181AF-ED24-47E0-8361-9DFC1685F953}" dt="2021-09-16T13:20:50.086" v="149" actId="14734"/>
        <pc:sldMkLst>
          <pc:docMk/>
          <pc:sldMk cId="1559793515" sldId="302"/>
        </pc:sldMkLst>
        <pc:graphicFrameChg chg="modGraphic">
          <ac:chgData name="Nicholas (Nick) Manning" userId="35d410a4-6d9b-4614-9098-9171cd63b4ee" providerId="ADAL" clId="{B6F181AF-ED24-47E0-8361-9DFC1685F953}" dt="2021-09-16T13:20:50.086" v="149" actId="14734"/>
          <ac:graphicFrameMkLst>
            <pc:docMk/>
            <pc:sldMk cId="1559793515" sldId="302"/>
            <ac:graphicFrameMk id="7" creationId="{E42166FD-0404-4F8B-BB32-75ADE3FC3A07}"/>
          </ac:graphicFrameMkLst>
        </pc:graphicFrameChg>
      </pc:sldChg>
      <pc:sldChg chg="addSp delSp modSp mod setBg addAnim delAnim setClrOvrMap">
        <pc:chgData name="Nicholas (Nick) Manning" userId="35d410a4-6d9b-4614-9098-9171cd63b4ee" providerId="ADAL" clId="{B6F181AF-ED24-47E0-8361-9DFC1685F953}" dt="2021-09-16T13:20:09.806" v="146" actId="26606"/>
        <pc:sldMkLst>
          <pc:docMk/>
          <pc:sldMk cId="2763649514" sldId="305"/>
        </pc:sldMkLst>
        <pc:spChg chg="mod">
          <ac:chgData name="Nicholas (Nick) Manning" userId="35d410a4-6d9b-4614-9098-9171cd63b4ee" providerId="ADAL" clId="{B6F181AF-ED24-47E0-8361-9DFC1685F953}" dt="2021-09-16T13:20:09.806" v="146" actId="26606"/>
          <ac:spMkLst>
            <pc:docMk/>
            <pc:sldMk cId="2763649514" sldId="305"/>
            <ac:spMk id="2" creationId="{B2AD508F-0DA3-470C-BB90-97FA39EEFD21}"/>
          </ac:spMkLst>
        </pc:spChg>
        <pc:spChg chg="mod">
          <ac:chgData name="Nicholas (Nick) Manning" userId="35d410a4-6d9b-4614-9098-9171cd63b4ee" providerId="ADAL" clId="{B6F181AF-ED24-47E0-8361-9DFC1685F953}" dt="2021-09-16T13:20:09.806" v="146" actId="26606"/>
          <ac:spMkLst>
            <pc:docMk/>
            <pc:sldMk cId="2763649514" sldId="305"/>
            <ac:spMk id="3" creationId="{419CFB62-53F3-45BD-9BFA-19EACE657DA7}"/>
          </ac:spMkLst>
        </pc:spChg>
        <pc:spChg chg="add del">
          <ac:chgData name="Nicholas (Nick) Manning" userId="35d410a4-6d9b-4614-9098-9171cd63b4ee" providerId="ADAL" clId="{B6F181AF-ED24-47E0-8361-9DFC1685F953}" dt="2021-09-16T13:19:59.807" v="141" actId="26606"/>
          <ac:spMkLst>
            <pc:docMk/>
            <pc:sldMk cId="2763649514" sldId="305"/>
            <ac:spMk id="8" creationId="{B66F8A2C-B8CF-4B20-9A73-2ADCF6302755}"/>
          </ac:spMkLst>
        </pc:spChg>
        <pc:spChg chg="add del">
          <ac:chgData name="Nicholas (Nick) Manning" userId="35d410a4-6d9b-4614-9098-9171cd63b4ee" providerId="ADAL" clId="{B6F181AF-ED24-47E0-8361-9DFC1685F953}" dt="2021-09-16T13:19:53.873" v="135" actId="26606"/>
          <ac:spMkLst>
            <pc:docMk/>
            <pc:sldMk cId="2763649514" sldId="305"/>
            <ac:spMk id="9" creationId="{0B121716-8B64-478F-ABDB-17030AD1B711}"/>
          </ac:spMkLst>
        </pc:spChg>
        <pc:spChg chg="add del">
          <ac:chgData name="Nicholas (Nick) Manning" userId="35d410a4-6d9b-4614-9098-9171cd63b4ee" providerId="ADAL" clId="{B6F181AF-ED24-47E0-8361-9DFC1685F953}" dt="2021-09-16T13:19:59.807" v="141" actId="26606"/>
          <ac:spMkLst>
            <pc:docMk/>
            <pc:sldMk cId="2763649514" sldId="305"/>
            <ac:spMk id="10" creationId="{B5DD78E9-DE0D-47AF-A0DB-F475221E3DC7}"/>
          </ac:spMkLst>
        </pc:spChg>
        <pc:spChg chg="add del">
          <ac:chgData name="Nicholas (Nick) Manning" userId="35d410a4-6d9b-4614-9098-9171cd63b4ee" providerId="ADAL" clId="{B6F181AF-ED24-47E0-8361-9DFC1685F953}" dt="2021-09-16T13:19:55.423" v="139" actId="26606"/>
          <ac:spMkLst>
            <pc:docMk/>
            <pc:sldMk cId="2763649514" sldId="305"/>
            <ac:spMk id="11" creationId="{0344D4FE-ABEF-4230-9E4E-AD5782FC78AC}"/>
          </ac:spMkLst>
        </pc:spChg>
        <pc:spChg chg="add del">
          <ac:chgData name="Nicholas (Nick) Manning" userId="35d410a4-6d9b-4614-9098-9171cd63b4ee" providerId="ADAL" clId="{B6F181AF-ED24-47E0-8361-9DFC1685F953}" dt="2021-09-16T13:19:55.423" v="139" actId="26606"/>
          <ac:spMkLst>
            <pc:docMk/>
            <pc:sldMk cId="2763649514" sldId="305"/>
            <ac:spMk id="12" creationId="{6F40FBDA-CEB1-40F0-9AB9-BD9C402D70FE}"/>
          </ac:spMkLst>
        </pc:spChg>
        <pc:spChg chg="add del">
          <ac:chgData name="Nicholas (Nick) Manning" userId="35d410a4-6d9b-4614-9098-9171cd63b4ee" providerId="ADAL" clId="{B6F181AF-ED24-47E0-8361-9DFC1685F953}" dt="2021-09-16T13:19:55.423" v="139" actId="26606"/>
          <ac:spMkLst>
            <pc:docMk/>
            <pc:sldMk cId="2763649514" sldId="305"/>
            <ac:spMk id="13" creationId="{9325F979-D3F9-4926-81B7-7ACCB31A501B}"/>
          </ac:spMkLst>
        </pc:spChg>
        <pc:spChg chg="add del">
          <ac:chgData name="Nicholas (Nick) Manning" userId="35d410a4-6d9b-4614-9098-9171cd63b4ee" providerId="ADAL" clId="{B6F181AF-ED24-47E0-8361-9DFC1685F953}" dt="2021-09-16T13:19:59.807" v="141" actId="26606"/>
          <ac:spMkLst>
            <pc:docMk/>
            <pc:sldMk cId="2763649514" sldId="305"/>
            <ac:spMk id="16" creationId="{A118D329-2010-4A15-B57C-429FFAE35B11}"/>
          </ac:spMkLst>
        </pc:spChg>
        <pc:spChg chg="add del">
          <ac:chgData name="Nicholas (Nick) Manning" userId="35d410a4-6d9b-4614-9098-9171cd63b4ee" providerId="ADAL" clId="{B6F181AF-ED24-47E0-8361-9DFC1685F953}" dt="2021-09-16T13:20:08.438" v="143" actId="26606"/>
          <ac:spMkLst>
            <pc:docMk/>
            <pc:sldMk cId="2763649514" sldId="305"/>
            <ac:spMk id="19" creationId="{6EB4BFD6-A85D-4A13-A54A-9A5C9E31C69E}"/>
          </ac:spMkLst>
        </pc:spChg>
        <pc:spChg chg="add del">
          <ac:chgData name="Nicholas (Nick) Manning" userId="35d410a4-6d9b-4614-9098-9171cd63b4ee" providerId="ADAL" clId="{B6F181AF-ED24-47E0-8361-9DFC1685F953}" dt="2021-09-16T13:20:08.438" v="143" actId="26606"/>
          <ac:spMkLst>
            <pc:docMk/>
            <pc:sldMk cId="2763649514" sldId="305"/>
            <ac:spMk id="20" creationId="{B5DD78E9-DE0D-47AF-A0DB-F475221E3DC7}"/>
          </ac:spMkLst>
        </pc:spChg>
        <pc:spChg chg="add del">
          <ac:chgData name="Nicholas (Nick) Manning" userId="35d410a4-6d9b-4614-9098-9171cd63b4ee" providerId="ADAL" clId="{B6F181AF-ED24-47E0-8361-9DFC1685F953}" dt="2021-09-16T13:20:08.438" v="143" actId="26606"/>
          <ac:spMkLst>
            <pc:docMk/>
            <pc:sldMk cId="2763649514" sldId="305"/>
            <ac:spMk id="21" creationId="{A118D329-2010-4A15-B57C-429FFAE35B11}"/>
          </ac:spMkLst>
        </pc:spChg>
        <pc:spChg chg="add del">
          <ac:chgData name="Nicholas (Nick) Manning" userId="35d410a4-6d9b-4614-9098-9171cd63b4ee" providerId="ADAL" clId="{B6F181AF-ED24-47E0-8361-9DFC1685F953}" dt="2021-09-16T13:20:09.790" v="145" actId="26606"/>
          <ac:spMkLst>
            <pc:docMk/>
            <pc:sldMk cId="2763649514" sldId="305"/>
            <ac:spMk id="24" creationId="{D071C0CD-5EFD-45A1-AAFD-61C3D4A65188}"/>
          </ac:spMkLst>
        </pc:spChg>
        <pc:spChg chg="add del">
          <ac:chgData name="Nicholas (Nick) Manning" userId="35d410a4-6d9b-4614-9098-9171cd63b4ee" providerId="ADAL" clId="{B6F181AF-ED24-47E0-8361-9DFC1685F953}" dt="2021-09-16T13:20:09.790" v="145" actId="26606"/>
          <ac:spMkLst>
            <pc:docMk/>
            <pc:sldMk cId="2763649514" sldId="305"/>
            <ac:spMk id="25" creationId="{8A03302C-20A2-4C4F-9760-E85AE1041385}"/>
          </ac:spMkLst>
        </pc:spChg>
        <pc:spChg chg="add del">
          <ac:chgData name="Nicholas (Nick) Manning" userId="35d410a4-6d9b-4614-9098-9171cd63b4ee" providerId="ADAL" clId="{B6F181AF-ED24-47E0-8361-9DFC1685F953}" dt="2021-09-16T13:20:09.790" v="145" actId="26606"/>
          <ac:spMkLst>
            <pc:docMk/>
            <pc:sldMk cId="2763649514" sldId="305"/>
            <ac:spMk id="26" creationId="{D00F093B-0739-4429-B30D-D72924D08871}"/>
          </ac:spMkLst>
        </pc:spChg>
        <pc:spChg chg="add del">
          <ac:chgData name="Nicholas (Nick) Manning" userId="35d410a4-6d9b-4614-9098-9171cd63b4ee" providerId="ADAL" clId="{B6F181AF-ED24-47E0-8361-9DFC1685F953}" dt="2021-09-16T13:20:09.790" v="145" actId="26606"/>
          <ac:spMkLst>
            <pc:docMk/>
            <pc:sldMk cId="2763649514" sldId="305"/>
            <ac:spMk id="27" creationId="{1BB92999-6A40-480A-8965-2F20DFB032B5}"/>
          </ac:spMkLst>
        </pc:spChg>
        <pc:spChg chg="add">
          <ac:chgData name="Nicholas (Nick) Manning" userId="35d410a4-6d9b-4614-9098-9171cd63b4ee" providerId="ADAL" clId="{B6F181AF-ED24-47E0-8361-9DFC1685F953}" dt="2021-09-16T13:20:09.806" v="146" actId="26606"/>
          <ac:spMkLst>
            <pc:docMk/>
            <pc:sldMk cId="2763649514" sldId="305"/>
            <ac:spMk id="31" creationId="{6EB4BFD6-A85D-4A13-A54A-9A5C9E31C69E}"/>
          </ac:spMkLst>
        </pc:spChg>
        <pc:spChg chg="add">
          <ac:chgData name="Nicholas (Nick) Manning" userId="35d410a4-6d9b-4614-9098-9171cd63b4ee" providerId="ADAL" clId="{B6F181AF-ED24-47E0-8361-9DFC1685F953}" dt="2021-09-16T13:20:09.806" v="146" actId="26606"/>
          <ac:spMkLst>
            <pc:docMk/>
            <pc:sldMk cId="2763649514" sldId="305"/>
            <ac:spMk id="32" creationId="{B5DD78E9-DE0D-47AF-A0DB-F475221E3DC7}"/>
          </ac:spMkLst>
        </pc:spChg>
        <pc:spChg chg="add">
          <ac:chgData name="Nicholas (Nick) Manning" userId="35d410a4-6d9b-4614-9098-9171cd63b4ee" providerId="ADAL" clId="{B6F181AF-ED24-47E0-8361-9DFC1685F953}" dt="2021-09-16T13:20:09.806" v="146" actId="26606"/>
          <ac:spMkLst>
            <pc:docMk/>
            <pc:sldMk cId="2763649514" sldId="305"/>
            <ac:spMk id="33" creationId="{A118D329-2010-4A15-B57C-429FFAE35B11}"/>
          </ac:spMkLst>
        </pc:spChg>
        <pc:picChg chg="add del">
          <ac:chgData name="Nicholas (Nick) Manning" userId="35d410a4-6d9b-4614-9098-9171cd63b4ee" providerId="ADAL" clId="{B6F181AF-ED24-47E0-8361-9DFC1685F953}" dt="2021-09-16T13:19:53.873" v="135" actId="26606"/>
          <ac:picMkLst>
            <pc:docMk/>
            <pc:sldMk cId="2763649514" sldId="305"/>
            <ac:picMk id="5" creationId="{7CBE17CE-2FCD-4532-91A0-CAC1E55E948D}"/>
          </ac:picMkLst>
        </pc:picChg>
        <pc:picChg chg="add del">
          <ac:chgData name="Nicholas (Nick) Manning" userId="35d410a4-6d9b-4614-9098-9171cd63b4ee" providerId="ADAL" clId="{B6F181AF-ED24-47E0-8361-9DFC1685F953}" dt="2021-09-16T13:19:55.423" v="139" actId="26606"/>
          <ac:picMkLst>
            <pc:docMk/>
            <pc:sldMk cId="2763649514" sldId="305"/>
            <ac:picMk id="14" creationId="{553FA9E2-4912-48D3-A34D-BCA9DFE8B55B}"/>
          </ac:picMkLst>
        </pc:picChg>
        <pc:cxnChg chg="add del">
          <ac:chgData name="Nicholas (Nick) Manning" userId="35d410a4-6d9b-4614-9098-9171cd63b4ee" providerId="ADAL" clId="{B6F181AF-ED24-47E0-8361-9DFC1685F953}" dt="2021-09-16T13:19:59.807" v="141" actId="26606"/>
          <ac:cxnSpMkLst>
            <pc:docMk/>
            <pc:sldMk cId="2763649514" sldId="305"/>
            <ac:cxnSpMk id="17" creationId="{994262BC-EE98-4BD6-82DB-4955E8DCC290}"/>
          </ac:cxnSpMkLst>
        </pc:cxnChg>
        <pc:cxnChg chg="add del">
          <ac:chgData name="Nicholas (Nick) Manning" userId="35d410a4-6d9b-4614-9098-9171cd63b4ee" providerId="ADAL" clId="{B6F181AF-ED24-47E0-8361-9DFC1685F953}" dt="2021-09-16T13:20:09.790" v="145" actId="26606"/>
          <ac:cxnSpMkLst>
            <pc:docMk/>
            <pc:sldMk cId="2763649514" sldId="305"/>
            <ac:cxnSpMk id="18" creationId="{0AAF6B7C-985D-4351-9564-8DBDF5BB03EA}"/>
          </ac:cxnSpMkLst>
        </pc:cxnChg>
        <pc:cxnChg chg="add del">
          <ac:chgData name="Nicholas (Nick) Manning" userId="35d410a4-6d9b-4614-9098-9171cd63b4ee" providerId="ADAL" clId="{B6F181AF-ED24-47E0-8361-9DFC1685F953}" dt="2021-09-16T13:20:08.438" v="143" actId="26606"/>
          <ac:cxnSpMkLst>
            <pc:docMk/>
            <pc:sldMk cId="2763649514" sldId="305"/>
            <ac:cxnSpMk id="22" creationId="{994262BC-EE98-4BD6-82DB-4955E8DCC290}"/>
          </ac:cxnSpMkLst>
        </pc:cxnChg>
        <pc:cxnChg chg="add del">
          <ac:chgData name="Nicholas (Nick) Manning" userId="35d410a4-6d9b-4614-9098-9171cd63b4ee" providerId="ADAL" clId="{B6F181AF-ED24-47E0-8361-9DFC1685F953}" dt="2021-09-16T13:20:09.790" v="145" actId="26606"/>
          <ac:cxnSpMkLst>
            <pc:docMk/>
            <pc:sldMk cId="2763649514" sldId="305"/>
            <ac:cxnSpMk id="28" creationId="{15573B87-7D61-460C-9ADA-EF63674E3A97}"/>
          </ac:cxnSpMkLst>
        </pc:cxnChg>
        <pc:cxnChg chg="add del">
          <ac:chgData name="Nicholas (Nick) Manning" userId="35d410a4-6d9b-4614-9098-9171cd63b4ee" providerId="ADAL" clId="{B6F181AF-ED24-47E0-8361-9DFC1685F953}" dt="2021-09-16T13:20:09.790" v="145" actId="26606"/>
          <ac:cxnSpMkLst>
            <pc:docMk/>
            <pc:sldMk cId="2763649514" sldId="305"/>
            <ac:cxnSpMk id="29" creationId="{F88433F4-33AB-4CE1-9DE3-72A8403654F1}"/>
          </ac:cxnSpMkLst>
        </pc:cxnChg>
        <pc:cxnChg chg="add">
          <ac:chgData name="Nicholas (Nick) Manning" userId="35d410a4-6d9b-4614-9098-9171cd63b4ee" providerId="ADAL" clId="{B6F181AF-ED24-47E0-8361-9DFC1685F953}" dt="2021-09-16T13:20:09.806" v="146" actId="26606"/>
          <ac:cxnSpMkLst>
            <pc:docMk/>
            <pc:sldMk cId="2763649514" sldId="305"/>
            <ac:cxnSpMk id="34" creationId="{994262BC-EE98-4BD6-82DB-4955E8DCC290}"/>
          </ac:cxnSpMkLst>
        </pc:cxnChg>
      </pc:sldChg>
      <pc:sldChg chg="modSp mod">
        <pc:chgData name="Nicholas (Nick) Manning" userId="35d410a4-6d9b-4614-9098-9171cd63b4ee" providerId="ADAL" clId="{B6F181AF-ED24-47E0-8361-9DFC1685F953}" dt="2021-09-16T13:28:00.982" v="177" actId="20577"/>
        <pc:sldMkLst>
          <pc:docMk/>
          <pc:sldMk cId="1306523771" sldId="307"/>
        </pc:sldMkLst>
        <pc:graphicFrameChg chg="modGraphic">
          <ac:chgData name="Nicholas (Nick) Manning" userId="35d410a4-6d9b-4614-9098-9171cd63b4ee" providerId="ADAL" clId="{B6F181AF-ED24-47E0-8361-9DFC1685F953}" dt="2021-09-16T13:28:00.982" v="177" actId="20577"/>
          <ac:graphicFrameMkLst>
            <pc:docMk/>
            <pc:sldMk cId="1306523771" sldId="307"/>
            <ac:graphicFrameMk id="8" creationId="{87B9F37D-1911-4526-BCE0-EB148AAAD6F4}"/>
          </ac:graphicFrameMkLst>
        </pc:graphicFrameChg>
      </pc:sldChg>
      <pc:sldChg chg="modSp mod">
        <pc:chgData name="Nicholas (Nick) Manning" userId="35d410a4-6d9b-4614-9098-9171cd63b4ee" providerId="ADAL" clId="{B6F181AF-ED24-47E0-8361-9DFC1685F953}" dt="2021-09-16T13:32:25.827" v="428" actId="255"/>
        <pc:sldMkLst>
          <pc:docMk/>
          <pc:sldMk cId="2664800970" sldId="309"/>
        </pc:sldMkLst>
        <pc:spChg chg="mod">
          <ac:chgData name="Nicholas (Nick) Manning" userId="35d410a4-6d9b-4614-9098-9171cd63b4ee" providerId="ADAL" clId="{B6F181AF-ED24-47E0-8361-9DFC1685F953}" dt="2021-09-16T13:32:25.827" v="428" actId="255"/>
          <ac:spMkLst>
            <pc:docMk/>
            <pc:sldMk cId="2664800970" sldId="309"/>
            <ac:spMk id="3" creationId="{17344F26-4AB8-4426-97A6-EF9B7CDBB338}"/>
          </ac:spMkLst>
        </pc:spChg>
      </pc:sldChg>
      <pc:sldChg chg="modSp mod">
        <pc:chgData name="Nicholas (Nick) Manning" userId="35d410a4-6d9b-4614-9098-9171cd63b4ee" providerId="ADAL" clId="{B6F181AF-ED24-47E0-8361-9DFC1685F953}" dt="2021-09-16T13:32:35.091" v="430" actId="27636"/>
        <pc:sldMkLst>
          <pc:docMk/>
          <pc:sldMk cId="4126402335" sldId="310"/>
        </pc:sldMkLst>
        <pc:spChg chg="mod">
          <ac:chgData name="Nicholas (Nick) Manning" userId="35d410a4-6d9b-4614-9098-9171cd63b4ee" providerId="ADAL" clId="{B6F181AF-ED24-47E0-8361-9DFC1685F953}" dt="2021-09-16T13:32:35.091" v="430" actId="27636"/>
          <ac:spMkLst>
            <pc:docMk/>
            <pc:sldMk cId="4126402335" sldId="310"/>
            <ac:spMk id="3" creationId="{A43F5EF0-81B9-4C55-B371-20D81D3C42D6}"/>
          </ac:spMkLst>
        </pc:spChg>
      </pc:sldChg>
      <pc:sldChg chg="modSp mod">
        <pc:chgData name="Nicholas (Nick) Manning" userId="35d410a4-6d9b-4614-9098-9171cd63b4ee" providerId="ADAL" clId="{B6F181AF-ED24-47E0-8361-9DFC1685F953}" dt="2021-09-16T13:33:16.859" v="440" actId="20577"/>
        <pc:sldMkLst>
          <pc:docMk/>
          <pc:sldMk cId="3891176975" sldId="311"/>
        </pc:sldMkLst>
        <pc:spChg chg="mod">
          <ac:chgData name="Nicholas (Nick) Manning" userId="35d410a4-6d9b-4614-9098-9171cd63b4ee" providerId="ADAL" clId="{B6F181AF-ED24-47E0-8361-9DFC1685F953}" dt="2021-09-16T13:33:16.859" v="440" actId="20577"/>
          <ac:spMkLst>
            <pc:docMk/>
            <pc:sldMk cId="3891176975" sldId="311"/>
            <ac:spMk id="3" creationId="{B1AE3528-FDBF-4D68-8AF9-3EF243650274}"/>
          </ac:spMkLst>
        </pc:spChg>
      </pc:sldChg>
      <pc:sldChg chg="delSp modSp mod">
        <pc:chgData name="Nicholas (Nick) Manning" userId="35d410a4-6d9b-4614-9098-9171cd63b4ee" providerId="ADAL" clId="{B6F181AF-ED24-47E0-8361-9DFC1685F953}" dt="2021-09-16T13:31:40.626" v="420" actId="478"/>
        <pc:sldMkLst>
          <pc:docMk/>
          <pc:sldMk cId="2673799854" sldId="312"/>
        </pc:sldMkLst>
        <pc:spChg chg="del mod">
          <ac:chgData name="Nicholas (Nick) Manning" userId="35d410a4-6d9b-4614-9098-9171cd63b4ee" providerId="ADAL" clId="{B6F181AF-ED24-47E0-8361-9DFC1685F953}" dt="2021-09-16T13:31:40.626" v="420" actId="478"/>
          <ac:spMkLst>
            <pc:docMk/>
            <pc:sldMk cId="2673799854" sldId="312"/>
            <ac:spMk id="3" creationId="{77BC7BF2-4A39-4B25-A998-110A12721E97}"/>
          </ac:spMkLst>
        </pc:spChg>
      </pc:sldChg>
      <pc:sldChg chg="addSp delSp modSp mod setClrOvrMap">
        <pc:chgData name="Nicholas (Nick) Manning" userId="35d410a4-6d9b-4614-9098-9171cd63b4ee" providerId="ADAL" clId="{B6F181AF-ED24-47E0-8361-9DFC1685F953}" dt="2021-09-16T13:34:19.802" v="450" actId="20577"/>
        <pc:sldMkLst>
          <pc:docMk/>
          <pc:sldMk cId="847480852" sldId="313"/>
        </pc:sldMkLst>
        <pc:spChg chg="mod">
          <ac:chgData name="Nicholas (Nick) Manning" userId="35d410a4-6d9b-4614-9098-9171cd63b4ee" providerId="ADAL" clId="{B6F181AF-ED24-47E0-8361-9DFC1685F953}" dt="2021-09-16T13:34:19.802" v="450" actId="20577"/>
          <ac:spMkLst>
            <pc:docMk/>
            <pc:sldMk cId="847480852" sldId="313"/>
            <ac:spMk id="3" creationId="{6EC15FEF-819A-4C7A-A904-B635CFE6A8B8}"/>
          </ac:spMkLst>
        </pc:spChg>
        <pc:spChg chg="del">
          <ac:chgData name="Nicholas (Nick) Manning" userId="35d410a4-6d9b-4614-9098-9171cd63b4ee" providerId="ADAL" clId="{B6F181AF-ED24-47E0-8361-9DFC1685F953}" dt="2021-09-16T13:33:53.849" v="445" actId="26606"/>
          <ac:spMkLst>
            <pc:docMk/>
            <pc:sldMk cId="847480852" sldId="313"/>
            <ac:spMk id="71" creationId="{E192707B-B929-41A7-9B41-E959A1C689E4}"/>
          </ac:spMkLst>
        </pc:spChg>
        <pc:spChg chg="del">
          <ac:chgData name="Nicholas (Nick) Manning" userId="35d410a4-6d9b-4614-9098-9171cd63b4ee" providerId="ADAL" clId="{B6F181AF-ED24-47E0-8361-9DFC1685F953}" dt="2021-09-16T13:33:53.849" v="445" actId="26606"/>
          <ac:spMkLst>
            <pc:docMk/>
            <pc:sldMk cId="847480852" sldId="313"/>
            <ac:spMk id="73" creationId="{8FB4235C-4505-46C7-AD8F-8769A1972FC1}"/>
          </ac:spMkLst>
        </pc:spChg>
        <pc:spChg chg="add">
          <ac:chgData name="Nicholas (Nick) Manning" userId="35d410a4-6d9b-4614-9098-9171cd63b4ee" providerId="ADAL" clId="{B6F181AF-ED24-47E0-8361-9DFC1685F953}" dt="2021-09-16T13:33:53.849" v="445" actId="26606"/>
          <ac:spMkLst>
            <pc:docMk/>
            <pc:sldMk cId="847480852" sldId="313"/>
            <ac:spMk id="135" creationId="{83E0B076-70B2-4BA7-B180-209E6D80131E}"/>
          </ac:spMkLst>
        </pc:spChg>
        <pc:spChg chg="add">
          <ac:chgData name="Nicholas (Nick) Manning" userId="35d410a4-6d9b-4614-9098-9171cd63b4ee" providerId="ADAL" clId="{B6F181AF-ED24-47E0-8361-9DFC1685F953}" dt="2021-09-16T13:33:53.849" v="445" actId="26606"/>
          <ac:spMkLst>
            <pc:docMk/>
            <pc:sldMk cId="847480852" sldId="313"/>
            <ac:spMk id="137" creationId="{4C1262DB-2217-4833-97B6-F2E848AE5B36}"/>
          </ac:spMkLst>
        </pc:spChg>
        <pc:spChg chg="add">
          <ac:chgData name="Nicholas (Nick) Manning" userId="35d410a4-6d9b-4614-9098-9171cd63b4ee" providerId="ADAL" clId="{B6F181AF-ED24-47E0-8361-9DFC1685F953}" dt="2021-09-16T13:33:53.849" v="445" actId="26606"/>
          <ac:spMkLst>
            <pc:docMk/>
            <pc:sldMk cId="847480852" sldId="313"/>
            <ac:spMk id="139" creationId="{96E31C53-2B4C-4EC3-ABBE-C7A406EE0F8E}"/>
          </ac:spMkLst>
        </pc:spChg>
        <pc:picChg chg="mod ord">
          <ac:chgData name="Nicholas (Nick) Manning" userId="35d410a4-6d9b-4614-9098-9171cd63b4ee" providerId="ADAL" clId="{B6F181AF-ED24-47E0-8361-9DFC1685F953}" dt="2021-09-16T13:33:53.849" v="445" actId="26606"/>
          <ac:picMkLst>
            <pc:docMk/>
            <pc:sldMk cId="847480852" sldId="313"/>
            <ac:picMk id="2050" creationId="{8F0E4B09-411E-475A-8228-43B0FBF0313E}"/>
          </ac:picMkLst>
        </pc:picChg>
      </pc:sldChg>
      <pc:sldChg chg="delSp modSp mod">
        <pc:chgData name="Nicholas (Nick) Manning" userId="35d410a4-6d9b-4614-9098-9171cd63b4ee" providerId="ADAL" clId="{B6F181AF-ED24-47E0-8361-9DFC1685F953}" dt="2021-09-16T13:33:30.046" v="443" actId="478"/>
        <pc:sldMkLst>
          <pc:docMk/>
          <pc:sldMk cId="566322424" sldId="314"/>
        </pc:sldMkLst>
        <pc:spChg chg="del mod">
          <ac:chgData name="Nicholas (Nick) Manning" userId="35d410a4-6d9b-4614-9098-9171cd63b4ee" providerId="ADAL" clId="{B6F181AF-ED24-47E0-8361-9DFC1685F953}" dt="2021-09-16T13:33:30.046" v="443" actId="478"/>
          <ac:spMkLst>
            <pc:docMk/>
            <pc:sldMk cId="566322424" sldId="314"/>
            <ac:spMk id="5" creationId="{2A5E970B-3DC8-4857-809A-5894BE8D2456}"/>
          </ac:spMkLst>
        </pc:spChg>
      </pc:sldChg>
      <pc:sldChg chg="modSp new mod">
        <pc:chgData name="Nicholas (Nick) Manning" userId="35d410a4-6d9b-4614-9098-9171cd63b4ee" providerId="ADAL" clId="{B6F181AF-ED24-47E0-8361-9DFC1685F953}" dt="2021-09-16T13:45:44.592" v="499" actId="20577"/>
        <pc:sldMkLst>
          <pc:docMk/>
          <pc:sldMk cId="1783067279" sldId="355"/>
        </pc:sldMkLst>
        <pc:spChg chg="mod">
          <ac:chgData name="Nicholas (Nick) Manning" userId="35d410a4-6d9b-4614-9098-9171cd63b4ee" providerId="ADAL" clId="{B6F181AF-ED24-47E0-8361-9DFC1685F953}" dt="2021-09-16T13:29:17.101" v="242" actId="20577"/>
          <ac:spMkLst>
            <pc:docMk/>
            <pc:sldMk cId="1783067279" sldId="355"/>
            <ac:spMk id="2" creationId="{AF30F0C0-8AD6-4422-B3BF-EAAF4D4665BC}"/>
          </ac:spMkLst>
        </pc:spChg>
        <pc:spChg chg="mod">
          <ac:chgData name="Nicholas (Nick) Manning" userId="35d410a4-6d9b-4614-9098-9171cd63b4ee" providerId="ADAL" clId="{B6F181AF-ED24-47E0-8361-9DFC1685F953}" dt="2021-09-16T13:45:44.592" v="499" actId="20577"/>
          <ac:spMkLst>
            <pc:docMk/>
            <pc:sldMk cId="1783067279" sldId="355"/>
            <ac:spMk id="3" creationId="{6A62785E-3503-482A-A648-F968BDD593C6}"/>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A1178-F322-4134-B82B-3017A88D95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E1F19D-9D4C-468A-AC55-4660FC05B2E5}">
      <dgm:prSet/>
      <dgm:spPr/>
      <dgm:t>
        <a:bodyPr/>
        <a:lstStyle/>
        <a:p>
          <a:r>
            <a:rPr lang="en-US"/>
            <a:t>Broaden the understanding of minority successes and challenges within the PASA/CCB industry</a:t>
          </a:r>
        </a:p>
      </dgm:t>
    </dgm:pt>
    <dgm:pt modelId="{D5CD763F-488C-4DC8-AA94-E39986BF45F1}" type="parTrans" cxnId="{8870F398-C606-4715-8319-8BFFC3E2DC58}">
      <dgm:prSet/>
      <dgm:spPr/>
      <dgm:t>
        <a:bodyPr/>
        <a:lstStyle/>
        <a:p>
          <a:endParaRPr lang="en-US"/>
        </a:p>
      </dgm:t>
    </dgm:pt>
    <dgm:pt modelId="{009AEEB5-AD92-4910-B1EB-C84589FF45DC}" type="sibTrans" cxnId="{8870F398-C606-4715-8319-8BFFC3E2DC58}">
      <dgm:prSet/>
      <dgm:spPr/>
      <dgm:t>
        <a:bodyPr/>
        <a:lstStyle/>
        <a:p>
          <a:endParaRPr lang="en-US"/>
        </a:p>
      </dgm:t>
    </dgm:pt>
    <dgm:pt modelId="{966E3E72-0193-433B-9343-A9A6CAA6D360}">
      <dgm:prSet/>
      <dgm:spPr/>
      <dgm:t>
        <a:bodyPr/>
        <a:lstStyle/>
        <a:p>
          <a:r>
            <a:rPr lang="en-US" dirty="0"/>
            <a:t>Racial minorities face uphill battle</a:t>
          </a:r>
        </a:p>
      </dgm:t>
    </dgm:pt>
    <dgm:pt modelId="{CAE2C105-8110-466C-9650-A80B2DA6F6C7}" type="parTrans" cxnId="{57790508-43BD-41CE-AB37-F2FB496D4A15}">
      <dgm:prSet/>
      <dgm:spPr/>
      <dgm:t>
        <a:bodyPr/>
        <a:lstStyle/>
        <a:p>
          <a:endParaRPr lang="en-US"/>
        </a:p>
      </dgm:t>
    </dgm:pt>
    <dgm:pt modelId="{66900836-D26A-4BFA-B27D-8A734B75C47A}" type="sibTrans" cxnId="{57790508-43BD-41CE-AB37-F2FB496D4A15}">
      <dgm:prSet/>
      <dgm:spPr/>
      <dgm:t>
        <a:bodyPr/>
        <a:lstStyle/>
        <a:p>
          <a:endParaRPr lang="en-US"/>
        </a:p>
      </dgm:t>
    </dgm:pt>
    <dgm:pt modelId="{3A3D6FF9-D1CF-4F9C-9375-18BECD91056D}">
      <dgm:prSet/>
      <dgm:spPr/>
      <dgm:t>
        <a:bodyPr/>
        <a:lstStyle/>
        <a:p>
          <a:r>
            <a:rPr lang="en-US" dirty="0"/>
            <a:t>Lack practical strategies to improve diversity, equity, and inclusion</a:t>
          </a:r>
        </a:p>
      </dgm:t>
    </dgm:pt>
    <dgm:pt modelId="{208EB3B1-2A97-4F61-920E-D3DF1A78307D}" type="parTrans" cxnId="{CCD038C6-FB80-42AC-803A-DC410858D23C}">
      <dgm:prSet/>
      <dgm:spPr/>
      <dgm:t>
        <a:bodyPr/>
        <a:lstStyle/>
        <a:p>
          <a:endParaRPr lang="en-US"/>
        </a:p>
      </dgm:t>
    </dgm:pt>
    <dgm:pt modelId="{FB398DF1-02FB-4D22-A79D-1EFDFD47B0EB}" type="sibTrans" cxnId="{CCD038C6-FB80-42AC-803A-DC410858D23C}">
      <dgm:prSet/>
      <dgm:spPr/>
      <dgm:t>
        <a:bodyPr/>
        <a:lstStyle/>
        <a:p>
          <a:endParaRPr lang="en-US"/>
        </a:p>
      </dgm:t>
    </dgm:pt>
    <dgm:pt modelId="{3A390467-CEC5-47A1-BDEC-7A019CE7BC6E}">
      <dgm:prSet/>
      <dgm:spPr/>
      <dgm:t>
        <a:bodyPr/>
        <a:lstStyle/>
        <a:p>
          <a:r>
            <a:rPr lang="en-US"/>
            <a:t>This study shines light on minority experiences</a:t>
          </a:r>
        </a:p>
      </dgm:t>
    </dgm:pt>
    <dgm:pt modelId="{9E894C7A-0C74-4F0D-AF8B-1F7B5991EF6F}" type="parTrans" cxnId="{35845CDF-37BF-4B30-B4A3-A20FE09C4D7B}">
      <dgm:prSet/>
      <dgm:spPr/>
      <dgm:t>
        <a:bodyPr/>
        <a:lstStyle/>
        <a:p>
          <a:endParaRPr lang="en-US"/>
        </a:p>
      </dgm:t>
    </dgm:pt>
    <dgm:pt modelId="{1372F9A4-B2A0-4850-9618-1BE2391E8827}" type="sibTrans" cxnId="{35845CDF-37BF-4B30-B4A3-A20FE09C4D7B}">
      <dgm:prSet/>
      <dgm:spPr/>
      <dgm:t>
        <a:bodyPr/>
        <a:lstStyle/>
        <a:p>
          <a:endParaRPr lang="en-US"/>
        </a:p>
      </dgm:t>
    </dgm:pt>
    <dgm:pt modelId="{D161867A-EA12-4ADC-A866-6EA2F9D964A0}">
      <dgm:prSet/>
      <dgm:spPr/>
      <dgm:t>
        <a:bodyPr/>
        <a:lstStyle/>
        <a:p>
          <a:r>
            <a:rPr lang="en-US" dirty="0"/>
            <a:t>Provides insight into how people employed in the IDD space experience our industry</a:t>
          </a:r>
        </a:p>
      </dgm:t>
    </dgm:pt>
    <dgm:pt modelId="{C332013E-FE89-451D-95FB-498DC9CEA97D}" type="parTrans" cxnId="{376FD0B2-437E-4A1D-BE1C-0CC6422992B2}">
      <dgm:prSet/>
      <dgm:spPr/>
      <dgm:t>
        <a:bodyPr/>
        <a:lstStyle/>
        <a:p>
          <a:endParaRPr lang="en-US"/>
        </a:p>
      </dgm:t>
    </dgm:pt>
    <dgm:pt modelId="{15CC6065-4885-4675-B46D-B09FB78C73A5}" type="sibTrans" cxnId="{376FD0B2-437E-4A1D-BE1C-0CC6422992B2}">
      <dgm:prSet/>
      <dgm:spPr/>
      <dgm:t>
        <a:bodyPr/>
        <a:lstStyle/>
        <a:p>
          <a:endParaRPr lang="en-US"/>
        </a:p>
      </dgm:t>
    </dgm:pt>
    <dgm:pt modelId="{04262722-2DB3-4D30-9BDF-091924D3FDCA}">
      <dgm:prSet/>
      <dgm:spPr/>
      <dgm:t>
        <a:bodyPr/>
        <a:lstStyle/>
        <a:p>
          <a:r>
            <a:rPr lang="en-US" dirty="0"/>
            <a:t>Gives suggestions for leaders to make changes</a:t>
          </a:r>
        </a:p>
      </dgm:t>
    </dgm:pt>
    <dgm:pt modelId="{F8326154-5722-4480-A7A2-2D3165766137}" type="parTrans" cxnId="{8FA22B46-0967-40E6-A39B-CD00A6FDB7F6}">
      <dgm:prSet/>
      <dgm:spPr/>
    </dgm:pt>
    <dgm:pt modelId="{5A13F7BD-6B3A-4279-9072-84D59C98DB6A}" type="sibTrans" cxnId="{8FA22B46-0967-40E6-A39B-CD00A6FDB7F6}">
      <dgm:prSet/>
      <dgm:spPr/>
    </dgm:pt>
    <dgm:pt modelId="{E4C42CBD-11E7-4C7A-BEDF-F1BD6EF29B53}" type="pres">
      <dgm:prSet presAssocID="{6A9A1178-F322-4134-B82B-3017A88D95EA}" presName="linear" presStyleCnt="0">
        <dgm:presLayoutVars>
          <dgm:animLvl val="lvl"/>
          <dgm:resizeHandles val="exact"/>
        </dgm:presLayoutVars>
      </dgm:prSet>
      <dgm:spPr/>
    </dgm:pt>
    <dgm:pt modelId="{53392C35-870B-429C-915D-38BEFB13649A}" type="pres">
      <dgm:prSet presAssocID="{D4E1F19D-9D4C-468A-AC55-4660FC05B2E5}" presName="parentText" presStyleLbl="node1" presStyleIdx="0" presStyleCnt="2">
        <dgm:presLayoutVars>
          <dgm:chMax val="0"/>
          <dgm:bulletEnabled val="1"/>
        </dgm:presLayoutVars>
      </dgm:prSet>
      <dgm:spPr/>
    </dgm:pt>
    <dgm:pt modelId="{A5611912-381D-41A0-8CCB-89F94C1ED3AF}" type="pres">
      <dgm:prSet presAssocID="{D4E1F19D-9D4C-468A-AC55-4660FC05B2E5}" presName="childText" presStyleLbl="revTx" presStyleIdx="0" presStyleCnt="2">
        <dgm:presLayoutVars>
          <dgm:bulletEnabled val="1"/>
        </dgm:presLayoutVars>
      </dgm:prSet>
      <dgm:spPr/>
    </dgm:pt>
    <dgm:pt modelId="{042FCAE1-166C-44BB-80FD-7FDC091672E0}" type="pres">
      <dgm:prSet presAssocID="{3A390467-CEC5-47A1-BDEC-7A019CE7BC6E}" presName="parentText" presStyleLbl="node1" presStyleIdx="1" presStyleCnt="2">
        <dgm:presLayoutVars>
          <dgm:chMax val="0"/>
          <dgm:bulletEnabled val="1"/>
        </dgm:presLayoutVars>
      </dgm:prSet>
      <dgm:spPr/>
    </dgm:pt>
    <dgm:pt modelId="{5502E5D0-FF6F-4762-AC8E-5446FB5E1A4A}" type="pres">
      <dgm:prSet presAssocID="{3A390467-CEC5-47A1-BDEC-7A019CE7BC6E}" presName="childText" presStyleLbl="revTx" presStyleIdx="1" presStyleCnt="2">
        <dgm:presLayoutVars>
          <dgm:bulletEnabled val="1"/>
        </dgm:presLayoutVars>
      </dgm:prSet>
      <dgm:spPr/>
    </dgm:pt>
  </dgm:ptLst>
  <dgm:cxnLst>
    <dgm:cxn modelId="{57790508-43BD-41CE-AB37-F2FB496D4A15}" srcId="{D4E1F19D-9D4C-468A-AC55-4660FC05B2E5}" destId="{966E3E72-0193-433B-9343-A9A6CAA6D360}" srcOrd="0" destOrd="0" parTransId="{CAE2C105-8110-466C-9650-A80B2DA6F6C7}" sibTransId="{66900836-D26A-4BFA-B27D-8A734B75C47A}"/>
    <dgm:cxn modelId="{CBDC0325-A39E-481A-91F9-60836E7D2DCE}" type="presOf" srcId="{3A3D6FF9-D1CF-4F9C-9375-18BECD91056D}" destId="{A5611912-381D-41A0-8CCB-89F94C1ED3AF}" srcOrd="0" destOrd="1" presId="urn:microsoft.com/office/officeart/2005/8/layout/vList2"/>
    <dgm:cxn modelId="{FC627330-2AFC-49A7-98A8-E37ED9FD13E4}" type="presOf" srcId="{966E3E72-0193-433B-9343-A9A6CAA6D360}" destId="{A5611912-381D-41A0-8CCB-89F94C1ED3AF}" srcOrd="0" destOrd="0" presId="urn:microsoft.com/office/officeart/2005/8/layout/vList2"/>
    <dgm:cxn modelId="{8FA22B46-0967-40E6-A39B-CD00A6FDB7F6}" srcId="{3A390467-CEC5-47A1-BDEC-7A019CE7BC6E}" destId="{04262722-2DB3-4D30-9BDF-091924D3FDCA}" srcOrd="1" destOrd="0" parTransId="{F8326154-5722-4480-A7A2-2D3165766137}" sibTransId="{5A13F7BD-6B3A-4279-9072-84D59C98DB6A}"/>
    <dgm:cxn modelId="{3C421A4A-A064-44E1-9970-32D387A0A9AA}" type="presOf" srcId="{D4E1F19D-9D4C-468A-AC55-4660FC05B2E5}" destId="{53392C35-870B-429C-915D-38BEFB13649A}" srcOrd="0" destOrd="0" presId="urn:microsoft.com/office/officeart/2005/8/layout/vList2"/>
    <dgm:cxn modelId="{C9990C80-1118-4D99-B938-AF17D6A3BA59}" type="presOf" srcId="{04262722-2DB3-4D30-9BDF-091924D3FDCA}" destId="{5502E5D0-FF6F-4762-AC8E-5446FB5E1A4A}" srcOrd="0" destOrd="1" presId="urn:microsoft.com/office/officeart/2005/8/layout/vList2"/>
    <dgm:cxn modelId="{839F3482-6460-4F78-8628-F21EA69E1E0F}" type="presOf" srcId="{6A9A1178-F322-4134-B82B-3017A88D95EA}" destId="{E4C42CBD-11E7-4C7A-BEDF-F1BD6EF29B53}" srcOrd="0" destOrd="0" presId="urn:microsoft.com/office/officeart/2005/8/layout/vList2"/>
    <dgm:cxn modelId="{8870F398-C606-4715-8319-8BFFC3E2DC58}" srcId="{6A9A1178-F322-4134-B82B-3017A88D95EA}" destId="{D4E1F19D-9D4C-468A-AC55-4660FC05B2E5}" srcOrd="0" destOrd="0" parTransId="{D5CD763F-488C-4DC8-AA94-E39986BF45F1}" sibTransId="{009AEEB5-AD92-4910-B1EB-C84589FF45DC}"/>
    <dgm:cxn modelId="{E8BFCAAE-7A80-4A06-9B14-9CCC269BDC87}" type="presOf" srcId="{D161867A-EA12-4ADC-A866-6EA2F9D964A0}" destId="{5502E5D0-FF6F-4762-AC8E-5446FB5E1A4A}" srcOrd="0" destOrd="0" presId="urn:microsoft.com/office/officeart/2005/8/layout/vList2"/>
    <dgm:cxn modelId="{376FD0B2-437E-4A1D-BE1C-0CC6422992B2}" srcId="{3A390467-CEC5-47A1-BDEC-7A019CE7BC6E}" destId="{D161867A-EA12-4ADC-A866-6EA2F9D964A0}" srcOrd="0" destOrd="0" parTransId="{C332013E-FE89-451D-95FB-498DC9CEA97D}" sibTransId="{15CC6065-4885-4675-B46D-B09FB78C73A5}"/>
    <dgm:cxn modelId="{CCD038C6-FB80-42AC-803A-DC410858D23C}" srcId="{D4E1F19D-9D4C-468A-AC55-4660FC05B2E5}" destId="{3A3D6FF9-D1CF-4F9C-9375-18BECD91056D}" srcOrd="1" destOrd="0" parTransId="{208EB3B1-2A97-4F61-920E-D3DF1A78307D}" sibTransId="{FB398DF1-02FB-4D22-A79D-1EFDFD47B0EB}"/>
    <dgm:cxn modelId="{35845CDF-37BF-4B30-B4A3-A20FE09C4D7B}" srcId="{6A9A1178-F322-4134-B82B-3017A88D95EA}" destId="{3A390467-CEC5-47A1-BDEC-7A019CE7BC6E}" srcOrd="1" destOrd="0" parTransId="{9E894C7A-0C74-4F0D-AF8B-1F7B5991EF6F}" sibTransId="{1372F9A4-B2A0-4850-9618-1BE2391E8827}"/>
    <dgm:cxn modelId="{289D9FFC-6373-4955-A531-135E7B242E52}" type="presOf" srcId="{3A390467-CEC5-47A1-BDEC-7A019CE7BC6E}" destId="{042FCAE1-166C-44BB-80FD-7FDC091672E0}" srcOrd="0" destOrd="0" presId="urn:microsoft.com/office/officeart/2005/8/layout/vList2"/>
    <dgm:cxn modelId="{25E14646-626C-4C52-B736-12C5F501B715}" type="presParOf" srcId="{E4C42CBD-11E7-4C7A-BEDF-F1BD6EF29B53}" destId="{53392C35-870B-429C-915D-38BEFB13649A}" srcOrd="0" destOrd="0" presId="urn:microsoft.com/office/officeart/2005/8/layout/vList2"/>
    <dgm:cxn modelId="{99D30841-2EA5-4812-9758-4478120423EF}" type="presParOf" srcId="{E4C42CBD-11E7-4C7A-BEDF-F1BD6EF29B53}" destId="{A5611912-381D-41A0-8CCB-89F94C1ED3AF}" srcOrd="1" destOrd="0" presId="urn:microsoft.com/office/officeart/2005/8/layout/vList2"/>
    <dgm:cxn modelId="{EB22AADA-A69E-46F6-830E-713B19540AC4}" type="presParOf" srcId="{E4C42CBD-11E7-4C7A-BEDF-F1BD6EF29B53}" destId="{042FCAE1-166C-44BB-80FD-7FDC091672E0}" srcOrd="2" destOrd="0" presId="urn:microsoft.com/office/officeart/2005/8/layout/vList2"/>
    <dgm:cxn modelId="{3524A10A-B314-4E8B-A36D-84A5E2BD0498}" type="presParOf" srcId="{E4C42CBD-11E7-4C7A-BEDF-F1BD6EF29B53}" destId="{5502E5D0-FF6F-4762-AC8E-5446FB5E1A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2" qsCatId="simple" csTypeId="urn:microsoft.com/office/officeart/2005/8/colors/accent2_2" csCatId="accent2" phldr="1"/>
      <dgm:spPr/>
      <dgm:t>
        <a:bodyPr/>
        <a:lstStyle/>
        <a:p>
          <a:endParaRPr lang="en-US"/>
        </a:p>
      </dgm:t>
    </dgm:pt>
    <dgm:pt modelId="{E5E4D699-C3CF-4415-B32C-A18B48AFE2A3}">
      <dgm:prSet/>
      <dgm:spPr/>
      <dgm:t>
        <a:bodyPr/>
        <a:lstStyle/>
        <a:p>
          <a:r>
            <a:rPr lang="en-US" dirty="0"/>
            <a:t>Glass Ceiling</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dgm:spPr/>
      <dgm:t>
        <a:bodyPr/>
        <a:lstStyle/>
        <a:p>
          <a:r>
            <a:rPr lang="en-US" dirty="0"/>
            <a:t>Clarifying what the concept is</a:t>
          </a:r>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dgm:spPr/>
      <dgm:t>
        <a:bodyPr/>
        <a:lstStyle/>
        <a:p>
          <a:r>
            <a:rPr lang="en-US" dirty="0"/>
            <a:t>Theoretical Framework</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Study design and execution</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Themes</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Presenting meaningful findings</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Suggestions</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Where can we go from here</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A51A72CC-CA8C-4891-BFD1-7E8EB08C22F2}" type="pres">
      <dgm:prSet presAssocID="{08F627ED-A304-4697-8C44-18E45D3D2B1A}" presName="Name0" presStyleCnt="0">
        <dgm:presLayoutVars>
          <dgm:chMax/>
          <dgm:chPref/>
          <dgm:animLvl val="lvl"/>
        </dgm:presLayoutVars>
      </dgm:prSet>
      <dgm:spPr/>
    </dgm:pt>
    <dgm:pt modelId="{30EFF366-E7E5-4AF6-AEBA-CF1FB98C410B}" type="pres">
      <dgm:prSet presAssocID="{E5E4D699-C3CF-4415-B32C-A18B48AFE2A3}" presName="composite" presStyleCnt="0"/>
      <dgm:spPr/>
    </dgm:pt>
    <dgm:pt modelId="{FBAF1E99-4977-49F8-A192-4555548A3332}" type="pres">
      <dgm:prSet presAssocID="{E5E4D699-C3CF-4415-B32C-A18B48AFE2A3}" presName="Parent1" presStyleLbl="alignNode1" presStyleIdx="0" presStyleCnt="4">
        <dgm:presLayoutVars>
          <dgm:chMax val="1"/>
          <dgm:chPref val="1"/>
          <dgm:bulletEnabled val="1"/>
        </dgm:presLayoutVars>
      </dgm:prSet>
      <dgm:spPr/>
    </dgm:pt>
    <dgm:pt modelId="{35FEFDBD-05DB-42D8-A33A-761713DDE529}" type="pres">
      <dgm:prSet presAssocID="{E5E4D699-C3CF-4415-B32C-A18B48AFE2A3}" presName="Childtext1" presStyleLbl="revTx" presStyleIdx="0" presStyleCnt="4">
        <dgm:presLayoutVars>
          <dgm:chMax val="0"/>
          <dgm:chPref val="0"/>
          <dgm:bulletEnabled/>
        </dgm:presLayoutVars>
      </dgm:prSet>
      <dgm:spPr/>
    </dgm:pt>
    <dgm:pt modelId="{5979963E-B016-4C50-A21A-05E89A0D5599}" type="pres">
      <dgm:prSet presAssocID="{E5E4D699-C3CF-4415-B32C-A18B48AFE2A3}"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7E304B0B-395C-4317-97CD-0863DD836937}" type="pres">
      <dgm:prSet presAssocID="{E5E4D699-C3CF-4415-B32C-A18B48AFE2A3}" presName="ConnectLineEnd" presStyleLbl="node1" presStyleIdx="0" presStyleCnt="4"/>
      <dgm:spPr/>
    </dgm:pt>
    <dgm:pt modelId="{4741050D-72EE-4B08-8464-5FB4B56490A4}" type="pres">
      <dgm:prSet presAssocID="{E5E4D699-C3CF-4415-B32C-A18B48AFE2A3}" presName="EmptyPane" presStyleCnt="0"/>
      <dgm:spPr/>
    </dgm:pt>
    <dgm:pt modelId="{BCCF209D-56C9-42A1-ADB2-ACFE7C3579D7}" type="pres">
      <dgm:prSet presAssocID="{61990FFE-20A5-4112-BACD-16BA28C36EBA}" presName="spaceBetweenRectangles" presStyleLbl="fgAcc1" presStyleIdx="0" presStyleCnt="3"/>
      <dgm:spPr/>
    </dgm:pt>
    <dgm:pt modelId="{5DAF7E24-5050-410C-9238-A9315D42698E}" type="pres">
      <dgm:prSet presAssocID="{5FC34D3A-C8D4-483C-8695-507470E74D50}" presName="composite" presStyleCnt="0"/>
      <dgm:spPr/>
    </dgm:pt>
    <dgm:pt modelId="{32D5A8AA-B9D4-4B1E-91B6-22C93590A82A}" type="pres">
      <dgm:prSet presAssocID="{5FC34D3A-C8D4-483C-8695-507470E74D50}" presName="Parent1" presStyleLbl="alignNode1" presStyleIdx="1" presStyleCnt="4">
        <dgm:presLayoutVars>
          <dgm:chMax val="1"/>
          <dgm:chPref val="1"/>
          <dgm:bulletEnabled val="1"/>
        </dgm:presLayoutVars>
      </dgm:prSet>
      <dgm:spPr/>
    </dgm:pt>
    <dgm:pt modelId="{D9ECB99C-F100-414B-A6E6-C7F114F3A7C4}" type="pres">
      <dgm:prSet presAssocID="{5FC34D3A-C8D4-483C-8695-507470E74D50}" presName="Childtext1" presStyleLbl="revTx" presStyleIdx="1" presStyleCnt="4">
        <dgm:presLayoutVars>
          <dgm:chMax val="0"/>
          <dgm:chPref val="0"/>
          <dgm:bulletEnabled/>
        </dgm:presLayoutVars>
      </dgm:prSet>
      <dgm:spPr/>
    </dgm:pt>
    <dgm:pt modelId="{A1C08F75-4B1F-4F0A-BA9E-56C424C6B1B4}" type="pres">
      <dgm:prSet presAssocID="{5FC34D3A-C8D4-483C-8695-507470E74D50}" presName="ConnectLine" presStyleLbl="sibTrans1D1" presStyleIdx="1" presStyleCnt="4"/>
      <dgm:spPr>
        <a:noFill/>
        <a:ln w="12700" cap="flat" cmpd="sng" algn="ctr">
          <a:solidFill>
            <a:schemeClr val="accent2">
              <a:hueOff val="0"/>
              <a:satOff val="0"/>
              <a:lumOff val="0"/>
              <a:alphaOff val="0"/>
            </a:schemeClr>
          </a:solidFill>
          <a:prstDash val="dash"/>
        </a:ln>
        <a:effectLst/>
      </dgm:spPr>
    </dgm:pt>
    <dgm:pt modelId="{A0EF09D8-3949-455C-92C6-A12BEDEFCB8C}" type="pres">
      <dgm:prSet presAssocID="{5FC34D3A-C8D4-483C-8695-507470E74D50}" presName="ConnectLineEnd" presStyleLbl="node1" presStyleIdx="1" presStyleCnt="4"/>
      <dgm:spPr/>
    </dgm:pt>
    <dgm:pt modelId="{CBBAB6F3-A70C-4BA2-A8F8-76B560E4A614}" type="pres">
      <dgm:prSet presAssocID="{5FC34D3A-C8D4-483C-8695-507470E74D50}" presName="EmptyPane" presStyleCnt="0"/>
      <dgm:spPr/>
    </dgm:pt>
    <dgm:pt modelId="{8756200F-3816-486E-9850-60AAEA87EE05}" type="pres">
      <dgm:prSet presAssocID="{1DECF9F5-40C0-4379-BCCE-7BCAAD54807B}" presName="spaceBetweenRectangles" presStyleLbl="fgAcc1" presStyleIdx="1" presStyleCnt="3"/>
      <dgm:spPr/>
    </dgm:pt>
    <dgm:pt modelId="{C68B640D-D1A4-4930-8E5A-FB4770599651}" type="pres">
      <dgm:prSet presAssocID="{9845D52A-E054-4EB0-A5A3-32AE7DC6D645}" presName="composite" presStyleCnt="0"/>
      <dgm:spPr/>
    </dgm:pt>
    <dgm:pt modelId="{54EAF898-72D0-43FB-B010-DA8FD71FB883}" type="pres">
      <dgm:prSet presAssocID="{9845D52A-E054-4EB0-A5A3-32AE7DC6D645}" presName="Parent1" presStyleLbl="alignNode1" presStyleIdx="2" presStyleCnt="4">
        <dgm:presLayoutVars>
          <dgm:chMax val="1"/>
          <dgm:chPref val="1"/>
          <dgm:bulletEnabled val="1"/>
        </dgm:presLayoutVars>
      </dgm:prSet>
      <dgm:spPr/>
    </dgm:pt>
    <dgm:pt modelId="{F68737C7-0710-426D-A193-9FFED6BC4704}" type="pres">
      <dgm:prSet presAssocID="{9845D52A-E054-4EB0-A5A3-32AE7DC6D645}" presName="Childtext1" presStyleLbl="revTx" presStyleIdx="2" presStyleCnt="4">
        <dgm:presLayoutVars>
          <dgm:chMax val="0"/>
          <dgm:chPref val="0"/>
          <dgm:bulletEnabled/>
        </dgm:presLayoutVars>
      </dgm:prSet>
      <dgm:spPr/>
    </dgm:pt>
    <dgm:pt modelId="{D0384445-25F8-4FFA-A73E-93991C2A83B5}" type="pres">
      <dgm:prSet presAssocID="{9845D52A-E054-4EB0-A5A3-32AE7DC6D645}" presName="ConnectLine" presStyleLbl="sibTrans1D1" presStyleIdx="2" presStyleCnt="4"/>
      <dgm:spPr>
        <a:noFill/>
        <a:ln w="12700" cap="flat" cmpd="sng" algn="ctr">
          <a:solidFill>
            <a:schemeClr val="accent2">
              <a:hueOff val="0"/>
              <a:satOff val="0"/>
              <a:lumOff val="0"/>
              <a:alphaOff val="0"/>
            </a:schemeClr>
          </a:solidFill>
          <a:prstDash val="dash"/>
        </a:ln>
        <a:effectLst/>
      </dgm:spPr>
    </dgm:pt>
    <dgm:pt modelId="{EF532A8B-8FFB-42E8-BE32-CEC64CD21BFF}" type="pres">
      <dgm:prSet presAssocID="{9845D52A-E054-4EB0-A5A3-32AE7DC6D645}" presName="ConnectLineEnd" presStyleLbl="node1" presStyleIdx="2" presStyleCnt="4"/>
      <dgm:spPr/>
    </dgm:pt>
    <dgm:pt modelId="{B5A35879-C619-4C09-A27F-86674C7121BB}" type="pres">
      <dgm:prSet presAssocID="{9845D52A-E054-4EB0-A5A3-32AE7DC6D645}" presName="EmptyPane" presStyleCnt="0"/>
      <dgm:spPr/>
    </dgm:pt>
    <dgm:pt modelId="{9EFE043B-C412-4619-9FBF-C30DBB788FED}" type="pres">
      <dgm:prSet presAssocID="{796364FD-7651-493A-AEE5-8DD45DF8EEAC}" presName="spaceBetweenRectangles" presStyleLbl="fgAcc1" presStyleIdx="2" presStyleCnt="3"/>
      <dgm:spPr/>
    </dgm:pt>
    <dgm:pt modelId="{2E319C51-FE46-49B8-935C-A24F74DEC7ED}" type="pres">
      <dgm:prSet presAssocID="{9AC77E87-FC4D-4F04-889B-73358514DC0D}" presName="composite" presStyleCnt="0"/>
      <dgm:spPr/>
    </dgm:pt>
    <dgm:pt modelId="{15579CE0-2BFA-43E9-A38E-E6A36993A240}" type="pres">
      <dgm:prSet presAssocID="{9AC77E87-FC4D-4F04-889B-73358514DC0D}" presName="Parent1" presStyleLbl="alignNode1" presStyleIdx="3" presStyleCnt="4">
        <dgm:presLayoutVars>
          <dgm:chMax val="1"/>
          <dgm:chPref val="1"/>
          <dgm:bulletEnabled val="1"/>
        </dgm:presLayoutVars>
      </dgm:prSet>
      <dgm:spPr/>
    </dgm:pt>
    <dgm:pt modelId="{8DF08B53-6070-41DA-9D3A-B2ED9DD4C779}" type="pres">
      <dgm:prSet presAssocID="{9AC77E87-FC4D-4F04-889B-73358514DC0D}" presName="Childtext1" presStyleLbl="revTx" presStyleIdx="3" presStyleCnt="4">
        <dgm:presLayoutVars>
          <dgm:chMax val="0"/>
          <dgm:chPref val="0"/>
          <dgm:bulletEnabled/>
        </dgm:presLayoutVars>
      </dgm:prSet>
      <dgm:spPr/>
    </dgm:pt>
    <dgm:pt modelId="{E3E64061-0A94-449A-B6C2-3C45F6F6ABFA}" type="pres">
      <dgm:prSet presAssocID="{9AC77E87-FC4D-4F04-889B-73358514DC0D}" presName="ConnectLine" presStyleLbl="sibTrans1D1" presStyleIdx="3" presStyleCnt="4"/>
      <dgm:spPr>
        <a:noFill/>
        <a:ln w="12700" cap="flat" cmpd="sng" algn="ctr">
          <a:solidFill>
            <a:schemeClr val="accent2">
              <a:hueOff val="0"/>
              <a:satOff val="0"/>
              <a:lumOff val="0"/>
              <a:alphaOff val="0"/>
            </a:schemeClr>
          </a:solidFill>
          <a:prstDash val="dash"/>
        </a:ln>
        <a:effectLst/>
      </dgm:spPr>
    </dgm:pt>
    <dgm:pt modelId="{8931868B-7D79-4206-9AA6-6E0C8443F776}" type="pres">
      <dgm:prSet presAssocID="{9AC77E87-FC4D-4F04-889B-73358514DC0D}" presName="ConnectLineEnd" presStyleLbl="node1" presStyleIdx="3" presStyleCnt="4"/>
      <dgm:spPr/>
    </dgm:pt>
    <dgm:pt modelId="{500B4AC9-E976-4CA7-B80D-D64C0F18160E}" type="pres">
      <dgm:prSet presAssocID="{9AC77E87-FC4D-4F04-889B-73358514DC0D}"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5EEEFA0E-268E-49F5-A5C7-2E95818690D8}" type="presOf" srcId="{9845D52A-E054-4EB0-A5A3-32AE7DC6D645}" destId="{54EAF898-72D0-43FB-B010-DA8FD71FB883}"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578E9226-94AE-4522-836F-2E0AEC868C6A}" type="presOf" srcId="{9AC77E87-FC4D-4F04-889B-73358514DC0D}" destId="{15579CE0-2BFA-43E9-A38E-E6A36993A240}" srcOrd="0" destOrd="0" presId="urn:microsoft.com/office/officeart/2016/7/layout/HexagonTimeline"/>
    <dgm:cxn modelId="{0326432B-CB28-45BC-A226-FC312A792CF5}" type="presOf" srcId="{566C4A8F-CE66-4FF5-AF11-6C385F74A275}" destId="{F68737C7-0710-426D-A193-9FFED6BC4704}" srcOrd="0" destOrd="0" presId="urn:microsoft.com/office/officeart/2016/7/layout/HexagonTimeline"/>
    <dgm:cxn modelId="{D72D7639-36CC-401D-ACDB-FF1E59A5B91F}" type="presOf" srcId="{E5E4D699-C3CF-4415-B32C-A18B48AFE2A3}" destId="{FBAF1E99-4977-49F8-A192-4555548A3332}" srcOrd="0" destOrd="0" presId="urn:microsoft.com/office/officeart/2016/7/layout/HexagonTimeline"/>
    <dgm:cxn modelId="{66E8CE3C-459F-4648-B4D7-5039298A0E92}" srcId="{9845D52A-E054-4EB0-A5A3-32AE7DC6D645}" destId="{566C4A8F-CE66-4FF5-AF11-6C385F74A275}" srcOrd="0" destOrd="0" parTransId="{375C5A5E-5F04-4FE8-98F8-795867C18A18}" sibTransId="{E74B8A5E-78D9-4E5B-86E1-203DE271581F}"/>
    <dgm:cxn modelId="{77A56465-A21B-4901-B2D3-78D79AAB0CE1}" type="presOf" srcId="{08F627ED-A304-4697-8C44-18E45D3D2B1A}" destId="{A51A72CC-CA8C-4891-BFD1-7E8EB08C22F2}" srcOrd="0" destOrd="0" presId="urn:microsoft.com/office/officeart/2016/7/layout/HexagonTimeline"/>
    <dgm:cxn modelId="{E4FE6E73-48F2-4A4D-8311-6040D9D63F36}" type="presOf" srcId="{C057D6ED-8F49-42DC-B8A7-C07F68F0F734}" destId="{D9ECB99C-F100-414B-A6E6-C7F114F3A7C4}"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3689B4BE-E82A-4F48-B59C-CE2DFF83D029}" type="presOf" srcId="{9DB38719-EEF9-4638-91CE-8E8C646CC524}" destId="{35FEFDBD-05DB-42D8-A33A-761713DDE529}" srcOrd="0" destOrd="0" presId="urn:microsoft.com/office/officeart/2016/7/layout/HexagonTimeline"/>
    <dgm:cxn modelId="{325DDAC6-302B-4062-9AE5-024CEC1AAC9A}" type="presOf" srcId="{5FC34D3A-C8D4-483C-8695-507470E74D50}" destId="{32D5A8AA-B9D4-4B1E-91B6-22C93590A82A}" srcOrd="0" destOrd="0" presId="urn:microsoft.com/office/officeart/2016/7/layout/HexagonTimeline"/>
    <dgm:cxn modelId="{72EC63C7-BEC9-4DFA-8E91-57CCF0265EA8}" type="presOf" srcId="{C2F0E5C9-2943-4A9B-872F-ECF6B159E9F4}" destId="{8DF08B53-6070-41DA-9D3A-B2ED9DD4C779}"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A2DF84EA-DA42-4F03-BD6F-8E8D9966CB10}" srcId="{08F627ED-A304-4697-8C44-18E45D3D2B1A}" destId="{E5E4D699-C3CF-4415-B32C-A18B48AFE2A3}" srcOrd="0" destOrd="0" parTransId="{C7C70553-EB1A-4554-849D-8153CC4AFCEB}" sibTransId="{61990FFE-20A5-4112-BACD-16BA28C36EBA}"/>
    <dgm:cxn modelId="{EEEE026D-3078-4D89-87ED-8BBA099AD968}" type="presParOf" srcId="{A51A72CC-CA8C-4891-BFD1-7E8EB08C22F2}" destId="{30EFF366-E7E5-4AF6-AEBA-CF1FB98C410B}" srcOrd="0" destOrd="0" presId="urn:microsoft.com/office/officeart/2016/7/layout/HexagonTimeline"/>
    <dgm:cxn modelId="{367CF3A2-D5AD-4AB8-ACB7-DA5CEF203D5C}" type="presParOf" srcId="{30EFF366-E7E5-4AF6-AEBA-CF1FB98C410B}" destId="{FBAF1E99-4977-49F8-A192-4555548A3332}" srcOrd="0" destOrd="0" presId="urn:microsoft.com/office/officeart/2016/7/layout/HexagonTimeline"/>
    <dgm:cxn modelId="{89072392-4A84-419C-98F1-99296E1BC42B}" type="presParOf" srcId="{30EFF366-E7E5-4AF6-AEBA-CF1FB98C410B}" destId="{35FEFDBD-05DB-42D8-A33A-761713DDE529}" srcOrd="1" destOrd="0" presId="urn:microsoft.com/office/officeart/2016/7/layout/HexagonTimeline"/>
    <dgm:cxn modelId="{3FB936E6-E85B-4B36-808E-F5FC12C7C7D4}" type="presParOf" srcId="{30EFF366-E7E5-4AF6-AEBA-CF1FB98C410B}" destId="{5979963E-B016-4C50-A21A-05E89A0D5599}" srcOrd="2" destOrd="0" presId="urn:microsoft.com/office/officeart/2016/7/layout/HexagonTimeline"/>
    <dgm:cxn modelId="{0D5C3944-DDDA-43CA-BF96-4A8598F7170A}" type="presParOf" srcId="{30EFF366-E7E5-4AF6-AEBA-CF1FB98C410B}" destId="{7E304B0B-395C-4317-97CD-0863DD836937}" srcOrd="3" destOrd="0" presId="urn:microsoft.com/office/officeart/2016/7/layout/HexagonTimeline"/>
    <dgm:cxn modelId="{3C9B889B-7E2D-44AD-A5AF-5B2F73B898BC}" type="presParOf" srcId="{30EFF366-E7E5-4AF6-AEBA-CF1FB98C410B}" destId="{4741050D-72EE-4B08-8464-5FB4B56490A4}" srcOrd="4" destOrd="0" presId="urn:microsoft.com/office/officeart/2016/7/layout/HexagonTimeline"/>
    <dgm:cxn modelId="{E1B9A064-2E14-4B4B-9C17-5FB3F926BAC9}" type="presParOf" srcId="{A51A72CC-CA8C-4891-BFD1-7E8EB08C22F2}" destId="{BCCF209D-56C9-42A1-ADB2-ACFE7C3579D7}" srcOrd="1" destOrd="0" presId="urn:microsoft.com/office/officeart/2016/7/layout/HexagonTimeline"/>
    <dgm:cxn modelId="{82012819-DDE1-43C0-96BB-BA84288322E5}" type="presParOf" srcId="{A51A72CC-CA8C-4891-BFD1-7E8EB08C22F2}" destId="{5DAF7E24-5050-410C-9238-A9315D42698E}" srcOrd="2" destOrd="0" presId="urn:microsoft.com/office/officeart/2016/7/layout/HexagonTimeline"/>
    <dgm:cxn modelId="{229587BB-69D2-4181-B053-A8FDC2BBD3A6}" type="presParOf" srcId="{5DAF7E24-5050-410C-9238-A9315D42698E}" destId="{32D5A8AA-B9D4-4B1E-91B6-22C93590A82A}" srcOrd="0" destOrd="0" presId="urn:microsoft.com/office/officeart/2016/7/layout/HexagonTimeline"/>
    <dgm:cxn modelId="{B944116F-16EA-4F96-A7EB-9BA573BE1A16}" type="presParOf" srcId="{5DAF7E24-5050-410C-9238-A9315D42698E}" destId="{D9ECB99C-F100-414B-A6E6-C7F114F3A7C4}" srcOrd="1" destOrd="0" presId="urn:microsoft.com/office/officeart/2016/7/layout/HexagonTimeline"/>
    <dgm:cxn modelId="{C0102A3F-D6F5-4A60-A386-95496FA2423A}" type="presParOf" srcId="{5DAF7E24-5050-410C-9238-A9315D42698E}" destId="{A1C08F75-4B1F-4F0A-BA9E-56C424C6B1B4}" srcOrd="2" destOrd="0" presId="urn:microsoft.com/office/officeart/2016/7/layout/HexagonTimeline"/>
    <dgm:cxn modelId="{221ADDB4-E2B6-4971-921C-75A7DB94159E}" type="presParOf" srcId="{5DAF7E24-5050-410C-9238-A9315D42698E}" destId="{A0EF09D8-3949-455C-92C6-A12BEDEFCB8C}" srcOrd="3" destOrd="0" presId="urn:microsoft.com/office/officeart/2016/7/layout/HexagonTimeline"/>
    <dgm:cxn modelId="{5EAAD950-0F57-4E6A-B4D9-67600060EA12}" type="presParOf" srcId="{5DAF7E24-5050-410C-9238-A9315D42698E}" destId="{CBBAB6F3-A70C-4BA2-A8F8-76B560E4A614}" srcOrd="4" destOrd="0" presId="urn:microsoft.com/office/officeart/2016/7/layout/HexagonTimeline"/>
    <dgm:cxn modelId="{E83E03CC-0C76-4329-84E1-F25584775092}" type="presParOf" srcId="{A51A72CC-CA8C-4891-BFD1-7E8EB08C22F2}" destId="{8756200F-3816-486E-9850-60AAEA87EE05}" srcOrd="3" destOrd="0" presId="urn:microsoft.com/office/officeart/2016/7/layout/HexagonTimeline"/>
    <dgm:cxn modelId="{39CA3FD3-1646-4264-92C5-BC5D26C5A12E}" type="presParOf" srcId="{A51A72CC-CA8C-4891-BFD1-7E8EB08C22F2}" destId="{C68B640D-D1A4-4930-8E5A-FB4770599651}" srcOrd="4" destOrd="0" presId="urn:microsoft.com/office/officeart/2016/7/layout/HexagonTimeline"/>
    <dgm:cxn modelId="{0D337069-6DAC-45BA-A3F3-8FBA51EE7A2A}" type="presParOf" srcId="{C68B640D-D1A4-4930-8E5A-FB4770599651}" destId="{54EAF898-72D0-43FB-B010-DA8FD71FB883}" srcOrd="0" destOrd="0" presId="urn:microsoft.com/office/officeart/2016/7/layout/HexagonTimeline"/>
    <dgm:cxn modelId="{365EAE45-41FF-4A3F-98FB-ADFFABF4F662}" type="presParOf" srcId="{C68B640D-D1A4-4930-8E5A-FB4770599651}" destId="{F68737C7-0710-426D-A193-9FFED6BC4704}" srcOrd="1" destOrd="0" presId="urn:microsoft.com/office/officeart/2016/7/layout/HexagonTimeline"/>
    <dgm:cxn modelId="{F908C133-91C4-4C37-BA6A-8D894A1C8774}" type="presParOf" srcId="{C68B640D-D1A4-4930-8E5A-FB4770599651}" destId="{D0384445-25F8-4FFA-A73E-93991C2A83B5}" srcOrd="2" destOrd="0" presId="urn:microsoft.com/office/officeart/2016/7/layout/HexagonTimeline"/>
    <dgm:cxn modelId="{8D222648-92AF-4E6D-8947-FA09A1EDC5CE}" type="presParOf" srcId="{C68B640D-D1A4-4930-8E5A-FB4770599651}" destId="{EF532A8B-8FFB-42E8-BE32-CEC64CD21BFF}" srcOrd="3" destOrd="0" presId="urn:microsoft.com/office/officeart/2016/7/layout/HexagonTimeline"/>
    <dgm:cxn modelId="{52415AE7-EDCA-4607-B5B7-FB29CC86F997}" type="presParOf" srcId="{C68B640D-D1A4-4930-8E5A-FB4770599651}" destId="{B5A35879-C619-4C09-A27F-86674C7121BB}" srcOrd="4" destOrd="0" presId="urn:microsoft.com/office/officeart/2016/7/layout/HexagonTimeline"/>
    <dgm:cxn modelId="{3EB57BC7-3019-4A1C-8624-55A6936AF086}" type="presParOf" srcId="{A51A72CC-CA8C-4891-BFD1-7E8EB08C22F2}" destId="{9EFE043B-C412-4619-9FBF-C30DBB788FED}" srcOrd="5" destOrd="0" presId="urn:microsoft.com/office/officeart/2016/7/layout/HexagonTimeline"/>
    <dgm:cxn modelId="{266FCF58-206C-49C4-8BC7-D12CF8B92668}" type="presParOf" srcId="{A51A72CC-CA8C-4891-BFD1-7E8EB08C22F2}" destId="{2E319C51-FE46-49B8-935C-A24F74DEC7ED}" srcOrd="6" destOrd="0" presId="urn:microsoft.com/office/officeart/2016/7/layout/HexagonTimeline"/>
    <dgm:cxn modelId="{7F458EF5-FE10-41D2-8CAC-D36F5286C4B6}" type="presParOf" srcId="{2E319C51-FE46-49B8-935C-A24F74DEC7ED}" destId="{15579CE0-2BFA-43E9-A38E-E6A36993A240}" srcOrd="0" destOrd="0" presId="urn:microsoft.com/office/officeart/2016/7/layout/HexagonTimeline"/>
    <dgm:cxn modelId="{43213B91-931F-4FD7-88FD-1480BA2069E9}" type="presParOf" srcId="{2E319C51-FE46-49B8-935C-A24F74DEC7ED}" destId="{8DF08B53-6070-41DA-9D3A-B2ED9DD4C779}" srcOrd="1" destOrd="0" presId="urn:microsoft.com/office/officeart/2016/7/layout/HexagonTimeline"/>
    <dgm:cxn modelId="{7A5FBC3A-8AEB-4F15-B7BA-C17AE51151E0}" type="presParOf" srcId="{2E319C51-FE46-49B8-935C-A24F74DEC7ED}" destId="{E3E64061-0A94-449A-B6C2-3C45F6F6ABFA}" srcOrd="2" destOrd="0" presId="urn:microsoft.com/office/officeart/2016/7/layout/HexagonTimeline"/>
    <dgm:cxn modelId="{752D73A7-FDB9-46A0-A539-DD47B5D19895}" type="presParOf" srcId="{2E319C51-FE46-49B8-935C-A24F74DEC7ED}" destId="{8931868B-7D79-4206-9AA6-6E0C8443F776}" srcOrd="3" destOrd="0" presId="urn:microsoft.com/office/officeart/2016/7/layout/HexagonTimeline"/>
    <dgm:cxn modelId="{251C7925-EED3-4CCB-80D0-A212A3EEAD5B}" type="presParOf" srcId="{2E319C51-FE46-49B8-935C-A24F74DEC7ED}" destId="{500B4AC9-E976-4CA7-B80D-D64C0F18160E}"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802942-36AA-450F-A411-E2C8CAEA20EE}"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CDFCF9F4-049D-4BCE-AD20-C753C34CC4AD}">
      <dgm:prSet/>
      <dgm:spPr/>
      <dgm:t>
        <a:bodyPr/>
        <a:lstStyle/>
        <a:p>
          <a:r>
            <a:rPr lang="en-US"/>
            <a:t>10 open-ended questions</a:t>
          </a:r>
        </a:p>
      </dgm:t>
    </dgm:pt>
    <dgm:pt modelId="{94D144BD-0F59-4991-9D93-46253CD696B1}" type="parTrans" cxnId="{B50B9A65-4C7F-4E02-92AB-1B836C300739}">
      <dgm:prSet/>
      <dgm:spPr/>
      <dgm:t>
        <a:bodyPr/>
        <a:lstStyle/>
        <a:p>
          <a:endParaRPr lang="en-US"/>
        </a:p>
      </dgm:t>
    </dgm:pt>
    <dgm:pt modelId="{F9B70389-BE6D-4A2E-BBF9-56FBD666C666}" type="sibTrans" cxnId="{B50B9A65-4C7F-4E02-92AB-1B836C300739}">
      <dgm:prSet/>
      <dgm:spPr/>
      <dgm:t>
        <a:bodyPr/>
        <a:lstStyle/>
        <a:p>
          <a:endParaRPr lang="en-US"/>
        </a:p>
      </dgm:t>
    </dgm:pt>
    <dgm:pt modelId="{954D7ECF-62D5-41AA-83A9-38316AFDDB28}">
      <dgm:prSet/>
      <dgm:spPr/>
      <dgm:t>
        <a:bodyPr/>
        <a:lstStyle/>
        <a:p>
          <a:r>
            <a:rPr lang="en-US"/>
            <a:t>Invited eligible individuals to participate</a:t>
          </a:r>
        </a:p>
      </dgm:t>
    </dgm:pt>
    <dgm:pt modelId="{65B8477A-9FB2-49C9-8F7E-8734AAE9C7F6}" type="parTrans" cxnId="{FFF315AA-4E11-4EC9-B27F-D3344E537223}">
      <dgm:prSet/>
      <dgm:spPr/>
      <dgm:t>
        <a:bodyPr/>
        <a:lstStyle/>
        <a:p>
          <a:endParaRPr lang="en-US"/>
        </a:p>
      </dgm:t>
    </dgm:pt>
    <dgm:pt modelId="{D8B71007-9395-497A-AB71-CFA9B5D158D7}" type="sibTrans" cxnId="{FFF315AA-4E11-4EC9-B27F-D3344E537223}">
      <dgm:prSet/>
      <dgm:spPr/>
      <dgm:t>
        <a:bodyPr/>
        <a:lstStyle/>
        <a:p>
          <a:endParaRPr lang="en-US"/>
        </a:p>
      </dgm:t>
    </dgm:pt>
    <dgm:pt modelId="{8CAC19D0-DAA6-498C-B007-5636132A4E89}">
      <dgm:prSet/>
      <dgm:spPr/>
      <dgm:t>
        <a:bodyPr/>
        <a:lstStyle/>
        <a:p>
          <a:r>
            <a:rPr lang="en-US"/>
            <a:t>Semi-structured 45–60-minute interview via Zoom</a:t>
          </a:r>
        </a:p>
      </dgm:t>
    </dgm:pt>
    <dgm:pt modelId="{5876CB32-3B4A-4C2E-A8DA-1E71F85B123C}" type="parTrans" cxnId="{80DFC87F-3C1F-4BE1-925B-9BD8B0FE8CEF}">
      <dgm:prSet/>
      <dgm:spPr/>
      <dgm:t>
        <a:bodyPr/>
        <a:lstStyle/>
        <a:p>
          <a:endParaRPr lang="en-US"/>
        </a:p>
      </dgm:t>
    </dgm:pt>
    <dgm:pt modelId="{D7512A4D-5989-4E34-B7F1-091307146083}" type="sibTrans" cxnId="{80DFC87F-3C1F-4BE1-925B-9BD8B0FE8CEF}">
      <dgm:prSet/>
      <dgm:spPr/>
      <dgm:t>
        <a:bodyPr/>
        <a:lstStyle/>
        <a:p>
          <a:endParaRPr lang="en-US"/>
        </a:p>
      </dgm:t>
    </dgm:pt>
    <dgm:pt modelId="{7C49AC1C-2BAC-4A5A-9BD3-0AECC8281179}">
      <dgm:prSet/>
      <dgm:spPr/>
      <dgm:t>
        <a:bodyPr/>
        <a:lstStyle/>
        <a:p>
          <a:r>
            <a:rPr lang="en-US"/>
            <a:t>Only audio recorded</a:t>
          </a:r>
        </a:p>
      </dgm:t>
    </dgm:pt>
    <dgm:pt modelId="{2F6CE7C4-6CAC-4E15-AC9E-5290EF4B48CE}" type="parTrans" cxnId="{3FF23B99-CDE1-4958-979F-9014DA5838E8}">
      <dgm:prSet/>
      <dgm:spPr/>
      <dgm:t>
        <a:bodyPr/>
        <a:lstStyle/>
        <a:p>
          <a:endParaRPr lang="en-US"/>
        </a:p>
      </dgm:t>
    </dgm:pt>
    <dgm:pt modelId="{D724C5A2-F6C4-4365-B36B-2D9E185BCA9D}" type="sibTrans" cxnId="{3FF23B99-CDE1-4958-979F-9014DA5838E8}">
      <dgm:prSet/>
      <dgm:spPr/>
      <dgm:t>
        <a:bodyPr/>
        <a:lstStyle/>
        <a:p>
          <a:endParaRPr lang="en-US"/>
        </a:p>
      </dgm:t>
    </dgm:pt>
    <dgm:pt modelId="{65F721B6-C85E-41F0-AD9E-48E6440EC7DF}">
      <dgm:prSet/>
      <dgm:spPr/>
      <dgm:t>
        <a:bodyPr/>
        <a:lstStyle/>
        <a:p>
          <a:r>
            <a:rPr lang="en-US"/>
            <a:t>Conducted Thematic Analysis (Braun &amp; Clarke, 2006)</a:t>
          </a:r>
        </a:p>
      </dgm:t>
    </dgm:pt>
    <dgm:pt modelId="{7ED3E2FF-839A-49D4-B324-0011B0A50BF7}" type="parTrans" cxnId="{C8766B25-490E-4043-8460-9D2C322B4768}">
      <dgm:prSet/>
      <dgm:spPr/>
      <dgm:t>
        <a:bodyPr/>
        <a:lstStyle/>
        <a:p>
          <a:endParaRPr lang="en-US"/>
        </a:p>
      </dgm:t>
    </dgm:pt>
    <dgm:pt modelId="{89C64BFA-35A7-4A83-9A6A-9F59AA697A67}" type="sibTrans" cxnId="{C8766B25-490E-4043-8460-9D2C322B4768}">
      <dgm:prSet/>
      <dgm:spPr/>
      <dgm:t>
        <a:bodyPr/>
        <a:lstStyle/>
        <a:p>
          <a:endParaRPr lang="en-US"/>
        </a:p>
      </dgm:t>
    </dgm:pt>
    <dgm:pt modelId="{6DFEE633-3316-40DA-BFC0-7E6F00E03606}">
      <dgm:prSet/>
      <dgm:spPr/>
      <dgm:t>
        <a:bodyPr/>
        <a:lstStyle/>
        <a:p>
          <a:r>
            <a:rPr lang="en-US"/>
            <a:t>Horizontalization (Moustakas, 1994)</a:t>
          </a:r>
        </a:p>
      </dgm:t>
    </dgm:pt>
    <dgm:pt modelId="{ED3FB2C5-DC21-47F5-8316-966F915C41B6}" type="parTrans" cxnId="{BC74F1CB-1EC3-49B8-8DBA-A9ACAC079349}">
      <dgm:prSet/>
      <dgm:spPr/>
      <dgm:t>
        <a:bodyPr/>
        <a:lstStyle/>
        <a:p>
          <a:endParaRPr lang="en-US"/>
        </a:p>
      </dgm:t>
    </dgm:pt>
    <dgm:pt modelId="{60637A7F-12BB-48AD-AD0F-C231B2F368EA}" type="sibTrans" cxnId="{BC74F1CB-1EC3-49B8-8DBA-A9ACAC079349}">
      <dgm:prSet/>
      <dgm:spPr/>
      <dgm:t>
        <a:bodyPr/>
        <a:lstStyle/>
        <a:p>
          <a:endParaRPr lang="en-US"/>
        </a:p>
      </dgm:t>
    </dgm:pt>
    <dgm:pt modelId="{782A47D5-06B1-45F5-9BFD-63894C8B87D9}">
      <dgm:prSet/>
      <dgm:spPr/>
      <dgm:t>
        <a:bodyPr/>
        <a:lstStyle/>
        <a:p>
          <a:r>
            <a:rPr lang="en-US"/>
            <a:t>Adaptation of the Van Kaam Method</a:t>
          </a:r>
        </a:p>
      </dgm:t>
    </dgm:pt>
    <dgm:pt modelId="{09220FCB-EB33-4C0D-B93B-B6DDED05A26C}" type="parTrans" cxnId="{A3883725-355F-4A88-BE27-B781601213B5}">
      <dgm:prSet/>
      <dgm:spPr/>
      <dgm:t>
        <a:bodyPr/>
        <a:lstStyle/>
        <a:p>
          <a:endParaRPr lang="en-US"/>
        </a:p>
      </dgm:t>
    </dgm:pt>
    <dgm:pt modelId="{3E21C698-FA41-47A7-9B0A-116F888ABDB3}" type="sibTrans" cxnId="{A3883725-355F-4A88-BE27-B781601213B5}">
      <dgm:prSet/>
      <dgm:spPr/>
      <dgm:t>
        <a:bodyPr/>
        <a:lstStyle/>
        <a:p>
          <a:endParaRPr lang="en-US"/>
        </a:p>
      </dgm:t>
    </dgm:pt>
    <dgm:pt modelId="{F3D19A86-D0BC-48D6-A839-FCA2012AC90C}" type="pres">
      <dgm:prSet presAssocID="{5F802942-36AA-450F-A411-E2C8CAEA20EE}" presName="Name0" presStyleCnt="0">
        <dgm:presLayoutVars>
          <dgm:dir/>
          <dgm:resizeHandles val="exact"/>
        </dgm:presLayoutVars>
      </dgm:prSet>
      <dgm:spPr/>
    </dgm:pt>
    <dgm:pt modelId="{F94BC0B9-21EB-4CA3-8E15-DF4458F7619D}" type="pres">
      <dgm:prSet presAssocID="{CDFCF9F4-049D-4BCE-AD20-C753C34CC4AD}" presName="node" presStyleLbl="node1" presStyleIdx="0" presStyleCnt="5">
        <dgm:presLayoutVars>
          <dgm:bulletEnabled val="1"/>
        </dgm:presLayoutVars>
      </dgm:prSet>
      <dgm:spPr/>
    </dgm:pt>
    <dgm:pt modelId="{D479EBCE-384A-4D00-895E-D1F72E6956CB}" type="pres">
      <dgm:prSet presAssocID="{F9B70389-BE6D-4A2E-BBF9-56FBD666C666}" presName="sibTrans" presStyleLbl="sibTrans1D1" presStyleIdx="0" presStyleCnt="4"/>
      <dgm:spPr/>
    </dgm:pt>
    <dgm:pt modelId="{070FA6D9-F7D7-4AE6-805A-31EDE5687E0E}" type="pres">
      <dgm:prSet presAssocID="{F9B70389-BE6D-4A2E-BBF9-56FBD666C666}" presName="connectorText" presStyleLbl="sibTrans1D1" presStyleIdx="0" presStyleCnt="4"/>
      <dgm:spPr/>
    </dgm:pt>
    <dgm:pt modelId="{F5CD9A5E-BC57-41FB-A013-485679F3E1BB}" type="pres">
      <dgm:prSet presAssocID="{954D7ECF-62D5-41AA-83A9-38316AFDDB28}" presName="node" presStyleLbl="node1" presStyleIdx="1" presStyleCnt="5">
        <dgm:presLayoutVars>
          <dgm:bulletEnabled val="1"/>
        </dgm:presLayoutVars>
      </dgm:prSet>
      <dgm:spPr/>
    </dgm:pt>
    <dgm:pt modelId="{9E66AADD-E47B-48FD-8574-7520CF16DCED}" type="pres">
      <dgm:prSet presAssocID="{D8B71007-9395-497A-AB71-CFA9B5D158D7}" presName="sibTrans" presStyleLbl="sibTrans1D1" presStyleIdx="1" presStyleCnt="4"/>
      <dgm:spPr/>
    </dgm:pt>
    <dgm:pt modelId="{3F2D746E-EF66-4D00-A622-F00F56E98EE2}" type="pres">
      <dgm:prSet presAssocID="{D8B71007-9395-497A-AB71-CFA9B5D158D7}" presName="connectorText" presStyleLbl="sibTrans1D1" presStyleIdx="1" presStyleCnt="4"/>
      <dgm:spPr/>
    </dgm:pt>
    <dgm:pt modelId="{44DAA2A7-2A08-4CE1-AA16-45109D2121CF}" type="pres">
      <dgm:prSet presAssocID="{8CAC19D0-DAA6-498C-B007-5636132A4E89}" presName="node" presStyleLbl="node1" presStyleIdx="2" presStyleCnt="5">
        <dgm:presLayoutVars>
          <dgm:bulletEnabled val="1"/>
        </dgm:presLayoutVars>
      </dgm:prSet>
      <dgm:spPr/>
    </dgm:pt>
    <dgm:pt modelId="{DABE3B62-ADEE-4EFD-BB08-076471849137}" type="pres">
      <dgm:prSet presAssocID="{D7512A4D-5989-4E34-B7F1-091307146083}" presName="sibTrans" presStyleLbl="sibTrans1D1" presStyleIdx="2" presStyleCnt="4"/>
      <dgm:spPr/>
    </dgm:pt>
    <dgm:pt modelId="{273E39D7-3114-44DA-915D-7FADFC9A8F1B}" type="pres">
      <dgm:prSet presAssocID="{D7512A4D-5989-4E34-B7F1-091307146083}" presName="connectorText" presStyleLbl="sibTrans1D1" presStyleIdx="2" presStyleCnt="4"/>
      <dgm:spPr/>
    </dgm:pt>
    <dgm:pt modelId="{7757086B-2379-49D7-9F9F-381308F65CFA}" type="pres">
      <dgm:prSet presAssocID="{7C49AC1C-2BAC-4A5A-9BD3-0AECC8281179}" presName="node" presStyleLbl="node1" presStyleIdx="3" presStyleCnt="5">
        <dgm:presLayoutVars>
          <dgm:bulletEnabled val="1"/>
        </dgm:presLayoutVars>
      </dgm:prSet>
      <dgm:spPr/>
    </dgm:pt>
    <dgm:pt modelId="{D632E0AB-DCCE-4109-9B6C-B2F1E5224552}" type="pres">
      <dgm:prSet presAssocID="{D724C5A2-F6C4-4365-B36B-2D9E185BCA9D}" presName="sibTrans" presStyleLbl="sibTrans1D1" presStyleIdx="3" presStyleCnt="4"/>
      <dgm:spPr/>
    </dgm:pt>
    <dgm:pt modelId="{6F616A7B-E830-4E16-8612-9B4EEA53AF13}" type="pres">
      <dgm:prSet presAssocID="{D724C5A2-F6C4-4365-B36B-2D9E185BCA9D}" presName="connectorText" presStyleLbl="sibTrans1D1" presStyleIdx="3" presStyleCnt="4"/>
      <dgm:spPr/>
    </dgm:pt>
    <dgm:pt modelId="{F6B1297F-D00F-439C-9FCF-F4153A40CA74}" type="pres">
      <dgm:prSet presAssocID="{65F721B6-C85E-41F0-AD9E-48E6440EC7DF}" presName="node" presStyleLbl="node1" presStyleIdx="4" presStyleCnt="5">
        <dgm:presLayoutVars>
          <dgm:bulletEnabled val="1"/>
        </dgm:presLayoutVars>
      </dgm:prSet>
      <dgm:spPr/>
    </dgm:pt>
  </dgm:ptLst>
  <dgm:cxnLst>
    <dgm:cxn modelId="{7BA50504-2BA0-4CFF-A46D-EED2598F7B07}" type="presOf" srcId="{782A47D5-06B1-45F5-9BFD-63894C8B87D9}" destId="{F6B1297F-D00F-439C-9FCF-F4153A40CA74}" srcOrd="0" destOrd="2" presId="urn:microsoft.com/office/officeart/2016/7/layout/RepeatingBendingProcessNew"/>
    <dgm:cxn modelId="{EADF0616-25C5-47B4-81FE-BBC858C5E483}" type="presOf" srcId="{5F802942-36AA-450F-A411-E2C8CAEA20EE}" destId="{F3D19A86-D0BC-48D6-A839-FCA2012AC90C}" srcOrd="0" destOrd="0" presId="urn:microsoft.com/office/officeart/2016/7/layout/RepeatingBendingProcessNew"/>
    <dgm:cxn modelId="{A3883725-355F-4A88-BE27-B781601213B5}" srcId="{6DFEE633-3316-40DA-BFC0-7E6F00E03606}" destId="{782A47D5-06B1-45F5-9BFD-63894C8B87D9}" srcOrd="0" destOrd="0" parTransId="{09220FCB-EB33-4C0D-B93B-B6DDED05A26C}" sibTransId="{3E21C698-FA41-47A7-9B0A-116F888ABDB3}"/>
    <dgm:cxn modelId="{C8766B25-490E-4043-8460-9D2C322B4768}" srcId="{5F802942-36AA-450F-A411-E2C8CAEA20EE}" destId="{65F721B6-C85E-41F0-AD9E-48E6440EC7DF}" srcOrd="4" destOrd="0" parTransId="{7ED3E2FF-839A-49D4-B324-0011B0A50BF7}" sibTransId="{89C64BFA-35A7-4A83-9A6A-9F59AA697A67}"/>
    <dgm:cxn modelId="{E9D38A3A-9B96-4165-BBBF-48D74746CBD6}" type="presOf" srcId="{D8B71007-9395-497A-AB71-CFA9B5D158D7}" destId="{3F2D746E-EF66-4D00-A622-F00F56E98EE2}" srcOrd="1" destOrd="0" presId="urn:microsoft.com/office/officeart/2016/7/layout/RepeatingBendingProcessNew"/>
    <dgm:cxn modelId="{7E09573D-1E2C-460F-9062-A17E4E5D45F4}" type="presOf" srcId="{954D7ECF-62D5-41AA-83A9-38316AFDDB28}" destId="{F5CD9A5E-BC57-41FB-A013-485679F3E1BB}" srcOrd="0" destOrd="0" presId="urn:microsoft.com/office/officeart/2016/7/layout/RepeatingBendingProcessNew"/>
    <dgm:cxn modelId="{44E21D65-93E4-41F5-8079-5FD16AD91DF2}" type="presOf" srcId="{7C49AC1C-2BAC-4A5A-9BD3-0AECC8281179}" destId="{7757086B-2379-49D7-9F9F-381308F65CFA}" srcOrd="0" destOrd="0" presId="urn:microsoft.com/office/officeart/2016/7/layout/RepeatingBendingProcessNew"/>
    <dgm:cxn modelId="{B50B9A65-4C7F-4E02-92AB-1B836C300739}" srcId="{5F802942-36AA-450F-A411-E2C8CAEA20EE}" destId="{CDFCF9F4-049D-4BCE-AD20-C753C34CC4AD}" srcOrd="0" destOrd="0" parTransId="{94D144BD-0F59-4991-9D93-46253CD696B1}" sibTransId="{F9B70389-BE6D-4A2E-BBF9-56FBD666C666}"/>
    <dgm:cxn modelId="{41F3EB66-62D7-4CBC-9CAC-50E26A8B2BD1}" type="presOf" srcId="{F9B70389-BE6D-4A2E-BBF9-56FBD666C666}" destId="{070FA6D9-F7D7-4AE6-805A-31EDE5687E0E}" srcOrd="1" destOrd="0" presId="urn:microsoft.com/office/officeart/2016/7/layout/RepeatingBendingProcessNew"/>
    <dgm:cxn modelId="{A203C16C-CDDE-4169-A1F3-C6F723DC2B99}" type="presOf" srcId="{8CAC19D0-DAA6-498C-B007-5636132A4E89}" destId="{44DAA2A7-2A08-4CE1-AA16-45109D2121CF}" srcOrd="0" destOrd="0" presId="urn:microsoft.com/office/officeart/2016/7/layout/RepeatingBendingProcessNew"/>
    <dgm:cxn modelId="{E21E5650-8281-4224-AFE3-8C47888F0F66}" type="presOf" srcId="{D7512A4D-5989-4E34-B7F1-091307146083}" destId="{DABE3B62-ADEE-4EFD-BB08-076471849137}" srcOrd="0" destOrd="0" presId="urn:microsoft.com/office/officeart/2016/7/layout/RepeatingBendingProcessNew"/>
    <dgm:cxn modelId="{23F90355-8DEC-4895-B720-72A288787AB2}" type="presOf" srcId="{D7512A4D-5989-4E34-B7F1-091307146083}" destId="{273E39D7-3114-44DA-915D-7FADFC9A8F1B}" srcOrd="1" destOrd="0" presId="urn:microsoft.com/office/officeart/2016/7/layout/RepeatingBendingProcessNew"/>
    <dgm:cxn modelId="{80DFC87F-3C1F-4BE1-925B-9BD8B0FE8CEF}" srcId="{5F802942-36AA-450F-A411-E2C8CAEA20EE}" destId="{8CAC19D0-DAA6-498C-B007-5636132A4E89}" srcOrd="2" destOrd="0" parTransId="{5876CB32-3B4A-4C2E-A8DA-1E71F85B123C}" sibTransId="{D7512A4D-5989-4E34-B7F1-091307146083}"/>
    <dgm:cxn modelId="{57BCCC83-434A-4BD3-8611-D65ECEAD7A75}" type="presOf" srcId="{CDFCF9F4-049D-4BCE-AD20-C753C34CC4AD}" destId="{F94BC0B9-21EB-4CA3-8E15-DF4458F7619D}" srcOrd="0" destOrd="0" presId="urn:microsoft.com/office/officeart/2016/7/layout/RepeatingBendingProcessNew"/>
    <dgm:cxn modelId="{078B1890-5208-4EDB-8942-ED6C9A056FCC}" type="presOf" srcId="{65F721B6-C85E-41F0-AD9E-48E6440EC7DF}" destId="{F6B1297F-D00F-439C-9FCF-F4153A40CA74}" srcOrd="0" destOrd="0" presId="urn:microsoft.com/office/officeart/2016/7/layout/RepeatingBendingProcessNew"/>
    <dgm:cxn modelId="{3FF23B99-CDE1-4958-979F-9014DA5838E8}" srcId="{5F802942-36AA-450F-A411-E2C8CAEA20EE}" destId="{7C49AC1C-2BAC-4A5A-9BD3-0AECC8281179}" srcOrd="3" destOrd="0" parTransId="{2F6CE7C4-6CAC-4E15-AC9E-5290EF4B48CE}" sibTransId="{D724C5A2-F6C4-4365-B36B-2D9E185BCA9D}"/>
    <dgm:cxn modelId="{EA1C989A-F18D-425A-B712-48A5ACEEFEAE}" type="presOf" srcId="{D8B71007-9395-497A-AB71-CFA9B5D158D7}" destId="{9E66AADD-E47B-48FD-8574-7520CF16DCED}" srcOrd="0" destOrd="0" presId="urn:microsoft.com/office/officeart/2016/7/layout/RepeatingBendingProcessNew"/>
    <dgm:cxn modelId="{C0B177A1-D6A9-4359-9D3B-F61A273B2146}" type="presOf" srcId="{F9B70389-BE6D-4A2E-BBF9-56FBD666C666}" destId="{D479EBCE-384A-4D00-895E-D1F72E6956CB}" srcOrd="0" destOrd="0" presId="urn:microsoft.com/office/officeart/2016/7/layout/RepeatingBendingProcessNew"/>
    <dgm:cxn modelId="{FFF315AA-4E11-4EC9-B27F-D3344E537223}" srcId="{5F802942-36AA-450F-A411-E2C8CAEA20EE}" destId="{954D7ECF-62D5-41AA-83A9-38316AFDDB28}" srcOrd="1" destOrd="0" parTransId="{65B8477A-9FB2-49C9-8F7E-8734AAE9C7F6}" sibTransId="{D8B71007-9395-497A-AB71-CFA9B5D158D7}"/>
    <dgm:cxn modelId="{EA134EB0-1327-4353-8A51-1312603724A0}" type="presOf" srcId="{D724C5A2-F6C4-4365-B36B-2D9E185BCA9D}" destId="{D632E0AB-DCCE-4109-9B6C-B2F1E5224552}" srcOrd="0" destOrd="0" presId="urn:microsoft.com/office/officeart/2016/7/layout/RepeatingBendingProcessNew"/>
    <dgm:cxn modelId="{A7C451C9-AA9B-4EDC-89AD-BB6D19C4CBC8}" type="presOf" srcId="{D724C5A2-F6C4-4365-B36B-2D9E185BCA9D}" destId="{6F616A7B-E830-4E16-8612-9B4EEA53AF13}" srcOrd="1" destOrd="0" presId="urn:microsoft.com/office/officeart/2016/7/layout/RepeatingBendingProcessNew"/>
    <dgm:cxn modelId="{BC74F1CB-1EC3-49B8-8DBA-A9ACAC079349}" srcId="{65F721B6-C85E-41F0-AD9E-48E6440EC7DF}" destId="{6DFEE633-3316-40DA-BFC0-7E6F00E03606}" srcOrd="0" destOrd="0" parTransId="{ED3FB2C5-DC21-47F5-8316-966F915C41B6}" sibTransId="{60637A7F-12BB-48AD-AD0F-C231B2F368EA}"/>
    <dgm:cxn modelId="{B949AFFB-3612-479F-BCF0-3487018854AC}" type="presOf" srcId="{6DFEE633-3316-40DA-BFC0-7E6F00E03606}" destId="{F6B1297F-D00F-439C-9FCF-F4153A40CA74}" srcOrd="0" destOrd="1" presId="urn:microsoft.com/office/officeart/2016/7/layout/RepeatingBendingProcessNew"/>
    <dgm:cxn modelId="{F152F631-F18A-4CAC-8E72-AD946BCB6CCC}" type="presParOf" srcId="{F3D19A86-D0BC-48D6-A839-FCA2012AC90C}" destId="{F94BC0B9-21EB-4CA3-8E15-DF4458F7619D}" srcOrd="0" destOrd="0" presId="urn:microsoft.com/office/officeart/2016/7/layout/RepeatingBendingProcessNew"/>
    <dgm:cxn modelId="{6CA0B718-A3F4-4F7C-9637-708E851250AF}" type="presParOf" srcId="{F3D19A86-D0BC-48D6-A839-FCA2012AC90C}" destId="{D479EBCE-384A-4D00-895E-D1F72E6956CB}" srcOrd="1" destOrd="0" presId="urn:microsoft.com/office/officeart/2016/7/layout/RepeatingBendingProcessNew"/>
    <dgm:cxn modelId="{31CE7B6F-3752-4567-8C0E-7728B5E26B5B}" type="presParOf" srcId="{D479EBCE-384A-4D00-895E-D1F72E6956CB}" destId="{070FA6D9-F7D7-4AE6-805A-31EDE5687E0E}" srcOrd="0" destOrd="0" presId="urn:microsoft.com/office/officeart/2016/7/layout/RepeatingBendingProcessNew"/>
    <dgm:cxn modelId="{1DDF595F-3DD0-4094-BFD0-1A67C24896B3}" type="presParOf" srcId="{F3D19A86-D0BC-48D6-A839-FCA2012AC90C}" destId="{F5CD9A5E-BC57-41FB-A013-485679F3E1BB}" srcOrd="2" destOrd="0" presId="urn:microsoft.com/office/officeart/2016/7/layout/RepeatingBendingProcessNew"/>
    <dgm:cxn modelId="{6C33BECA-CC2D-40C0-A781-846711115CD7}" type="presParOf" srcId="{F3D19A86-D0BC-48D6-A839-FCA2012AC90C}" destId="{9E66AADD-E47B-48FD-8574-7520CF16DCED}" srcOrd="3" destOrd="0" presId="urn:microsoft.com/office/officeart/2016/7/layout/RepeatingBendingProcessNew"/>
    <dgm:cxn modelId="{49A6182F-609C-494F-9103-44EFEDD85820}" type="presParOf" srcId="{9E66AADD-E47B-48FD-8574-7520CF16DCED}" destId="{3F2D746E-EF66-4D00-A622-F00F56E98EE2}" srcOrd="0" destOrd="0" presId="urn:microsoft.com/office/officeart/2016/7/layout/RepeatingBendingProcessNew"/>
    <dgm:cxn modelId="{B104B4D2-5D47-4FA1-9E29-EB96A5B8F122}" type="presParOf" srcId="{F3D19A86-D0BC-48D6-A839-FCA2012AC90C}" destId="{44DAA2A7-2A08-4CE1-AA16-45109D2121CF}" srcOrd="4" destOrd="0" presId="urn:microsoft.com/office/officeart/2016/7/layout/RepeatingBendingProcessNew"/>
    <dgm:cxn modelId="{720F5904-B796-407C-899C-1D8E4DBA71C4}" type="presParOf" srcId="{F3D19A86-D0BC-48D6-A839-FCA2012AC90C}" destId="{DABE3B62-ADEE-4EFD-BB08-076471849137}" srcOrd="5" destOrd="0" presId="urn:microsoft.com/office/officeart/2016/7/layout/RepeatingBendingProcessNew"/>
    <dgm:cxn modelId="{7599C60B-39F1-45A0-A438-09F37EDE1FDB}" type="presParOf" srcId="{DABE3B62-ADEE-4EFD-BB08-076471849137}" destId="{273E39D7-3114-44DA-915D-7FADFC9A8F1B}" srcOrd="0" destOrd="0" presId="urn:microsoft.com/office/officeart/2016/7/layout/RepeatingBendingProcessNew"/>
    <dgm:cxn modelId="{9BD55482-DD19-4A11-AE74-DFED81963E1E}" type="presParOf" srcId="{F3D19A86-D0BC-48D6-A839-FCA2012AC90C}" destId="{7757086B-2379-49D7-9F9F-381308F65CFA}" srcOrd="6" destOrd="0" presId="urn:microsoft.com/office/officeart/2016/7/layout/RepeatingBendingProcessNew"/>
    <dgm:cxn modelId="{958D30AC-9EE3-4382-BD27-316448B8573B}" type="presParOf" srcId="{F3D19A86-D0BC-48D6-A839-FCA2012AC90C}" destId="{D632E0AB-DCCE-4109-9B6C-B2F1E5224552}" srcOrd="7" destOrd="0" presId="urn:microsoft.com/office/officeart/2016/7/layout/RepeatingBendingProcessNew"/>
    <dgm:cxn modelId="{CAE1B40D-B0C3-460F-BB57-9A31B8068750}" type="presParOf" srcId="{D632E0AB-DCCE-4109-9B6C-B2F1E5224552}" destId="{6F616A7B-E830-4E16-8612-9B4EEA53AF13}" srcOrd="0" destOrd="0" presId="urn:microsoft.com/office/officeart/2016/7/layout/RepeatingBendingProcessNew"/>
    <dgm:cxn modelId="{26BAF14B-2107-4B96-992C-F56B3F323D1E}" type="presParOf" srcId="{F3D19A86-D0BC-48D6-A839-FCA2012AC90C}" destId="{F6B1297F-D00F-439C-9FCF-F4153A40CA74}"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C1850-E4E7-44DB-ADEC-AC3413B52D06}" type="doc">
      <dgm:prSet loTypeId="urn:microsoft.com/office/officeart/2016/7/layout/ChevronBlockProcess" loCatId="process" qsTypeId="urn:microsoft.com/office/officeart/2005/8/quickstyle/simple2" qsCatId="simple" csTypeId="urn:microsoft.com/office/officeart/2005/8/colors/colorful5" csCatId="colorful" phldr="1"/>
      <dgm:spPr/>
      <dgm:t>
        <a:bodyPr/>
        <a:lstStyle/>
        <a:p>
          <a:endParaRPr lang="en-US"/>
        </a:p>
      </dgm:t>
    </dgm:pt>
    <dgm:pt modelId="{38460AE8-D907-40F3-B1F5-B698FFAF5BD0}">
      <dgm:prSet/>
      <dgm:spPr/>
      <dgm:t>
        <a:bodyPr/>
        <a:lstStyle/>
        <a:p>
          <a:r>
            <a:rPr lang="en-US"/>
            <a:t>Increase</a:t>
          </a:r>
        </a:p>
      </dgm:t>
    </dgm:pt>
    <dgm:pt modelId="{AE7451AA-86F0-4084-A183-6C86C7EC3BE8}" type="parTrans" cxnId="{78B1DD68-3449-4DEB-BA0B-373C1BE02709}">
      <dgm:prSet/>
      <dgm:spPr/>
      <dgm:t>
        <a:bodyPr/>
        <a:lstStyle/>
        <a:p>
          <a:endParaRPr lang="en-US"/>
        </a:p>
      </dgm:t>
    </dgm:pt>
    <dgm:pt modelId="{F59D59FF-FA25-416B-9A95-C8BC06A501AB}" type="sibTrans" cxnId="{78B1DD68-3449-4DEB-BA0B-373C1BE02709}">
      <dgm:prSet/>
      <dgm:spPr/>
      <dgm:t>
        <a:bodyPr/>
        <a:lstStyle/>
        <a:p>
          <a:endParaRPr lang="en-US"/>
        </a:p>
      </dgm:t>
    </dgm:pt>
    <dgm:pt modelId="{1BDF13EF-35B8-4EBC-948E-B5A46F289DFB}">
      <dgm:prSet/>
      <dgm:spPr/>
      <dgm:t>
        <a:bodyPr/>
        <a:lstStyle/>
        <a:p>
          <a:r>
            <a:rPr lang="en-US"/>
            <a:t>Increase focus inclusion efforts in the entire human service industry</a:t>
          </a:r>
        </a:p>
      </dgm:t>
    </dgm:pt>
    <dgm:pt modelId="{D0261C83-59FD-4BD7-B7D1-9770C0D5A54A}" type="parTrans" cxnId="{36F1C769-0667-40C9-A506-0572E263B911}">
      <dgm:prSet/>
      <dgm:spPr/>
      <dgm:t>
        <a:bodyPr/>
        <a:lstStyle/>
        <a:p>
          <a:endParaRPr lang="en-US"/>
        </a:p>
      </dgm:t>
    </dgm:pt>
    <dgm:pt modelId="{D1393770-5FDD-4046-8A3B-588935A7A700}" type="sibTrans" cxnId="{36F1C769-0667-40C9-A506-0572E263B911}">
      <dgm:prSet/>
      <dgm:spPr/>
      <dgm:t>
        <a:bodyPr/>
        <a:lstStyle/>
        <a:p>
          <a:endParaRPr lang="en-US"/>
        </a:p>
      </dgm:t>
    </dgm:pt>
    <dgm:pt modelId="{56E3819E-18BB-4C7F-A0B9-CAAFFF5E3D29}">
      <dgm:prSet/>
      <dgm:spPr/>
      <dgm:t>
        <a:bodyPr/>
        <a:lstStyle/>
        <a:p>
          <a:r>
            <a:rPr lang="en-US" dirty="0"/>
            <a:t>Research</a:t>
          </a:r>
        </a:p>
      </dgm:t>
    </dgm:pt>
    <dgm:pt modelId="{D26941CA-E12E-444D-AABE-3D23FA254120}" type="parTrans" cxnId="{57AEE7DB-C710-49DF-805A-A6D505A2F9F9}">
      <dgm:prSet/>
      <dgm:spPr/>
      <dgm:t>
        <a:bodyPr/>
        <a:lstStyle/>
        <a:p>
          <a:endParaRPr lang="en-US"/>
        </a:p>
      </dgm:t>
    </dgm:pt>
    <dgm:pt modelId="{02A62C95-0820-4236-8A7A-72F8FAB17AD6}" type="sibTrans" cxnId="{57AEE7DB-C710-49DF-805A-A6D505A2F9F9}">
      <dgm:prSet/>
      <dgm:spPr/>
      <dgm:t>
        <a:bodyPr/>
        <a:lstStyle/>
        <a:p>
          <a:endParaRPr lang="en-US"/>
        </a:p>
      </dgm:t>
    </dgm:pt>
    <dgm:pt modelId="{FE21657C-64F0-46FB-AE4C-397C49517EB9}">
      <dgm:prSet/>
      <dgm:spPr/>
      <dgm:t>
        <a:bodyPr/>
        <a:lstStyle/>
        <a:p>
          <a:r>
            <a:rPr lang="en-US" dirty="0"/>
            <a:t>Do your own research. Who is in your company, community, etc. Find out about them and their identity. Do not wait for them to tell you.</a:t>
          </a:r>
        </a:p>
      </dgm:t>
    </dgm:pt>
    <dgm:pt modelId="{E6D4375F-4B72-42FC-BC53-93DDF232362C}" type="parTrans" cxnId="{F072EE07-858C-4D00-BE95-AAEC4FACBA41}">
      <dgm:prSet/>
      <dgm:spPr/>
      <dgm:t>
        <a:bodyPr/>
        <a:lstStyle/>
        <a:p>
          <a:endParaRPr lang="en-US"/>
        </a:p>
      </dgm:t>
    </dgm:pt>
    <dgm:pt modelId="{69ED2010-7A81-4CB5-9486-3CBD2B8BA072}" type="sibTrans" cxnId="{F072EE07-858C-4D00-BE95-AAEC4FACBA41}">
      <dgm:prSet/>
      <dgm:spPr/>
      <dgm:t>
        <a:bodyPr/>
        <a:lstStyle/>
        <a:p>
          <a:endParaRPr lang="en-US"/>
        </a:p>
      </dgm:t>
    </dgm:pt>
    <dgm:pt modelId="{D83DD0DF-2019-45CB-9376-7720DBFA80BC}">
      <dgm:prSet/>
      <dgm:spPr/>
      <dgm:t>
        <a:bodyPr/>
        <a:lstStyle/>
        <a:p>
          <a:r>
            <a:rPr lang="en-US" dirty="0"/>
            <a:t>Lean in</a:t>
          </a:r>
        </a:p>
      </dgm:t>
    </dgm:pt>
    <dgm:pt modelId="{98A486BF-5901-444B-B611-C2BDB6CCECDB}" type="parTrans" cxnId="{59155685-8ACA-4DF0-9754-599F1DB269E7}">
      <dgm:prSet/>
      <dgm:spPr/>
      <dgm:t>
        <a:bodyPr/>
        <a:lstStyle/>
        <a:p>
          <a:endParaRPr lang="en-US"/>
        </a:p>
      </dgm:t>
    </dgm:pt>
    <dgm:pt modelId="{67FA56F8-1952-4D3B-BB22-32D768BCFB64}" type="sibTrans" cxnId="{59155685-8ACA-4DF0-9754-599F1DB269E7}">
      <dgm:prSet/>
      <dgm:spPr/>
      <dgm:t>
        <a:bodyPr/>
        <a:lstStyle/>
        <a:p>
          <a:endParaRPr lang="en-US"/>
        </a:p>
      </dgm:t>
    </dgm:pt>
    <dgm:pt modelId="{74FAEC35-3CA7-460C-84EF-28AB3D35DE02}">
      <dgm:prSet/>
      <dgm:spPr/>
      <dgm:t>
        <a:bodyPr/>
        <a:lstStyle/>
        <a:p>
          <a:r>
            <a:rPr lang="en-US" dirty="0"/>
            <a:t>Be comfortable being uncomfortable</a:t>
          </a:r>
        </a:p>
      </dgm:t>
    </dgm:pt>
    <dgm:pt modelId="{14A13A48-C0DA-4B62-A8C1-88A6DB104778}" type="parTrans" cxnId="{9FECF294-07E3-4B4E-923D-852E4F41EE29}">
      <dgm:prSet/>
      <dgm:spPr/>
      <dgm:t>
        <a:bodyPr/>
        <a:lstStyle/>
        <a:p>
          <a:endParaRPr lang="en-US"/>
        </a:p>
      </dgm:t>
    </dgm:pt>
    <dgm:pt modelId="{34C28C7A-4D40-4530-88FE-210E42BE6448}" type="sibTrans" cxnId="{9FECF294-07E3-4B4E-923D-852E4F41EE29}">
      <dgm:prSet/>
      <dgm:spPr/>
      <dgm:t>
        <a:bodyPr/>
        <a:lstStyle/>
        <a:p>
          <a:endParaRPr lang="en-US"/>
        </a:p>
      </dgm:t>
    </dgm:pt>
    <dgm:pt modelId="{BAB4C5CA-1394-40F9-ACA8-76C09C113F3F}" type="pres">
      <dgm:prSet presAssocID="{536C1850-E4E7-44DB-ADEC-AC3413B52D06}" presName="Name0" presStyleCnt="0">
        <dgm:presLayoutVars>
          <dgm:dir/>
          <dgm:animLvl val="lvl"/>
          <dgm:resizeHandles val="exact"/>
        </dgm:presLayoutVars>
      </dgm:prSet>
      <dgm:spPr/>
    </dgm:pt>
    <dgm:pt modelId="{CFC0B0CB-0CCA-49E8-A3C7-A4C759882A04}" type="pres">
      <dgm:prSet presAssocID="{38460AE8-D907-40F3-B1F5-B698FFAF5BD0}" presName="composite" presStyleCnt="0"/>
      <dgm:spPr/>
    </dgm:pt>
    <dgm:pt modelId="{AA4D2B8D-4FA0-4F4C-8A79-2E9A077CB306}" type="pres">
      <dgm:prSet presAssocID="{38460AE8-D907-40F3-B1F5-B698FFAF5BD0}" presName="parTx" presStyleLbl="alignNode1" presStyleIdx="0" presStyleCnt="3">
        <dgm:presLayoutVars>
          <dgm:chMax val="0"/>
          <dgm:chPref val="0"/>
        </dgm:presLayoutVars>
      </dgm:prSet>
      <dgm:spPr/>
    </dgm:pt>
    <dgm:pt modelId="{7B443BB0-7CF0-4A5C-A2BC-927A1C87E9F3}" type="pres">
      <dgm:prSet presAssocID="{38460AE8-D907-40F3-B1F5-B698FFAF5BD0}" presName="desTx" presStyleLbl="alignAccFollowNode1" presStyleIdx="0" presStyleCnt="3">
        <dgm:presLayoutVars/>
      </dgm:prSet>
      <dgm:spPr/>
    </dgm:pt>
    <dgm:pt modelId="{8EA33B4B-1CC8-4F00-8679-8973957AC960}" type="pres">
      <dgm:prSet presAssocID="{F59D59FF-FA25-416B-9A95-C8BC06A501AB}" presName="space" presStyleCnt="0"/>
      <dgm:spPr/>
    </dgm:pt>
    <dgm:pt modelId="{6F1B0F3A-53ED-4492-8B79-8B9E878A63A2}" type="pres">
      <dgm:prSet presAssocID="{56E3819E-18BB-4C7F-A0B9-CAAFFF5E3D29}" presName="composite" presStyleCnt="0"/>
      <dgm:spPr/>
    </dgm:pt>
    <dgm:pt modelId="{7F5357C4-276A-4FB7-90DC-AEC0DD2E3037}" type="pres">
      <dgm:prSet presAssocID="{56E3819E-18BB-4C7F-A0B9-CAAFFF5E3D29}" presName="parTx" presStyleLbl="alignNode1" presStyleIdx="1" presStyleCnt="3">
        <dgm:presLayoutVars>
          <dgm:chMax val="0"/>
          <dgm:chPref val="0"/>
        </dgm:presLayoutVars>
      </dgm:prSet>
      <dgm:spPr/>
    </dgm:pt>
    <dgm:pt modelId="{CF38973E-F7AF-4CFF-A8DF-A173B8139250}" type="pres">
      <dgm:prSet presAssocID="{56E3819E-18BB-4C7F-A0B9-CAAFFF5E3D29}" presName="desTx" presStyleLbl="alignAccFollowNode1" presStyleIdx="1" presStyleCnt="3">
        <dgm:presLayoutVars/>
      </dgm:prSet>
      <dgm:spPr/>
    </dgm:pt>
    <dgm:pt modelId="{4E495CCD-6F40-41B5-A6BC-611A73A9ED60}" type="pres">
      <dgm:prSet presAssocID="{02A62C95-0820-4236-8A7A-72F8FAB17AD6}" presName="space" presStyleCnt="0"/>
      <dgm:spPr/>
    </dgm:pt>
    <dgm:pt modelId="{EB403F33-6ED3-4306-A008-AC5F19F61886}" type="pres">
      <dgm:prSet presAssocID="{D83DD0DF-2019-45CB-9376-7720DBFA80BC}" presName="composite" presStyleCnt="0"/>
      <dgm:spPr/>
    </dgm:pt>
    <dgm:pt modelId="{BB40D62A-DCBA-4298-9118-72205DCBBF53}" type="pres">
      <dgm:prSet presAssocID="{D83DD0DF-2019-45CB-9376-7720DBFA80BC}" presName="parTx" presStyleLbl="alignNode1" presStyleIdx="2" presStyleCnt="3">
        <dgm:presLayoutVars>
          <dgm:chMax val="0"/>
          <dgm:chPref val="0"/>
        </dgm:presLayoutVars>
      </dgm:prSet>
      <dgm:spPr/>
    </dgm:pt>
    <dgm:pt modelId="{CFE9E3F0-14BE-4B00-9F78-D638EE145E55}" type="pres">
      <dgm:prSet presAssocID="{D83DD0DF-2019-45CB-9376-7720DBFA80BC}" presName="desTx" presStyleLbl="alignAccFollowNode1" presStyleIdx="2" presStyleCnt="3">
        <dgm:presLayoutVars/>
      </dgm:prSet>
      <dgm:spPr/>
    </dgm:pt>
  </dgm:ptLst>
  <dgm:cxnLst>
    <dgm:cxn modelId="{F072EE07-858C-4D00-BE95-AAEC4FACBA41}" srcId="{56E3819E-18BB-4C7F-A0B9-CAAFFF5E3D29}" destId="{FE21657C-64F0-46FB-AE4C-397C49517EB9}" srcOrd="0" destOrd="0" parTransId="{E6D4375F-4B72-42FC-BC53-93DDF232362C}" sibTransId="{69ED2010-7A81-4CB5-9486-3CBD2B8BA072}"/>
    <dgm:cxn modelId="{62C18A46-F6DB-4956-B05A-37FE9FC8CBE9}" type="presOf" srcId="{38460AE8-D907-40F3-B1F5-B698FFAF5BD0}" destId="{AA4D2B8D-4FA0-4F4C-8A79-2E9A077CB306}" srcOrd="0" destOrd="0" presId="urn:microsoft.com/office/officeart/2016/7/layout/ChevronBlockProcess"/>
    <dgm:cxn modelId="{78B1DD68-3449-4DEB-BA0B-373C1BE02709}" srcId="{536C1850-E4E7-44DB-ADEC-AC3413B52D06}" destId="{38460AE8-D907-40F3-B1F5-B698FFAF5BD0}" srcOrd="0" destOrd="0" parTransId="{AE7451AA-86F0-4084-A183-6C86C7EC3BE8}" sibTransId="{F59D59FF-FA25-416B-9A95-C8BC06A501AB}"/>
    <dgm:cxn modelId="{36F1C769-0667-40C9-A506-0572E263B911}" srcId="{38460AE8-D907-40F3-B1F5-B698FFAF5BD0}" destId="{1BDF13EF-35B8-4EBC-948E-B5A46F289DFB}" srcOrd="0" destOrd="0" parTransId="{D0261C83-59FD-4BD7-B7D1-9770C0D5A54A}" sibTransId="{D1393770-5FDD-4046-8A3B-588935A7A700}"/>
    <dgm:cxn modelId="{ABCF6B7D-4096-4460-AE7F-CBA9C0844927}" type="presOf" srcId="{FE21657C-64F0-46FB-AE4C-397C49517EB9}" destId="{CF38973E-F7AF-4CFF-A8DF-A173B8139250}" srcOrd="0" destOrd="0" presId="urn:microsoft.com/office/officeart/2016/7/layout/ChevronBlockProcess"/>
    <dgm:cxn modelId="{59155685-8ACA-4DF0-9754-599F1DB269E7}" srcId="{536C1850-E4E7-44DB-ADEC-AC3413B52D06}" destId="{D83DD0DF-2019-45CB-9376-7720DBFA80BC}" srcOrd="2" destOrd="0" parTransId="{98A486BF-5901-444B-B611-C2BDB6CCECDB}" sibTransId="{67FA56F8-1952-4D3B-BB22-32D768BCFB64}"/>
    <dgm:cxn modelId="{9FECF294-07E3-4B4E-923D-852E4F41EE29}" srcId="{D83DD0DF-2019-45CB-9376-7720DBFA80BC}" destId="{74FAEC35-3CA7-460C-84EF-28AB3D35DE02}" srcOrd="0" destOrd="0" parTransId="{14A13A48-C0DA-4B62-A8C1-88A6DB104778}" sibTransId="{34C28C7A-4D40-4530-88FE-210E42BE6448}"/>
    <dgm:cxn modelId="{67F5C09E-15C0-4427-9E9C-EBF9958E4C8E}" type="presOf" srcId="{D83DD0DF-2019-45CB-9376-7720DBFA80BC}" destId="{BB40D62A-DCBA-4298-9118-72205DCBBF53}" srcOrd="0" destOrd="0" presId="urn:microsoft.com/office/officeart/2016/7/layout/ChevronBlockProcess"/>
    <dgm:cxn modelId="{E33270AC-0944-4974-90C7-62392BCDCB2C}" type="presOf" srcId="{536C1850-E4E7-44DB-ADEC-AC3413B52D06}" destId="{BAB4C5CA-1394-40F9-ACA8-76C09C113F3F}" srcOrd="0" destOrd="0" presId="urn:microsoft.com/office/officeart/2016/7/layout/ChevronBlockProcess"/>
    <dgm:cxn modelId="{AF8544C4-D877-474F-8C23-9B4E262BF83E}" type="presOf" srcId="{1BDF13EF-35B8-4EBC-948E-B5A46F289DFB}" destId="{7B443BB0-7CF0-4A5C-A2BC-927A1C87E9F3}" srcOrd="0" destOrd="0" presId="urn:microsoft.com/office/officeart/2016/7/layout/ChevronBlockProcess"/>
    <dgm:cxn modelId="{E528F3C8-C9C5-4F4F-9084-8E05C9F84498}" type="presOf" srcId="{74FAEC35-3CA7-460C-84EF-28AB3D35DE02}" destId="{CFE9E3F0-14BE-4B00-9F78-D638EE145E55}" srcOrd="0" destOrd="0" presId="urn:microsoft.com/office/officeart/2016/7/layout/ChevronBlockProcess"/>
    <dgm:cxn modelId="{57AEE7DB-C710-49DF-805A-A6D505A2F9F9}" srcId="{536C1850-E4E7-44DB-ADEC-AC3413B52D06}" destId="{56E3819E-18BB-4C7F-A0B9-CAAFFF5E3D29}" srcOrd="1" destOrd="0" parTransId="{D26941CA-E12E-444D-AABE-3D23FA254120}" sibTransId="{02A62C95-0820-4236-8A7A-72F8FAB17AD6}"/>
    <dgm:cxn modelId="{5CF7FFEF-48A6-4C74-8CA2-D4EFC4C6BCB4}" type="presOf" srcId="{56E3819E-18BB-4C7F-A0B9-CAAFFF5E3D29}" destId="{7F5357C4-276A-4FB7-90DC-AEC0DD2E3037}" srcOrd="0" destOrd="0" presId="urn:microsoft.com/office/officeart/2016/7/layout/ChevronBlockProcess"/>
    <dgm:cxn modelId="{9B7A1854-3EDB-4F92-9051-846162D21D78}" type="presParOf" srcId="{BAB4C5CA-1394-40F9-ACA8-76C09C113F3F}" destId="{CFC0B0CB-0CCA-49E8-A3C7-A4C759882A04}" srcOrd="0" destOrd="0" presId="urn:microsoft.com/office/officeart/2016/7/layout/ChevronBlockProcess"/>
    <dgm:cxn modelId="{8272FA8E-D560-4C64-9F32-EAE19E7E0028}" type="presParOf" srcId="{CFC0B0CB-0CCA-49E8-A3C7-A4C759882A04}" destId="{AA4D2B8D-4FA0-4F4C-8A79-2E9A077CB306}" srcOrd="0" destOrd="0" presId="urn:microsoft.com/office/officeart/2016/7/layout/ChevronBlockProcess"/>
    <dgm:cxn modelId="{CC5EC017-1E7A-462C-BF53-CA5089EDF641}" type="presParOf" srcId="{CFC0B0CB-0CCA-49E8-A3C7-A4C759882A04}" destId="{7B443BB0-7CF0-4A5C-A2BC-927A1C87E9F3}" srcOrd="1" destOrd="0" presId="urn:microsoft.com/office/officeart/2016/7/layout/ChevronBlockProcess"/>
    <dgm:cxn modelId="{A1877C1F-347F-40EB-9E1E-CBB80D71A70F}" type="presParOf" srcId="{BAB4C5CA-1394-40F9-ACA8-76C09C113F3F}" destId="{8EA33B4B-1CC8-4F00-8679-8973957AC960}" srcOrd="1" destOrd="0" presId="urn:microsoft.com/office/officeart/2016/7/layout/ChevronBlockProcess"/>
    <dgm:cxn modelId="{37ED2ABB-93DD-4E45-B9E3-85D511140EBE}" type="presParOf" srcId="{BAB4C5CA-1394-40F9-ACA8-76C09C113F3F}" destId="{6F1B0F3A-53ED-4492-8B79-8B9E878A63A2}" srcOrd="2" destOrd="0" presId="urn:microsoft.com/office/officeart/2016/7/layout/ChevronBlockProcess"/>
    <dgm:cxn modelId="{BF1D4514-3B6C-4FF0-A024-20A89971F4F6}" type="presParOf" srcId="{6F1B0F3A-53ED-4492-8B79-8B9E878A63A2}" destId="{7F5357C4-276A-4FB7-90DC-AEC0DD2E3037}" srcOrd="0" destOrd="0" presId="urn:microsoft.com/office/officeart/2016/7/layout/ChevronBlockProcess"/>
    <dgm:cxn modelId="{44053DFD-0A61-4371-9D33-EF4C2301D55C}" type="presParOf" srcId="{6F1B0F3A-53ED-4492-8B79-8B9E878A63A2}" destId="{CF38973E-F7AF-4CFF-A8DF-A173B8139250}" srcOrd="1" destOrd="0" presId="urn:microsoft.com/office/officeart/2016/7/layout/ChevronBlockProcess"/>
    <dgm:cxn modelId="{9229D5A4-611D-429E-9ED7-B088D35C04F0}" type="presParOf" srcId="{BAB4C5CA-1394-40F9-ACA8-76C09C113F3F}" destId="{4E495CCD-6F40-41B5-A6BC-611A73A9ED60}" srcOrd="3" destOrd="0" presId="urn:microsoft.com/office/officeart/2016/7/layout/ChevronBlockProcess"/>
    <dgm:cxn modelId="{55E606A9-0164-486A-9483-7EDC8E2B0BFC}" type="presParOf" srcId="{BAB4C5CA-1394-40F9-ACA8-76C09C113F3F}" destId="{EB403F33-6ED3-4306-A008-AC5F19F61886}" srcOrd="4" destOrd="0" presId="urn:microsoft.com/office/officeart/2016/7/layout/ChevronBlockProcess"/>
    <dgm:cxn modelId="{4AAD2ED8-E419-49AA-8EEF-F648E8FE603A}" type="presParOf" srcId="{EB403F33-6ED3-4306-A008-AC5F19F61886}" destId="{BB40D62A-DCBA-4298-9118-72205DCBBF53}" srcOrd="0" destOrd="0" presId="urn:microsoft.com/office/officeart/2016/7/layout/ChevronBlockProcess"/>
    <dgm:cxn modelId="{2B78C5E5-CD64-4F83-A9CB-7CF36FA62882}" type="presParOf" srcId="{EB403F33-6ED3-4306-A008-AC5F19F61886}" destId="{CFE9E3F0-14BE-4B00-9F78-D638EE145E55}"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F060F1-39CD-4EF1-8703-28F4093D02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5D0946-3859-4501-B2DA-C75BB3F08745}">
      <dgm:prSet/>
      <dgm:spPr/>
      <dgm:t>
        <a:bodyPr/>
        <a:lstStyle/>
        <a:p>
          <a:r>
            <a:rPr lang="en-US" b="0" i="0" baseline="0" dirty="0"/>
            <a:t>Listen</a:t>
          </a:r>
          <a:endParaRPr lang="en-US" dirty="0"/>
        </a:p>
      </dgm:t>
    </dgm:pt>
    <dgm:pt modelId="{CBB27E21-3514-44FA-AA24-A90114CB8025}" type="parTrans" cxnId="{E6BEDA8D-F38D-4308-BC76-47CB7B94421E}">
      <dgm:prSet/>
      <dgm:spPr/>
      <dgm:t>
        <a:bodyPr/>
        <a:lstStyle/>
        <a:p>
          <a:endParaRPr lang="en-US"/>
        </a:p>
      </dgm:t>
    </dgm:pt>
    <dgm:pt modelId="{3FC00A80-AD3E-4545-8A01-8D4E3B420E1B}" type="sibTrans" cxnId="{E6BEDA8D-F38D-4308-BC76-47CB7B94421E}">
      <dgm:prSet/>
      <dgm:spPr/>
      <dgm:t>
        <a:bodyPr/>
        <a:lstStyle/>
        <a:p>
          <a:endParaRPr lang="en-US"/>
        </a:p>
      </dgm:t>
    </dgm:pt>
    <dgm:pt modelId="{B9B39AE9-02FE-4996-9546-45CDCC9CD97A}">
      <dgm:prSet/>
      <dgm:spPr/>
      <dgm:t>
        <a:bodyPr/>
        <a:lstStyle/>
        <a:p>
          <a:r>
            <a:rPr lang="en-US" dirty="0"/>
            <a:t>Listen learn from the experiences of others. Do not try and be the expert, embrace hearing another view.</a:t>
          </a:r>
        </a:p>
      </dgm:t>
    </dgm:pt>
    <dgm:pt modelId="{F8EBB0AC-3D54-4BD7-AD86-6C538CB5BAE0}" type="parTrans" cxnId="{DB44E5D6-806B-4C01-B86D-EACC1CD785C1}">
      <dgm:prSet/>
      <dgm:spPr/>
      <dgm:t>
        <a:bodyPr/>
        <a:lstStyle/>
        <a:p>
          <a:endParaRPr lang="en-US"/>
        </a:p>
      </dgm:t>
    </dgm:pt>
    <dgm:pt modelId="{606B1C9D-DD6A-4D0A-8806-5A6288F07D63}" type="sibTrans" cxnId="{DB44E5D6-806B-4C01-B86D-EACC1CD785C1}">
      <dgm:prSet/>
      <dgm:spPr/>
      <dgm:t>
        <a:bodyPr/>
        <a:lstStyle/>
        <a:p>
          <a:endParaRPr lang="en-US"/>
        </a:p>
      </dgm:t>
    </dgm:pt>
    <dgm:pt modelId="{47FB8293-BE98-46E4-BDC1-195ACA85C037}">
      <dgm:prSet/>
      <dgm:spPr/>
      <dgm:t>
        <a:bodyPr/>
        <a:lstStyle/>
        <a:p>
          <a:r>
            <a:rPr lang="en-US" dirty="0"/>
            <a:t>Engage</a:t>
          </a:r>
        </a:p>
      </dgm:t>
    </dgm:pt>
    <dgm:pt modelId="{81FEE4B2-639F-47B2-8B32-6C663F0AD204}" type="parTrans" cxnId="{C89D505B-7382-4D30-ABCA-17F2B7643C97}">
      <dgm:prSet/>
      <dgm:spPr/>
      <dgm:t>
        <a:bodyPr/>
        <a:lstStyle/>
        <a:p>
          <a:endParaRPr lang="en-US"/>
        </a:p>
      </dgm:t>
    </dgm:pt>
    <dgm:pt modelId="{5EF757D9-485F-4F15-A1E6-975BE0C9963F}" type="sibTrans" cxnId="{C89D505B-7382-4D30-ABCA-17F2B7643C97}">
      <dgm:prSet/>
      <dgm:spPr/>
      <dgm:t>
        <a:bodyPr/>
        <a:lstStyle/>
        <a:p>
          <a:endParaRPr lang="en-US"/>
        </a:p>
      </dgm:t>
    </dgm:pt>
    <dgm:pt modelId="{560B69CB-A71D-4C76-A743-885FC34C2C4F}">
      <dgm:prSet/>
      <dgm:spPr/>
      <dgm:t>
        <a:bodyPr/>
        <a:lstStyle/>
        <a:p>
          <a:r>
            <a:rPr lang="en-US" dirty="0"/>
            <a:t>Engage with others in more diverse and casual settings. Find opportunities to see others in different environments.</a:t>
          </a:r>
        </a:p>
      </dgm:t>
    </dgm:pt>
    <dgm:pt modelId="{E008761E-7AF2-44D1-A309-CE9DA739D3DA}" type="parTrans" cxnId="{2F5E0D2C-F72A-4C0C-B514-B75AB6DFDF53}">
      <dgm:prSet/>
      <dgm:spPr/>
      <dgm:t>
        <a:bodyPr/>
        <a:lstStyle/>
        <a:p>
          <a:endParaRPr lang="en-US"/>
        </a:p>
      </dgm:t>
    </dgm:pt>
    <dgm:pt modelId="{34C6B0ED-4773-4DF4-8EC8-B00D12D7B725}" type="sibTrans" cxnId="{2F5E0D2C-F72A-4C0C-B514-B75AB6DFDF53}">
      <dgm:prSet/>
      <dgm:spPr/>
      <dgm:t>
        <a:bodyPr/>
        <a:lstStyle/>
        <a:p>
          <a:endParaRPr lang="en-US"/>
        </a:p>
      </dgm:t>
    </dgm:pt>
    <dgm:pt modelId="{3456B3BA-1E69-48D9-A0FA-20CD698F0CBB}">
      <dgm:prSet/>
      <dgm:spPr/>
      <dgm:t>
        <a:bodyPr/>
        <a:lstStyle/>
        <a:p>
          <a:r>
            <a:rPr lang="en-US" dirty="0"/>
            <a:t>Ask</a:t>
          </a:r>
        </a:p>
      </dgm:t>
    </dgm:pt>
    <dgm:pt modelId="{65AF2823-5CB5-4150-9FD3-DD46C8EEB741}" type="parTrans" cxnId="{705BF7F7-CE1C-458B-B0E9-C0043BC2AE2B}">
      <dgm:prSet/>
      <dgm:spPr/>
      <dgm:t>
        <a:bodyPr/>
        <a:lstStyle/>
        <a:p>
          <a:endParaRPr lang="en-US"/>
        </a:p>
      </dgm:t>
    </dgm:pt>
    <dgm:pt modelId="{D839E212-11BB-4A4F-827D-A838349F1BD5}" type="sibTrans" cxnId="{705BF7F7-CE1C-458B-B0E9-C0043BC2AE2B}">
      <dgm:prSet/>
      <dgm:spPr/>
      <dgm:t>
        <a:bodyPr/>
        <a:lstStyle/>
        <a:p>
          <a:endParaRPr lang="en-US"/>
        </a:p>
      </dgm:t>
    </dgm:pt>
    <dgm:pt modelId="{2C4AE215-850D-450F-B476-05CD283F9D17}">
      <dgm:prSet/>
      <dgm:spPr/>
      <dgm:t>
        <a:bodyPr/>
        <a:lstStyle/>
        <a:p>
          <a:r>
            <a:rPr lang="en-US" dirty="0"/>
            <a:t>Ask about their work, their goals. Engage with others to find out how we can help them achieve more.</a:t>
          </a:r>
        </a:p>
      </dgm:t>
    </dgm:pt>
    <dgm:pt modelId="{813E37F7-7F9A-466A-8851-509F3A1CEC40}" type="parTrans" cxnId="{AABADC90-58A7-4925-8512-49A00A5A5DD8}">
      <dgm:prSet/>
      <dgm:spPr/>
      <dgm:t>
        <a:bodyPr/>
        <a:lstStyle/>
        <a:p>
          <a:endParaRPr lang="en-US"/>
        </a:p>
      </dgm:t>
    </dgm:pt>
    <dgm:pt modelId="{59277561-53E9-4F13-8D7A-3F374AF4A376}" type="sibTrans" cxnId="{AABADC90-58A7-4925-8512-49A00A5A5DD8}">
      <dgm:prSet/>
      <dgm:spPr/>
      <dgm:t>
        <a:bodyPr/>
        <a:lstStyle/>
        <a:p>
          <a:endParaRPr lang="en-US"/>
        </a:p>
      </dgm:t>
    </dgm:pt>
    <dgm:pt modelId="{CC353798-5306-44F3-9FD4-418CD52B6014}">
      <dgm:prSet/>
      <dgm:spPr/>
      <dgm:t>
        <a:bodyPr/>
        <a:lstStyle/>
        <a:p>
          <a:r>
            <a:rPr lang="en-US" dirty="0"/>
            <a:t>Provide</a:t>
          </a:r>
        </a:p>
      </dgm:t>
    </dgm:pt>
    <dgm:pt modelId="{0A135CD3-023C-45FD-9EC4-F5F56E4F01F7}" type="parTrans" cxnId="{C277009E-F72B-4EF0-B77C-1B4D87AFBE49}">
      <dgm:prSet/>
      <dgm:spPr/>
      <dgm:t>
        <a:bodyPr/>
        <a:lstStyle/>
        <a:p>
          <a:endParaRPr lang="en-US"/>
        </a:p>
      </dgm:t>
    </dgm:pt>
    <dgm:pt modelId="{D1B5B596-5263-4812-9EB5-876FC747F190}" type="sibTrans" cxnId="{C277009E-F72B-4EF0-B77C-1B4D87AFBE49}">
      <dgm:prSet/>
      <dgm:spPr/>
      <dgm:t>
        <a:bodyPr/>
        <a:lstStyle/>
        <a:p>
          <a:endParaRPr lang="en-US"/>
        </a:p>
      </dgm:t>
    </dgm:pt>
    <dgm:pt modelId="{B1BC3B1E-4299-4D03-BD15-11E2222A94C9}">
      <dgm:prSet/>
      <dgm:spPr/>
      <dgm:t>
        <a:bodyPr/>
        <a:lstStyle/>
        <a:p>
          <a:r>
            <a:rPr lang="en-US" dirty="0"/>
            <a:t>Provide opportunities, suggestions, encouragement and general support. Even if you don’t know what to do, offer what you can based on what they need.</a:t>
          </a:r>
        </a:p>
      </dgm:t>
    </dgm:pt>
    <dgm:pt modelId="{F26E7049-DAD7-437E-AD20-4C104B943CA6}" type="parTrans" cxnId="{63B8F2C7-1C98-43E3-846E-50A81D7F5F56}">
      <dgm:prSet/>
      <dgm:spPr/>
      <dgm:t>
        <a:bodyPr/>
        <a:lstStyle/>
        <a:p>
          <a:endParaRPr lang="en-US"/>
        </a:p>
      </dgm:t>
    </dgm:pt>
    <dgm:pt modelId="{3AC14143-F6C7-45CB-A457-BD2691E72E62}" type="sibTrans" cxnId="{63B8F2C7-1C98-43E3-846E-50A81D7F5F56}">
      <dgm:prSet/>
      <dgm:spPr/>
      <dgm:t>
        <a:bodyPr/>
        <a:lstStyle/>
        <a:p>
          <a:endParaRPr lang="en-US"/>
        </a:p>
      </dgm:t>
    </dgm:pt>
    <dgm:pt modelId="{5ADEAFC6-668D-4295-A05A-14F29934C1BD}" type="pres">
      <dgm:prSet presAssocID="{46F060F1-39CD-4EF1-8703-28F4093D02CE}" presName="root" presStyleCnt="0">
        <dgm:presLayoutVars>
          <dgm:dir/>
          <dgm:resizeHandles val="exact"/>
        </dgm:presLayoutVars>
      </dgm:prSet>
      <dgm:spPr/>
    </dgm:pt>
    <dgm:pt modelId="{F1D1EBB0-94A6-4C0B-A7DC-EDA7B83641A2}" type="pres">
      <dgm:prSet presAssocID="{7D5D0946-3859-4501-B2DA-C75BB3F08745}" presName="compNode" presStyleCnt="0"/>
      <dgm:spPr/>
    </dgm:pt>
    <dgm:pt modelId="{317F4C0C-0F6A-4708-9647-4AC5F46BC80C}" type="pres">
      <dgm:prSet presAssocID="{7D5D0946-3859-4501-B2DA-C75BB3F08745}" presName="bgRect" presStyleLbl="bgShp" presStyleIdx="0" presStyleCnt="4"/>
      <dgm:spPr/>
    </dgm:pt>
    <dgm:pt modelId="{D79295E5-2DF0-48F7-8DBE-C8D3914B373B}" type="pres">
      <dgm:prSet presAssocID="{7D5D0946-3859-4501-B2DA-C75BB3F087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FE6E05A6-1BE7-4B45-84A3-9B92DA108DEE}" type="pres">
      <dgm:prSet presAssocID="{7D5D0946-3859-4501-B2DA-C75BB3F08745}" presName="spaceRect" presStyleCnt="0"/>
      <dgm:spPr/>
    </dgm:pt>
    <dgm:pt modelId="{63C2B300-1291-4026-8200-AF3FDA89A231}" type="pres">
      <dgm:prSet presAssocID="{7D5D0946-3859-4501-B2DA-C75BB3F08745}" presName="parTx" presStyleLbl="revTx" presStyleIdx="0" presStyleCnt="8">
        <dgm:presLayoutVars>
          <dgm:chMax val="0"/>
          <dgm:chPref val="0"/>
        </dgm:presLayoutVars>
      </dgm:prSet>
      <dgm:spPr/>
    </dgm:pt>
    <dgm:pt modelId="{349E61E8-DE38-42A0-A987-B0F46C632608}" type="pres">
      <dgm:prSet presAssocID="{7D5D0946-3859-4501-B2DA-C75BB3F08745}" presName="desTx" presStyleLbl="revTx" presStyleIdx="1" presStyleCnt="8">
        <dgm:presLayoutVars/>
      </dgm:prSet>
      <dgm:spPr/>
    </dgm:pt>
    <dgm:pt modelId="{43DD8829-E762-4312-AF5E-F96165B2F99A}" type="pres">
      <dgm:prSet presAssocID="{3FC00A80-AD3E-4545-8A01-8D4E3B420E1B}" presName="sibTrans" presStyleCnt="0"/>
      <dgm:spPr/>
    </dgm:pt>
    <dgm:pt modelId="{8A30B2DD-7AF7-4C48-98DA-C4A95BE22078}" type="pres">
      <dgm:prSet presAssocID="{47FB8293-BE98-46E4-BDC1-195ACA85C037}" presName="compNode" presStyleCnt="0"/>
      <dgm:spPr/>
    </dgm:pt>
    <dgm:pt modelId="{B887FEEA-1C4C-44D2-AEFA-503924F0EB1E}" type="pres">
      <dgm:prSet presAssocID="{47FB8293-BE98-46E4-BDC1-195ACA85C037}" presName="bgRect" presStyleLbl="bgShp" presStyleIdx="1" presStyleCnt="4"/>
      <dgm:spPr/>
    </dgm:pt>
    <dgm:pt modelId="{885116CF-40FE-4B6F-B38B-F3E38B6D3F90}" type="pres">
      <dgm:prSet presAssocID="{47FB8293-BE98-46E4-BDC1-195ACA85C0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F736262-A86E-4994-A3A6-48F0D423A118}" type="pres">
      <dgm:prSet presAssocID="{47FB8293-BE98-46E4-BDC1-195ACA85C037}" presName="spaceRect" presStyleCnt="0"/>
      <dgm:spPr/>
    </dgm:pt>
    <dgm:pt modelId="{05188AEB-2F17-4381-AD5F-B32E4BCB0B6D}" type="pres">
      <dgm:prSet presAssocID="{47FB8293-BE98-46E4-BDC1-195ACA85C037}" presName="parTx" presStyleLbl="revTx" presStyleIdx="2" presStyleCnt="8">
        <dgm:presLayoutVars>
          <dgm:chMax val="0"/>
          <dgm:chPref val="0"/>
        </dgm:presLayoutVars>
      </dgm:prSet>
      <dgm:spPr/>
    </dgm:pt>
    <dgm:pt modelId="{461F7E9C-7035-488F-85D0-BFEFCD43964F}" type="pres">
      <dgm:prSet presAssocID="{47FB8293-BE98-46E4-BDC1-195ACA85C037}" presName="desTx" presStyleLbl="revTx" presStyleIdx="3" presStyleCnt="8">
        <dgm:presLayoutVars/>
      </dgm:prSet>
      <dgm:spPr/>
    </dgm:pt>
    <dgm:pt modelId="{1E54C591-0BC1-48AD-8A6D-DEBDF2C1F31F}" type="pres">
      <dgm:prSet presAssocID="{5EF757D9-485F-4F15-A1E6-975BE0C9963F}" presName="sibTrans" presStyleCnt="0"/>
      <dgm:spPr/>
    </dgm:pt>
    <dgm:pt modelId="{0C2D1AA1-71ED-4BBE-B218-06E872D97730}" type="pres">
      <dgm:prSet presAssocID="{3456B3BA-1E69-48D9-A0FA-20CD698F0CBB}" presName="compNode" presStyleCnt="0"/>
      <dgm:spPr/>
    </dgm:pt>
    <dgm:pt modelId="{9344363E-42CC-4D0E-A94C-EC37DC22E99B}" type="pres">
      <dgm:prSet presAssocID="{3456B3BA-1E69-48D9-A0FA-20CD698F0CBB}" presName="bgRect" presStyleLbl="bgShp" presStyleIdx="2" presStyleCnt="4"/>
      <dgm:spPr/>
    </dgm:pt>
    <dgm:pt modelId="{24C52B78-E8B0-4537-ACC2-63A8DBE98F64}" type="pres">
      <dgm:prSet presAssocID="{3456B3BA-1E69-48D9-A0FA-20CD698F0C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85C146F-27CB-4477-ABC1-3A2D9F809C42}" type="pres">
      <dgm:prSet presAssocID="{3456B3BA-1E69-48D9-A0FA-20CD698F0CBB}" presName="spaceRect" presStyleCnt="0"/>
      <dgm:spPr/>
    </dgm:pt>
    <dgm:pt modelId="{17D36268-22C6-420B-ADA9-13B9F148DB10}" type="pres">
      <dgm:prSet presAssocID="{3456B3BA-1E69-48D9-A0FA-20CD698F0CBB}" presName="parTx" presStyleLbl="revTx" presStyleIdx="4" presStyleCnt="8">
        <dgm:presLayoutVars>
          <dgm:chMax val="0"/>
          <dgm:chPref val="0"/>
        </dgm:presLayoutVars>
      </dgm:prSet>
      <dgm:spPr/>
    </dgm:pt>
    <dgm:pt modelId="{DA45FA8C-FD5D-4F0B-A9E6-5A26AB593360}" type="pres">
      <dgm:prSet presAssocID="{3456B3BA-1E69-48D9-A0FA-20CD698F0CBB}" presName="desTx" presStyleLbl="revTx" presStyleIdx="5" presStyleCnt="8">
        <dgm:presLayoutVars/>
      </dgm:prSet>
      <dgm:spPr/>
    </dgm:pt>
    <dgm:pt modelId="{1EC6DCBC-EC09-4B1C-BF1C-E7AD1F85D0DD}" type="pres">
      <dgm:prSet presAssocID="{D839E212-11BB-4A4F-827D-A838349F1BD5}" presName="sibTrans" presStyleCnt="0"/>
      <dgm:spPr/>
    </dgm:pt>
    <dgm:pt modelId="{C3889190-21FA-48A2-BA7A-2FC4566CAC7E}" type="pres">
      <dgm:prSet presAssocID="{CC353798-5306-44F3-9FD4-418CD52B6014}" presName="compNode" presStyleCnt="0"/>
      <dgm:spPr/>
    </dgm:pt>
    <dgm:pt modelId="{2D1A0326-3723-4BE4-951D-19EBFAB2DA16}" type="pres">
      <dgm:prSet presAssocID="{CC353798-5306-44F3-9FD4-418CD52B6014}" presName="bgRect" presStyleLbl="bgShp" presStyleIdx="3" presStyleCnt="4"/>
      <dgm:spPr/>
    </dgm:pt>
    <dgm:pt modelId="{6510EF4D-120C-479B-ABFE-534B125B5DEC}" type="pres">
      <dgm:prSet presAssocID="{CC353798-5306-44F3-9FD4-418CD52B60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38280B18-7FB8-4C0A-92E5-AEC88AB717DE}" type="pres">
      <dgm:prSet presAssocID="{CC353798-5306-44F3-9FD4-418CD52B6014}" presName="spaceRect" presStyleCnt="0"/>
      <dgm:spPr/>
    </dgm:pt>
    <dgm:pt modelId="{BEFB09DB-284E-489E-AD33-C9A7A83028BA}" type="pres">
      <dgm:prSet presAssocID="{CC353798-5306-44F3-9FD4-418CD52B6014}" presName="parTx" presStyleLbl="revTx" presStyleIdx="6" presStyleCnt="8">
        <dgm:presLayoutVars>
          <dgm:chMax val="0"/>
          <dgm:chPref val="0"/>
        </dgm:presLayoutVars>
      </dgm:prSet>
      <dgm:spPr/>
    </dgm:pt>
    <dgm:pt modelId="{938708A4-45D8-43D4-93C4-3FC0F820D53D}" type="pres">
      <dgm:prSet presAssocID="{CC353798-5306-44F3-9FD4-418CD52B6014}" presName="desTx" presStyleLbl="revTx" presStyleIdx="7" presStyleCnt="8">
        <dgm:presLayoutVars/>
      </dgm:prSet>
      <dgm:spPr/>
    </dgm:pt>
  </dgm:ptLst>
  <dgm:cxnLst>
    <dgm:cxn modelId="{E2F40C2C-8A1E-49DC-A13B-5B45606A3ED7}" type="presOf" srcId="{2C4AE215-850D-450F-B476-05CD283F9D17}" destId="{DA45FA8C-FD5D-4F0B-A9E6-5A26AB593360}" srcOrd="0" destOrd="0" presId="urn:microsoft.com/office/officeart/2018/2/layout/IconVerticalSolidList"/>
    <dgm:cxn modelId="{2F5E0D2C-F72A-4C0C-B514-B75AB6DFDF53}" srcId="{47FB8293-BE98-46E4-BDC1-195ACA85C037}" destId="{560B69CB-A71D-4C76-A743-885FC34C2C4F}" srcOrd="0" destOrd="0" parTransId="{E008761E-7AF2-44D1-A309-CE9DA739D3DA}" sibTransId="{34C6B0ED-4773-4DF4-8EC8-B00D12D7B725}"/>
    <dgm:cxn modelId="{BB950035-1136-46E9-8B40-97E0CA348C9C}" type="presOf" srcId="{560B69CB-A71D-4C76-A743-885FC34C2C4F}" destId="{461F7E9C-7035-488F-85D0-BFEFCD43964F}" srcOrd="0" destOrd="0" presId="urn:microsoft.com/office/officeart/2018/2/layout/IconVerticalSolidList"/>
    <dgm:cxn modelId="{C89D505B-7382-4D30-ABCA-17F2B7643C97}" srcId="{46F060F1-39CD-4EF1-8703-28F4093D02CE}" destId="{47FB8293-BE98-46E4-BDC1-195ACA85C037}" srcOrd="1" destOrd="0" parTransId="{81FEE4B2-639F-47B2-8B32-6C663F0AD204}" sibTransId="{5EF757D9-485F-4F15-A1E6-975BE0C9963F}"/>
    <dgm:cxn modelId="{82A85D44-BD2D-4DDE-9D2E-40CCD794E814}" type="presOf" srcId="{46F060F1-39CD-4EF1-8703-28F4093D02CE}" destId="{5ADEAFC6-668D-4295-A05A-14F29934C1BD}" srcOrd="0" destOrd="0" presId="urn:microsoft.com/office/officeart/2018/2/layout/IconVerticalSolidList"/>
    <dgm:cxn modelId="{347B4B46-CBBC-46FF-9218-2C77AF40EC14}" type="presOf" srcId="{CC353798-5306-44F3-9FD4-418CD52B6014}" destId="{BEFB09DB-284E-489E-AD33-C9A7A83028BA}" srcOrd="0" destOrd="0" presId="urn:microsoft.com/office/officeart/2018/2/layout/IconVerticalSolidList"/>
    <dgm:cxn modelId="{A4D77770-8997-4D43-8BE9-542B56A81D6E}" type="presOf" srcId="{B9B39AE9-02FE-4996-9546-45CDCC9CD97A}" destId="{349E61E8-DE38-42A0-A987-B0F46C632608}" srcOrd="0" destOrd="0" presId="urn:microsoft.com/office/officeart/2018/2/layout/IconVerticalSolidList"/>
    <dgm:cxn modelId="{B522467E-911D-4314-933F-E3E55EAD53AB}" type="presOf" srcId="{3456B3BA-1E69-48D9-A0FA-20CD698F0CBB}" destId="{17D36268-22C6-420B-ADA9-13B9F148DB10}" srcOrd="0" destOrd="0" presId="urn:microsoft.com/office/officeart/2018/2/layout/IconVerticalSolidList"/>
    <dgm:cxn modelId="{C9F4B387-F7A6-4B5B-90B1-726FB2A5424C}" type="presOf" srcId="{47FB8293-BE98-46E4-BDC1-195ACA85C037}" destId="{05188AEB-2F17-4381-AD5F-B32E4BCB0B6D}" srcOrd="0" destOrd="0" presId="urn:microsoft.com/office/officeart/2018/2/layout/IconVerticalSolidList"/>
    <dgm:cxn modelId="{E6BEDA8D-F38D-4308-BC76-47CB7B94421E}" srcId="{46F060F1-39CD-4EF1-8703-28F4093D02CE}" destId="{7D5D0946-3859-4501-B2DA-C75BB3F08745}" srcOrd="0" destOrd="0" parTransId="{CBB27E21-3514-44FA-AA24-A90114CB8025}" sibTransId="{3FC00A80-AD3E-4545-8A01-8D4E3B420E1B}"/>
    <dgm:cxn modelId="{AABADC90-58A7-4925-8512-49A00A5A5DD8}" srcId="{3456B3BA-1E69-48D9-A0FA-20CD698F0CBB}" destId="{2C4AE215-850D-450F-B476-05CD283F9D17}" srcOrd="0" destOrd="0" parTransId="{813E37F7-7F9A-466A-8851-509F3A1CEC40}" sibTransId="{59277561-53E9-4F13-8D7A-3F374AF4A376}"/>
    <dgm:cxn modelId="{C277009E-F72B-4EF0-B77C-1B4D87AFBE49}" srcId="{46F060F1-39CD-4EF1-8703-28F4093D02CE}" destId="{CC353798-5306-44F3-9FD4-418CD52B6014}" srcOrd="3" destOrd="0" parTransId="{0A135CD3-023C-45FD-9EC4-F5F56E4F01F7}" sibTransId="{D1B5B596-5263-4812-9EB5-876FC747F190}"/>
    <dgm:cxn modelId="{63B8F2C7-1C98-43E3-846E-50A81D7F5F56}" srcId="{CC353798-5306-44F3-9FD4-418CD52B6014}" destId="{B1BC3B1E-4299-4D03-BD15-11E2222A94C9}" srcOrd="0" destOrd="0" parTransId="{F26E7049-DAD7-437E-AD20-4C104B943CA6}" sibTransId="{3AC14143-F6C7-45CB-A457-BD2691E72E62}"/>
    <dgm:cxn modelId="{DB44E5D6-806B-4C01-B86D-EACC1CD785C1}" srcId="{7D5D0946-3859-4501-B2DA-C75BB3F08745}" destId="{B9B39AE9-02FE-4996-9546-45CDCC9CD97A}" srcOrd="0" destOrd="0" parTransId="{F8EBB0AC-3D54-4BD7-AD86-6C538CB5BAE0}" sibTransId="{606B1C9D-DD6A-4D0A-8806-5A6288F07D63}"/>
    <dgm:cxn modelId="{2AC8B1D8-0196-49D5-BF34-850C8CDD1CC9}" type="presOf" srcId="{7D5D0946-3859-4501-B2DA-C75BB3F08745}" destId="{63C2B300-1291-4026-8200-AF3FDA89A231}" srcOrd="0" destOrd="0" presId="urn:microsoft.com/office/officeart/2018/2/layout/IconVerticalSolidList"/>
    <dgm:cxn modelId="{D2D2CEDC-B219-4095-9B9D-A51950CA3F57}" type="presOf" srcId="{B1BC3B1E-4299-4D03-BD15-11E2222A94C9}" destId="{938708A4-45D8-43D4-93C4-3FC0F820D53D}" srcOrd="0" destOrd="0" presId="urn:microsoft.com/office/officeart/2018/2/layout/IconVerticalSolidList"/>
    <dgm:cxn modelId="{705BF7F7-CE1C-458B-B0E9-C0043BC2AE2B}" srcId="{46F060F1-39CD-4EF1-8703-28F4093D02CE}" destId="{3456B3BA-1E69-48D9-A0FA-20CD698F0CBB}" srcOrd="2" destOrd="0" parTransId="{65AF2823-5CB5-4150-9FD3-DD46C8EEB741}" sibTransId="{D839E212-11BB-4A4F-827D-A838349F1BD5}"/>
    <dgm:cxn modelId="{AC904244-A894-47AF-BC97-6466E924F5B1}" type="presParOf" srcId="{5ADEAFC6-668D-4295-A05A-14F29934C1BD}" destId="{F1D1EBB0-94A6-4C0B-A7DC-EDA7B83641A2}" srcOrd="0" destOrd="0" presId="urn:microsoft.com/office/officeart/2018/2/layout/IconVerticalSolidList"/>
    <dgm:cxn modelId="{F1AAF531-E57F-4E6B-A945-AD73375FC83B}" type="presParOf" srcId="{F1D1EBB0-94A6-4C0B-A7DC-EDA7B83641A2}" destId="{317F4C0C-0F6A-4708-9647-4AC5F46BC80C}" srcOrd="0" destOrd="0" presId="urn:microsoft.com/office/officeart/2018/2/layout/IconVerticalSolidList"/>
    <dgm:cxn modelId="{504E6036-F256-429C-8FD3-A2544DD85F0E}" type="presParOf" srcId="{F1D1EBB0-94A6-4C0B-A7DC-EDA7B83641A2}" destId="{D79295E5-2DF0-48F7-8DBE-C8D3914B373B}" srcOrd="1" destOrd="0" presId="urn:microsoft.com/office/officeart/2018/2/layout/IconVerticalSolidList"/>
    <dgm:cxn modelId="{69495057-761F-491C-800D-EE1BB980A463}" type="presParOf" srcId="{F1D1EBB0-94A6-4C0B-A7DC-EDA7B83641A2}" destId="{FE6E05A6-1BE7-4B45-84A3-9B92DA108DEE}" srcOrd="2" destOrd="0" presId="urn:microsoft.com/office/officeart/2018/2/layout/IconVerticalSolidList"/>
    <dgm:cxn modelId="{925E0795-85BF-452D-A46B-CA239098598F}" type="presParOf" srcId="{F1D1EBB0-94A6-4C0B-A7DC-EDA7B83641A2}" destId="{63C2B300-1291-4026-8200-AF3FDA89A231}" srcOrd="3" destOrd="0" presId="urn:microsoft.com/office/officeart/2018/2/layout/IconVerticalSolidList"/>
    <dgm:cxn modelId="{846182BB-6EB8-4538-97EF-CBC401C74FFC}" type="presParOf" srcId="{F1D1EBB0-94A6-4C0B-A7DC-EDA7B83641A2}" destId="{349E61E8-DE38-42A0-A987-B0F46C632608}" srcOrd="4" destOrd="0" presId="urn:microsoft.com/office/officeart/2018/2/layout/IconVerticalSolidList"/>
    <dgm:cxn modelId="{51797311-E5A1-4F96-A213-DD9600AD4FCC}" type="presParOf" srcId="{5ADEAFC6-668D-4295-A05A-14F29934C1BD}" destId="{43DD8829-E762-4312-AF5E-F96165B2F99A}" srcOrd="1" destOrd="0" presId="urn:microsoft.com/office/officeart/2018/2/layout/IconVerticalSolidList"/>
    <dgm:cxn modelId="{0BD405EB-0219-41C2-8A9C-8E10B4286E0F}" type="presParOf" srcId="{5ADEAFC6-668D-4295-A05A-14F29934C1BD}" destId="{8A30B2DD-7AF7-4C48-98DA-C4A95BE22078}" srcOrd="2" destOrd="0" presId="urn:microsoft.com/office/officeart/2018/2/layout/IconVerticalSolidList"/>
    <dgm:cxn modelId="{31449E3A-3354-4174-95EB-2EC37879318F}" type="presParOf" srcId="{8A30B2DD-7AF7-4C48-98DA-C4A95BE22078}" destId="{B887FEEA-1C4C-44D2-AEFA-503924F0EB1E}" srcOrd="0" destOrd="0" presId="urn:microsoft.com/office/officeart/2018/2/layout/IconVerticalSolidList"/>
    <dgm:cxn modelId="{6B461F06-D47B-4330-B34A-75705B0CC26F}" type="presParOf" srcId="{8A30B2DD-7AF7-4C48-98DA-C4A95BE22078}" destId="{885116CF-40FE-4B6F-B38B-F3E38B6D3F90}" srcOrd="1" destOrd="0" presId="urn:microsoft.com/office/officeart/2018/2/layout/IconVerticalSolidList"/>
    <dgm:cxn modelId="{97B89F7B-FA25-4954-A1CA-32A86EC0C02D}" type="presParOf" srcId="{8A30B2DD-7AF7-4C48-98DA-C4A95BE22078}" destId="{5F736262-A86E-4994-A3A6-48F0D423A118}" srcOrd="2" destOrd="0" presId="urn:microsoft.com/office/officeart/2018/2/layout/IconVerticalSolidList"/>
    <dgm:cxn modelId="{D03B2704-C84C-485C-83C6-FBB44E2DF869}" type="presParOf" srcId="{8A30B2DD-7AF7-4C48-98DA-C4A95BE22078}" destId="{05188AEB-2F17-4381-AD5F-B32E4BCB0B6D}" srcOrd="3" destOrd="0" presId="urn:microsoft.com/office/officeart/2018/2/layout/IconVerticalSolidList"/>
    <dgm:cxn modelId="{3C933FFC-9E03-4938-B2EB-448A1F22A228}" type="presParOf" srcId="{8A30B2DD-7AF7-4C48-98DA-C4A95BE22078}" destId="{461F7E9C-7035-488F-85D0-BFEFCD43964F}" srcOrd="4" destOrd="0" presId="urn:microsoft.com/office/officeart/2018/2/layout/IconVerticalSolidList"/>
    <dgm:cxn modelId="{B6E796B6-4940-463A-9E3D-15ADE3FB74EC}" type="presParOf" srcId="{5ADEAFC6-668D-4295-A05A-14F29934C1BD}" destId="{1E54C591-0BC1-48AD-8A6D-DEBDF2C1F31F}" srcOrd="3" destOrd="0" presId="urn:microsoft.com/office/officeart/2018/2/layout/IconVerticalSolidList"/>
    <dgm:cxn modelId="{B07B1BED-8AC7-4302-885A-95467F64A956}" type="presParOf" srcId="{5ADEAFC6-668D-4295-A05A-14F29934C1BD}" destId="{0C2D1AA1-71ED-4BBE-B218-06E872D97730}" srcOrd="4" destOrd="0" presId="urn:microsoft.com/office/officeart/2018/2/layout/IconVerticalSolidList"/>
    <dgm:cxn modelId="{2B82560B-1140-46DB-87E3-3FAC4924C190}" type="presParOf" srcId="{0C2D1AA1-71ED-4BBE-B218-06E872D97730}" destId="{9344363E-42CC-4D0E-A94C-EC37DC22E99B}" srcOrd="0" destOrd="0" presId="urn:microsoft.com/office/officeart/2018/2/layout/IconVerticalSolidList"/>
    <dgm:cxn modelId="{67599EBF-94FE-415B-98D9-22FFC9DF2C14}" type="presParOf" srcId="{0C2D1AA1-71ED-4BBE-B218-06E872D97730}" destId="{24C52B78-E8B0-4537-ACC2-63A8DBE98F64}" srcOrd="1" destOrd="0" presId="urn:microsoft.com/office/officeart/2018/2/layout/IconVerticalSolidList"/>
    <dgm:cxn modelId="{4273149F-934A-419E-A552-F961DC7C99A3}" type="presParOf" srcId="{0C2D1AA1-71ED-4BBE-B218-06E872D97730}" destId="{B85C146F-27CB-4477-ABC1-3A2D9F809C42}" srcOrd="2" destOrd="0" presId="urn:microsoft.com/office/officeart/2018/2/layout/IconVerticalSolidList"/>
    <dgm:cxn modelId="{47D5C256-567F-42C3-8DF7-0BAB2F3E6228}" type="presParOf" srcId="{0C2D1AA1-71ED-4BBE-B218-06E872D97730}" destId="{17D36268-22C6-420B-ADA9-13B9F148DB10}" srcOrd="3" destOrd="0" presId="urn:microsoft.com/office/officeart/2018/2/layout/IconVerticalSolidList"/>
    <dgm:cxn modelId="{B29B6E48-1B10-4AE7-8458-6128C7EA1C9C}" type="presParOf" srcId="{0C2D1AA1-71ED-4BBE-B218-06E872D97730}" destId="{DA45FA8C-FD5D-4F0B-A9E6-5A26AB593360}" srcOrd="4" destOrd="0" presId="urn:microsoft.com/office/officeart/2018/2/layout/IconVerticalSolidList"/>
    <dgm:cxn modelId="{11713571-27C7-431F-BDF8-1B7A0476BAE1}" type="presParOf" srcId="{5ADEAFC6-668D-4295-A05A-14F29934C1BD}" destId="{1EC6DCBC-EC09-4B1C-BF1C-E7AD1F85D0DD}" srcOrd="5" destOrd="0" presId="urn:microsoft.com/office/officeart/2018/2/layout/IconVerticalSolidList"/>
    <dgm:cxn modelId="{AF53DEA9-9177-42B1-9AFB-DAA2444ED295}" type="presParOf" srcId="{5ADEAFC6-668D-4295-A05A-14F29934C1BD}" destId="{C3889190-21FA-48A2-BA7A-2FC4566CAC7E}" srcOrd="6" destOrd="0" presId="urn:microsoft.com/office/officeart/2018/2/layout/IconVerticalSolidList"/>
    <dgm:cxn modelId="{C624A8E7-7745-4879-9339-035C688EB604}" type="presParOf" srcId="{C3889190-21FA-48A2-BA7A-2FC4566CAC7E}" destId="{2D1A0326-3723-4BE4-951D-19EBFAB2DA16}" srcOrd="0" destOrd="0" presId="urn:microsoft.com/office/officeart/2018/2/layout/IconVerticalSolidList"/>
    <dgm:cxn modelId="{B1B75F45-FB62-45EB-A50D-AE4452ACF9CD}" type="presParOf" srcId="{C3889190-21FA-48A2-BA7A-2FC4566CAC7E}" destId="{6510EF4D-120C-479B-ABFE-534B125B5DEC}" srcOrd="1" destOrd="0" presId="urn:microsoft.com/office/officeart/2018/2/layout/IconVerticalSolidList"/>
    <dgm:cxn modelId="{13AF2B60-C16F-4864-B680-47856D0555D4}" type="presParOf" srcId="{C3889190-21FA-48A2-BA7A-2FC4566CAC7E}" destId="{38280B18-7FB8-4C0A-92E5-AEC88AB717DE}" srcOrd="2" destOrd="0" presId="urn:microsoft.com/office/officeart/2018/2/layout/IconVerticalSolidList"/>
    <dgm:cxn modelId="{919A7C4E-4133-469A-8393-C8CAE00F51BD}" type="presParOf" srcId="{C3889190-21FA-48A2-BA7A-2FC4566CAC7E}" destId="{BEFB09DB-284E-489E-AD33-C9A7A83028BA}" srcOrd="3" destOrd="0" presId="urn:microsoft.com/office/officeart/2018/2/layout/IconVerticalSolidList"/>
    <dgm:cxn modelId="{A20EC142-E662-42AC-A7CD-BA653EE832AE}" type="presParOf" srcId="{C3889190-21FA-48A2-BA7A-2FC4566CAC7E}" destId="{938708A4-45D8-43D4-93C4-3FC0F820D53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2C35-870B-429C-915D-38BEFB13649A}">
      <dsp:nvSpPr>
        <dsp:cNvPr id="0" name=""/>
        <dsp:cNvSpPr/>
      </dsp:nvSpPr>
      <dsp:spPr>
        <a:xfrm>
          <a:off x="0" y="82309"/>
          <a:ext cx="5906181"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Broaden the understanding of minority successes and challenges within the PASA/CCB industry</a:t>
          </a:r>
        </a:p>
      </dsp:txBody>
      <dsp:txXfrm>
        <a:off x="69794" y="152103"/>
        <a:ext cx="5766593" cy="1290152"/>
      </dsp:txXfrm>
    </dsp:sp>
    <dsp:sp modelId="{A5611912-381D-41A0-8CCB-89F94C1ED3AF}">
      <dsp:nvSpPr>
        <dsp:cNvPr id="0" name=""/>
        <dsp:cNvSpPr/>
      </dsp:nvSpPr>
      <dsp:spPr>
        <a:xfrm>
          <a:off x="0" y="1512049"/>
          <a:ext cx="5906181"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Racial minorities face uphill battle</a:t>
          </a:r>
        </a:p>
        <a:p>
          <a:pPr marL="228600" lvl="1" indent="-228600" algn="l" defTabSz="889000">
            <a:lnSpc>
              <a:spcPct val="90000"/>
            </a:lnSpc>
            <a:spcBef>
              <a:spcPct val="0"/>
            </a:spcBef>
            <a:spcAft>
              <a:spcPct val="20000"/>
            </a:spcAft>
            <a:buChar char="•"/>
          </a:pPr>
          <a:r>
            <a:rPr lang="en-US" sz="2000" kern="1200" dirty="0"/>
            <a:t>Lack practical strategies to improve diversity, equity, and inclusion</a:t>
          </a:r>
        </a:p>
      </dsp:txBody>
      <dsp:txXfrm>
        <a:off x="0" y="1512049"/>
        <a:ext cx="5906181" cy="968760"/>
      </dsp:txXfrm>
    </dsp:sp>
    <dsp:sp modelId="{042FCAE1-166C-44BB-80FD-7FDC091672E0}">
      <dsp:nvSpPr>
        <dsp:cNvPr id="0" name=""/>
        <dsp:cNvSpPr/>
      </dsp:nvSpPr>
      <dsp:spPr>
        <a:xfrm>
          <a:off x="0" y="2480809"/>
          <a:ext cx="5906181" cy="142974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This study shines light on minority experiences</a:t>
          </a:r>
        </a:p>
      </dsp:txBody>
      <dsp:txXfrm>
        <a:off x="69794" y="2550603"/>
        <a:ext cx="5766593" cy="1290152"/>
      </dsp:txXfrm>
    </dsp:sp>
    <dsp:sp modelId="{5502E5D0-FF6F-4762-AC8E-5446FB5E1A4A}">
      <dsp:nvSpPr>
        <dsp:cNvPr id="0" name=""/>
        <dsp:cNvSpPr/>
      </dsp:nvSpPr>
      <dsp:spPr>
        <a:xfrm>
          <a:off x="0" y="3910549"/>
          <a:ext cx="5906181"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Provides insight into how people employed in the IDD space experience our industry</a:t>
          </a:r>
        </a:p>
        <a:p>
          <a:pPr marL="228600" lvl="1" indent="-228600" algn="l" defTabSz="889000">
            <a:lnSpc>
              <a:spcPct val="90000"/>
            </a:lnSpc>
            <a:spcBef>
              <a:spcPct val="0"/>
            </a:spcBef>
            <a:spcAft>
              <a:spcPct val="20000"/>
            </a:spcAft>
            <a:buChar char="•"/>
          </a:pPr>
          <a:r>
            <a:rPr lang="en-US" sz="2000" kern="1200" dirty="0"/>
            <a:t>Gives suggestions for leaders to make changes</a:t>
          </a:r>
        </a:p>
      </dsp:txBody>
      <dsp:txXfrm>
        <a:off x="0" y="3910549"/>
        <a:ext cx="5906181" cy="123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1E99-4977-49F8-A192-4555548A3332}">
      <dsp:nvSpPr>
        <dsp:cNvPr id="0" name=""/>
        <dsp:cNvSpPr/>
      </dsp:nvSpPr>
      <dsp:spPr>
        <a:xfrm>
          <a:off x="352043" y="1639269"/>
          <a:ext cx="1810512" cy="447073"/>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Glass Ceiling</a:t>
          </a:r>
        </a:p>
      </dsp:txBody>
      <dsp:txXfrm>
        <a:off x="352043" y="1639269"/>
        <a:ext cx="1721097" cy="447073"/>
      </dsp:txXfrm>
    </dsp:sp>
    <dsp:sp modelId="{35FEFDBD-05DB-42D8-A33A-761713DDE529}">
      <dsp:nvSpPr>
        <dsp:cNvPr id="0" name=""/>
        <dsp:cNvSpPr/>
      </dsp:nvSpPr>
      <dsp:spPr>
        <a:xfrm>
          <a:off x="0"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Clarifying what the concept is</a:t>
          </a:r>
        </a:p>
      </dsp:txBody>
      <dsp:txXfrm>
        <a:off x="0" y="0"/>
        <a:ext cx="2514600" cy="1192195"/>
      </dsp:txXfrm>
    </dsp:sp>
    <dsp:sp modelId="{BCCF209D-56C9-42A1-ADB2-ACFE7C3579D7}">
      <dsp:nvSpPr>
        <dsp:cNvPr id="0" name=""/>
        <dsp:cNvSpPr/>
      </dsp:nvSpPr>
      <dsp:spPr>
        <a:xfrm>
          <a:off x="2162555" y="1862806"/>
          <a:ext cx="704087" cy="0"/>
        </a:xfrm>
        <a:custGeom>
          <a:avLst/>
          <a:gdLst/>
          <a:ahLst/>
          <a:cxnLst/>
          <a:rect l="0" t="0" r="0" b="0"/>
          <a:pathLst>
            <a:path>
              <a:moveTo>
                <a:pt x="0" y="0"/>
              </a:moveTo>
              <a:lnTo>
                <a:pt x="704087"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9963E-B016-4C50-A21A-05E89A0D5599}">
      <dsp:nvSpPr>
        <dsp:cNvPr id="0" name=""/>
        <dsp:cNvSpPr/>
      </dsp:nvSpPr>
      <dsp:spPr>
        <a:xfrm>
          <a:off x="1257299" y="1266708"/>
          <a:ext cx="0" cy="37256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304B0B-395C-4317-97CD-0863DD836937}">
      <dsp:nvSpPr>
        <dsp:cNvPr id="0" name=""/>
        <dsp:cNvSpPr/>
      </dsp:nvSpPr>
      <dsp:spPr>
        <a:xfrm>
          <a:off x="1220043" y="1192195"/>
          <a:ext cx="74512" cy="74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2D5A8AA-B9D4-4B1E-91B6-22C93590A82A}">
      <dsp:nvSpPr>
        <dsp:cNvPr id="0" name=""/>
        <dsp:cNvSpPr/>
      </dsp:nvSpPr>
      <dsp:spPr>
        <a:xfrm>
          <a:off x="2866643" y="1639269"/>
          <a:ext cx="1810512" cy="447073"/>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Theoretical Framework</a:t>
          </a:r>
        </a:p>
      </dsp:txBody>
      <dsp:txXfrm>
        <a:off x="3077129" y="1691245"/>
        <a:ext cx="1389540" cy="343121"/>
      </dsp:txXfrm>
    </dsp:sp>
    <dsp:sp modelId="{D9ECB99C-F100-414B-A6E6-C7F114F3A7C4}">
      <dsp:nvSpPr>
        <dsp:cNvPr id="0" name=""/>
        <dsp:cNvSpPr/>
      </dsp:nvSpPr>
      <dsp:spPr>
        <a:xfrm>
          <a:off x="2514599"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Study design and execution</a:t>
          </a:r>
        </a:p>
      </dsp:txBody>
      <dsp:txXfrm>
        <a:off x="2514599" y="2533416"/>
        <a:ext cx="2514600" cy="1192195"/>
      </dsp:txXfrm>
    </dsp:sp>
    <dsp:sp modelId="{8756200F-3816-486E-9850-60AAEA87EE05}">
      <dsp:nvSpPr>
        <dsp:cNvPr id="0" name=""/>
        <dsp:cNvSpPr/>
      </dsp:nvSpPr>
      <dsp:spPr>
        <a:xfrm>
          <a:off x="4677156" y="1862806"/>
          <a:ext cx="704087" cy="0"/>
        </a:xfrm>
        <a:custGeom>
          <a:avLst/>
          <a:gdLst/>
          <a:ahLst/>
          <a:cxnLst/>
          <a:rect l="0" t="0" r="0" b="0"/>
          <a:pathLst>
            <a:path>
              <a:moveTo>
                <a:pt x="0" y="0"/>
              </a:moveTo>
              <a:lnTo>
                <a:pt x="704087"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08F75-4B1F-4F0A-BA9E-56C424C6B1B4}">
      <dsp:nvSpPr>
        <dsp:cNvPr id="0" name=""/>
        <dsp:cNvSpPr/>
      </dsp:nvSpPr>
      <dsp:spPr>
        <a:xfrm>
          <a:off x="3771899" y="2086342"/>
          <a:ext cx="0" cy="37256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0EF09D8-3949-455C-92C6-A12BEDEFCB8C}">
      <dsp:nvSpPr>
        <dsp:cNvPr id="0" name=""/>
        <dsp:cNvSpPr/>
      </dsp:nvSpPr>
      <dsp:spPr>
        <a:xfrm>
          <a:off x="3734643" y="2458903"/>
          <a:ext cx="74512" cy="74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4EAF898-72D0-43FB-B010-DA8FD71FB883}">
      <dsp:nvSpPr>
        <dsp:cNvPr id="0" name=""/>
        <dsp:cNvSpPr/>
      </dsp:nvSpPr>
      <dsp:spPr>
        <a:xfrm>
          <a:off x="5381243" y="1639269"/>
          <a:ext cx="1810512" cy="447073"/>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Themes</a:t>
          </a:r>
        </a:p>
      </dsp:txBody>
      <dsp:txXfrm>
        <a:off x="5591729" y="1691245"/>
        <a:ext cx="1389540" cy="343121"/>
      </dsp:txXfrm>
    </dsp:sp>
    <dsp:sp modelId="{F68737C7-0710-426D-A193-9FFED6BC4704}">
      <dsp:nvSpPr>
        <dsp:cNvPr id="0" name=""/>
        <dsp:cNvSpPr/>
      </dsp:nvSpPr>
      <dsp:spPr>
        <a:xfrm>
          <a:off x="5029199"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Presenting meaningful findings</a:t>
          </a:r>
        </a:p>
      </dsp:txBody>
      <dsp:txXfrm>
        <a:off x="5029199" y="0"/>
        <a:ext cx="2514600" cy="1192195"/>
      </dsp:txXfrm>
    </dsp:sp>
    <dsp:sp modelId="{9EFE043B-C412-4619-9FBF-C30DBB788FED}">
      <dsp:nvSpPr>
        <dsp:cNvPr id="0" name=""/>
        <dsp:cNvSpPr/>
      </dsp:nvSpPr>
      <dsp:spPr>
        <a:xfrm>
          <a:off x="7191756" y="1862806"/>
          <a:ext cx="704087" cy="0"/>
        </a:xfrm>
        <a:custGeom>
          <a:avLst/>
          <a:gdLst/>
          <a:ahLst/>
          <a:cxnLst/>
          <a:rect l="0" t="0" r="0" b="0"/>
          <a:pathLst>
            <a:path>
              <a:moveTo>
                <a:pt x="0" y="0"/>
              </a:moveTo>
              <a:lnTo>
                <a:pt x="704087"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84445-25F8-4FFA-A73E-93991C2A83B5}">
      <dsp:nvSpPr>
        <dsp:cNvPr id="0" name=""/>
        <dsp:cNvSpPr/>
      </dsp:nvSpPr>
      <dsp:spPr>
        <a:xfrm>
          <a:off x="6286499" y="1266708"/>
          <a:ext cx="0" cy="37256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F532A8B-8FFB-42E8-BE32-CEC64CD21BFF}">
      <dsp:nvSpPr>
        <dsp:cNvPr id="0" name=""/>
        <dsp:cNvSpPr/>
      </dsp:nvSpPr>
      <dsp:spPr>
        <a:xfrm>
          <a:off x="6249243" y="1192195"/>
          <a:ext cx="74512" cy="74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5579CE0-2BFA-43E9-A38E-E6A36993A240}">
      <dsp:nvSpPr>
        <dsp:cNvPr id="0" name=""/>
        <dsp:cNvSpPr/>
      </dsp:nvSpPr>
      <dsp:spPr>
        <a:xfrm rot="10800000">
          <a:off x="7895844" y="1639269"/>
          <a:ext cx="1810512" cy="447073"/>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Suggestions</a:t>
          </a:r>
        </a:p>
      </dsp:txBody>
      <dsp:txXfrm rot="10800000">
        <a:off x="7985259" y="1639269"/>
        <a:ext cx="1721097" cy="447073"/>
      </dsp:txXfrm>
    </dsp:sp>
    <dsp:sp modelId="{8DF08B53-6070-41DA-9D3A-B2ED9DD4C779}">
      <dsp:nvSpPr>
        <dsp:cNvPr id="0" name=""/>
        <dsp:cNvSpPr/>
      </dsp:nvSpPr>
      <dsp:spPr>
        <a:xfrm>
          <a:off x="7543800"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Where can we go from here</a:t>
          </a:r>
        </a:p>
      </dsp:txBody>
      <dsp:txXfrm>
        <a:off x="7543800" y="2533416"/>
        <a:ext cx="2514600" cy="1192195"/>
      </dsp:txXfrm>
    </dsp:sp>
    <dsp:sp modelId="{E3E64061-0A94-449A-B6C2-3C45F6F6ABFA}">
      <dsp:nvSpPr>
        <dsp:cNvPr id="0" name=""/>
        <dsp:cNvSpPr/>
      </dsp:nvSpPr>
      <dsp:spPr>
        <a:xfrm>
          <a:off x="8801100" y="2086342"/>
          <a:ext cx="0" cy="37256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931868B-7D79-4206-9AA6-6E0C8443F776}">
      <dsp:nvSpPr>
        <dsp:cNvPr id="0" name=""/>
        <dsp:cNvSpPr/>
      </dsp:nvSpPr>
      <dsp:spPr>
        <a:xfrm>
          <a:off x="8763843" y="2458903"/>
          <a:ext cx="74512" cy="745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9EBCE-384A-4D00-895E-D1F72E6956CB}">
      <dsp:nvSpPr>
        <dsp:cNvPr id="0" name=""/>
        <dsp:cNvSpPr/>
      </dsp:nvSpPr>
      <dsp:spPr>
        <a:xfrm>
          <a:off x="3127207" y="736839"/>
          <a:ext cx="568090" cy="91440"/>
        </a:xfrm>
        <a:custGeom>
          <a:avLst/>
          <a:gdLst/>
          <a:ahLst/>
          <a:cxnLst/>
          <a:rect l="0" t="0" r="0" b="0"/>
          <a:pathLst>
            <a:path>
              <a:moveTo>
                <a:pt x="0" y="45720"/>
              </a:moveTo>
              <a:lnTo>
                <a:pt x="568090"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6285" y="779565"/>
        <a:ext cx="29934" cy="5986"/>
      </dsp:txXfrm>
    </dsp:sp>
    <dsp:sp modelId="{F94BC0B9-21EB-4CA3-8E15-DF4458F7619D}">
      <dsp:nvSpPr>
        <dsp:cNvPr id="0" name=""/>
        <dsp:cNvSpPr/>
      </dsp:nvSpPr>
      <dsp:spPr>
        <a:xfrm>
          <a:off x="526003" y="1658"/>
          <a:ext cx="2603003" cy="156180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549" tIns="133886" rIns="127549" bIns="133886" numCol="1" spcCol="1270" anchor="ctr" anchorCtr="0">
          <a:noAutofit/>
        </a:bodyPr>
        <a:lstStyle/>
        <a:p>
          <a:pPr marL="0" lvl="0" indent="0" algn="ctr" defTabSz="622300">
            <a:lnSpc>
              <a:spcPct val="90000"/>
            </a:lnSpc>
            <a:spcBef>
              <a:spcPct val="0"/>
            </a:spcBef>
            <a:spcAft>
              <a:spcPct val="35000"/>
            </a:spcAft>
            <a:buNone/>
          </a:pPr>
          <a:r>
            <a:rPr lang="en-US" sz="1400" kern="1200"/>
            <a:t>10 open-ended questions</a:t>
          </a:r>
        </a:p>
      </dsp:txBody>
      <dsp:txXfrm>
        <a:off x="526003" y="1658"/>
        <a:ext cx="2603003" cy="1561802"/>
      </dsp:txXfrm>
    </dsp:sp>
    <dsp:sp modelId="{9E66AADD-E47B-48FD-8574-7520CF16DCED}">
      <dsp:nvSpPr>
        <dsp:cNvPr id="0" name=""/>
        <dsp:cNvSpPr/>
      </dsp:nvSpPr>
      <dsp:spPr>
        <a:xfrm>
          <a:off x="6328901" y="736839"/>
          <a:ext cx="568090" cy="91440"/>
        </a:xfrm>
        <a:custGeom>
          <a:avLst/>
          <a:gdLst/>
          <a:ahLst/>
          <a:cxnLst/>
          <a:rect l="0" t="0" r="0" b="0"/>
          <a:pathLst>
            <a:path>
              <a:moveTo>
                <a:pt x="0" y="45720"/>
              </a:moveTo>
              <a:lnTo>
                <a:pt x="568090"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97980" y="779565"/>
        <a:ext cx="29934" cy="5986"/>
      </dsp:txXfrm>
    </dsp:sp>
    <dsp:sp modelId="{F5CD9A5E-BC57-41FB-A013-485679F3E1BB}">
      <dsp:nvSpPr>
        <dsp:cNvPr id="0" name=""/>
        <dsp:cNvSpPr/>
      </dsp:nvSpPr>
      <dsp:spPr>
        <a:xfrm>
          <a:off x="3727698" y="1658"/>
          <a:ext cx="2603003" cy="156180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549" tIns="133886" rIns="127549" bIns="133886" numCol="1" spcCol="1270" anchor="ctr" anchorCtr="0">
          <a:noAutofit/>
        </a:bodyPr>
        <a:lstStyle/>
        <a:p>
          <a:pPr marL="0" lvl="0" indent="0" algn="ctr" defTabSz="622300">
            <a:lnSpc>
              <a:spcPct val="90000"/>
            </a:lnSpc>
            <a:spcBef>
              <a:spcPct val="0"/>
            </a:spcBef>
            <a:spcAft>
              <a:spcPct val="35000"/>
            </a:spcAft>
            <a:buNone/>
          </a:pPr>
          <a:r>
            <a:rPr lang="en-US" sz="1400" kern="1200"/>
            <a:t>Invited eligible individuals to participate</a:t>
          </a:r>
        </a:p>
      </dsp:txBody>
      <dsp:txXfrm>
        <a:off x="3727698" y="1658"/>
        <a:ext cx="2603003" cy="1561802"/>
      </dsp:txXfrm>
    </dsp:sp>
    <dsp:sp modelId="{DABE3B62-ADEE-4EFD-BB08-076471849137}">
      <dsp:nvSpPr>
        <dsp:cNvPr id="0" name=""/>
        <dsp:cNvSpPr/>
      </dsp:nvSpPr>
      <dsp:spPr>
        <a:xfrm>
          <a:off x="1827505" y="1561660"/>
          <a:ext cx="6403389" cy="568090"/>
        </a:xfrm>
        <a:custGeom>
          <a:avLst/>
          <a:gdLst/>
          <a:ahLst/>
          <a:cxnLst/>
          <a:rect l="0" t="0" r="0" b="0"/>
          <a:pathLst>
            <a:path>
              <a:moveTo>
                <a:pt x="6403389" y="0"/>
              </a:moveTo>
              <a:lnTo>
                <a:pt x="6403389" y="301145"/>
              </a:lnTo>
              <a:lnTo>
                <a:pt x="0" y="301145"/>
              </a:lnTo>
              <a:lnTo>
                <a:pt x="0" y="56809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8417" y="1842712"/>
        <a:ext cx="321565" cy="5986"/>
      </dsp:txXfrm>
    </dsp:sp>
    <dsp:sp modelId="{44DAA2A7-2A08-4CE1-AA16-45109D2121CF}">
      <dsp:nvSpPr>
        <dsp:cNvPr id="0" name=""/>
        <dsp:cNvSpPr/>
      </dsp:nvSpPr>
      <dsp:spPr>
        <a:xfrm>
          <a:off x="6929392" y="1658"/>
          <a:ext cx="2603003" cy="156180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549" tIns="133886" rIns="127549" bIns="133886" numCol="1" spcCol="1270" anchor="ctr" anchorCtr="0">
          <a:noAutofit/>
        </a:bodyPr>
        <a:lstStyle/>
        <a:p>
          <a:pPr marL="0" lvl="0" indent="0" algn="ctr" defTabSz="622300">
            <a:lnSpc>
              <a:spcPct val="90000"/>
            </a:lnSpc>
            <a:spcBef>
              <a:spcPct val="0"/>
            </a:spcBef>
            <a:spcAft>
              <a:spcPct val="35000"/>
            </a:spcAft>
            <a:buNone/>
          </a:pPr>
          <a:r>
            <a:rPr lang="en-US" sz="1400" kern="1200"/>
            <a:t>Semi-structured 45–60-minute interview via Zoom</a:t>
          </a:r>
        </a:p>
      </dsp:txBody>
      <dsp:txXfrm>
        <a:off x="6929392" y="1658"/>
        <a:ext cx="2603003" cy="1561802"/>
      </dsp:txXfrm>
    </dsp:sp>
    <dsp:sp modelId="{D632E0AB-DCCE-4109-9B6C-B2F1E5224552}">
      <dsp:nvSpPr>
        <dsp:cNvPr id="0" name=""/>
        <dsp:cNvSpPr/>
      </dsp:nvSpPr>
      <dsp:spPr>
        <a:xfrm>
          <a:off x="3127207" y="2897332"/>
          <a:ext cx="568090" cy="91440"/>
        </a:xfrm>
        <a:custGeom>
          <a:avLst/>
          <a:gdLst/>
          <a:ahLst/>
          <a:cxnLst/>
          <a:rect l="0" t="0" r="0" b="0"/>
          <a:pathLst>
            <a:path>
              <a:moveTo>
                <a:pt x="0" y="45720"/>
              </a:moveTo>
              <a:lnTo>
                <a:pt x="568090"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6285" y="2940059"/>
        <a:ext cx="29934" cy="5986"/>
      </dsp:txXfrm>
    </dsp:sp>
    <dsp:sp modelId="{7757086B-2379-49D7-9F9F-381308F65CFA}">
      <dsp:nvSpPr>
        <dsp:cNvPr id="0" name=""/>
        <dsp:cNvSpPr/>
      </dsp:nvSpPr>
      <dsp:spPr>
        <a:xfrm>
          <a:off x="526003" y="2162151"/>
          <a:ext cx="2603003" cy="156180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549" tIns="133886" rIns="127549" bIns="133886" numCol="1" spcCol="1270" anchor="ctr" anchorCtr="0">
          <a:noAutofit/>
        </a:bodyPr>
        <a:lstStyle/>
        <a:p>
          <a:pPr marL="0" lvl="0" indent="0" algn="ctr" defTabSz="622300">
            <a:lnSpc>
              <a:spcPct val="90000"/>
            </a:lnSpc>
            <a:spcBef>
              <a:spcPct val="0"/>
            </a:spcBef>
            <a:spcAft>
              <a:spcPct val="35000"/>
            </a:spcAft>
            <a:buNone/>
          </a:pPr>
          <a:r>
            <a:rPr lang="en-US" sz="1400" kern="1200"/>
            <a:t>Only audio recorded</a:t>
          </a:r>
        </a:p>
      </dsp:txBody>
      <dsp:txXfrm>
        <a:off x="526003" y="2162151"/>
        <a:ext cx="2603003" cy="1561802"/>
      </dsp:txXfrm>
    </dsp:sp>
    <dsp:sp modelId="{F6B1297F-D00F-439C-9FCF-F4153A40CA74}">
      <dsp:nvSpPr>
        <dsp:cNvPr id="0" name=""/>
        <dsp:cNvSpPr/>
      </dsp:nvSpPr>
      <dsp:spPr>
        <a:xfrm>
          <a:off x="3727698" y="2162151"/>
          <a:ext cx="2603003" cy="156180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549" tIns="133886" rIns="127549" bIns="133886" numCol="1" spcCol="1270" anchor="t" anchorCtr="0">
          <a:noAutofit/>
        </a:bodyPr>
        <a:lstStyle/>
        <a:p>
          <a:pPr marL="0" lvl="0" indent="0" algn="l" defTabSz="622300">
            <a:lnSpc>
              <a:spcPct val="90000"/>
            </a:lnSpc>
            <a:spcBef>
              <a:spcPct val="0"/>
            </a:spcBef>
            <a:spcAft>
              <a:spcPct val="35000"/>
            </a:spcAft>
            <a:buNone/>
          </a:pPr>
          <a:r>
            <a:rPr lang="en-US" sz="1400" kern="1200"/>
            <a:t>Conducted Thematic Analysis (Braun &amp; Clarke, 2006)</a:t>
          </a:r>
        </a:p>
        <a:p>
          <a:pPr marL="57150" lvl="1" indent="-57150" algn="l" defTabSz="488950">
            <a:lnSpc>
              <a:spcPct val="90000"/>
            </a:lnSpc>
            <a:spcBef>
              <a:spcPct val="0"/>
            </a:spcBef>
            <a:spcAft>
              <a:spcPct val="15000"/>
            </a:spcAft>
            <a:buChar char="•"/>
          </a:pPr>
          <a:r>
            <a:rPr lang="en-US" sz="1100" kern="1200"/>
            <a:t>Horizontalization (Moustakas, 1994)</a:t>
          </a:r>
        </a:p>
        <a:p>
          <a:pPr marL="114300" lvl="2" indent="-57150" algn="l" defTabSz="488950">
            <a:lnSpc>
              <a:spcPct val="90000"/>
            </a:lnSpc>
            <a:spcBef>
              <a:spcPct val="0"/>
            </a:spcBef>
            <a:spcAft>
              <a:spcPct val="15000"/>
            </a:spcAft>
            <a:buChar char="•"/>
          </a:pPr>
          <a:r>
            <a:rPr lang="en-US" sz="1100" kern="1200"/>
            <a:t>Adaptation of the Van Kaam Method</a:t>
          </a:r>
        </a:p>
      </dsp:txBody>
      <dsp:txXfrm>
        <a:off x="3727698" y="2162151"/>
        <a:ext cx="2603003" cy="1561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2B8D-4FA0-4F4C-8A79-2E9A077CB306}">
      <dsp:nvSpPr>
        <dsp:cNvPr id="0" name=""/>
        <dsp:cNvSpPr/>
      </dsp:nvSpPr>
      <dsp:spPr>
        <a:xfrm>
          <a:off x="8542" y="242124"/>
          <a:ext cx="3380600" cy="101418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a:t>Increase</a:t>
          </a:r>
        </a:p>
      </dsp:txBody>
      <dsp:txXfrm>
        <a:off x="312796" y="242124"/>
        <a:ext cx="2772092" cy="1014180"/>
      </dsp:txXfrm>
    </dsp:sp>
    <dsp:sp modelId="{7B443BB0-7CF0-4A5C-A2BC-927A1C87E9F3}">
      <dsp:nvSpPr>
        <dsp:cNvPr id="0" name=""/>
        <dsp:cNvSpPr/>
      </dsp:nvSpPr>
      <dsp:spPr>
        <a:xfrm>
          <a:off x="8542" y="1256304"/>
          <a:ext cx="3076346" cy="222718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en-US" sz="1800" kern="1200"/>
            <a:t>Increase focus inclusion efforts in the entire human service industry</a:t>
          </a:r>
        </a:p>
      </dsp:txBody>
      <dsp:txXfrm>
        <a:off x="8542" y="1256304"/>
        <a:ext cx="3076346" cy="2227183"/>
      </dsp:txXfrm>
    </dsp:sp>
    <dsp:sp modelId="{7F5357C4-276A-4FB7-90DC-AEC0DD2E3037}">
      <dsp:nvSpPr>
        <dsp:cNvPr id="0" name=""/>
        <dsp:cNvSpPr/>
      </dsp:nvSpPr>
      <dsp:spPr>
        <a:xfrm>
          <a:off x="3338899" y="242124"/>
          <a:ext cx="3380600" cy="1014180"/>
        </a:xfrm>
        <a:prstGeom prst="chevron">
          <a:avLst>
            <a:gd name="adj" fmla="val 30000"/>
          </a:avLst>
        </a:prstGeom>
        <a:solidFill>
          <a:schemeClr val="accent5">
            <a:hueOff val="-4990872"/>
            <a:satOff val="-7727"/>
            <a:lumOff val="0"/>
            <a:alphaOff val="0"/>
          </a:schemeClr>
        </a:solidFill>
        <a:ln w="12700" cap="flat" cmpd="sng" algn="ctr">
          <a:solidFill>
            <a:schemeClr val="accent5">
              <a:hueOff val="-4990872"/>
              <a:satOff val="-7727"/>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dirty="0"/>
            <a:t>Research</a:t>
          </a:r>
        </a:p>
      </dsp:txBody>
      <dsp:txXfrm>
        <a:off x="3643153" y="242124"/>
        <a:ext cx="2772092" cy="1014180"/>
      </dsp:txXfrm>
    </dsp:sp>
    <dsp:sp modelId="{CF38973E-F7AF-4CFF-A8DF-A173B8139250}">
      <dsp:nvSpPr>
        <dsp:cNvPr id="0" name=""/>
        <dsp:cNvSpPr/>
      </dsp:nvSpPr>
      <dsp:spPr>
        <a:xfrm>
          <a:off x="3338899" y="1256304"/>
          <a:ext cx="3076346" cy="2227183"/>
        </a:xfrm>
        <a:prstGeom prst="rect">
          <a:avLst/>
        </a:prstGeom>
        <a:solidFill>
          <a:schemeClr val="accent5">
            <a:tint val="40000"/>
            <a:alpha val="90000"/>
            <a:hueOff val="-4939620"/>
            <a:satOff val="-5693"/>
            <a:lumOff val="-78"/>
            <a:alphaOff val="0"/>
          </a:schemeClr>
        </a:solidFill>
        <a:ln w="12700" cap="flat" cmpd="sng" algn="ctr">
          <a:solidFill>
            <a:schemeClr val="accent5">
              <a:tint val="40000"/>
              <a:alpha val="90000"/>
              <a:hueOff val="-4939620"/>
              <a:satOff val="-5693"/>
              <a:lumOff val="-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en-US" sz="1800" kern="1200" dirty="0"/>
            <a:t>Do your own research. Who is in your company, community, etc. Find out about them and their identity. Do not wait for them to tell you.</a:t>
          </a:r>
        </a:p>
      </dsp:txBody>
      <dsp:txXfrm>
        <a:off x="3338899" y="1256304"/>
        <a:ext cx="3076346" cy="2227183"/>
      </dsp:txXfrm>
    </dsp:sp>
    <dsp:sp modelId="{BB40D62A-DCBA-4298-9118-72205DCBBF53}">
      <dsp:nvSpPr>
        <dsp:cNvPr id="0" name=""/>
        <dsp:cNvSpPr/>
      </dsp:nvSpPr>
      <dsp:spPr>
        <a:xfrm>
          <a:off x="6669257" y="242124"/>
          <a:ext cx="3380600" cy="1014180"/>
        </a:xfrm>
        <a:prstGeom prst="chevron">
          <a:avLst>
            <a:gd name="adj" fmla="val 30000"/>
          </a:avLst>
        </a:prstGeom>
        <a:solidFill>
          <a:schemeClr val="accent5">
            <a:hueOff val="-9981745"/>
            <a:satOff val="-15454"/>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dirty="0"/>
            <a:t>Lean in</a:t>
          </a:r>
        </a:p>
      </dsp:txBody>
      <dsp:txXfrm>
        <a:off x="6973511" y="242124"/>
        <a:ext cx="2772092" cy="1014180"/>
      </dsp:txXfrm>
    </dsp:sp>
    <dsp:sp modelId="{CFE9E3F0-14BE-4B00-9F78-D638EE145E55}">
      <dsp:nvSpPr>
        <dsp:cNvPr id="0" name=""/>
        <dsp:cNvSpPr/>
      </dsp:nvSpPr>
      <dsp:spPr>
        <a:xfrm>
          <a:off x="6669257" y="1256304"/>
          <a:ext cx="3076346" cy="2227183"/>
        </a:xfrm>
        <a:prstGeom prst="rect">
          <a:avLst/>
        </a:prstGeom>
        <a:solidFill>
          <a:schemeClr val="accent5">
            <a:tint val="40000"/>
            <a:alpha val="90000"/>
            <a:hueOff val="-9879240"/>
            <a:satOff val="-11387"/>
            <a:lumOff val="-155"/>
            <a:alphaOff val="0"/>
          </a:schemeClr>
        </a:solidFill>
        <a:ln w="12700" cap="flat" cmpd="sng" algn="ctr">
          <a:solidFill>
            <a:schemeClr val="accent5">
              <a:tint val="40000"/>
              <a:alpha val="90000"/>
              <a:hueOff val="-9879240"/>
              <a:satOff val="-11387"/>
              <a:lumOff val="-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en-US" sz="1800" kern="1200" dirty="0"/>
            <a:t>Be comfortable being uncomfortable</a:t>
          </a:r>
        </a:p>
      </dsp:txBody>
      <dsp:txXfrm>
        <a:off x="6669257" y="1256304"/>
        <a:ext cx="3076346" cy="2227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4C0C-0F6A-4708-9647-4AC5F46BC80C}">
      <dsp:nvSpPr>
        <dsp:cNvPr id="0" name=""/>
        <dsp:cNvSpPr/>
      </dsp:nvSpPr>
      <dsp:spPr>
        <a:xfrm>
          <a:off x="0" y="2096"/>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295E5-2DF0-48F7-8DBE-C8D3914B373B}">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C2B300-1291-4026-8200-AF3FDA89A231}">
      <dsp:nvSpPr>
        <dsp:cNvPr id="0" name=""/>
        <dsp:cNvSpPr/>
      </dsp:nvSpPr>
      <dsp:spPr>
        <a:xfrm>
          <a:off x="1227274" y="2096"/>
          <a:ext cx="3109674"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Listen</a:t>
          </a:r>
          <a:endParaRPr lang="en-US" sz="2200" kern="1200" dirty="0"/>
        </a:p>
      </dsp:txBody>
      <dsp:txXfrm>
        <a:off x="1227274" y="2096"/>
        <a:ext cx="3109674" cy="1062575"/>
      </dsp:txXfrm>
    </dsp:sp>
    <dsp:sp modelId="{349E61E8-DE38-42A0-A987-B0F46C632608}">
      <dsp:nvSpPr>
        <dsp:cNvPr id="0" name=""/>
        <dsp:cNvSpPr/>
      </dsp:nvSpPr>
      <dsp:spPr>
        <a:xfrm>
          <a:off x="4336948" y="2096"/>
          <a:ext cx="2573438"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488950">
            <a:lnSpc>
              <a:spcPct val="90000"/>
            </a:lnSpc>
            <a:spcBef>
              <a:spcPct val="0"/>
            </a:spcBef>
            <a:spcAft>
              <a:spcPct val="35000"/>
            </a:spcAft>
            <a:buNone/>
          </a:pPr>
          <a:r>
            <a:rPr lang="en-US" sz="1100" kern="1200" dirty="0"/>
            <a:t>Listen learn from the experiences of others. Do not try and be the expert, embrace hearing another view.</a:t>
          </a:r>
        </a:p>
      </dsp:txBody>
      <dsp:txXfrm>
        <a:off x="4336948" y="2096"/>
        <a:ext cx="2573438" cy="1062575"/>
      </dsp:txXfrm>
    </dsp:sp>
    <dsp:sp modelId="{B887FEEA-1C4C-44D2-AEFA-503924F0EB1E}">
      <dsp:nvSpPr>
        <dsp:cNvPr id="0" name=""/>
        <dsp:cNvSpPr/>
      </dsp:nvSpPr>
      <dsp:spPr>
        <a:xfrm>
          <a:off x="0" y="1330315"/>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116CF-40FE-4B6F-B38B-F3E38B6D3F90}">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188AEB-2F17-4381-AD5F-B32E4BCB0B6D}">
      <dsp:nvSpPr>
        <dsp:cNvPr id="0" name=""/>
        <dsp:cNvSpPr/>
      </dsp:nvSpPr>
      <dsp:spPr>
        <a:xfrm>
          <a:off x="1227274" y="1330315"/>
          <a:ext cx="3109674"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US" sz="2200" kern="1200" dirty="0"/>
            <a:t>Engage</a:t>
          </a:r>
        </a:p>
      </dsp:txBody>
      <dsp:txXfrm>
        <a:off x="1227274" y="1330315"/>
        <a:ext cx="3109674" cy="1062575"/>
      </dsp:txXfrm>
    </dsp:sp>
    <dsp:sp modelId="{461F7E9C-7035-488F-85D0-BFEFCD43964F}">
      <dsp:nvSpPr>
        <dsp:cNvPr id="0" name=""/>
        <dsp:cNvSpPr/>
      </dsp:nvSpPr>
      <dsp:spPr>
        <a:xfrm>
          <a:off x="4336948" y="1330315"/>
          <a:ext cx="2573438"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488950">
            <a:lnSpc>
              <a:spcPct val="90000"/>
            </a:lnSpc>
            <a:spcBef>
              <a:spcPct val="0"/>
            </a:spcBef>
            <a:spcAft>
              <a:spcPct val="35000"/>
            </a:spcAft>
            <a:buNone/>
          </a:pPr>
          <a:r>
            <a:rPr lang="en-US" sz="1100" kern="1200" dirty="0"/>
            <a:t>Engage with others in more diverse and casual settings. Find opportunities to see others in different environments.</a:t>
          </a:r>
        </a:p>
      </dsp:txBody>
      <dsp:txXfrm>
        <a:off x="4336948" y="1330315"/>
        <a:ext cx="2573438" cy="1062575"/>
      </dsp:txXfrm>
    </dsp:sp>
    <dsp:sp modelId="{9344363E-42CC-4D0E-A94C-EC37DC22E99B}">
      <dsp:nvSpPr>
        <dsp:cNvPr id="0" name=""/>
        <dsp:cNvSpPr/>
      </dsp:nvSpPr>
      <dsp:spPr>
        <a:xfrm>
          <a:off x="0" y="2658534"/>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52B78-E8B0-4537-ACC2-63A8DBE98F64}">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D36268-22C6-420B-ADA9-13B9F148DB10}">
      <dsp:nvSpPr>
        <dsp:cNvPr id="0" name=""/>
        <dsp:cNvSpPr/>
      </dsp:nvSpPr>
      <dsp:spPr>
        <a:xfrm>
          <a:off x="1227274" y="2658534"/>
          <a:ext cx="3109674"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US" sz="2200" kern="1200" dirty="0"/>
            <a:t>Ask</a:t>
          </a:r>
        </a:p>
      </dsp:txBody>
      <dsp:txXfrm>
        <a:off x="1227274" y="2658534"/>
        <a:ext cx="3109674" cy="1062575"/>
      </dsp:txXfrm>
    </dsp:sp>
    <dsp:sp modelId="{DA45FA8C-FD5D-4F0B-A9E6-5A26AB593360}">
      <dsp:nvSpPr>
        <dsp:cNvPr id="0" name=""/>
        <dsp:cNvSpPr/>
      </dsp:nvSpPr>
      <dsp:spPr>
        <a:xfrm>
          <a:off x="4336948" y="2658534"/>
          <a:ext cx="2573438"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488950">
            <a:lnSpc>
              <a:spcPct val="90000"/>
            </a:lnSpc>
            <a:spcBef>
              <a:spcPct val="0"/>
            </a:spcBef>
            <a:spcAft>
              <a:spcPct val="35000"/>
            </a:spcAft>
            <a:buNone/>
          </a:pPr>
          <a:r>
            <a:rPr lang="en-US" sz="1100" kern="1200" dirty="0"/>
            <a:t>Ask about their work, their goals. Engage with others to find out how we can help them achieve more.</a:t>
          </a:r>
        </a:p>
      </dsp:txBody>
      <dsp:txXfrm>
        <a:off x="4336948" y="2658534"/>
        <a:ext cx="2573438" cy="1062575"/>
      </dsp:txXfrm>
    </dsp:sp>
    <dsp:sp modelId="{2D1A0326-3723-4BE4-951D-19EBFAB2DA16}">
      <dsp:nvSpPr>
        <dsp:cNvPr id="0" name=""/>
        <dsp:cNvSpPr/>
      </dsp:nvSpPr>
      <dsp:spPr>
        <a:xfrm>
          <a:off x="0" y="3986753"/>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0EF4D-120C-479B-ABFE-534B125B5DEC}">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FB09DB-284E-489E-AD33-C9A7A83028BA}">
      <dsp:nvSpPr>
        <dsp:cNvPr id="0" name=""/>
        <dsp:cNvSpPr/>
      </dsp:nvSpPr>
      <dsp:spPr>
        <a:xfrm>
          <a:off x="1227274" y="3986753"/>
          <a:ext cx="3109674"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US" sz="2200" kern="1200" dirty="0"/>
            <a:t>Provide</a:t>
          </a:r>
        </a:p>
      </dsp:txBody>
      <dsp:txXfrm>
        <a:off x="1227274" y="3986753"/>
        <a:ext cx="3109674" cy="1062575"/>
      </dsp:txXfrm>
    </dsp:sp>
    <dsp:sp modelId="{938708A4-45D8-43D4-93C4-3FC0F820D53D}">
      <dsp:nvSpPr>
        <dsp:cNvPr id="0" name=""/>
        <dsp:cNvSpPr/>
      </dsp:nvSpPr>
      <dsp:spPr>
        <a:xfrm>
          <a:off x="4336948" y="3986753"/>
          <a:ext cx="2573438"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488950">
            <a:lnSpc>
              <a:spcPct val="90000"/>
            </a:lnSpc>
            <a:spcBef>
              <a:spcPct val="0"/>
            </a:spcBef>
            <a:spcAft>
              <a:spcPct val="35000"/>
            </a:spcAft>
            <a:buNone/>
          </a:pPr>
          <a:r>
            <a:rPr lang="en-US" sz="1100" kern="1200" dirty="0"/>
            <a:t>Provide opportunities, suggestions, encouragement and general support. Even if you don’t know what to do, offer what you can based on what they need.</a:t>
          </a:r>
        </a:p>
      </dsp:txBody>
      <dsp:txXfrm>
        <a:off x="4336948" y="3986753"/>
        <a:ext cx="2573438" cy="10625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C520E-0E4D-4004-8296-5B2C172339D3}"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95544-5470-4159-B7C4-1AF3C281AB60}" type="slidenum">
              <a:rPr lang="en-US" smtClean="0"/>
              <a:t>‹#›</a:t>
            </a:fld>
            <a:endParaRPr lang="en-US"/>
          </a:p>
        </p:txBody>
      </p:sp>
    </p:spTree>
    <p:extLst>
      <p:ext uri="{BB962C8B-B14F-4D97-AF65-F5344CB8AC3E}">
        <p14:creationId xmlns:p14="http://schemas.microsoft.com/office/powerpoint/2010/main" val="126225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Krause et al. (2019) argued that the narrative surrounding economic equality is nowhere close to achievement.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racial gap in wealth connects to several factors, including historical legacy, contemporary dynamics, and labor market disadvantages.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Minorities have continued to face a significant racial gap in wealth compared to the Caucasian majority in the United States (Conly, 2001; Schwartz, 2018; Kraus et al.,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Historical legacy theory describes the gap in wealth differences that have been created mostly in connection to discrimination leading to a "head start" afforded to Whites as each generation passes down accumulated assets (Conley, 2001).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Glass Ceiling is a widely researched and accepted theory describing the invisible barriers that negatively impact career mobility for women and minorities.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glass ceiling began primarily focused on women’s place in the workforce, but disregarded the negative impact the associated barriers had on minorities.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8</a:t>
            </a:fld>
            <a:endParaRPr lang="en-US"/>
          </a:p>
        </p:txBody>
      </p:sp>
    </p:spTree>
    <p:extLst>
      <p:ext uri="{BB962C8B-B14F-4D97-AF65-F5344CB8AC3E}">
        <p14:creationId xmlns:p14="http://schemas.microsoft.com/office/powerpoint/2010/main" val="341388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The final research question dealt with how the participants connected their racial identity to their career mobility. Information clustered from the data, bringing together three themes: assimilation, outworking the majority, and mentorship. To progress, (minority participants identified the need to assimilate into the majority to receive the support from decision-makers necessary to career advancement. Participant's experiences align with the Race to Lead (2017) study, and the decision minorities make to reduce cultural maintenance (</a:t>
            </a:r>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dk1"/>
              </a:solidFill>
              <a:effectLst/>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Assimilation - Participants discussed their decision to learn and play the in-group role, often from an early age. Data shows minorities mask their racial-identity and assimilate to the in-group, or they believed their career advancement opportunities would be limited. Bess et al. (2009) identify a diverse organization does not require assimilation, but encourages individual expression, thus reducing the pressure minorities experience to minimize their culture (</a:t>
            </a:r>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Lack of mentorship and community - Data shows that participants believe the lack of mentorship presents a barrier to their development and career mobility. Aspiring leaders reported that having a mentor who shared their racial identity would significantly impact modeling their internal leadership template. The findings align with the literature conducted by Cook and Glass, 2017). Lastly, appropriate mentorship and community are a privilege not afforded to minorities in other industries (Worsley &amp; Stone, 2011), and participants recognize it is missing from program approved provider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To overcome their token status, participants find their success hinges on outperforming members of the majority. These findings align with research from Guest (2016) and Race to Lead (207). Participants report having minimal power and increase pressure on them to succeed as motivators to outwork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22</a:t>
            </a:fld>
            <a:endParaRPr lang="en-US"/>
          </a:p>
        </p:txBody>
      </p:sp>
    </p:spTree>
    <p:extLst>
      <p:ext uri="{BB962C8B-B14F-4D97-AF65-F5344CB8AC3E}">
        <p14:creationId xmlns:p14="http://schemas.microsoft.com/office/powerpoint/2010/main" val="418626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Overall, with intentional efforts such as referral-based hiring, racial and ethnic matching, and overall embracing of racially diverse cultures in program approved provider agencies and community centerboards can take advance of this opportunity to create positive social change for new and existing minorities entering the human service industry. </a:t>
            </a:r>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24</a:t>
            </a:fld>
            <a:endParaRPr lang="en-US"/>
          </a:p>
        </p:txBody>
      </p:sp>
    </p:spTree>
    <p:extLst>
      <p:ext uri="{BB962C8B-B14F-4D97-AF65-F5344CB8AC3E}">
        <p14:creationId xmlns:p14="http://schemas.microsoft.com/office/powerpoint/2010/main" val="538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studies need to be conducted on the field. The human service industry, and specifically the industry of providers of services for induvial’ with an IDD diagnosis, feels content with their social awareness. It would be beneficial to challenge the current belief and provide an reflection of the current environment.</a:t>
            </a:r>
          </a:p>
          <a:p>
            <a:endParaRPr lang="en-US" dirty="0"/>
          </a:p>
          <a:p>
            <a:r>
              <a:rPr lang="en-US" dirty="0"/>
              <a:t>Secondly, Do your own research. </a:t>
            </a:r>
          </a:p>
          <a:p>
            <a:endParaRPr lang="en-US" dirty="0"/>
          </a:p>
          <a:p>
            <a:r>
              <a:rPr lang="en-US" dirty="0"/>
              <a:t>Lastly, get comfortable with being uncomfortable…</a:t>
            </a:r>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26</a:t>
            </a:fld>
            <a:endParaRPr lang="en-US"/>
          </a:p>
        </p:txBody>
      </p:sp>
    </p:spTree>
    <p:extLst>
      <p:ext uri="{BB962C8B-B14F-4D97-AF65-F5344CB8AC3E}">
        <p14:creationId xmlns:p14="http://schemas.microsoft.com/office/powerpoint/2010/main" val="34789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CD44C8-243C-4967-B64F-DE0AE388DDE9}" type="slidenum">
              <a:rPr lang="en-US" smtClean="0"/>
              <a:t>27</a:t>
            </a:fld>
            <a:endParaRPr lang="en-US" dirty="0"/>
          </a:p>
        </p:txBody>
      </p:sp>
    </p:spTree>
    <p:extLst>
      <p:ext uri="{BB962C8B-B14F-4D97-AF65-F5344CB8AC3E}">
        <p14:creationId xmlns:p14="http://schemas.microsoft.com/office/powerpoint/2010/main" val="15315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28</a:t>
            </a:fld>
            <a:endParaRPr lang="en-US"/>
          </a:p>
        </p:txBody>
      </p:sp>
    </p:spTree>
    <p:extLst>
      <p:ext uri="{BB962C8B-B14F-4D97-AF65-F5344CB8AC3E}">
        <p14:creationId xmlns:p14="http://schemas.microsoft.com/office/powerpoint/2010/main" val="405087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Hiring and promotion in the workplace invariably involve many complex dynamics. These include education, work experience, personality, ambition, and ability to perform job duties. Minority status defined by race, gender, gender assignment, disability, marital status, pregnancy/maternity, age, or religious belief, should not affect employment opportunity or affect advancement once hired. In fact, and according to the United States Equal Employment Opportunity Commission (EEOC, 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Essentially, the theory holds that women and minorities do not receive equal opportunities due to the implicit and explicit bias of the business community and its decision-makers (Flores &amp; Combs, 2013; Cook &amp; Glass, 2014; Wilson, 2014; Guest, 2016; </a:t>
            </a:r>
            <a:r>
              <a:rPr lang="en-US" sz="1200" b="0" i="0" u="none" strike="noStrike" kern="1200" cap="none" dirty="0" err="1">
                <a:solidFill>
                  <a:schemeClr val="dk1"/>
                </a:solidFill>
                <a:effectLst/>
                <a:latin typeface="Calibri"/>
                <a:ea typeface="Calibri"/>
                <a:cs typeface="Calibri"/>
                <a:sym typeface="Calibri"/>
              </a:rPr>
              <a:t>Merluzzi</a:t>
            </a:r>
            <a:r>
              <a:rPr lang="en-US" sz="1200" b="0" i="0" u="none" strike="noStrike" kern="1200" cap="none" dirty="0">
                <a:solidFill>
                  <a:schemeClr val="dk1"/>
                </a:solidFill>
                <a:effectLst/>
                <a:latin typeface="Calibri"/>
                <a:ea typeface="Calibri"/>
                <a:cs typeface="Calibri"/>
                <a:sym typeface="Calibri"/>
              </a:rPr>
              <a:t> &amp; Sterling,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Many minorities choose other career directions because the social perspective suggests there is no place for them in privileged roles (Glass &amp; Cook, 2017; Wilson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Research conducted by Guest (2016) and Mitchell and Coyle (2019) suggests when organizations or teams are composed of diverse workgroups, including minorities and nonminority members, nonminority individuals are more likely to be chosen for formal leadership and informal leadership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So, race begins to seep into a minority's social identity (Rodriguez,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With the added value organizations place on human capital, minorities begin their career advancement efforts from a distinct disadvantage (Guest,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Additionally, the same minority candidate who most likely experiences a lack of human capital also has minimal social capital, which serves as a conduit to replace economic value models in many social settings (Walsh, 2019). This is a significant negative impact in career mobility as we all know that connections and referrals often lead to career advancement opportunities more than a simple apply and interview process (Wilson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glass ceiling phenomenon is supported by research conducted on homosocial reproduction as minorities are excluded from entry to privileged positions due to being perceived as "different", and potentially bringing the threat to the status quo (Flores &amp; Combs, 2013; Cook &amp; Glass, 2014; </a:t>
            </a:r>
            <a:r>
              <a:rPr lang="en-US" sz="1200" b="0" i="0" u="none" strike="noStrike" kern="1200" cap="none" dirty="0" err="1">
                <a:solidFill>
                  <a:schemeClr val="dk1"/>
                </a:solidFill>
                <a:effectLst/>
                <a:latin typeface="Calibri"/>
                <a:ea typeface="Calibri"/>
                <a:cs typeface="Calibri"/>
                <a:sym typeface="Calibri"/>
              </a:rPr>
              <a:t>Ezzedeen</a:t>
            </a:r>
            <a:r>
              <a:rPr lang="en-US" sz="1200" b="0" i="0" u="none" strike="noStrike" kern="1200" cap="none" dirty="0">
                <a:solidFill>
                  <a:schemeClr val="dk1"/>
                </a:solidFill>
                <a:effectLst/>
                <a:latin typeface="Calibri"/>
                <a:ea typeface="Calibri"/>
                <a:cs typeface="Calibri"/>
                <a:sym typeface="Calibri"/>
              </a:rPr>
              <a:t> et al., 2015; Guest, 2016).</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Discrimination occurs as actions based on bias or prejudice of one person or group of persons. Boards of Directors and decision-makers may prefer not to work with executives of a different race and utilize stereotyping to discriminate them (Guest, 2016).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 explored the intersection where professional interview processes and bias meet. </a:t>
            </a:r>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 reviewed studies showing the effect of racial bias on hiring processes. Cultural maintenance (CM) refers to a minority expressing their cultural heritage, and the opposing view potential recruiters have.</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"Tokenism is a form of discrimination whereby minorities (such as members of racial and ethnic groups and women) fill roles usually reserved for dominant group members, especially white men. Tokenism can occur in all sorts of settings, including schools, government agencies, and private industry" (LaPointe, 2019, para.1).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Stereotype threat theory, first outlined by Steele (1997), pursued the understanding of "situations themselves [which] can trigger a concern that one's actions might be viewed through the lens of a negative stereotype" (</a:t>
            </a:r>
            <a:r>
              <a:rPr lang="en-US" sz="1200" b="0" i="0" u="none" strike="noStrike" kern="1200" cap="none" dirty="0" err="1">
                <a:solidFill>
                  <a:schemeClr val="dk1"/>
                </a:solidFill>
                <a:effectLst/>
                <a:latin typeface="Calibri"/>
                <a:ea typeface="Calibri"/>
                <a:cs typeface="Calibri"/>
                <a:sym typeface="Calibri"/>
              </a:rPr>
              <a:t>Schmader</a:t>
            </a:r>
            <a:r>
              <a:rPr lang="en-US" sz="1200" b="0" i="0" u="none" strike="noStrike" kern="1200" cap="none" dirty="0">
                <a:solidFill>
                  <a:schemeClr val="dk1"/>
                </a:solidFill>
                <a:effectLst/>
                <a:latin typeface="Calibri"/>
                <a:ea typeface="Calibri"/>
                <a:cs typeface="Calibri"/>
                <a:sym typeface="Calibri"/>
              </a:rPr>
              <a:t> &amp; Hall, 2016, p.31, para.1).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9</a:t>
            </a:fld>
            <a:endParaRPr lang="en-US"/>
          </a:p>
        </p:txBody>
      </p:sp>
    </p:spTree>
    <p:extLst>
      <p:ext uri="{BB962C8B-B14F-4D97-AF65-F5344CB8AC3E}">
        <p14:creationId xmlns:p14="http://schemas.microsoft.com/office/powerpoint/2010/main" val="37053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Braun and Clarke (2006) argued that this process offers researchers an accessible and theoretically flexible approach to analyzing qualitative data.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After review the method, I found it very appropriate to connect with Moustakas’ (1994) adapted Van </a:t>
            </a:r>
            <a:r>
              <a:rPr lang="en-US" sz="1200" b="0" i="0" u="none" strike="noStrike" kern="1200" cap="none" dirty="0" err="1">
                <a:solidFill>
                  <a:schemeClr val="dk1"/>
                </a:solidFill>
                <a:effectLst/>
                <a:latin typeface="Calibri"/>
                <a:ea typeface="Calibri"/>
                <a:cs typeface="Calibri"/>
                <a:sym typeface="Calibri"/>
              </a:rPr>
              <a:t>Kaam</a:t>
            </a:r>
            <a:r>
              <a:rPr lang="en-US" sz="1200" b="0" i="0" u="none" strike="noStrike" kern="1200" cap="none" dirty="0">
                <a:solidFill>
                  <a:schemeClr val="dk1"/>
                </a:solidFill>
                <a:effectLst/>
                <a:latin typeface="Calibri"/>
                <a:ea typeface="Calibri"/>
                <a:cs typeface="Calibri"/>
                <a:sym typeface="Calibri"/>
              </a:rPr>
              <a:t> Method, and specifically the horizontalization analysis. </a:t>
            </a:r>
          </a:p>
          <a:p>
            <a:endParaRPr lang="en-US" sz="1200" b="0" i="0" u="none" strike="noStrike" kern="1200" cap="none" dirty="0">
              <a:solidFill>
                <a:schemeClr val="dk1"/>
              </a:solidFill>
              <a:effectLst/>
              <a:latin typeface="Calibri"/>
              <a:ea typeface="Calibri"/>
              <a:cs typeface="Calibri"/>
              <a:sym typeface="Calibri"/>
            </a:endParaRPr>
          </a:p>
          <a:p>
            <a:r>
              <a:rPr lang="en-US" sz="1200" b="1" i="1" u="none" strike="noStrike" kern="1200" cap="none" dirty="0">
                <a:solidFill>
                  <a:schemeClr val="dk1"/>
                </a:solidFill>
                <a:effectLst/>
                <a:latin typeface="Calibri"/>
                <a:ea typeface="Calibri"/>
                <a:cs typeface="Calibri"/>
                <a:sym typeface="Calibri"/>
              </a:rPr>
              <a:t>Horizontalization</a:t>
            </a:r>
            <a:r>
              <a:rPr lang="en-US" sz="1200" b="0" i="0" u="none" strike="noStrike" kern="1200" cap="none" dirty="0">
                <a:solidFill>
                  <a:schemeClr val="dk1"/>
                </a:solidFill>
                <a:effectLst/>
                <a:latin typeface="Calibri"/>
                <a:ea typeface="Calibri"/>
                <a:cs typeface="Calibri"/>
                <a:sym typeface="Calibri"/>
              </a:rPr>
              <a:t> requires the researcher to treat all data equally. Meaning, no portion of the interview carries more importance than any other. This process begins with the coding during the preliminary stages of grouping by listing the experience/phenomenon being investigated during the study. </a:t>
            </a:r>
          </a:p>
          <a:p>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10</a:t>
            </a:fld>
            <a:endParaRPr lang="en-US"/>
          </a:p>
        </p:txBody>
      </p:sp>
    </p:spTree>
    <p:extLst>
      <p:ext uri="{BB962C8B-B14F-4D97-AF65-F5344CB8AC3E}">
        <p14:creationId xmlns:p14="http://schemas.microsoft.com/office/powerpoint/2010/main" val="287082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identified 10 themes across the three research questions. </a:t>
            </a:r>
          </a:p>
          <a:p>
            <a:endParaRPr lang="en-US" dirty="0"/>
          </a:p>
          <a:p>
            <a:r>
              <a:rPr lang="en-US" dirty="0"/>
              <a:t>RQ1: What are the barriers associated with the glass ceiling experienced by people belonging to racial minority subgroups who seek to move into leadership positions in the human services field?</a:t>
            </a:r>
          </a:p>
          <a:p>
            <a:pPr marL="342900" indent="-342900">
              <a:buFont typeface="Arial" panose="020B0604020202020204" pitchFamily="34" charset="0"/>
              <a:buChar char="•"/>
            </a:pPr>
            <a:r>
              <a:rPr lang="en-US" dirty="0"/>
              <a:t>experience racial bias and discrimination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cap="none" dirty="0">
                <a:solidFill>
                  <a:schemeClr val="dk1"/>
                </a:solidFill>
                <a:effectLst/>
                <a:latin typeface="Calibri"/>
                <a:ea typeface="Calibri"/>
                <a:cs typeface="Calibri"/>
                <a:sym typeface="Calibri"/>
              </a:rPr>
              <a:t>A theme associated with racial bias and disparity became clear as participants described their experiences in a pattern connecting to a clear barrier in their career experience within the industry. Furthermore, participant's experiences seemed to align with previous research as much of the expressed experienced bias as a standard part of their daily lives (Devine et al., 2012; Burrell, 2016; </a:t>
            </a:r>
            <a:r>
              <a:rPr lang="en-US" sz="1000" b="0" i="0" u="none" strike="noStrike" kern="1200" cap="none" dirty="0" err="1">
                <a:solidFill>
                  <a:schemeClr val="dk1"/>
                </a:solidFill>
                <a:effectLst/>
                <a:latin typeface="Calibri"/>
                <a:ea typeface="Calibri"/>
                <a:cs typeface="Calibri"/>
                <a:sym typeface="Calibri"/>
              </a:rPr>
              <a:t>Maina</a:t>
            </a:r>
            <a:r>
              <a:rPr lang="en-US" sz="1000" b="0" i="0" u="none" strike="noStrike" kern="1200" cap="none" dirty="0">
                <a:solidFill>
                  <a:schemeClr val="dk1"/>
                </a:solidFill>
                <a:effectLst/>
                <a:latin typeface="Calibri"/>
                <a:ea typeface="Calibri"/>
                <a:cs typeface="Calibri"/>
                <a:sym typeface="Calibri"/>
              </a:rPr>
              <a:t> et al., 2018; </a:t>
            </a:r>
            <a:r>
              <a:rPr lang="en-US" sz="1000" b="0" i="0" u="none" strike="noStrike" kern="1200" cap="none" dirty="0" err="1">
                <a:solidFill>
                  <a:schemeClr val="dk1"/>
                </a:solidFill>
                <a:effectLst/>
                <a:latin typeface="Calibri"/>
                <a:ea typeface="Calibri"/>
                <a:cs typeface="Calibri"/>
                <a:sym typeface="Calibri"/>
              </a:rPr>
              <a:t>Ozier</a:t>
            </a:r>
            <a:r>
              <a:rPr lang="en-US" sz="1000" b="0" i="0" u="none" strike="noStrike" kern="1200" cap="none" dirty="0">
                <a:solidFill>
                  <a:schemeClr val="dk1"/>
                </a:solidFill>
                <a:effectLst/>
                <a:latin typeface="Calibri"/>
                <a:ea typeface="Calibri"/>
                <a:cs typeface="Calibri"/>
                <a:sym typeface="Calibri"/>
              </a:rPr>
              <a:t> et al., 2019). Most participants reported feeling a disparity in their dominant group's actions due to their racial identity (</a:t>
            </a:r>
            <a:r>
              <a:rPr lang="en-US" sz="1000" b="0" i="0" u="none" strike="noStrike" kern="1200" cap="none" dirty="0" err="1">
                <a:solidFill>
                  <a:schemeClr val="dk1"/>
                </a:solidFill>
                <a:effectLst/>
                <a:latin typeface="Calibri"/>
                <a:ea typeface="Calibri"/>
                <a:cs typeface="Calibri"/>
                <a:sym typeface="Calibri"/>
              </a:rPr>
              <a:t>Ozier</a:t>
            </a:r>
            <a:r>
              <a:rPr lang="en-US" sz="1000" b="0" i="0" u="none" strike="noStrike" kern="1200" cap="none" dirty="0">
                <a:solidFill>
                  <a:schemeClr val="dk1"/>
                </a:solidFill>
                <a:effectLst/>
                <a:latin typeface="Calibri"/>
                <a:ea typeface="Calibri"/>
                <a:cs typeface="Calibri"/>
                <a:sym typeface="Calibri"/>
              </a:rPr>
              <a:t> et al., 2019). </a:t>
            </a:r>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Experience negative racial stereotyping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cap="none" dirty="0">
                <a:solidFill>
                  <a:schemeClr val="dk1"/>
                </a:solidFill>
                <a:effectLst/>
                <a:latin typeface="Calibri"/>
                <a:ea typeface="Calibri"/>
                <a:cs typeface="Calibri"/>
                <a:sym typeface="Calibri"/>
              </a:rPr>
              <a:t>The current theme came together from consistent expressions of career mobility being impacted by the racial inequalities that continue to be present in American businesses. Stereotype threat theory connects to the struggle these participants had that their actions would be negatively viewed through the lens of a negative stereotype (</a:t>
            </a:r>
            <a:r>
              <a:rPr lang="en-US" sz="1000" b="0" i="0" u="none" strike="noStrike" kern="1200" cap="none" dirty="0" err="1">
                <a:solidFill>
                  <a:schemeClr val="dk1"/>
                </a:solidFill>
                <a:effectLst/>
                <a:latin typeface="Calibri"/>
                <a:ea typeface="Calibri"/>
                <a:cs typeface="Calibri"/>
                <a:sym typeface="Calibri"/>
              </a:rPr>
              <a:t>Schmader</a:t>
            </a:r>
            <a:r>
              <a:rPr lang="en-US" sz="1000" b="0" i="0" u="none" strike="noStrike" kern="1200" cap="none" dirty="0">
                <a:solidFill>
                  <a:schemeClr val="dk1"/>
                </a:solidFill>
                <a:effectLst/>
                <a:latin typeface="Calibri"/>
                <a:ea typeface="Calibri"/>
                <a:cs typeface="Calibri"/>
                <a:sym typeface="Calibri"/>
              </a:rPr>
              <a:t> &amp; Hall, 2016).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342900" indent="-342900">
              <a:buFont typeface="Arial" panose="020B0604020202020204" pitchFamily="34" charset="0"/>
              <a:buChar char="•"/>
            </a:pPr>
            <a:r>
              <a:rPr lang="en-US" dirty="0"/>
              <a:t>Experience stereotype threat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cap="none" dirty="0">
                <a:solidFill>
                  <a:schemeClr val="dk1"/>
                </a:solidFill>
                <a:effectLst/>
                <a:latin typeface="Calibri"/>
                <a:ea typeface="Calibri"/>
                <a:cs typeface="Calibri"/>
                <a:sym typeface="Calibri"/>
              </a:rPr>
              <a:t>The current theme came together from consistent expressions of career mobility being impacted by the racial inequalities that continue to be present in American businesses. Stereotype threat theory connects to the struggle these participants had that their actions would be negatively viewed through the lens of a negative stereotype (</a:t>
            </a:r>
            <a:r>
              <a:rPr lang="en-US" sz="1000" b="0" i="0" u="none" strike="noStrike" kern="1200" cap="none" dirty="0" err="1">
                <a:solidFill>
                  <a:schemeClr val="dk1"/>
                </a:solidFill>
                <a:effectLst/>
                <a:latin typeface="Calibri"/>
                <a:ea typeface="Calibri"/>
                <a:cs typeface="Calibri"/>
                <a:sym typeface="Calibri"/>
              </a:rPr>
              <a:t>Schmader</a:t>
            </a:r>
            <a:r>
              <a:rPr lang="en-US" sz="1000" b="0" i="0" u="none" strike="noStrike" kern="1200" cap="none" dirty="0">
                <a:solidFill>
                  <a:schemeClr val="dk1"/>
                </a:solidFill>
                <a:effectLst/>
                <a:latin typeface="Calibri"/>
                <a:ea typeface="Calibri"/>
                <a:cs typeface="Calibri"/>
                <a:sym typeface="Calibri"/>
              </a:rPr>
              <a:t> &amp; Hall, 2016).</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Experience cultural maintenance</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The current theme was produced due to the consistent messages of barriers within the industry where minorities believe a strong connection to their culture negatively impacts their career mobility. These participants hold various leadership positions, and their experience is closely connected to cultural maintenance theory (</a:t>
            </a:r>
            <a:r>
              <a:rPr lang="en-US" sz="1000" b="0" i="0" u="none" strike="noStrike" kern="1200" cap="none" dirty="0" err="1">
                <a:solidFill>
                  <a:schemeClr val="dk1"/>
                </a:solidFill>
                <a:effectLst/>
                <a:latin typeface="Calibri"/>
                <a:ea typeface="Calibri"/>
                <a:cs typeface="Calibri"/>
                <a:sym typeface="Calibri"/>
              </a:rPr>
              <a:t>Hofhuis</a:t>
            </a:r>
            <a:r>
              <a:rPr lang="en-US" sz="1000" b="0" i="0" u="none" strike="noStrike" kern="1200" cap="none" dirty="0">
                <a:solidFill>
                  <a:schemeClr val="dk1"/>
                </a:solidFill>
                <a:effectLst/>
                <a:latin typeface="Calibri"/>
                <a:ea typeface="Calibri"/>
                <a:cs typeface="Calibri"/>
                <a:sym typeface="Calibri"/>
              </a:rPr>
              <a:t> et al., 2016). The participants identified the intersection where professional advancement and bias meet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15</a:t>
            </a:fld>
            <a:endParaRPr lang="en-US"/>
          </a:p>
        </p:txBody>
      </p:sp>
    </p:spTree>
    <p:extLst>
      <p:ext uri="{BB962C8B-B14F-4D97-AF65-F5344CB8AC3E}">
        <p14:creationId xmlns:p14="http://schemas.microsoft.com/office/powerpoint/2010/main" val="424181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RQ2: How do minority leaders experience the glass ceiling effect in their role? </a:t>
            </a:r>
            <a:endParaRPr lang="en-US" dirty="0"/>
          </a:p>
          <a:p>
            <a:pPr marL="342900" indent="-342900">
              <a:buFont typeface="Arial" panose="020B0604020202020204" pitchFamily="34" charset="0"/>
              <a:buChar char="•"/>
            </a:pPr>
            <a:r>
              <a:rPr lang="en-US" dirty="0"/>
              <a:t>Experience tokenism</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The first theme that became clear for participants in this study is feeling alone in a field dominated by the majority, known as tokenism. Tokenism is a way minority experience as they fill positions usually held for dominant group members, especially white men. Tokenism occurs in a variety of settings, including the human service industry (LaPointe, 2019). </a:t>
            </a:r>
            <a:endParaRPr lang="en-US" dirty="0"/>
          </a:p>
          <a:p>
            <a:pPr marL="342900" indent="-342900">
              <a:buFont typeface="Arial" panose="020B0604020202020204" pitchFamily="34" charset="0"/>
              <a:buChar char="•"/>
            </a:pPr>
            <a:r>
              <a:rPr lang="en-US" dirty="0"/>
              <a:t>Experience minority representation</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Members of the United States population are often asked to represent the entire racial community they identify with, and in some instances, for all people of color (Race to Lead, 2017). Frustration amongst minorities can mount due to a lack of shared experiences and the burden to speak for entire racial or ethnic communities. Participants reported feeling the complex mesh of desires to help support social learning and the increased lack of support in creating change (Race to Lead, 2017). Data aligned together to formulate the theme as several participants experience the burden of minority representation. </a:t>
            </a:r>
            <a:endParaRPr lang="en-US" dirty="0"/>
          </a:p>
          <a:p>
            <a:pPr marL="342900" indent="-342900">
              <a:buFont typeface="Arial" panose="020B0604020202020204" pitchFamily="34" charset="0"/>
              <a:buChar char="•"/>
            </a:pPr>
            <a:r>
              <a:rPr lang="en-US" dirty="0"/>
              <a:t>Experience an “elephant in the room”</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Additionally, participants reported their racial identity is rarely a topic of discussion. During this data collection period, the United States has experienced a rise in social justice action related to racial inequalities. Participants of this study reported experiences in a pattern suggesting their professional experience has been extraordinarily challenging and negatively impacts career mobility</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16</a:t>
            </a:fld>
            <a:endParaRPr lang="en-US"/>
          </a:p>
        </p:txBody>
      </p:sp>
    </p:spTree>
    <p:extLst>
      <p:ext uri="{BB962C8B-B14F-4D97-AF65-F5344CB8AC3E}">
        <p14:creationId xmlns:p14="http://schemas.microsoft.com/office/powerpoint/2010/main" val="331010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RQ3: How do minority leaders attribute their racial identity to their career experiences? </a:t>
            </a:r>
          </a:p>
          <a:p>
            <a:pPr marL="342900" indent="-342900">
              <a:buFont typeface="Arial" panose="020B0604020202020204" pitchFamily="34" charset="0"/>
              <a:buChar char="•"/>
            </a:pPr>
            <a:r>
              <a:rPr lang="en-US" dirty="0"/>
              <a:t>Assimilation</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Due to homosocial reproduction (Kanter, 1977), minorities are put in a position to assimilate to the majority to succeed or embrace their culture and be turned away due to cultural maintenance (</a:t>
            </a:r>
            <a:r>
              <a:rPr lang="en-US" sz="1000" b="0" i="0" u="none" strike="noStrike" kern="1200" cap="none" dirty="0" err="1">
                <a:solidFill>
                  <a:schemeClr val="dk1"/>
                </a:solidFill>
                <a:effectLst/>
                <a:latin typeface="Calibri"/>
                <a:ea typeface="Calibri"/>
                <a:cs typeface="Calibri"/>
                <a:sym typeface="Calibri"/>
              </a:rPr>
              <a:t>Hofhuis</a:t>
            </a:r>
            <a:r>
              <a:rPr lang="en-US" sz="1000" b="0" i="0" u="none" strike="noStrike" kern="1200" cap="none" dirty="0">
                <a:solidFill>
                  <a:schemeClr val="dk1"/>
                </a:solidFill>
                <a:effectLst/>
                <a:latin typeface="Calibri"/>
                <a:ea typeface="Calibri"/>
                <a:cs typeface="Calibri"/>
                <a:sym typeface="Calibri"/>
              </a:rPr>
              <a:t> et al., 2016). Participant experiences strongly connected to assimilation began to form and present a theme within the study. </a:t>
            </a:r>
            <a:endParaRPr lang="en-US" dirty="0"/>
          </a:p>
          <a:p>
            <a:pPr marL="342900" indent="-342900">
              <a:buFont typeface="Arial" panose="020B0604020202020204" pitchFamily="34" charset="0"/>
              <a:buChar char="•"/>
            </a:pPr>
            <a:r>
              <a:rPr lang="en-US" dirty="0"/>
              <a:t>Lack of mentorship</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The need to assimilate often comes without the ability to see other minorities in privileged positions. The absence of mentorship or racial and ethnic matching, aspiring minority leaders, are not provided the template of how to succeed while embracing their cultural identity (Glass &amp; Cook, 2017). Participants within this study rarely reported, if ever, having a minority supervisor or mentor within this industry. </a:t>
            </a:r>
            <a:endParaRPr lang="en-US" dirty="0"/>
          </a:p>
          <a:p>
            <a:pPr marL="342900" indent="-342900">
              <a:buFont typeface="Arial" panose="020B0604020202020204" pitchFamily="34" charset="0"/>
              <a:buChar char="•"/>
            </a:pPr>
            <a:r>
              <a:rPr lang="en-US" dirty="0"/>
              <a:t>Need outside social network</a:t>
            </a:r>
          </a:p>
          <a:p>
            <a:pPr marL="800100" lvl="1" indent="-342900">
              <a:buFont typeface="Arial" panose="020B0604020202020204" pitchFamily="34" charset="0"/>
              <a:buChar char="•"/>
            </a:pPr>
            <a:r>
              <a:rPr lang="en-US" sz="1000" b="0" i="0" u="none" strike="noStrike" kern="1200" cap="none" dirty="0">
                <a:solidFill>
                  <a:schemeClr val="dk1"/>
                </a:solidFill>
                <a:effectLst/>
                <a:latin typeface="Calibri"/>
                <a:ea typeface="Calibri"/>
                <a:cs typeface="Calibri"/>
                <a:sym typeface="Calibri"/>
              </a:rPr>
              <a:t>Participant answers seemed to parallel around a theme connecting their perception working harder than others was the only way to career advancement. Displaying hard work and ambition to accomplish goals and advance seems to provide participants with an opportunity to be competitive in the human service industry. Additionally, this study's participants have sought out education and additional training to reach similar roles as White employees (Worsley &amp; Stone, 2011). </a:t>
            </a:r>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17</a:t>
            </a:fld>
            <a:endParaRPr lang="en-US"/>
          </a:p>
        </p:txBody>
      </p:sp>
    </p:spTree>
    <p:extLst>
      <p:ext uri="{BB962C8B-B14F-4D97-AF65-F5344CB8AC3E}">
        <p14:creationId xmlns:p14="http://schemas.microsoft.com/office/powerpoint/2010/main" val="119969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The first research question focused on the barriers associated with the glass ceiling experienced by minorities as they move up the human service hierarchy. Four themes emerged from the data collected from interviews: (1) racial bias, (2) negative stereotype, (3) stereotype threat, and (4) cultural maintenance. This study's results are that minority leaders within program approved provider agencies and community centerboards have experienced multiple barriers to career mobility. The results of the current study align with other research studies.</a:t>
            </a:r>
          </a:p>
          <a:p>
            <a:endParaRPr lang="en-US" sz="1200" b="0" i="0" u="none" strike="noStrike" kern="1200" cap="none" dirty="0">
              <a:solidFill>
                <a:schemeClr val="dk1"/>
              </a:solidFill>
              <a:effectLst/>
              <a:latin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Research question two explored how minority leaders experience the glass ceiling phenomenon in route to their current role. The glass ceiling is defined as a group of barriers impeding women's and minorities' upward mobility due to the implicit and explicit bias (Flores &amp; Combs, 2013; Cook &amp; Glass, 2014; Wilson, 2014; Guest, 2016; </a:t>
            </a:r>
            <a:r>
              <a:rPr lang="en-US" sz="1200" b="0" i="0" u="none" strike="noStrike" kern="1200" cap="none" dirty="0" err="1">
                <a:solidFill>
                  <a:schemeClr val="dk1"/>
                </a:solidFill>
                <a:effectLst/>
                <a:latin typeface="Calibri"/>
                <a:ea typeface="Calibri"/>
                <a:cs typeface="Calibri"/>
                <a:sym typeface="Calibri"/>
              </a:rPr>
              <a:t>Merluzzi</a:t>
            </a:r>
            <a:r>
              <a:rPr lang="en-US" sz="1200" b="0" i="0" u="none" strike="noStrike" kern="1200" cap="none" dirty="0">
                <a:solidFill>
                  <a:schemeClr val="dk1"/>
                </a:solidFill>
                <a:effectLst/>
                <a:latin typeface="Calibri"/>
                <a:ea typeface="Calibri"/>
                <a:cs typeface="Calibri"/>
                <a:sym typeface="Calibri"/>
              </a:rPr>
              <a:t> &amp; Sterling, 2017). Three themes arose associated with research question two: (1) tokenism; (2) minority representation, and (3) the elephant in the room. </a:t>
            </a:r>
          </a:p>
          <a:p>
            <a:endParaRPr lang="en-US" sz="1200" b="0" i="0" u="none" strike="noStrike" kern="1200" cap="none" dirty="0">
              <a:solidFill>
                <a:schemeClr val="dk1"/>
              </a:solidFill>
              <a:effectLst/>
              <a:latin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final research question dealt with how the participants connected their racial identity to their career mobility. Information clustered from the data, bringing together three themes: (1) assimilation, (2) outworking the majority, and (3) mentorship. </a:t>
            </a:r>
            <a:endParaRPr lang="en-US" sz="1200" b="0" i="0" u="none" strike="noStrike" kern="1200" cap="none" dirty="0">
              <a:solidFill>
                <a:schemeClr val="dk1"/>
              </a:solidFill>
              <a:effectLst/>
              <a:latin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18</a:t>
            </a:fld>
            <a:endParaRPr lang="en-US"/>
          </a:p>
        </p:txBody>
      </p:sp>
    </p:spTree>
    <p:extLst>
      <p:ext uri="{BB962C8B-B14F-4D97-AF65-F5344CB8AC3E}">
        <p14:creationId xmlns:p14="http://schemas.microsoft.com/office/powerpoint/2010/main" val="336821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The results of the current study align with other research studies. Studies indicate racial and ethnic minorities experience barriers aligned with this study as a regular aspect of their daily existence (Devine et al., 2012; Burrell, 2016; </a:t>
            </a:r>
            <a:r>
              <a:rPr lang="en-US" sz="1200" b="0" i="0" u="none" strike="noStrike" kern="1200" cap="none" dirty="0" err="1">
                <a:solidFill>
                  <a:schemeClr val="dk1"/>
                </a:solidFill>
                <a:effectLst/>
                <a:latin typeface="Calibri"/>
                <a:ea typeface="Calibri"/>
                <a:cs typeface="Calibri"/>
                <a:sym typeface="Calibri"/>
              </a:rPr>
              <a:t>Maina</a:t>
            </a:r>
            <a:r>
              <a:rPr lang="en-US" sz="1200" b="0" i="0" u="none" strike="noStrike" kern="1200" cap="none" dirty="0">
                <a:solidFill>
                  <a:schemeClr val="dk1"/>
                </a:solidFill>
                <a:effectLst/>
                <a:latin typeface="Calibri"/>
                <a:ea typeface="Calibri"/>
                <a:cs typeface="Calibri"/>
                <a:sym typeface="Calibri"/>
              </a:rPr>
              <a:t> et al., 2018; </a:t>
            </a:r>
            <a:r>
              <a:rPr lang="en-US" sz="1200" b="0" i="0" u="none" strike="noStrike" kern="1200" cap="none" dirty="0" err="1">
                <a:solidFill>
                  <a:schemeClr val="dk1"/>
                </a:solidFill>
                <a:effectLst/>
                <a:latin typeface="Calibri"/>
                <a:ea typeface="Calibri"/>
                <a:cs typeface="Calibri"/>
                <a:sym typeface="Calibri"/>
              </a:rPr>
              <a:t>Ozier</a:t>
            </a:r>
            <a:r>
              <a:rPr lang="en-US" sz="1200" b="0" i="0" u="none" strike="noStrike" kern="1200" cap="none" dirty="0">
                <a:solidFill>
                  <a:schemeClr val="dk1"/>
                </a:solidFill>
                <a:effectLst/>
                <a:latin typeface="Calibri"/>
                <a:ea typeface="Calibri"/>
                <a:cs typeface="Calibri"/>
                <a:sym typeface="Calibri"/>
              </a:rPr>
              <a:t> et al., 2019). Racial bias is present throughout a minority's experience (Holroyd, 2015).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Based on the current study's findings, aspiring minority leaders in program approved provider agencies and community centerboards experienced acts of bias and believed those interactions negatively impacted their career mobility. The researcher noted that participants under 30 who had achieved leadership status seemed to report racial bias less than other participants. Furthermore, Black participants experienced racial bias at a higher and more dangerous level than participants identified as another racial identity.</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Additionally, the presence of negative stereotypes is present within participants' experiences within this study, thus creating barriers impacting career mobility negatively (Guest, 2016). This research aligns with participants' experiences and is most closely associated with the experience of Black participants in the study.</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Thirdly, participants reported experiencing negative stereotypes associated with the lack of associated traits most often connected to White men (Brenner et al., 1989; Chung-Herrera &amp; </a:t>
            </a:r>
            <a:r>
              <a:rPr lang="en-US" sz="1200" b="0" i="0" u="none" strike="noStrike" kern="1200" cap="none" dirty="0" err="1">
                <a:solidFill>
                  <a:schemeClr val="dk1"/>
                </a:solidFill>
                <a:effectLst/>
                <a:latin typeface="Calibri"/>
                <a:ea typeface="Calibri"/>
                <a:cs typeface="Calibri"/>
                <a:sym typeface="Calibri"/>
              </a:rPr>
              <a:t>Lankau</a:t>
            </a:r>
            <a:r>
              <a:rPr lang="en-US" sz="1200" b="0" i="0" u="none" strike="noStrike" kern="1200" cap="none" dirty="0">
                <a:solidFill>
                  <a:schemeClr val="dk1"/>
                </a:solidFill>
                <a:effectLst/>
                <a:latin typeface="Calibri"/>
                <a:ea typeface="Calibri"/>
                <a:cs typeface="Calibri"/>
                <a:sym typeface="Calibri"/>
              </a:rPr>
              <a:t>, 2005; Rosette et al., 2008; Koenig et al.,2011). According to </a:t>
            </a:r>
            <a:r>
              <a:rPr lang="en-US" sz="1200" b="0" i="0" u="none" strike="noStrike" kern="1200" cap="none" dirty="0" err="1">
                <a:solidFill>
                  <a:schemeClr val="dk1"/>
                </a:solidFill>
                <a:effectLst/>
                <a:latin typeface="Calibri"/>
                <a:ea typeface="Calibri"/>
                <a:cs typeface="Calibri"/>
                <a:sym typeface="Calibri"/>
              </a:rPr>
              <a:t>Schmader</a:t>
            </a:r>
            <a:r>
              <a:rPr lang="en-US" sz="1200" b="0" i="0" u="none" strike="noStrike" kern="1200" cap="none" dirty="0">
                <a:solidFill>
                  <a:schemeClr val="dk1"/>
                </a:solidFill>
                <a:effectLst/>
                <a:latin typeface="Calibri"/>
                <a:ea typeface="Calibri"/>
                <a:cs typeface="Calibri"/>
                <a:sym typeface="Calibri"/>
              </a:rPr>
              <a:t> and Hall (2014), stereotype threat exacerbates racial differences and inequity in the workplace. This concept aligns with the study's perceived experiences, most notably, from the Black participants. </a:t>
            </a:r>
          </a:p>
          <a:p>
            <a:endParaRPr lang="en-US" sz="1200" b="0" i="0" u="none" strike="noStrike" kern="1200" cap="none" dirty="0">
              <a:solidFill>
                <a:schemeClr val="dk1"/>
              </a:solidFill>
              <a:effectLst/>
              <a:latin typeface="Calibri"/>
              <a:ea typeface="Calibri"/>
              <a:cs typeface="Calibri"/>
              <a:sym typeface="Calibri"/>
            </a:endParaRP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Lastly, participants reported experience associated with bias connected to cultural maintenance (</a:t>
            </a:r>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 Participants expressed that their career mobility and comfortability were associated with how they expressed their cultural connection physically (</a:t>
            </a:r>
            <a:r>
              <a:rPr lang="en-US" sz="1200" b="0" i="0" u="none" strike="noStrike" kern="1200" cap="none" dirty="0" err="1">
                <a:solidFill>
                  <a:schemeClr val="dk1"/>
                </a:solidFill>
                <a:effectLst/>
                <a:latin typeface="Calibri"/>
                <a:ea typeface="Calibri"/>
                <a:cs typeface="Calibri"/>
                <a:sym typeface="Calibri"/>
              </a:rPr>
              <a:t>Hofhuis</a:t>
            </a:r>
            <a:r>
              <a:rPr lang="en-US" sz="1200" b="0" i="0" u="none" strike="noStrike" kern="1200" cap="none" dirty="0">
                <a:solidFill>
                  <a:schemeClr val="dk1"/>
                </a:solidFill>
                <a:effectLst/>
                <a:latin typeface="Calibri"/>
                <a:ea typeface="Calibri"/>
                <a:cs typeface="Calibri"/>
                <a:sym typeface="Calibri"/>
              </a:rPr>
              <a:t> et al., 2016). Often, participants had to hide their cultural connection to experience support for career mobility. The experiences most closely connected to cultural maintenance were provided by participants identifying as Black females. They reported the challenge of expressing themselves through fashion connected to their culture or only how their hair grows. Participants expressed a belief that their workspace's approval was connected to their separation from cultural and racial identities.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20</a:t>
            </a:fld>
            <a:endParaRPr lang="en-US"/>
          </a:p>
        </p:txBody>
      </p:sp>
    </p:spTree>
    <p:extLst>
      <p:ext uri="{BB962C8B-B14F-4D97-AF65-F5344CB8AC3E}">
        <p14:creationId xmlns:p14="http://schemas.microsoft.com/office/powerpoint/2010/main" val="389895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Participants reported feeling alone and filling a role most often reserved for the dominant group. This aligns with the literature presented by Guest (2016) and LaPointe (2019). Lastly, participants expressed a connection between their tokenism and the connection to lack of mobility. Several participants identified their productivity in the role pigeonholed them into a position, thus, negatively impacting career mobility.</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The second theme indicated in the study’s findings the responsibility placed on minorities to speak for their entire racial identity (Guest, 2016). The theme of minority representation aligned with the Race to Lead (2017) study, as participants in the current study, also expressed pressure to offer help to others' learning. Participants reported some healthy dialogue within the discussions, but also expressed the desire for support on the topic of race.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third theme associated with the glass ceiling phenomenon and the participant's experiences in their current role is the elephant's feeling in the room. Participant's experience of feeling alone in their role was exaggerated when the topic of race is rarely acknowledged. An increase in social pressure and isolation can negatively impact employees and create a more significant gap between minorities and the majority (Guest, 2016). </a:t>
            </a:r>
            <a:endParaRPr lang="en-US" baseline="0" dirty="0"/>
          </a:p>
          <a:p>
            <a:endParaRPr lang="en-US" dirty="0"/>
          </a:p>
        </p:txBody>
      </p:sp>
      <p:sp>
        <p:nvSpPr>
          <p:cNvPr id="4" name="Slide Number Placeholder 3"/>
          <p:cNvSpPr>
            <a:spLocks noGrp="1"/>
          </p:cNvSpPr>
          <p:nvPr>
            <p:ph type="sldNum" sz="quarter" idx="5"/>
          </p:nvPr>
        </p:nvSpPr>
        <p:spPr/>
        <p:txBody>
          <a:bodyPr/>
          <a:lstStyle/>
          <a:p>
            <a:fld id="{45795544-5470-4159-B7C4-1AF3C281AB60}" type="slidenum">
              <a:rPr lang="en-US" smtClean="0"/>
              <a:t>21</a:t>
            </a:fld>
            <a:endParaRPr lang="en-US"/>
          </a:p>
        </p:txBody>
      </p:sp>
    </p:spTree>
    <p:extLst>
      <p:ext uri="{BB962C8B-B14F-4D97-AF65-F5344CB8AC3E}">
        <p14:creationId xmlns:p14="http://schemas.microsoft.com/office/powerpoint/2010/main" val="320906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9/16/2021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879191"/>
          </a:xfrm>
        </p:spPr>
        <p:txBody>
          <a:bodyPr>
            <a:normAutofit/>
          </a:bodyPr>
          <a:lstStyle/>
          <a:p>
            <a:r>
              <a:rPr lang="en-US" sz="2000" dirty="0"/>
              <a:t>Exploring the Glass Ceiling in Human Services: A Phenomenological</a:t>
            </a:r>
            <a:br>
              <a:rPr lang="en-US" sz="2000" dirty="0"/>
            </a:br>
            <a:r>
              <a:rPr lang="en-US" sz="2000" dirty="0"/>
              <a:t>Study of Minorities and Privileged Positions in Program Approved Provider Agencies and Community Centerboards</a:t>
            </a:r>
            <a:endParaRPr lang="en-US" sz="20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4314654"/>
            <a:ext cx="4775075" cy="559656"/>
          </a:xfrm>
        </p:spPr>
        <p:txBody>
          <a:bodyPr>
            <a:normAutofit/>
          </a:bodyPr>
          <a:lstStyle/>
          <a:p>
            <a:pPr>
              <a:spcAft>
                <a:spcPts val="600"/>
              </a:spcAft>
            </a:pPr>
            <a:r>
              <a:rPr lang="en-US" dirty="0">
                <a:solidFill>
                  <a:schemeClr val="tx1"/>
                </a:solidFill>
              </a:rPr>
              <a:t>Dr. Nicholas Manning</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9749DC4-5FC1-4446-AB26-5407233F78C0}"/>
              </a:ext>
            </a:extLst>
          </p:cNvPr>
          <p:cNvSpPr>
            <a:spLocks noGrp="1"/>
          </p:cNvSpPr>
          <p:nvPr>
            <p:ph type="title"/>
          </p:nvPr>
        </p:nvSpPr>
        <p:spPr>
          <a:xfrm>
            <a:off x="1066800" y="642594"/>
            <a:ext cx="10058400" cy="1371600"/>
          </a:xfrm>
        </p:spPr>
        <p:txBody>
          <a:bodyPr>
            <a:normAutofit/>
          </a:bodyPr>
          <a:lstStyle/>
          <a:p>
            <a:pPr algn="ctr"/>
            <a:r>
              <a:rPr lang="en-US" dirty="0"/>
              <a:t>The study</a:t>
            </a:r>
            <a:endParaRPr lang="en-US"/>
          </a:p>
        </p:txBody>
      </p:sp>
      <p:graphicFrame>
        <p:nvGraphicFramePr>
          <p:cNvPr id="5" name="Content Placeholder 2">
            <a:extLst>
              <a:ext uri="{FF2B5EF4-FFF2-40B4-BE49-F238E27FC236}">
                <a16:creationId xmlns:a16="http://schemas.microsoft.com/office/drawing/2014/main" id="{CB2E9D34-0571-4282-8D78-1C7625A5255C}"/>
              </a:ext>
            </a:extLst>
          </p:cNvPr>
          <p:cNvGraphicFramePr>
            <a:graphicFrameLocks noGrp="1"/>
          </p:cNvGraphicFramePr>
          <p:nvPr>
            <p:ph idx="1"/>
            <p:extLst>
              <p:ext uri="{D42A27DB-BD31-4B8C-83A1-F6EECF244321}">
                <p14:modId xmlns:p14="http://schemas.microsoft.com/office/powerpoint/2010/main" val="316824614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65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7">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3" name="Rectangle 11">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2AD508F-0DA3-470C-BB90-97FA39EEFD21}"/>
              </a:ext>
            </a:extLst>
          </p:cNvPr>
          <p:cNvSpPr>
            <a:spLocks noGrp="1"/>
          </p:cNvSpPr>
          <p:nvPr>
            <p:ph type="ctrTitle"/>
          </p:nvPr>
        </p:nvSpPr>
        <p:spPr>
          <a:xfrm>
            <a:off x="1263520" y="1272800"/>
            <a:ext cx="6544620" cy="4312402"/>
          </a:xfrm>
        </p:spPr>
        <p:txBody>
          <a:bodyPr anchor="ctr">
            <a:normAutofit/>
          </a:bodyPr>
          <a:lstStyle/>
          <a:p>
            <a:pPr algn="r"/>
            <a:r>
              <a:rPr lang="en-US" sz="6300">
                <a:solidFill>
                  <a:schemeClr val="tx1"/>
                </a:solidFill>
              </a:rPr>
              <a:t>Demographics</a:t>
            </a:r>
          </a:p>
        </p:txBody>
      </p:sp>
      <p:sp>
        <p:nvSpPr>
          <p:cNvPr id="3" name="Subtitle 2">
            <a:extLst>
              <a:ext uri="{FF2B5EF4-FFF2-40B4-BE49-F238E27FC236}">
                <a16:creationId xmlns:a16="http://schemas.microsoft.com/office/drawing/2014/main" id="{419CFB62-53F3-45BD-9BFA-19EACE657DA7}"/>
              </a:ext>
            </a:extLst>
          </p:cNvPr>
          <p:cNvSpPr>
            <a:spLocks noGrp="1"/>
          </p:cNvSpPr>
          <p:nvPr>
            <p:ph type="subTitle" idx="1"/>
          </p:nvPr>
        </p:nvSpPr>
        <p:spPr>
          <a:xfrm>
            <a:off x="8473440" y="1272800"/>
            <a:ext cx="2481307" cy="4312402"/>
          </a:xfrm>
        </p:spPr>
        <p:txBody>
          <a:bodyPr anchor="ctr">
            <a:normAutofit/>
          </a:bodyPr>
          <a:lstStyle/>
          <a:p>
            <a:pPr algn="l">
              <a:spcAft>
                <a:spcPts val="600"/>
              </a:spcAft>
            </a:pPr>
            <a:r>
              <a:rPr lang="en-US" sz="2000"/>
              <a:t>Who participated in the study?</a:t>
            </a:r>
          </a:p>
        </p:txBody>
      </p:sp>
      <p:cxnSp>
        <p:nvCxnSpPr>
          <p:cNvPr id="34" name="Straight Connector 13">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64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1" name="Straight Connector 3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B4560AFA-29A1-4DA5-B16A-46A86054AEF3}"/>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2600" cap="all" spc="-100">
                <a:solidFill>
                  <a:schemeClr val="bg1"/>
                </a:solidFill>
              </a:rPr>
              <a:t>Demographics</a:t>
            </a:r>
          </a:p>
        </p:txBody>
      </p:sp>
      <p:sp>
        <p:nvSpPr>
          <p:cNvPr id="45" name="Rectangle 4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4">
            <a:extLst>
              <a:ext uri="{FF2B5EF4-FFF2-40B4-BE49-F238E27FC236}">
                <a16:creationId xmlns:a16="http://schemas.microsoft.com/office/drawing/2014/main" id="{D1CC1DD4-EF5D-4F2B-AD59-F54A6D068C53}"/>
              </a:ext>
            </a:extLst>
          </p:cNvPr>
          <p:cNvGraphicFramePr>
            <a:graphicFrameLocks noGrp="1"/>
          </p:cNvGraphicFramePr>
          <p:nvPr>
            <p:ph idx="1"/>
            <p:extLst>
              <p:ext uri="{D42A27DB-BD31-4B8C-83A1-F6EECF244321}">
                <p14:modId xmlns:p14="http://schemas.microsoft.com/office/powerpoint/2010/main" val="121978897"/>
              </p:ext>
            </p:extLst>
          </p:nvPr>
        </p:nvGraphicFramePr>
        <p:xfrm>
          <a:off x="5346570" y="1175892"/>
          <a:ext cx="6202240" cy="4503096"/>
        </p:xfrm>
        <a:graphic>
          <a:graphicData uri="http://schemas.openxmlformats.org/drawingml/2006/table">
            <a:tbl>
              <a:tblPr firstRow="1" firstCol="1" bandRow="1">
                <a:tableStyleId>{5C22544A-7EE6-4342-B048-85BDC9FD1C3A}</a:tableStyleId>
              </a:tblPr>
              <a:tblGrid>
                <a:gridCol w="1982670">
                  <a:extLst>
                    <a:ext uri="{9D8B030D-6E8A-4147-A177-3AD203B41FA5}">
                      <a16:colId xmlns:a16="http://schemas.microsoft.com/office/drawing/2014/main" val="4102807578"/>
                    </a:ext>
                  </a:extLst>
                </a:gridCol>
                <a:gridCol w="1806992">
                  <a:extLst>
                    <a:ext uri="{9D8B030D-6E8A-4147-A177-3AD203B41FA5}">
                      <a16:colId xmlns:a16="http://schemas.microsoft.com/office/drawing/2014/main" val="110976232"/>
                    </a:ext>
                  </a:extLst>
                </a:gridCol>
                <a:gridCol w="973942">
                  <a:extLst>
                    <a:ext uri="{9D8B030D-6E8A-4147-A177-3AD203B41FA5}">
                      <a16:colId xmlns:a16="http://schemas.microsoft.com/office/drawing/2014/main" val="1530128569"/>
                    </a:ext>
                  </a:extLst>
                </a:gridCol>
                <a:gridCol w="1438636">
                  <a:extLst>
                    <a:ext uri="{9D8B030D-6E8A-4147-A177-3AD203B41FA5}">
                      <a16:colId xmlns:a16="http://schemas.microsoft.com/office/drawing/2014/main" val="3994576108"/>
                    </a:ext>
                  </a:extLst>
                </a:gridCol>
              </a:tblGrid>
              <a:tr h="810535">
                <a:tc>
                  <a:txBody>
                    <a:bodyPr/>
                    <a:lstStyle/>
                    <a:p>
                      <a:pPr algn="ctr">
                        <a:lnSpc>
                          <a:spcPct val="115000"/>
                        </a:lnSpc>
                        <a:spcAft>
                          <a:spcPts val="0"/>
                        </a:spcAft>
                      </a:pPr>
                      <a:r>
                        <a:rPr lang="en-US" sz="2300">
                          <a:effectLst/>
                        </a:rPr>
                        <a:t>Participant Pseudonym</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gn="ctr">
                        <a:lnSpc>
                          <a:spcPct val="115000"/>
                        </a:lnSpc>
                        <a:spcAft>
                          <a:spcPts val="0"/>
                        </a:spcAft>
                      </a:pPr>
                      <a:r>
                        <a:rPr lang="en-US" sz="2300">
                          <a:effectLst/>
                        </a:rPr>
                        <a:t>Racial Identity</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gn="ctr">
                        <a:lnSpc>
                          <a:spcPct val="115000"/>
                        </a:lnSpc>
                        <a:spcAft>
                          <a:spcPts val="0"/>
                        </a:spcAft>
                      </a:pPr>
                      <a:r>
                        <a:rPr lang="en-US" sz="2300">
                          <a:effectLst/>
                        </a:rPr>
                        <a:t>Age</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gn="ctr">
                        <a:lnSpc>
                          <a:spcPct val="115000"/>
                        </a:lnSpc>
                        <a:spcAft>
                          <a:spcPts val="0"/>
                        </a:spcAft>
                      </a:pPr>
                      <a:r>
                        <a:rPr lang="en-US" sz="2300">
                          <a:effectLst/>
                        </a:rPr>
                        <a:t>Gender Identity</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2819391244"/>
                  </a:ext>
                </a:extLst>
              </a:tr>
              <a:tr h="414298">
                <a:tc>
                  <a:txBody>
                    <a:bodyPr/>
                    <a:lstStyle/>
                    <a:p>
                      <a:pPr>
                        <a:lnSpc>
                          <a:spcPct val="115000"/>
                        </a:lnSpc>
                        <a:spcAft>
                          <a:spcPts val="0"/>
                        </a:spcAft>
                      </a:pPr>
                      <a:r>
                        <a:rPr lang="en-US" sz="2300">
                          <a:effectLst/>
                        </a:rPr>
                        <a:t>Eva</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Black</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35</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F</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3115999033"/>
                  </a:ext>
                </a:extLst>
              </a:tr>
              <a:tr h="414298">
                <a:tc>
                  <a:txBody>
                    <a:bodyPr/>
                    <a:lstStyle/>
                    <a:p>
                      <a:pPr>
                        <a:lnSpc>
                          <a:spcPct val="115000"/>
                        </a:lnSpc>
                        <a:spcAft>
                          <a:spcPts val="0"/>
                        </a:spcAft>
                      </a:pPr>
                      <a:r>
                        <a:rPr lang="en-US" sz="2300">
                          <a:effectLst/>
                        </a:rPr>
                        <a:t>Sadie</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Black</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44</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F</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3214586021"/>
                  </a:ext>
                </a:extLst>
              </a:tr>
              <a:tr h="414298">
                <a:tc>
                  <a:txBody>
                    <a:bodyPr/>
                    <a:lstStyle/>
                    <a:p>
                      <a:pPr>
                        <a:lnSpc>
                          <a:spcPct val="115000"/>
                        </a:lnSpc>
                        <a:spcAft>
                          <a:spcPts val="0"/>
                        </a:spcAft>
                      </a:pPr>
                      <a:r>
                        <a:rPr lang="en-US" sz="2300">
                          <a:effectLst/>
                        </a:rPr>
                        <a:t>Mamba</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Latinx</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28</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M</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2243818966"/>
                  </a:ext>
                </a:extLst>
              </a:tr>
              <a:tr h="1206773">
                <a:tc>
                  <a:txBody>
                    <a:bodyPr/>
                    <a:lstStyle/>
                    <a:p>
                      <a:pPr>
                        <a:lnSpc>
                          <a:spcPct val="115000"/>
                        </a:lnSpc>
                        <a:spcAft>
                          <a:spcPts val="0"/>
                        </a:spcAft>
                      </a:pPr>
                      <a:r>
                        <a:rPr lang="en-US" sz="2300">
                          <a:effectLst/>
                        </a:rPr>
                        <a:t>Jan</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Latinx and Native American</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28</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F</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1225989782"/>
                  </a:ext>
                </a:extLst>
              </a:tr>
              <a:tr h="414298">
                <a:tc>
                  <a:txBody>
                    <a:bodyPr/>
                    <a:lstStyle/>
                    <a:p>
                      <a:pPr>
                        <a:lnSpc>
                          <a:spcPct val="115000"/>
                        </a:lnSpc>
                        <a:spcAft>
                          <a:spcPts val="0"/>
                        </a:spcAft>
                      </a:pPr>
                      <a:r>
                        <a:rPr lang="en-US" sz="2300">
                          <a:effectLst/>
                        </a:rPr>
                        <a:t>Orlando</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Black</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48</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M</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2972796444"/>
                  </a:ext>
                </a:extLst>
              </a:tr>
              <a:tr h="414298">
                <a:tc>
                  <a:txBody>
                    <a:bodyPr/>
                    <a:lstStyle/>
                    <a:p>
                      <a:pPr>
                        <a:lnSpc>
                          <a:spcPct val="115000"/>
                        </a:lnSpc>
                        <a:spcAft>
                          <a:spcPts val="0"/>
                        </a:spcAft>
                      </a:pPr>
                      <a:r>
                        <a:rPr lang="en-US" sz="2300">
                          <a:effectLst/>
                        </a:rPr>
                        <a:t>Mike</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Black</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56</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M</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3506098026"/>
                  </a:ext>
                </a:extLst>
              </a:tr>
              <a:tr h="414298">
                <a:tc>
                  <a:txBody>
                    <a:bodyPr/>
                    <a:lstStyle/>
                    <a:p>
                      <a:pPr>
                        <a:lnSpc>
                          <a:spcPct val="115000"/>
                        </a:lnSpc>
                        <a:spcAft>
                          <a:spcPts val="0"/>
                        </a:spcAft>
                      </a:pPr>
                      <a:r>
                        <a:rPr lang="en-US" sz="2300">
                          <a:effectLst/>
                        </a:rPr>
                        <a:t>Samantha</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Black</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38</a:t>
                      </a:r>
                      <a:endParaRPr lang="en-US" sz="2500">
                        <a:effectLst/>
                        <a:latin typeface="Calibri" panose="020F0502020204030204" pitchFamily="34" charset="0"/>
                        <a:cs typeface="Times New Roman" panose="02020603050405020304" pitchFamily="18" charset="0"/>
                      </a:endParaRPr>
                    </a:p>
                  </a:txBody>
                  <a:tcPr marL="158095" marR="158095" marT="0" marB="0"/>
                </a:tc>
                <a:tc>
                  <a:txBody>
                    <a:bodyPr/>
                    <a:lstStyle/>
                    <a:p>
                      <a:pPr>
                        <a:lnSpc>
                          <a:spcPct val="115000"/>
                        </a:lnSpc>
                        <a:spcAft>
                          <a:spcPts val="0"/>
                        </a:spcAft>
                      </a:pPr>
                      <a:r>
                        <a:rPr lang="en-US" sz="2300">
                          <a:effectLst/>
                        </a:rPr>
                        <a:t>F</a:t>
                      </a:r>
                      <a:endParaRPr lang="en-US" sz="2500">
                        <a:effectLst/>
                        <a:latin typeface="Calibri" panose="020F0502020204030204" pitchFamily="34" charset="0"/>
                        <a:cs typeface="Times New Roman" panose="02020603050405020304" pitchFamily="18" charset="0"/>
                      </a:endParaRPr>
                    </a:p>
                  </a:txBody>
                  <a:tcPr marL="158095" marR="158095" marT="0" marB="0"/>
                </a:tc>
                <a:extLst>
                  <a:ext uri="{0D108BD9-81ED-4DB2-BD59-A6C34878D82A}">
                    <a16:rowId xmlns:a16="http://schemas.microsoft.com/office/drawing/2014/main" val="4029622801"/>
                  </a:ext>
                </a:extLst>
              </a:tr>
            </a:tbl>
          </a:graphicData>
        </a:graphic>
      </p:graphicFrame>
    </p:spTree>
    <p:extLst>
      <p:ext uri="{BB962C8B-B14F-4D97-AF65-F5344CB8AC3E}">
        <p14:creationId xmlns:p14="http://schemas.microsoft.com/office/powerpoint/2010/main" val="13895446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1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5" name="Rectangle 2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7" name="Group 2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8" name="Straight Connector 2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3" name="Rectangle 3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3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0" name="Rectangle 3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B6EF5FF-7F3C-46F1-BC5C-3426E770E7A8}"/>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2600" cap="all" spc="-100">
                <a:solidFill>
                  <a:schemeClr val="bg1"/>
                </a:solidFill>
              </a:rPr>
              <a:t>Demographics Continued</a:t>
            </a:r>
          </a:p>
        </p:txBody>
      </p:sp>
      <p:sp>
        <p:nvSpPr>
          <p:cNvPr id="42" name="Rectangle 4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42166FD-0404-4F8B-BB32-75ADE3FC3A07}"/>
              </a:ext>
            </a:extLst>
          </p:cNvPr>
          <p:cNvGraphicFramePr>
            <a:graphicFrameLocks noGrp="1"/>
          </p:cNvGraphicFramePr>
          <p:nvPr>
            <p:ph idx="1"/>
            <p:extLst>
              <p:ext uri="{D42A27DB-BD31-4B8C-83A1-F6EECF244321}">
                <p14:modId xmlns:p14="http://schemas.microsoft.com/office/powerpoint/2010/main" val="1222976079"/>
              </p:ext>
            </p:extLst>
          </p:nvPr>
        </p:nvGraphicFramePr>
        <p:xfrm>
          <a:off x="5346569" y="640854"/>
          <a:ext cx="6344031" cy="5806540"/>
        </p:xfrm>
        <a:graphic>
          <a:graphicData uri="http://schemas.openxmlformats.org/drawingml/2006/table">
            <a:tbl>
              <a:tblPr firstRow="1" firstCol="1" bandRow="1">
                <a:tableStyleId>{8799B23B-EC83-4686-B30A-512413B5E67A}</a:tableStyleId>
              </a:tblPr>
              <a:tblGrid>
                <a:gridCol w="1080080">
                  <a:extLst>
                    <a:ext uri="{9D8B030D-6E8A-4147-A177-3AD203B41FA5}">
                      <a16:colId xmlns:a16="http://schemas.microsoft.com/office/drawing/2014/main" val="2397162715"/>
                    </a:ext>
                  </a:extLst>
                </a:gridCol>
                <a:gridCol w="953997">
                  <a:extLst>
                    <a:ext uri="{9D8B030D-6E8A-4147-A177-3AD203B41FA5}">
                      <a16:colId xmlns:a16="http://schemas.microsoft.com/office/drawing/2014/main" val="2549190829"/>
                    </a:ext>
                  </a:extLst>
                </a:gridCol>
                <a:gridCol w="1190330">
                  <a:extLst>
                    <a:ext uri="{9D8B030D-6E8A-4147-A177-3AD203B41FA5}">
                      <a16:colId xmlns:a16="http://schemas.microsoft.com/office/drawing/2014/main" val="3633950437"/>
                    </a:ext>
                  </a:extLst>
                </a:gridCol>
                <a:gridCol w="945649">
                  <a:extLst>
                    <a:ext uri="{9D8B030D-6E8A-4147-A177-3AD203B41FA5}">
                      <a16:colId xmlns:a16="http://schemas.microsoft.com/office/drawing/2014/main" val="3634601716"/>
                    </a:ext>
                  </a:extLst>
                </a:gridCol>
                <a:gridCol w="1029992">
                  <a:extLst>
                    <a:ext uri="{9D8B030D-6E8A-4147-A177-3AD203B41FA5}">
                      <a16:colId xmlns:a16="http://schemas.microsoft.com/office/drawing/2014/main" val="396584727"/>
                    </a:ext>
                  </a:extLst>
                </a:gridCol>
                <a:gridCol w="1143983">
                  <a:extLst>
                    <a:ext uri="{9D8B030D-6E8A-4147-A177-3AD203B41FA5}">
                      <a16:colId xmlns:a16="http://schemas.microsoft.com/office/drawing/2014/main" val="3501432160"/>
                    </a:ext>
                  </a:extLst>
                </a:gridCol>
              </a:tblGrid>
              <a:tr h="1340657">
                <a:tc>
                  <a:txBody>
                    <a:bodyPr/>
                    <a:lstStyle/>
                    <a:p>
                      <a:pPr algn="ctr">
                        <a:lnSpc>
                          <a:spcPct val="115000"/>
                        </a:lnSpc>
                        <a:spcAft>
                          <a:spcPts val="0"/>
                        </a:spcAft>
                      </a:pPr>
                      <a:r>
                        <a:rPr lang="en-US" sz="1300" dirty="0">
                          <a:effectLst/>
                        </a:rPr>
                        <a:t>Participant Pseudonym</a:t>
                      </a:r>
                      <a:endParaRPr lang="en-US" sz="1300" dirty="0">
                        <a:effectLst/>
                        <a:latin typeface="Calibri" panose="020F0502020204030204" pitchFamily="34" charset="0"/>
                        <a:cs typeface="Times New Roman" panose="02020603050405020304" pitchFamily="18" charset="0"/>
                      </a:endParaRPr>
                    </a:p>
                  </a:txBody>
                  <a:tcPr marL="82024" marR="82024" marT="0" marB="0"/>
                </a:tc>
                <a:tc>
                  <a:txBody>
                    <a:bodyPr/>
                    <a:lstStyle/>
                    <a:p>
                      <a:pPr algn="ctr">
                        <a:lnSpc>
                          <a:spcPct val="115000"/>
                        </a:lnSpc>
                        <a:spcAft>
                          <a:spcPts val="0"/>
                        </a:spcAft>
                      </a:pPr>
                      <a:r>
                        <a:rPr lang="en-US" sz="1300">
                          <a:effectLst/>
                        </a:rPr>
                        <a:t>Title of Privileged Position</a:t>
                      </a:r>
                      <a:endParaRPr lang="en-US" sz="1300">
                        <a:effectLst/>
                        <a:latin typeface="Calibri" panose="020F0502020204030204" pitchFamily="34" charset="0"/>
                        <a:cs typeface="Times New Roman" panose="02020603050405020304" pitchFamily="18" charset="0"/>
                      </a:endParaRPr>
                    </a:p>
                  </a:txBody>
                  <a:tcPr marL="82024" marR="82024" marT="0" marB="0"/>
                </a:tc>
                <a:tc>
                  <a:txBody>
                    <a:bodyPr/>
                    <a:lstStyle/>
                    <a:p>
                      <a:pPr algn="ctr">
                        <a:lnSpc>
                          <a:spcPct val="115000"/>
                        </a:lnSpc>
                        <a:spcAft>
                          <a:spcPts val="0"/>
                        </a:spcAft>
                      </a:pPr>
                      <a:r>
                        <a:rPr lang="en-US" sz="1300" dirty="0">
                          <a:effectLst/>
                        </a:rPr>
                        <a:t>Years of Privileged Experience “Leadership Positions”</a:t>
                      </a:r>
                      <a:endParaRPr lang="en-US" sz="1300" dirty="0">
                        <a:effectLst/>
                        <a:latin typeface="Calibri" panose="020F0502020204030204" pitchFamily="34" charset="0"/>
                        <a:cs typeface="Times New Roman" panose="02020603050405020304" pitchFamily="18" charset="0"/>
                      </a:endParaRPr>
                    </a:p>
                  </a:txBody>
                  <a:tcPr marL="82024" marR="82024" marT="0" marB="0"/>
                </a:tc>
                <a:tc>
                  <a:txBody>
                    <a:bodyPr/>
                    <a:lstStyle/>
                    <a:p>
                      <a:pPr algn="ctr">
                        <a:lnSpc>
                          <a:spcPct val="115000"/>
                        </a:lnSpc>
                        <a:spcAft>
                          <a:spcPts val="0"/>
                        </a:spcAft>
                      </a:pPr>
                      <a:r>
                        <a:rPr lang="en-US" sz="1300">
                          <a:effectLst/>
                        </a:rPr>
                        <a:t>Years in Privileged Position within PASA/CCB</a:t>
                      </a:r>
                      <a:endParaRPr lang="en-US" sz="1300">
                        <a:effectLst/>
                        <a:latin typeface="Calibri" panose="020F0502020204030204" pitchFamily="34" charset="0"/>
                        <a:cs typeface="Times New Roman" panose="02020603050405020304" pitchFamily="18" charset="0"/>
                      </a:endParaRPr>
                    </a:p>
                  </a:txBody>
                  <a:tcPr marL="82024" marR="82024" marT="0" marB="0"/>
                </a:tc>
                <a:tc>
                  <a:txBody>
                    <a:bodyPr/>
                    <a:lstStyle/>
                    <a:p>
                      <a:pPr algn="ctr">
                        <a:lnSpc>
                          <a:spcPct val="115000"/>
                        </a:lnSpc>
                        <a:spcAft>
                          <a:spcPts val="0"/>
                        </a:spcAft>
                      </a:pPr>
                      <a:r>
                        <a:rPr lang="en-US" sz="1300">
                          <a:effectLst/>
                        </a:rPr>
                        <a:t>Hired into Leadership</a:t>
                      </a:r>
                      <a:endParaRPr lang="en-US" sz="1300">
                        <a:effectLst/>
                        <a:latin typeface="Calibri" panose="020F0502020204030204" pitchFamily="34" charset="0"/>
                        <a:cs typeface="Times New Roman" panose="02020603050405020304" pitchFamily="18" charset="0"/>
                      </a:endParaRPr>
                    </a:p>
                  </a:txBody>
                  <a:tcPr marL="82024" marR="82024" marT="0" marB="0"/>
                </a:tc>
                <a:tc>
                  <a:txBody>
                    <a:bodyPr/>
                    <a:lstStyle/>
                    <a:p>
                      <a:pPr algn="ctr">
                        <a:lnSpc>
                          <a:spcPct val="115000"/>
                        </a:lnSpc>
                        <a:spcAft>
                          <a:spcPts val="0"/>
                        </a:spcAft>
                      </a:pPr>
                      <a:r>
                        <a:rPr lang="en-US" sz="1300" dirty="0">
                          <a:effectLst/>
                        </a:rPr>
                        <a:t>Received Promotion at PASA/CCB</a:t>
                      </a:r>
                      <a:endParaRPr lang="en-US" sz="1300" dirty="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2101322340"/>
                  </a:ext>
                </a:extLst>
              </a:tr>
              <a:tr h="555958">
                <a:tc>
                  <a:txBody>
                    <a:bodyPr/>
                    <a:lstStyle/>
                    <a:p>
                      <a:pPr>
                        <a:lnSpc>
                          <a:spcPct val="115000"/>
                        </a:lnSpc>
                        <a:spcAft>
                          <a:spcPts val="0"/>
                        </a:spcAft>
                      </a:pPr>
                      <a:r>
                        <a:rPr lang="en-US" sz="1400">
                          <a:effectLst/>
                        </a:rPr>
                        <a:t>Eva</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Director</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dirty="0">
                          <a:effectLst/>
                        </a:rPr>
                        <a:t>10</a:t>
                      </a:r>
                      <a:endParaRPr lang="en-US" sz="1400" dirty="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6</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No</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1753209324"/>
                  </a:ext>
                </a:extLst>
              </a:tr>
              <a:tr h="555958">
                <a:tc>
                  <a:txBody>
                    <a:bodyPr/>
                    <a:lstStyle/>
                    <a:p>
                      <a:pPr>
                        <a:lnSpc>
                          <a:spcPct val="115000"/>
                        </a:lnSpc>
                        <a:spcAft>
                          <a:spcPts val="0"/>
                        </a:spcAft>
                      </a:pPr>
                      <a:r>
                        <a:rPr lang="en-US" sz="1400">
                          <a:effectLst/>
                        </a:rPr>
                        <a:t>Sadie</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Manager</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5-6</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5-6</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No</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3207104563"/>
                  </a:ext>
                </a:extLst>
              </a:tr>
              <a:tr h="555958">
                <a:tc>
                  <a:txBody>
                    <a:bodyPr/>
                    <a:lstStyle/>
                    <a:p>
                      <a:pPr>
                        <a:lnSpc>
                          <a:spcPct val="115000"/>
                        </a:lnSpc>
                        <a:spcAft>
                          <a:spcPts val="0"/>
                        </a:spcAft>
                      </a:pPr>
                      <a:r>
                        <a:rPr lang="en-US" sz="1400">
                          <a:effectLst/>
                        </a:rPr>
                        <a:t>Mamba</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Manager</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4</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4</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No</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2779062529"/>
                  </a:ext>
                </a:extLst>
              </a:tr>
              <a:tr h="555958">
                <a:tc>
                  <a:txBody>
                    <a:bodyPr/>
                    <a:lstStyle/>
                    <a:p>
                      <a:pPr>
                        <a:lnSpc>
                          <a:spcPct val="115000"/>
                        </a:lnSpc>
                        <a:spcAft>
                          <a:spcPts val="0"/>
                        </a:spcAft>
                      </a:pPr>
                      <a:r>
                        <a:rPr lang="en-US" sz="1400">
                          <a:effectLst/>
                        </a:rPr>
                        <a:t>Jan</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Manger</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dirty="0">
                          <a:effectLst/>
                        </a:rPr>
                        <a:t>3-4</a:t>
                      </a:r>
                      <a:endParaRPr lang="en-US" sz="1400" dirty="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F</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No</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2179674679"/>
                  </a:ext>
                </a:extLst>
              </a:tr>
              <a:tr h="555958">
                <a:tc>
                  <a:txBody>
                    <a:bodyPr/>
                    <a:lstStyle/>
                    <a:p>
                      <a:pPr>
                        <a:lnSpc>
                          <a:spcPct val="115000"/>
                        </a:lnSpc>
                        <a:spcAft>
                          <a:spcPts val="0"/>
                        </a:spcAft>
                      </a:pPr>
                      <a:r>
                        <a:rPr lang="en-US" sz="1400">
                          <a:effectLst/>
                        </a:rPr>
                        <a:t>Orlando</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Manager</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15</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6</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No</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1852043865"/>
                  </a:ext>
                </a:extLst>
              </a:tr>
              <a:tr h="555958">
                <a:tc>
                  <a:txBody>
                    <a:bodyPr/>
                    <a:lstStyle/>
                    <a:p>
                      <a:pPr>
                        <a:lnSpc>
                          <a:spcPct val="115000"/>
                        </a:lnSpc>
                        <a:spcAft>
                          <a:spcPts val="0"/>
                        </a:spcAft>
                      </a:pPr>
                      <a:r>
                        <a:rPr lang="en-US" sz="1400">
                          <a:effectLst/>
                        </a:rPr>
                        <a:t>Mike</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Program Executive</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30</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15</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tc>
                  <a:txBody>
                    <a:bodyPr/>
                    <a:lstStyle/>
                    <a:p>
                      <a:pPr>
                        <a:lnSpc>
                          <a:spcPct val="115000"/>
                        </a:lnSpc>
                        <a:spcAft>
                          <a:spcPts val="0"/>
                        </a:spcAft>
                      </a:pPr>
                      <a:r>
                        <a:rPr lang="en-US" sz="1400">
                          <a:effectLst/>
                        </a:rPr>
                        <a:t>Yes</a:t>
                      </a:r>
                      <a:endParaRPr lang="en-US" sz="1400">
                        <a:effectLst/>
                        <a:latin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1240208207"/>
                  </a:ext>
                </a:extLst>
              </a:tr>
              <a:tr h="889896">
                <a:tc>
                  <a:txBody>
                    <a:bodyPr/>
                    <a:lstStyle/>
                    <a:p>
                      <a:pPr marL="0" marR="0">
                        <a:lnSpc>
                          <a:spcPct val="200000"/>
                        </a:lnSpc>
                        <a:spcBef>
                          <a:spcPts val="0"/>
                        </a:spcBef>
                        <a:spcAft>
                          <a:spcPts val="0"/>
                        </a:spcAft>
                      </a:pPr>
                      <a:r>
                        <a:rPr lang="en-US" sz="1400">
                          <a:effectLst/>
                        </a:rPr>
                        <a:t>Samantha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tc>
                  <a:txBody>
                    <a:bodyPr/>
                    <a:lstStyle/>
                    <a:p>
                      <a:pPr marL="0" marR="0">
                        <a:lnSpc>
                          <a:spcPct val="200000"/>
                        </a:lnSpc>
                        <a:spcBef>
                          <a:spcPts val="0"/>
                        </a:spcBef>
                        <a:spcAft>
                          <a:spcPts val="0"/>
                        </a:spcAft>
                      </a:pPr>
                      <a:r>
                        <a:rPr lang="en-US" sz="1400">
                          <a:effectLst/>
                        </a:rPr>
                        <a:t>Program Director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tc>
                  <a:txBody>
                    <a:bodyPr/>
                    <a:lstStyle/>
                    <a:p>
                      <a:pPr marL="0" marR="0">
                        <a:lnSpc>
                          <a:spcPct val="200000"/>
                        </a:lnSpc>
                        <a:spcBef>
                          <a:spcPts val="0"/>
                        </a:spcBef>
                        <a:spcAft>
                          <a:spcPts val="0"/>
                        </a:spcAft>
                      </a:pPr>
                      <a:r>
                        <a:rPr lang="en-US" sz="1400">
                          <a:effectLst/>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tc>
                  <a:txBody>
                    <a:bodyPr/>
                    <a:lstStyle/>
                    <a:p>
                      <a:pPr marL="0" marR="0">
                        <a:lnSpc>
                          <a:spcPct val="200000"/>
                        </a:lnSpc>
                        <a:spcBef>
                          <a:spcPts val="0"/>
                        </a:spcBef>
                        <a:spcAft>
                          <a:spcPts val="0"/>
                        </a:spcAft>
                      </a:pPr>
                      <a:r>
                        <a:rPr lang="en-US" sz="1400">
                          <a:effectLst/>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tc>
                  <a:txBody>
                    <a:bodyPr/>
                    <a:lstStyle/>
                    <a:p>
                      <a:pPr marL="0" marR="0">
                        <a:lnSpc>
                          <a:spcPct val="200000"/>
                        </a:lnSpc>
                        <a:spcBef>
                          <a:spcPts val="0"/>
                        </a:spcBef>
                        <a:spcAft>
                          <a:spcPts val="0"/>
                        </a:spcAft>
                      </a:pPr>
                      <a:r>
                        <a:rPr lang="en-US" sz="1400">
                          <a:effectLst/>
                        </a:rPr>
                        <a:t>Yes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tc>
                  <a:txBody>
                    <a:bodyPr/>
                    <a:lstStyle/>
                    <a:p>
                      <a:pPr marL="0" marR="0">
                        <a:lnSpc>
                          <a:spcPct val="200000"/>
                        </a:lnSpc>
                        <a:spcBef>
                          <a:spcPts val="0"/>
                        </a:spcBef>
                        <a:spcAft>
                          <a:spcPts val="0"/>
                        </a:spcAft>
                      </a:pPr>
                      <a:r>
                        <a:rPr lang="en-US" sz="1400" dirty="0">
                          <a:effectLst/>
                        </a:rPr>
                        <a:t>No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2024" marR="82024" marT="0" marB="0"/>
                </a:tc>
                <a:extLst>
                  <a:ext uri="{0D108BD9-81ED-4DB2-BD59-A6C34878D82A}">
                    <a16:rowId xmlns:a16="http://schemas.microsoft.com/office/drawing/2014/main" val="1835586797"/>
                  </a:ext>
                </a:extLst>
              </a:tr>
            </a:tbl>
          </a:graphicData>
        </a:graphic>
      </p:graphicFrame>
    </p:spTree>
    <p:extLst>
      <p:ext uri="{BB962C8B-B14F-4D97-AF65-F5344CB8AC3E}">
        <p14:creationId xmlns:p14="http://schemas.microsoft.com/office/powerpoint/2010/main" val="15597935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F5A09AEF-9F85-47A2-8897-F819905BCB2C}"/>
              </a:ext>
            </a:extLst>
          </p:cNvPr>
          <p:cNvPicPr>
            <a:picLocks noChangeAspect="1"/>
          </p:cNvPicPr>
          <p:nvPr/>
        </p:nvPicPr>
        <p:blipFill rotWithShape="1">
          <a:blip r:embed="rId2"/>
          <a:srcRect b="15730"/>
          <a:stretch/>
        </p:blipFill>
        <p:spPr>
          <a:xfrm>
            <a:off x="-1" y="10"/>
            <a:ext cx="12192000" cy="6857988"/>
          </a:xfrm>
          <a:prstGeom prst="rect">
            <a:avLst/>
          </a:prstGeom>
        </p:spPr>
      </p:pic>
      <p:sp>
        <p:nvSpPr>
          <p:cNvPr id="9" name="Rectangle 8">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28251-5C8C-4F5B-B775-F14CEB8ABAD0}"/>
              </a:ext>
            </a:extLst>
          </p:cNvPr>
          <p:cNvSpPr>
            <a:spLocks noGrp="1"/>
          </p:cNvSpPr>
          <p:nvPr>
            <p:ph type="ctrTitle"/>
          </p:nvPr>
        </p:nvSpPr>
        <p:spPr>
          <a:xfrm>
            <a:off x="372723" y="4956811"/>
            <a:ext cx="11439414" cy="897439"/>
          </a:xfrm>
        </p:spPr>
        <p:txBody>
          <a:bodyPr>
            <a:normAutofit/>
          </a:bodyPr>
          <a:lstStyle/>
          <a:p>
            <a:r>
              <a:rPr lang="en-US" sz="4400">
                <a:solidFill>
                  <a:schemeClr val="tx1"/>
                </a:solidFill>
              </a:rPr>
              <a:t>Meaningful findings</a:t>
            </a:r>
          </a:p>
        </p:txBody>
      </p:sp>
    </p:spTree>
    <p:extLst>
      <p:ext uri="{BB962C8B-B14F-4D97-AF65-F5344CB8AC3E}">
        <p14:creationId xmlns:p14="http://schemas.microsoft.com/office/powerpoint/2010/main" val="1674629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9" name="Rectangle 18">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1" name="Rectangle 2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7635E-ADAA-4793-AB90-B181F309E9A5}"/>
              </a:ext>
            </a:extLst>
          </p:cNvPr>
          <p:cNvSpPr>
            <a:spLocks noGrp="1"/>
          </p:cNvSpPr>
          <p:nvPr>
            <p:ph type="title"/>
          </p:nvPr>
        </p:nvSpPr>
        <p:spPr>
          <a:xfrm>
            <a:off x="557720" y="612843"/>
            <a:ext cx="2312480" cy="1499738"/>
          </a:xfrm>
        </p:spPr>
        <p:txBody>
          <a:bodyPr vert="horz" lIns="91440" tIns="45720" rIns="91440" bIns="45720" rtlCol="0" anchor="b">
            <a:normAutofit fontScale="90000"/>
          </a:bodyPr>
          <a:lstStyle/>
          <a:p>
            <a:r>
              <a:rPr lang="en-US" sz="2800" dirty="0"/>
              <a:t>Findings -Research Question One</a:t>
            </a:r>
          </a:p>
        </p:txBody>
      </p:sp>
      <p:sp>
        <p:nvSpPr>
          <p:cNvPr id="8" name="Content Placeholder 7">
            <a:extLst>
              <a:ext uri="{FF2B5EF4-FFF2-40B4-BE49-F238E27FC236}">
                <a16:creationId xmlns:a16="http://schemas.microsoft.com/office/drawing/2014/main" id="{9E05458C-DB15-47B4-9771-3FB4E7FCE36D}"/>
              </a:ext>
            </a:extLst>
          </p:cNvPr>
          <p:cNvSpPr>
            <a:spLocks noGrp="1"/>
          </p:cNvSpPr>
          <p:nvPr>
            <p:ph sz="half" idx="1"/>
          </p:nvPr>
        </p:nvSpPr>
        <p:spPr>
          <a:xfrm>
            <a:off x="557720" y="2149813"/>
            <a:ext cx="2312479" cy="3854197"/>
          </a:xfrm>
        </p:spPr>
        <p:txBody>
          <a:bodyPr vert="horz" lIns="91440" tIns="45720" rIns="91440" bIns="45720" rtlCol="0">
            <a:normAutofit/>
          </a:bodyPr>
          <a:lstStyle/>
          <a:p>
            <a:pPr>
              <a:lnSpc>
                <a:spcPct val="90000"/>
              </a:lnSpc>
            </a:pPr>
            <a:r>
              <a:rPr lang="en-US" sz="1300">
                <a:solidFill>
                  <a:schemeClr val="tx1">
                    <a:lumMod val="85000"/>
                    <a:lumOff val="15000"/>
                  </a:schemeClr>
                </a:solidFill>
              </a:rPr>
              <a:t>RQ1: What are the barriers associated with the glass ceiling experienced by people belonging to racial minority subgroups who seek to move into leadership positions in the human services field?</a:t>
            </a:r>
          </a:p>
          <a:p>
            <a:pPr marL="342900">
              <a:lnSpc>
                <a:spcPct val="90000"/>
              </a:lnSpc>
            </a:pPr>
            <a:r>
              <a:rPr lang="en-US" sz="1300">
                <a:solidFill>
                  <a:schemeClr val="tx1">
                    <a:lumMod val="85000"/>
                    <a:lumOff val="15000"/>
                  </a:schemeClr>
                </a:solidFill>
              </a:rPr>
              <a:t>experience racial bias and discrimination</a:t>
            </a:r>
          </a:p>
          <a:p>
            <a:pPr marL="342900">
              <a:lnSpc>
                <a:spcPct val="90000"/>
              </a:lnSpc>
            </a:pPr>
            <a:r>
              <a:rPr lang="en-US" sz="1300">
                <a:solidFill>
                  <a:schemeClr val="tx1">
                    <a:lumMod val="85000"/>
                    <a:lumOff val="15000"/>
                  </a:schemeClr>
                </a:solidFill>
              </a:rPr>
              <a:t>Experience negative racial stereotyping</a:t>
            </a:r>
          </a:p>
          <a:p>
            <a:pPr marL="342900">
              <a:lnSpc>
                <a:spcPct val="90000"/>
              </a:lnSpc>
            </a:pPr>
            <a:r>
              <a:rPr lang="en-US" sz="1300">
                <a:solidFill>
                  <a:schemeClr val="tx1">
                    <a:lumMod val="85000"/>
                    <a:lumOff val="15000"/>
                  </a:schemeClr>
                </a:solidFill>
              </a:rPr>
              <a:t>Experience stereotype threat</a:t>
            </a:r>
          </a:p>
          <a:p>
            <a:pPr marL="342900">
              <a:lnSpc>
                <a:spcPct val="90000"/>
              </a:lnSpc>
            </a:pPr>
            <a:r>
              <a:rPr lang="en-US" sz="1300">
                <a:solidFill>
                  <a:schemeClr val="tx1">
                    <a:lumMod val="85000"/>
                    <a:lumOff val="15000"/>
                  </a:schemeClr>
                </a:solidFill>
              </a:rPr>
              <a:t>Experience cultural maintenance</a:t>
            </a:r>
          </a:p>
          <a:p>
            <a:pPr>
              <a:lnSpc>
                <a:spcPct val="90000"/>
              </a:lnSpc>
            </a:pPr>
            <a:endParaRPr lang="en-US" sz="1300">
              <a:solidFill>
                <a:schemeClr val="tx1">
                  <a:lumMod val="85000"/>
                  <a:lumOff val="15000"/>
                </a:schemeClr>
              </a:solidFill>
            </a:endParaRPr>
          </a:p>
        </p:txBody>
      </p:sp>
      <p:sp>
        <p:nvSpPr>
          <p:cNvPr id="27" name="Rectangle 2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graphicFrame>
        <p:nvGraphicFramePr>
          <p:cNvPr id="10" name="Table 10">
            <a:extLst>
              <a:ext uri="{FF2B5EF4-FFF2-40B4-BE49-F238E27FC236}">
                <a16:creationId xmlns:a16="http://schemas.microsoft.com/office/drawing/2014/main" id="{260697BA-8285-4E57-A603-F0B1D5F84825}"/>
              </a:ext>
            </a:extLst>
          </p:cNvPr>
          <p:cNvGraphicFramePr>
            <a:graphicFrameLocks noGrp="1"/>
          </p:cNvGraphicFramePr>
          <p:nvPr>
            <p:ph sz="half" idx="2"/>
            <p:extLst>
              <p:ext uri="{D42A27DB-BD31-4B8C-83A1-F6EECF244321}">
                <p14:modId xmlns:p14="http://schemas.microsoft.com/office/powerpoint/2010/main" val="785237420"/>
              </p:ext>
            </p:extLst>
          </p:nvPr>
        </p:nvGraphicFramePr>
        <p:xfrm>
          <a:off x="4056882" y="628211"/>
          <a:ext cx="7237878" cy="5634279"/>
        </p:xfrm>
        <a:graphic>
          <a:graphicData uri="http://schemas.openxmlformats.org/drawingml/2006/table">
            <a:tbl>
              <a:tblPr firstRow="1" bandRow="1">
                <a:tableStyleId>{5C22544A-7EE6-4342-B048-85BDC9FD1C3A}</a:tableStyleId>
              </a:tblPr>
              <a:tblGrid>
                <a:gridCol w="2011863">
                  <a:extLst>
                    <a:ext uri="{9D8B030D-6E8A-4147-A177-3AD203B41FA5}">
                      <a16:colId xmlns:a16="http://schemas.microsoft.com/office/drawing/2014/main" val="1108365221"/>
                    </a:ext>
                  </a:extLst>
                </a:gridCol>
                <a:gridCol w="2280268">
                  <a:extLst>
                    <a:ext uri="{9D8B030D-6E8A-4147-A177-3AD203B41FA5}">
                      <a16:colId xmlns:a16="http://schemas.microsoft.com/office/drawing/2014/main" val="4053287691"/>
                    </a:ext>
                  </a:extLst>
                </a:gridCol>
                <a:gridCol w="2945747">
                  <a:extLst>
                    <a:ext uri="{9D8B030D-6E8A-4147-A177-3AD203B41FA5}">
                      <a16:colId xmlns:a16="http://schemas.microsoft.com/office/drawing/2014/main" val="872348534"/>
                    </a:ext>
                  </a:extLst>
                </a:gridCol>
              </a:tblGrid>
              <a:tr h="217727">
                <a:tc>
                  <a:txBody>
                    <a:bodyPr/>
                    <a:lstStyle/>
                    <a:p>
                      <a:pPr algn="ctr">
                        <a:lnSpc>
                          <a:spcPct val="115000"/>
                        </a:lnSpc>
                        <a:spcAft>
                          <a:spcPts val="0"/>
                        </a:spcAft>
                      </a:pPr>
                      <a:r>
                        <a:rPr lang="en-US" sz="1200" dirty="0">
                          <a:effectLst/>
                        </a:rPr>
                        <a:t>Theme</a:t>
                      </a:r>
                      <a:endParaRPr lang="en-US" sz="1200" dirty="0">
                        <a:effectLst/>
                        <a:latin typeface="Calibri" panose="020F0502020204030204" pitchFamily="34" charset="0"/>
                        <a:cs typeface="Times New Roman" panose="02020603050405020304" pitchFamily="18" charset="0"/>
                      </a:endParaRPr>
                    </a:p>
                  </a:txBody>
                  <a:tcPr marL="55998" marR="55998" marT="0" marB="0"/>
                </a:tc>
                <a:tc>
                  <a:txBody>
                    <a:bodyPr/>
                    <a:lstStyle/>
                    <a:p>
                      <a:pPr algn="ctr">
                        <a:lnSpc>
                          <a:spcPct val="115000"/>
                        </a:lnSpc>
                        <a:spcAft>
                          <a:spcPts val="0"/>
                        </a:spcAft>
                      </a:pPr>
                      <a:r>
                        <a:rPr lang="en-US" sz="1200">
                          <a:effectLst/>
                        </a:rPr>
                        <a:t>Thematic Meaning</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gn="ctr">
                        <a:lnSpc>
                          <a:spcPct val="115000"/>
                        </a:lnSpc>
                        <a:spcAft>
                          <a:spcPts val="0"/>
                        </a:spcAft>
                      </a:pPr>
                      <a:r>
                        <a:rPr lang="en-US" sz="1200">
                          <a:effectLst/>
                        </a:rPr>
                        <a:t>Example Quote</a:t>
                      </a:r>
                      <a:endParaRPr lang="en-US" sz="1200">
                        <a:effectLst/>
                        <a:latin typeface="Calibri" panose="020F0502020204030204" pitchFamily="34" charset="0"/>
                        <a:cs typeface="Times New Roman" panose="02020603050405020304" pitchFamily="18" charset="0"/>
                      </a:endParaRPr>
                    </a:p>
                  </a:txBody>
                  <a:tcPr marL="55998" marR="55998" marT="0" marB="0"/>
                </a:tc>
                <a:extLst>
                  <a:ext uri="{0D108BD9-81ED-4DB2-BD59-A6C34878D82A}">
                    <a16:rowId xmlns:a16="http://schemas.microsoft.com/office/drawing/2014/main" val="565957456"/>
                  </a:ext>
                </a:extLst>
              </a:tr>
              <a:tr h="788589">
                <a:tc>
                  <a:txBody>
                    <a:bodyPr/>
                    <a:lstStyle/>
                    <a:p>
                      <a:pPr>
                        <a:lnSpc>
                          <a:spcPct val="115000"/>
                        </a:lnSpc>
                        <a:spcAft>
                          <a:spcPts val="0"/>
                        </a:spcAft>
                      </a:pPr>
                      <a:r>
                        <a:rPr lang="en-US" sz="1200">
                          <a:effectLst/>
                        </a:rPr>
                        <a:t>Participants experience presence racial bias and racial disparity.</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a:effectLst/>
                        </a:rPr>
                        <a:t>Perceptions of racial bias occur when an individual experience the negative assumptions associated with their minority status.</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marL="0" marR="0">
                        <a:lnSpc>
                          <a:spcPct val="200000"/>
                        </a:lnSpc>
                        <a:spcBef>
                          <a:spcPts val="0"/>
                        </a:spcBef>
                        <a:spcAft>
                          <a:spcPts val="0"/>
                        </a:spcAft>
                        <a:tabLst>
                          <a:tab pos="952500" algn="l"/>
                        </a:tabLst>
                      </a:pPr>
                      <a:r>
                        <a:rPr lang="en-US" sz="1200">
                          <a:effectLst/>
                        </a:rPr>
                        <a:t>"I feel like people are not taking me seriously. It’s a feeling you get.”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5998" marR="55998" marT="0" marB="0"/>
                </a:tc>
                <a:extLst>
                  <a:ext uri="{0D108BD9-81ED-4DB2-BD59-A6C34878D82A}">
                    <a16:rowId xmlns:a16="http://schemas.microsoft.com/office/drawing/2014/main" val="2592153698"/>
                  </a:ext>
                </a:extLst>
              </a:tr>
              <a:tr h="978876">
                <a:tc>
                  <a:txBody>
                    <a:bodyPr/>
                    <a:lstStyle/>
                    <a:p>
                      <a:pPr>
                        <a:lnSpc>
                          <a:spcPct val="115000"/>
                        </a:lnSpc>
                        <a:spcAft>
                          <a:spcPts val="0"/>
                        </a:spcAft>
                      </a:pPr>
                      <a:r>
                        <a:rPr lang="en-US" sz="1200">
                          <a:effectLst/>
                        </a:rPr>
                        <a:t>Participants experience the presence of negative racial stereotyping</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a:effectLst/>
                        </a:rPr>
                        <a:t>Perceptions of negative stereotyping occur when an individual experiences discriminatory behavior within one or more personal interactions association to their minority status.</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a:effectLst/>
                        </a:rPr>
                        <a:t>"I feel that I have to like work extra harder or show people that I'm not that stereotype. I could be funny or what I need to be. You always have to show an intellectual side, so that way people feel comfortable around you.”</a:t>
                      </a:r>
                      <a:endParaRPr lang="en-US" sz="1200">
                        <a:effectLst/>
                        <a:latin typeface="Calibri" panose="020F0502020204030204" pitchFamily="34" charset="0"/>
                        <a:cs typeface="Times New Roman" panose="02020603050405020304" pitchFamily="18" charset="0"/>
                      </a:endParaRPr>
                    </a:p>
                  </a:txBody>
                  <a:tcPr marL="55998" marR="55998" marT="0" marB="0"/>
                </a:tc>
                <a:extLst>
                  <a:ext uri="{0D108BD9-81ED-4DB2-BD59-A6C34878D82A}">
                    <a16:rowId xmlns:a16="http://schemas.microsoft.com/office/drawing/2014/main" val="2430319783"/>
                  </a:ext>
                </a:extLst>
              </a:tr>
              <a:tr h="788589">
                <a:tc>
                  <a:txBody>
                    <a:bodyPr/>
                    <a:lstStyle/>
                    <a:p>
                      <a:pPr>
                        <a:lnSpc>
                          <a:spcPct val="115000"/>
                        </a:lnSpc>
                        <a:spcAft>
                          <a:spcPts val="0"/>
                        </a:spcAft>
                      </a:pPr>
                      <a:r>
                        <a:rPr lang="en-US" sz="1200">
                          <a:effectLst/>
                        </a:rPr>
                        <a:t>Participants experience presence of stereotype threat</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a:effectLst/>
                        </a:rPr>
                        <a:t>Perceptions of stereotype threat prevent consistent growth for minorities. </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a:effectLst/>
                        </a:rPr>
                        <a:t>“It’s almost like I have to show people that I belong. Whereas a white person, they get that a free ticket anyway, or he belongs already. Whereas a minority, I have to show that I belong."</a:t>
                      </a:r>
                      <a:endParaRPr lang="en-US" sz="1200">
                        <a:effectLst/>
                        <a:latin typeface="Calibri" panose="020F0502020204030204" pitchFamily="34" charset="0"/>
                        <a:cs typeface="Times New Roman" panose="02020603050405020304" pitchFamily="18" charset="0"/>
                      </a:endParaRPr>
                    </a:p>
                  </a:txBody>
                  <a:tcPr marL="55998" marR="55998" marT="0" marB="0"/>
                </a:tc>
                <a:extLst>
                  <a:ext uri="{0D108BD9-81ED-4DB2-BD59-A6C34878D82A}">
                    <a16:rowId xmlns:a16="http://schemas.microsoft.com/office/drawing/2014/main" val="1100355460"/>
                  </a:ext>
                </a:extLst>
              </a:tr>
              <a:tr h="1768615">
                <a:tc>
                  <a:txBody>
                    <a:bodyPr/>
                    <a:lstStyle/>
                    <a:p>
                      <a:pPr>
                        <a:lnSpc>
                          <a:spcPct val="115000"/>
                        </a:lnSpc>
                        <a:spcAft>
                          <a:spcPts val="0"/>
                        </a:spcAft>
                      </a:pPr>
                      <a:r>
                        <a:rPr lang="en-US" sz="1200">
                          <a:effectLst/>
                        </a:rPr>
                        <a:t>Participants experience impact of cultural maintenance </a:t>
                      </a:r>
                      <a:endParaRPr lang="en-US" sz="120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dirty="0">
                          <a:effectLst/>
                        </a:rPr>
                        <a:t>Perceptions of minorities and the negative association to expression of their cultural heritage </a:t>
                      </a:r>
                      <a:endParaRPr lang="en-US" sz="1200" dirty="0">
                        <a:effectLst/>
                        <a:latin typeface="Calibri" panose="020F0502020204030204" pitchFamily="34" charset="0"/>
                        <a:cs typeface="Times New Roman" panose="02020603050405020304" pitchFamily="18" charset="0"/>
                      </a:endParaRPr>
                    </a:p>
                  </a:txBody>
                  <a:tcPr marL="55998" marR="55998" marT="0" marB="0"/>
                </a:tc>
                <a:tc>
                  <a:txBody>
                    <a:bodyPr/>
                    <a:lstStyle/>
                    <a:p>
                      <a:pPr>
                        <a:lnSpc>
                          <a:spcPct val="115000"/>
                        </a:lnSpc>
                        <a:spcAft>
                          <a:spcPts val="0"/>
                        </a:spcAft>
                      </a:pPr>
                      <a:r>
                        <a:rPr lang="en-US" sz="1200" dirty="0">
                          <a:effectLst/>
                        </a:rPr>
                        <a:t>“My hair is naturally very big and curly, like lion’s main. So, it’s kind of sticks out and I feel like there's always been this perception that that's an unprofessional look to kind of have it like that. And so that has always kind of been difficult for me because in my mind, I'm like, that's how my hair naturally goes out of my head.”</a:t>
                      </a:r>
                      <a:endParaRPr lang="en-US" sz="1200" dirty="0">
                        <a:effectLst/>
                        <a:latin typeface="Calibri" panose="020F0502020204030204" pitchFamily="34" charset="0"/>
                        <a:cs typeface="Times New Roman" panose="02020603050405020304" pitchFamily="18" charset="0"/>
                      </a:endParaRPr>
                    </a:p>
                  </a:txBody>
                  <a:tcPr marL="55998" marR="55998" marT="0" marB="0"/>
                </a:tc>
                <a:extLst>
                  <a:ext uri="{0D108BD9-81ED-4DB2-BD59-A6C34878D82A}">
                    <a16:rowId xmlns:a16="http://schemas.microsoft.com/office/drawing/2014/main" val="1908445587"/>
                  </a:ext>
                </a:extLst>
              </a:tr>
            </a:tbl>
          </a:graphicData>
        </a:graphic>
      </p:graphicFrame>
    </p:spTree>
    <p:extLst>
      <p:ext uri="{BB962C8B-B14F-4D97-AF65-F5344CB8AC3E}">
        <p14:creationId xmlns:p14="http://schemas.microsoft.com/office/powerpoint/2010/main" val="261159155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7" name="Rectangle 14">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827AB03E-C591-4567-A425-CDAD70C4F343}"/>
              </a:ext>
            </a:extLst>
          </p:cNvPr>
          <p:cNvSpPr>
            <a:spLocks noGrp="1"/>
          </p:cNvSpPr>
          <p:nvPr>
            <p:ph type="title"/>
          </p:nvPr>
        </p:nvSpPr>
        <p:spPr>
          <a:xfrm>
            <a:off x="6579450" y="727627"/>
            <a:ext cx="4957553" cy="1645920"/>
          </a:xfrm>
        </p:spPr>
        <p:txBody>
          <a:bodyPr vert="horz" lIns="91440" tIns="45720" rIns="91440" bIns="45720" rtlCol="0" anchor="ctr">
            <a:normAutofit/>
          </a:bodyPr>
          <a:lstStyle/>
          <a:p>
            <a:r>
              <a:rPr lang="en-US" sz="4100"/>
              <a:t>Findings – Research Question 2</a:t>
            </a:r>
          </a:p>
        </p:txBody>
      </p:sp>
      <p:sp>
        <p:nvSpPr>
          <p:cNvPr id="28" name="Rectangle 16">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9" name="Rectangle 18">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sp>
        <p:nvSpPr>
          <p:cNvPr id="4" name="Content Placeholder 3">
            <a:extLst>
              <a:ext uri="{FF2B5EF4-FFF2-40B4-BE49-F238E27FC236}">
                <a16:creationId xmlns:a16="http://schemas.microsoft.com/office/drawing/2014/main" id="{E43A13AB-BFC7-48FB-B2BA-676065B08A9E}"/>
              </a:ext>
            </a:extLst>
          </p:cNvPr>
          <p:cNvSpPr>
            <a:spLocks noGrp="1"/>
          </p:cNvSpPr>
          <p:nvPr>
            <p:ph sz="half" idx="1"/>
          </p:nvPr>
        </p:nvSpPr>
        <p:spPr>
          <a:xfrm>
            <a:off x="6579450" y="2538919"/>
            <a:ext cx="4957554" cy="3496120"/>
          </a:xfrm>
        </p:spPr>
        <p:txBody>
          <a:bodyPr vert="horz" lIns="91440" tIns="45720" rIns="91440" bIns="45720" rtlCol="0">
            <a:normAutofit/>
          </a:bodyPr>
          <a:lstStyle/>
          <a:p>
            <a:pPr>
              <a:lnSpc>
                <a:spcPct val="100000"/>
              </a:lnSpc>
            </a:pPr>
            <a:r>
              <a:rPr lang="en-US" b="1"/>
              <a:t>RQ2: How do minority leaders experience the glass ceiling effect in their role? </a:t>
            </a:r>
            <a:endParaRPr lang="en-US"/>
          </a:p>
          <a:p>
            <a:pPr marL="342900">
              <a:lnSpc>
                <a:spcPct val="100000"/>
              </a:lnSpc>
            </a:pPr>
            <a:r>
              <a:rPr lang="en-US"/>
              <a:t>Experience tokenism</a:t>
            </a:r>
          </a:p>
          <a:p>
            <a:pPr marL="342900">
              <a:lnSpc>
                <a:spcPct val="100000"/>
              </a:lnSpc>
            </a:pPr>
            <a:r>
              <a:rPr lang="en-US"/>
              <a:t>Experience minority representation</a:t>
            </a:r>
          </a:p>
          <a:p>
            <a:pPr marL="342900">
              <a:lnSpc>
                <a:spcPct val="100000"/>
              </a:lnSpc>
            </a:pPr>
            <a:r>
              <a:rPr lang="en-US"/>
              <a:t>Experience an “elephant in the room”</a:t>
            </a:r>
          </a:p>
          <a:p>
            <a:pPr>
              <a:lnSpc>
                <a:spcPct val="100000"/>
              </a:lnSpc>
            </a:pPr>
            <a:endParaRPr lang="en-US"/>
          </a:p>
        </p:txBody>
      </p:sp>
      <p:graphicFrame>
        <p:nvGraphicFramePr>
          <p:cNvPr id="6" name="Table 6">
            <a:extLst>
              <a:ext uri="{FF2B5EF4-FFF2-40B4-BE49-F238E27FC236}">
                <a16:creationId xmlns:a16="http://schemas.microsoft.com/office/drawing/2014/main" id="{8FCAA97E-E749-4E77-B666-E4605D21CB83}"/>
              </a:ext>
            </a:extLst>
          </p:cNvPr>
          <p:cNvGraphicFramePr>
            <a:graphicFrameLocks noGrp="1"/>
          </p:cNvGraphicFramePr>
          <p:nvPr>
            <p:ph sz="half" idx="2"/>
            <p:extLst>
              <p:ext uri="{D42A27DB-BD31-4B8C-83A1-F6EECF244321}">
                <p14:modId xmlns:p14="http://schemas.microsoft.com/office/powerpoint/2010/main" val="814580271"/>
              </p:ext>
            </p:extLst>
          </p:nvPr>
        </p:nvGraphicFramePr>
        <p:xfrm>
          <a:off x="1205256" y="1341120"/>
          <a:ext cx="4414439" cy="4499184"/>
        </p:xfrm>
        <a:graphic>
          <a:graphicData uri="http://schemas.openxmlformats.org/drawingml/2006/table">
            <a:tbl>
              <a:tblPr firstRow="1" bandRow="1">
                <a:tableStyleId>{5C22544A-7EE6-4342-B048-85BDC9FD1C3A}</a:tableStyleId>
              </a:tblPr>
              <a:tblGrid>
                <a:gridCol w="1056366">
                  <a:extLst>
                    <a:ext uri="{9D8B030D-6E8A-4147-A177-3AD203B41FA5}">
                      <a16:colId xmlns:a16="http://schemas.microsoft.com/office/drawing/2014/main" val="1001551319"/>
                    </a:ext>
                  </a:extLst>
                </a:gridCol>
                <a:gridCol w="1641685">
                  <a:extLst>
                    <a:ext uri="{9D8B030D-6E8A-4147-A177-3AD203B41FA5}">
                      <a16:colId xmlns:a16="http://schemas.microsoft.com/office/drawing/2014/main" val="1988658867"/>
                    </a:ext>
                  </a:extLst>
                </a:gridCol>
                <a:gridCol w="1716388">
                  <a:extLst>
                    <a:ext uri="{9D8B030D-6E8A-4147-A177-3AD203B41FA5}">
                      <a16:colId xmlns:a16="http://schemas.microsoft.com/office/drawing/2014/main" val="3133465261"/>
                    </a:ext>
                  </a:extLst>
                </a:gridCol>
              </a:tblGrid>
              <a:tr h="293325">
                <a:tc>
                  <a:txBody>
                    <a:bodyPr/>
                    <a:lstStyle/>
                    <a:p>
                      <a:pPr algn="ctr">
                        <a:lnSpc>
                          <a:spcPct val="115000"/>
                        </a:lnSpc>
                        <a:spcAft>
                          <a:spcPts val="0"/>
                        </a:spcAft>
                      </a:pPr>
                      <a:r>
                        <a:rPr lang="en-US" sz="1100">
                          <a:effectLst/>
                        </a:rPr>
                        <a:t>Theme</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gn="ctr">
                        <a:lnSpc>
                          <a:spcPct val="115000"/>
                        </a:lnSpc>
                        <a:spcAft>
                          <a:spcPts val="0"/>
                        </a:spcAft>
                      </a:pPr>
                      <a:r>
                        <a:rPr lang="en-US" sz="1100">
                          <a:effectLst/>
                        </a:rPr>
                        <a:t>Thematic Meaning</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gn="ctr">
                        <a:lnSpc>
                          <a:spcPct val="115000"/>
                        </a:lnSpc>
                        <a:spcAft>
                          <a:spcPts val="0"/>
                        </a:spcAft>
                      </a:pPr>
                      <a:r>
                        <a:rPr lang="en-US" sz="1100">
                          <a:effectLst/>
                        </a:rPr>
                        <a:t>Example Quote</a:t>
                      </a:r>
                      <a:endParaRPr lang="en-US" sz="1100">
                        <a:effectLst/>
                        <a:latin typeface="Calibri" panose="020F0502020204030204" pitchFamily="34" charset="0"/>
                        <a:cs typeface="Times New Roman" panose="02020603050405020304" pitchFamily="18" charset="0"/>
                      </a:endParaRPr>
                    </a:p>
                  </a:txBody>
                  <a:tcPr marL="46042" marR="46042" marT="0" marB="0"/>
                </a:tc>
                <a:extLst>
                  <a:ext uri="{0D108BD9-81ED-4DB2-BD59-A6C34878D82A}">
                    <a16:rowId xmlns:a16="http://schemas.microsoft.com/office/drawing/2014/main" val="2503948336"/>
                  </a:ext>
                </a:extLst>
              </a:tr>
              <a:tr h="1375696">
                <a:tc>
                  <a:txBody>
                    <a:bodyPr/>
                    <a:lstStyle/>
                    <a:p>
                      <a:pPr>
                        <a:lnSpc>
                          <a:spcPct val="115000"/>
                        </a:lnSpc>
                        <a:spcAft>
                          <a:spcPts val="0"/>
                        </a:spcAft>
                      </a:pPr>
                      <a:r>
                        <a:rPr lang="en-US" sz="1100">
                          <a:effectLst/>
                        </a:rPr>
                        <a:t>Participants experience tokenism</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a:effectLst/>
                        </a:rPr>
                        <a:t>Perceptions of tokenism occur when an individual from the out-group hold jobs dominated by the in-group and the pressure and stress associated to those experiences. </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a:effectLst/>
                        </a:rPr>
                        <a:t>“I'm the only minority there.”</a:t>
                      </a:r>
                      <a:endParaRPr lang="en-US" sz="1100">
                        <a:effectLst/>
                        <a:latin typeface="Calibri" panose="020F0502020204030204" pitchFamily="34" charset="0"/>
                        <a:cs typeface="Times New Roman" panose="02020603050405020304" pitchFamily="18" charset="0"/>
                      </a:endParaRPr>
                    </a:p>
                  </a:txBody>
                  <a:tcPr marL="46042" marR="46042" marT="0" marB="0"/>
                </a:tc>
                <a:extLst>
                  <a:ext uri="{0D108BD9-81ED-4DB2-BD59-A6C34878D82A}">
                    <a16:rowId xmlns:a16="http://schemas.microsoft.com/office/drawing/2014/main" val="4011954228"/>
                  </a:ext>
                </a:extLst>
              </a:tr>
              <a:tr h="1654237">
                <a:tc>
                  <a:txBody>
                    <a:bodyPr/>
                    <a:lstStyle/>
                    <a:p>
                      <a:pPr>
                        <a:lnSpc>
                          <a:spcPct val="115000"/>
                        </a:lnSpc>
                        <a:spcAft>
                          <a:spcPts val="0"/>
                        </a:spcAft>
                      </a:pPr>
                      <a:r>
                        <a:rPr lang="en-US" sz="1100">
                          <a:effectLst/>
                        </a:rPr>
                        <a:t>Participants experience the expectations of minority representation</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a:effectLst/>
                        </a:rPr>
                        <a:t>Perception of participants is they are asked to represent their entire race or in comes cases all minorities. </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a:effectLst/>
                        </a:rPr>
                        <a:t>"There needs to be a diversity inclusion training or something. They will come to me, even though I have nothing to do with developing trainings for the agency.” Um, you know, that's not my role.”</a:t>
                      </a:r>
                      <a:endParaRPr lang="en-US" sz="1100">
                        <a:effectLst/>
                        <a:latin typeface="Calibri" panose="020F0502020204030204" pitchFamily="34" charset="0"/>
                        <a:cs typeface="Times New Roman" panose="02020603050405020304" pitchFamily="18" charset="0"/>
                      </a:endParaRPr>
                    </a:p>
                  </a:txBody>
                  <a:tcPr marL="46042" marR="46042" marT="0" marB="0"/>
                </a:tc>
                <a:extLst>
                  <a:ext uri="{0D108BD9-81ED-4DB2-BD59-A6C34878D82A}">
                    <a16:rowId xmlns:a16="http://schemas.microsoft.com/office/drawing/2014/main" val="775524924"/>
                  </a:ext>
                </a:extLst>
              </a:tr>
              <a:tr h="822023">
                <a:tc>
                  <a:txBody>
                    <a:bodyPr/>
                    <a:lstStyle/>
                    <a:p>
                      <a:pPr>
                        <a:lnSpc>
                          <a:spcPct val="115000"/>
                        </a:lnSpc>
                        <a:spcAft>
                          <a:spcPts val="0"/>
                        </a:spcAft>
                      </a:pPr>
                      <a:r>
                        <a:rPr lang="en-US" sz="1100">
                          <a:effectLst/>
                        </a:rPr>
                        <a:t>Participants experience the elephant in the room</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a:effectLst/>
                        </a:rPr>
                        <a:t>Perceptions of the uncomfortable feeling of race being a topic that rarely if ever is discussed.</a:t>
                      </a:r>
                      <a:endParaRPr lang="en-US" sz="1100">
                        <a:effectLst/>
                        <a:latin typeface="Calibri" panose="020F0502020204030204" pitchFamily="34" charset="0"/>
                        <a:cs typeface="Times New Roman" panose="02020603050405020304" pitchFamily="18" charset="0"/>
                      </a:endParaRPr>
                    </a:p>
                  </a:txBody>
                  <a:tcPr marL="46042" marR="46042" marT="0" marB="0"/>
                </a:tc>
                <a:tc>
                  <a:txBody>
                    <a:bodyPr/>
                    <a:lstStyle/>
                    <a:p>
                      <a:pPr>
                        <a:lnSpc>
                          <a:spcPct val="115000"/>
                        </a:lnSpc>
                        <a:spcAft>
                          <a:spcPts val="0"/>
                        </a:spcAft>
                      </a:pPr>
                      <a:r>
                        <a:rPr lang="en-US" sz="1100" dirty="0">
                          <a:effectLst/>
                        </a:rPr>
                        <a:t>"Is there comfort with the difficult dialogue? No, not at all.”</a:t>
                      </a:r>
                      <a:endParaRPr lang="en-US" sz="1100" dirty="0">
                        <a:effectLst/>
                        <a:latin typeface="Calibri" panose="020F0502020204030204" pitchFamily="34" charset="0"/>
                        <a:cs typeface="Times New Roman" panose="02020603050405020304" pitchFamily="18" charset="0"/>
                      </a:endParaRPr>
                    </a:p>
                  </a:txBody>
                  <a:tcPr marL="46042" marR="46042" marT="0" marB="0"/>
                </a:tc>
                <a:extLst>
                  <a:ext uri="{0D108BD9-81ED-4DB2-BD59-A6C34878D82A}">
                    <a16:rowId xmlns:a16="http://schemas.microsoft.com/office/drawing/2014/main" val="2966699935"/>
                  </a:ext>
                </a:extLst>
              </a:tr>
            </a:tbl>
          </a:graphicData>
        </a:graphic>
      </p:graphicFrame>
    </p:spTree>
    <p:extLst>
      <p:ext uri="{BB962C8B-B14F-4D97-AF65-F5344CB8AC3E}">
        <p14:creationId xmlns:p14="http://schemas.microsoft.com/office/powerpoint/2010/main" val="373073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7" name="Rectangle 1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927B6646-95B4-44D0-8775-0B9A1DC9BED3}"/>
              </a:ext>
            </a:extLst>
          </p:cNvPr>
          <p:cNvSpPr>
            <a:spLocks noGrp="1"/>
          </p:cNvSpPr>
          <p:nvPr>
            <p:ph type="title"/>
          </p:nvPr>
        </p:nvSpPr>
        <p:spPr>
          <a:xfrm>
            <a:off x="6579450" y="727627"/>
            <a:ext cx="4957553" cy="1645920"/>
          </a:xfrm>
        </p:spPr>
        <p:txBody>
          <a:bodyPr vert="horz" lIns="91440" tIns="45720" rIns="91440" bIns="45720" rtlCol="0" anchor="ctr">
            <a:normAutofit/>
          </a:bodyPr>
          <a:lstStyle/>
          <a:p>
            <a:r>
              <a:rPr lang="en-US" sz="4100"/>
              <a:t>Findings – Research Question 3</a:t>
            </a:r>
          </a:p>
        </p:txBody>
      </p:sp>
      <p:sp>
        <p:nvSpPr>
          <p:cNvPr id="19" name="Rectangle 1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sp>
        <p:nvSpPr>
          <p:cNvPr id="6" name="Content Placeholder 5">
            <a:extLst>
              <a:ext uri="{FF2B5EF4-FFF2-40B4-BE49-F238E27FC236}">
                <a16:creationId xmlns:a16="http://schemas.microsoft.com/office/drawing/2014/main" id="{302C6271-9F3E-4680-899D-4D507B97837A}"/>
              </a:ext>
            </a:extLst>
          </p:cNvPr>
          <p:cNvSpPr>
            <a:spLocks noGrp="1"/>
          </p:cNvSpPr>
          <p:nvPr>
            <p:ph sz="half" idx="1"/>
          </p:nvPr>
        </p:nvSpPr>
        <p:spPr>
          <a:xfrm>
            <a:off x="6579450" y="2538919"/>
            <a:ext cx="4957554" cy="3496120"/>
          </a:xfrm>
        </p:spPr>
        <p:txBody>
          <a:bodyPr vert="horz" lIns="91440" tIns="45720" rIns="91440" bIns="45720" rtlCol="0">
            <a:normAutofit/>
          </a:bodyPr>
          <a:lstStyle/>
          <a:p>
            <a:pPr>
              <a:lnSpc>
                <a:spcPct val="100000"/>
              </a:lnSpc>
            </a:pPr>
            <a:r>
              <a:rPr lang="en-US" b="1" dirty="0"/>
              <a:t>RQ3: How do minority leaders attribute their racial identity to their career experiences? </a:t>
            </a:r>
            <a:endParaRPr lang="en-US" b="1"/>
          </a:p>
          <a:p>
            <a:pPr marL="342900">
              <a:lnSpc>
                <a:spcPct val="100000"/>
              </a:lnSpc>
            </a:pPr>
            <a:r>
              <a:rPr lang="en-US" dirty="0"/>
              <a:t>Assimilation</a:t>
            </a:r>
            <a:endParaRPr lang="en-US"/>
          </a:p>
          <a:p>
            <a:pPr marL="342900">
              <a:lnSpc>
                <a:spcPct val="100000"/>
              </a:lnSpc>
            </a:pPr>
            <a:r>
              <a:rPr lang="en-US" dirty="0"/>
              <a:t>Lack of mentorship</a:t>
            </a:r>
            <a:endParaRPr lang="en-US"/>
          </a:p>
          <a:p>
            <a:pPr marL="342900">
              <a:lnSpc>
                <a:spcPct val="100000"/>
              </a:lnSpc>
            </a:pPr>
            <a:r>
              <a:rPr lang="en-US" dirty="0"/>
              <a:t>Need outside social network</a:t>
            </a:r>
            <a:endParaRPr lang="en-US"/>
          </a:p>
          <a:p>
            <a:pPr>
              <a:lnSpc>
                <a:spcPct val="100000"/>
              </a:lnSpc>
            </a:pPr>
            <a:endParaRPr lang="en-US"/>
          </a:p>
        </p:txBody>
      </p:sp>
      <p:graphicFrame>
        <p:nvGraphicFramePr>
          <p:cNvPr id="8" name="Table 8">
            <a:extLst>
              <a:ext uri="{FF2B5EF4-FFF2-40B4-BE49-F238E27FC236}">
                <a16:creationId xmlns:a16="http://schemas.microsoft.com/office/drawing/2014/main" id="{87B9F37D-1911-4526-BCE0-EB148AAAD6F4}"/>
              </a:ext>
            </a:extLst>
          </p:cNvPr>
          <p:cNvGraphicFramePr>
            <a:graphicFrameLocks noGrp="1"/>
          </p:cNvGraphicFramePr>
          <p:nvPr>
            <p:ph sz="half" idx="2"/>
            <p:extLst>
              <p:ext uri="{D42A27DB-BD31-4B8C-83A1-F6EECF244321}">
                <p14:modId xmlns:p14="http://schemas.microsoft.com/office/powerpoint/2010/main" val="664175117"/>
              </p:ext>
            </p:extLst>
          </p:nvPr>
        </p:nvGraphicFramePr>
        <p:xfrm>
          <a:off x="1205256" y="1170432"/>
          <a:ext cx="4414439" cy="4512960"/>
        </p:xfrm>
        <a:graphic>
          <a:graphicData uri="http://schemas.openxmlformats.org/drawingml/2006/table">
            <a:tbl>
              <a:tblPr firstRow="1" bandRow="1">
                <a:tableStyleId>{5C22544A-7EE6-4342-B048-85BDC9FD1C3A}</a:tableStyleId>
              </a:tblPr>
              <a:tblGrid>
                <a:gridCol w="1199995">
                  <a:extLst>
                    <a:ext uri="{9D8B030D-6E8A-4147-A177-3AD203B41FA5}">
                      <a16:colId xmlns:a16="http://schemas.microsoft.com/office/drawing/2014/main" val="1587277802"/>
                    </a:ext>
                  </a:extLst>
                </a:gridCol>
                <a:gridCol w="1385510">
                  <a:extLst>
                    <a:ext uri="{9D8B030D-6E8A-4147-A177-3AD203B41FA5}">
                      <a16:colId xmlns:a16="http://schemas.microsoft.com/office/drawing/2014/main" val="4203890409"/>
                    </a:ext>
                  </a:extLst>
                </a:gridCol>
                <a:gridCol w="1828934">
                  <a:extLst>
                    <a:ext uri="{9D8B030D-6E8A-4147-A177-3AD203B41FA5}">
                      <a16:colId xmlns:a16="http://schemas.microsoft.com/office/drawing/2014/main" val="272756773"/>
                    </a:ext>
                  </a:extLst>
                </a:gridCol>
              </a:tblGrid>
              <a:tr h="259907">
                <a:tc>
                  <a:txBody>
                    <a:bodyPr/>
                    <a:lstStyle/>
                    <a:p>
                      <a:pPr algn="ctr">
                        <a:lnSpc>
                          <a:spcPct val="115000"/>
                        </a:lnSpc>
                        <a:spcAft>
                          <a:spcPts val="0"/>
                        </a:spcAft>
                      </a:pPr>
                      <a:r>
                        <a:rPr lang="en-US" sz="1000">
                          <a:effectLst/>
                        </a:rPr>
                        <a:t>Theme</a:t>
                      </a:r>
                      <a:endParaRPr lang="en-US" sz="1000">
                        <a:effectLst/>
                        <a:latin typeface="Calibri" panose="020F0502020204030204" pitchFamily="34" charset="0"/>
                        <a:cs typeface="Times New Roman" panose="02020603050405020304" pitchFamily="18" charset="0"/>
                      </a:endParaRPr>
                    </a:p>
                  </a:txBody>
                  <a:tcPr marL="46079" marR="46079" marT="0" marB="0"/>
                </a:tc>
                <a:tc>
                  <a:txBody>
                    <a:bodyPr/>
                    <a:lstStyle/>
                    <a:p>
                      <a:pPr algn="ctr">
                        <a:lnSpc>
                          <a:spcPct val="115000"/>
                        </a:lnSpc>
                        <a:spcAft>
                          <a:spcPts val="0"/>
                        </a:spcAft>
                      </a:pPr>
                      <a:r>
                        <a:rPr lang="en-US" sz="1000">
                          <a:effectLst/>
                        </a:rPr>
                        <a:t>Thematic Meaning</a:t>
                      </a:r>
                      <a:endParaRPr lang="en-US" sz="1000">
                        <a:effectLst/>
                        <a:latin typeface="Calibri" panose="020F0502020204030204" pitchFamily="34" charset="0"/>
                        <a:cs typeface="Times New Roman" panose="02020603050405020304" pitchFamily="18" charset="0"/>
                      </a:endParaRPr>
                    </a:p>
                  </a:txBody>
                  <a:tcPr marL="46079" marR="46079" marT="0" marB="0"/>
                </a:tc>
                <a:tc>
                  <a:txBody>
                    <a:bodyPr/>
                    <a:lstStyle/>
                    <a:p>
                      <a:pPr algn="ctr">
                        <a:lnSpc>
                          <a:spcPct val="115000"/>
                        </a:lnSpc>
                        <a:spcAft>
                          <a:spcPts val="0"/>
                        </a:spcAft>
                      </a:pPr>
                      <a:r>
                        <a:rPr lang="en-US" sz="1000">
                          <a:effectLst/>
                        </a:rPr>
                        <a:t>Example Quote</a:t>
                      </a:r>
                      <a:endParaRPr lang="en-US" sz="1000">
                        <a:effectLst/>
                        <a:latin typeface="Calibri" panose="020F0502020204030204" pitchFamily="34" charset="0"/>
                        <a:cs typeface="Times New Roman" panose="02020603050405020304" pitchFamily="18" charset="0"/>
                      </a:endParaRPr>
                    </a:p>
                  </a:txBody>
                  <a:tcPr marL="46079" marR="46079" marT="0" marB="0"/>
                </a:tc>
                <a:extLst>
                  <a:ext uri="{0D108BD9-81ED-4DB2-BD59-A6C34878D82A}">
                    <a16:rowId xmlns:a16="http://schemas.microsoft.com/office/drawing/2014/main" val="3848433336"/>
                  </a:ext>
                </a:extLst>
              </a:tr>
              <a:tr h="944131">
                <a:tc>
                  <a:txBody>
                    <a:bodyPr/>
                    <a:lstStyle/>
                    <a:p>
                      <a:pPr>
                        <a:lnSpc>
                          <a:spcPct val="115000"/>
                        </a:lnSpc>
                        <a:spcAft>
                          <a:spcPts val="0"/>
                        </a:spcAft>
                      </a:pPr>
                      <a:r>
                        <a:rPr lang="en-US" sz="1000" dirty="0">
                          <a:effectLst/>
                        </a:rPr>
                        <a:t>Participants experience the need to assimilate to the dominant culture</a:t>
                      </a:r>
                      <a:endParaRPr lang="en-US" sz="1000" dirty="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dirty="0">
                          <a:effectLst/>
                        </a:rPr>
                        <a:t>Participants identify a need to assimilate to the dominate culture in order to experience career mobility.</a:t>
                      </a:r>
                      <a:endParaRPr lang="en-US" sz="1000" dirty="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a:effectLst/>
                        </a:rPr>
                        <a:t>“I put on a mask when I go to work and when I come home, I'm a different person."</a:t>
                      </a:r>
                      <a:endParaRPr lang="en-US" sz="1000">
                        <a:effectLst/>
                        <a:latin typeface="Calibri" panose="020F0502020204030204" pitchFamily="34" charset="0"/>
                        <a:cs typeface="Times New Roman" panose="02020603050405020304" pitchFamily="18" charset="0"/>
                      </a:endParaRPr>
                    </a:p>
                  </a:txBody>
                  <a:tcPr marL="46079" marR="46079" marT="0" marB="0"/>
                </a:tc>
                <a:extLst>
                  <a:ext uri="{0D108BD9-81ED-4DB2-BD59-A6C34878D82A}">
                    <a16:rowId xmlns:a16="http://schemas.microsoft.com/office/drawing/2014/main" val="401088135"/>
                  </a:ext>
                </a:extLst>
              </a:tr>
              <a:tr h="1902901">
                <a:tc>
                  <a:txBody>
                    <a:bodyPr/>
                    <a:lstStyle/>
                    <a:p>
                      <a:pPr>
                        <a:lnSpc>
                          <a:spcPct val="115000"/>
                        </a:lnSpc>
                        <a:spcAft>
                          <a:spcPts val="0"/>
                        </a:spcAft>
                      </a:pPr>
                      <a:r>
                        <a:rPr lang="en-US" sz="1000">
                          <a:effectLst/>
                        </a:rPr>
                        <a:t>Participants report the lack of mentors who connect to their racial identity </a:t>
                      </a:r>
                      <a:endParaRPr lang="en-US" sz="100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a:effectLst/>
                        </a:rPr>
                        <a:t>Participants have rarely had mentors who share their racial experience and believe it would be impactful.</a:t>
                      </a:r>
                      <a:endParaRPr lang="en-US" sz="100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dirty="0">
                          <a:effectLst/>
                        </a:rPr>
                        <a:t>"I feel that having another person of color in a position of power, you can talk to them differently. Whereas I'm talking to someone without a similar background, because we don't have the same experiences professionally, we can’t relate on things because personally our worlds are way different.”</a:t>
                      </a:r>
                    </a:p>
                    <a:p>
                      <a:pPr>
                        <a:lnSpc>
                          <a:spcPct val="115000"/>
                        </a:lnSpc>
                        <a:spcAft>
                          <a:spcPts val="0"/>
                        </a:spcAft>
                      </a:pPr>
                      <a:endParaRPr lang="en-US" sz="1000" dirty="0">
                        <a:effectLst/>
                        <a:latin typeface="Calibri" panose="020F0502020204030204" pitchFamily="34" charset="0"/>
                        <a:cs typeface="Times New Roman" panose="02020603050405020304" pitchFamily="18" charset="0"/>
                      </a:endParaRPr>
                    </a:p>
                  </a:txBody>
                  <a:tcPr marL="46079" marR="46079" marT="0" marB="0"/>
                </a:tc>
                <a:extLst>
                  <a:ext uri="{0D108BD9-81ED-4DB2-BD59-A6C34878D82A}">
                    <a16:rowId xmlns:a16="http://schemas.microsoft.com/office/drawing/2014/main" val="1961181208"/>
                  </a:ext>
                </a:extLst>
              </a:tr>
              <a:tr h="1196837">
                <a:tc>
                  <a:txBody>
                    <a:bodyPr/>
                    <a:lstStyle/>
                    <a:p>
                      <a:pPr>
                        <a:lnSpc>
                          <a:spcPct val="115000"/>
                        </a:lnSpc>
                        <a:spcAft>
                          <a:spcPts val="0"/>
                        </a:spcAft>
                      </a:pPr>
                      <a:r>
                        <a:rPr lang="en-US" sz="1000" dirty="0">
                          <a:effectLst/>
                        </a:rPr>
                        <a:t>Participant experiences suggests the need to outwork their racial identity</a:t>
                      </a:r>
                      <a:endParaRPr lang="en-US" sz="1000" dirty="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a:effectLst/>
                        </a:rPr>
                        <a:t>Experiences identify the belief amongst they must out work the system to achieve career mobility</a:t>
                      </a:r>
                      <a:endParaRPr lang="en-US" sz="1000">
                        <a:effectLst/>
                        <a:latin typeface="Calibri" panose="020F0502020204030204" pitchFamily="34" charset="0"/>
                        <a:cs typeface="Times New Roman" panose="02020603050405020304" pitchFamily="18" charset="0"/>
                      </a:endParaRPr>
                    </a:p>
                  </a:txBody>
                  <a:tcPr marL="46079" marR="46079" marT="0" marB="0"/>
                </a:tc>
                <a:tc>
                  <a:txBody>
                    <a:bodyPr/>
                    <a:lstStyle/>
                    <a:p>
                      <a:pPr>
                        <a:lnSpc>
                          <a:spcPct val="115000"/>
                        </a:lnSpc>
                        <a:spcAft>
                          <a:spcPts val="0"/>
                        </a:spcAft>
                      </a:pPr>
                      <a:r>
                        <a:rPr lang="en-US" sz="1000" dirty="0">
                          <a:effectLst/>
                        </a:rPr>
                        <a:t>“You really need to work hard too, I mean, you have to work basically double the amount of someone is privileged to even acquire half of what they have and so you need to dedicate yourself to that.”</a:t>
                      </a:r>
                      <a:endParaRPr lang="en-US" sz="1000" dirty="0">
                        <a:effectLst/>
                        <a:latin typeface="Calibri" panose="020F0502020204030204" pitchFamily="34" charset="0"/>
                        <a:cs typeface="Times New Roman" panose="02020603050405020304" pitchFamily="18" charset="0"/>
                      </a:endParaRPr>
                    </a:p>
                  </a:txBody>
                  <a:tcPr marL="46079" marR="46079" marT="0" marB="0"/>
                </a:tc>
                <a:extLst>
                  <a:ext uri="{0D108BD9-81ED-4DB2-BD59-A6C34878D82A}">
                    <a16:rowId xmlns:a16="http://schemas.microsoft.com/office/drawing/2014/main" val="2136075219"/>
                  </a:ext>
                </a:extLst>
              </a:tr>
            </a:tbl>
          </a:graphicData>
        </a:graphic>
      </p:graphicFrame>
    </p:spTree>
    <p:extLst>
      <p:ext uri="{BB962C8B-B14F-4D97-AF65-F5344CB8AC3E}">
        <p14:creationId xmlns:p14="http://schemas.microsoft.com/office/powerpoint/2010/main" val="130652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2928B5-795E-403D-9247-31705A64CA5B}"/>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38E978E-532E-4227-8F4D-0ADD9FA65D4A}"/>
              </a:ext>
            </a:extLst>
          </p:cNvPr>
          <p:cNvSpPr>
            <a:spLocks noGrp="1"/>
          </p:cNvSpPr>
          <p:nvPr>
            <p:ph type="title"/>
          </p:nvPr>
        </p:nvSpPr>
        <p:spPr>
          <a:xfrm>
            <a:off x="1066800" y="642594"/>
            <a:ext cx="10058400" cy="1371600"/>
          </a:xfrm>
        </p:spPr>
        <p:txBody>
          <a:bodyPr>
            <a:normAutofit/>
          </a:bodyPr>
          <a:lstStyle/>
          <a:p>
            <a:r>
              <a:rPr lang="en-US"/>
              <a:t>Evaluating the Findings</a:t>
            </a:r>
          </a:p>
        </p:txBody>
      </p:sp>
      <p:sp>
        <p:nvSpPr>
          <p:cNvPr id="3" name="Content Placeholder 2">
            <a:extLst>
              <a:ext uri="{FF2B5EF4-FFF2-40B4-BE49-F238E27FC236}">
                <a16:creationId xmlns:a16="http://schemas.microsoft.com/office/drawing/2014/main" id="{C123A122-673A-4A46-8761-A1AAD86EC60E}"/>
              </a:ext>
            </a:extLst>
          </p:cNvPr>
          <p:cNvSpPr>
            <a:spLocks noGrp="1"/>
          </p:cNvSpPr>
          <p:nvPr>
            <p:ph idx="1"/>
          </p:nvPr>
        </p:nvSpPr>
        <p:spPr>
          <a:xfrm>
            <a:off x="1066800" y="2103120"/>
            <a:ext cx="10058400" cy="3849624"/>
          </a:xfrm>
        </p:spPr>
        <p:txBody>
          <a:bodyPr>
            <a:normAutofit/>
          </a:bodyPr>
          <a:lstStyle/>
          <a:p>
            <a:r>
              <a:rPr lang="en-US"/>
              <a:t>Data aligns with a plethora of current literature on Glass Ceiling connected on the glass ceiling, presented throughout study.</a:t>
            </a:r>
          </a:p>
          <a:p>
            <a:pPr lvl="1"/>
            <a:r>
              <a:rPr lang="en-US"/>
              <a:t>RQ1 – barriers experienced by participants</a:t>
            </a:r>
          </a:p>
          <a:p>
            <a:pPr lvl="2"/>
            <a:r>
              <a:rPr lang="en-US">
                <a:ea typeface="Calibri"/>
                <a:cs typeface="Calibri"/>
                <a:sym typeface="Calibri"/>
              </a:rPr>
              <a:t>(1) racial bias, (2) negative stereotype, (3) stereotype threat, and (4) cultural maintenance</a:t>
            </a:r>
          </a:p>
          <a:p>
            <a:pPr lvl="1"/>
            <a:r>
              <a:rPr lang="en-US"/>
              <a:t>RQ2 – experience of career mobility</a:t>
            </a:r>
          </a:p>
          <a:p>
            <a:pPr lvl="2"/>
            <a:r>
              <a:rPr lang="en-US"/>
              <a:t> (1) tokenism; (2) minority representation, and (3) the elephant in the room. </a:t>
            </a:r>
          </a:p>
          <a:p>
            <a:pPr lvl="1"/>
            <a:r>
              <a:rPr lang="en-US"/>
              <a:t>RQ3 - How the participants connected their racial identity to their career mobility. </a:t>
            </a:r>
          </a:p>
          <a:p>
            <a:pPr lvl="2"/>
            <a:r>
              <a:rPr lang="en-US"/>
              <a:t>(1) assimilation, (2) outworking the majority, and (3) mentorship. </a:t>
            </a:r>
          </a:p>
          <a:p>
            <a:endParaRPr lang="en-US"/>
          </a:p>
        </p:txBody>
      </p:sp>
      <p:sp>
        <p:nvSpPr>
          <p:cNvPr id="19" name="Rectangle 1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7433125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C364-2169-4647-87B7-3ACDC95263F7}"/>
              </a:ext>
            </a:extLst>
          </p:cNvPr>
          <p:cNvSpPr>
            <a:spLocks noGrp="1"/>
          </p:cNvSpPr>
          <p:nvPr>
            <p:ph type="ctrTitle"/>
          </p:nvPr>
        </p:nvSpPr>
        <p:spPr/>
        <p:txBody>
          <a:bodyPr/>
          <a:lstStyle/>
          <a:p>
            <a:r>
              <a:rPr lang="en-US" dirty="0"/>
              <a:t>What are the implications?</a:t>
            </a:r>
          </a:p>
        </p:txBody>
      </p:sp>
    </p:spTree>
    <p:extLst>
      <p:ext uri="{BB962C8B-B14F-4D97-AF65-F5344CB8AC3E}">
        <p14:creationId xmlns:p14="http://schemas.microsoft.com/office/powerpoint/2010/main" val="267379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21">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Content Placeholder 3">
            <a:extLst>
              <a:ext uri="{FF2B5EF4-FFF2-40B4-BE49-F238E27FC236}">
                <a16:creationId xmlns:a16="http://schemas.microsoft.com/office/drawing/2014/main" id="{5E9AA208-1996-4869-BC3E-78163F265075}"/>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96095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5C8CD4D-0B7E-4190-9E7C-4F16D17E3113}"/>
              </a:ext>
            </a:extLst>
          </p:cNvPr>
          <p:cNvSpPr>
            <a:spLocks noGrp="1"/>
          </p:cNvSpPr>
          <p:nvPr>
            <p:ph type="title"/>
          </p:nvPr>
        </p:nvSpPr>
        <p:spPr>
          <a:xfrm>
            <a:off x="1066800" y="642594"/>
            <a:ext cx="10058400" cy="1371600"/>
          </a:xfrm>
        </p:spPr>
        <p:txBody>
          <a:bodyPr>
            <a:normAutofit/>
          </a:bodyPr>
          <a:lstStyle/>
          <a:p>
            <a:r>
              <a:rPr lang="en-US"/>
              <a:t>Implications RQ1?</a:t>
            </a:r>
          </a:p>
        </p:txBody>
      </p:sp>
      <p:sp>
        <p:nvSpPr>
          <p:cNvPr id="3" name="Content Placeholder 2">
            <a:extLst>
              <a:ext uri="{FF2B5EF4-FFF2-40B4-BE49-F238E27FC236}">
                <a16:creationId xmlns:a16="http://schemas.microsoft.com/office/drawing/2014/main" id="{17344F26-4AB8-4426-97A6-EF9B7CDBB338}"/>
              </a:ext>
            </a:extLst>
          </p:cNvPr>
          <p:cNvSpPr>
            <a:spLocks noGrp="1"/>
          </p:cNvSpPr>
          <p:nvPr>
            <p:ph idx="1"/>
          </p:nvPr>
        </p:nvSpPr>
        <p:spPr>
          <a:xfrm>
            <a:off x="1066800" y="1767840"/>
            <a:ext cx="6485467" cy="4267200"/>
          </a:xfrm>
        </p:spPr>
        <p:txBody>
          <a:bodyPr>
            <a:normAutofit/>
          </a:bodyPr>
          <a:lstStyle/>
          <a:p>
            <a:r>
              <a:rPr lang="en-US" sz="1400" dirty="0"/>
              <a:t>RQ1: What are the barriers associated with the glass ceiling experienced by people belonging to racial minority subgroups who seek to move into leadership positions in the human services field? </a:t>
            </a:r>
          </a:p>
          <a:p>
            <a:pPr lvl="2"/>
            <a:r>
              <a:rPr lang="en-US" sz="1400" dirty="0"/>
              <a:t>(1) participants experience racial bias and racial disparity</a:t>
            </a:r>
          </a:p>
          <a:p>
            <a:pPr lvl="3"/>
            <a:r>
              <a:rPr lang="en-US" sz="1400" dirty="0"/>
              <a:t>Experienced slights and often different conditions than their White co-workers</a:t>
            </a:r>
          </a:p>
          <a:p>
            <a:pPr lvl="2"/>
            <a:r>
              <a:rPr lang="en-US" sz="1400" dirty="0"/>
              <a:t>(2) participants experienced harmful racial discrimination</a:t>
            </a:r>
          </a:p>
          <a:p>
            <a:pPr lvl="3"/>
            <a:r>
              <a:rPr lang="en-US" sz="1400" dirty="0"/>
              <a:t>Comments from superiors and co-workers were racially charged and hurtful</a:t>
            </a:r>
          </a:p>
          <a:p>
            <a:pPr lvl="2"/>
            <a:r>
              <a:rPr lang="en-US" sz="1400" dirty="0"/>
              <a:t>(3) participants experienced stereotype threat</a:t>
            </a:r>
          </a:p>
          <a:p>
            <a:pPr lvl="3"/>
            <a:r>
              <a:rPr lang="en-US" sz="1400" dirty="0"/>
              <a:t>Reported the challenge of their racial identification and the connection to the associated stereotypical traits</a:t>
            </a:r>
          </a:p>
          <a:p>
            <a:pPr lvl="2"/>
            <a:r>
              <a:rPr lang="en-US" sz="1400" dirty="0"/>
              <a:t>(4) participants experienced cultural maintenance</a:t>
            </a:r>
          </a:p>
          <a:p>
            <a:pPr lvl="3"/>
            <a:r>
              <a:rPr lang="en-US" sz="1400" dirty="0"/>
              <a:t>Needed to change their appearance to achieve career mobility or sustainability</a:t>
            </a:r>
          </a:p>
          <a:p>
            <a:endParaRPr lang="en-US" dirty="0"/>
          </a:p>
        </p:txBody>
      </p:sp>
      <p:pic>
        <p:nvPicPr>
          <p:cNvPr id="5" name="Picture 4" descr="A group of people looking at something&#10;&#10;Description automatically generated with medium confidence">
            <a:extLst>
              <a:ext uri="{FF2B5EF4-FFF2-40B4-BE49-F238E27FC236}">
                <a16:creationId xmlns:a16="http://schemas.microsoft.com/office/drawing/2014/main" id="{F6B65847-340C-482A-97D7-557BD035704D}"/>
              </a:ext>
            </a:extLst>
          </p:cNvPr>
          <p:cNvPicPr>
            <a:picLocks noChangeAspect="1"/>
          </p:cNvPicPr>
          <p:nvPr/>
        </p:nvPicPr>
        <p:blipFill rotWithShape="1">
          <a:blip r:embed="rId3"/>
          <a:srcRect l="17952" r="35342" b="1"/>
          <a:stretch/>
        </p:blipFill>
        <p:spPr>
          <a:xfrm>
            <a:off x="8020571" y="2161488"/>
            <a:ext cx="3019646" cy="3632643"/>
          </a:xfrm>
          <a:prstGeom prst="rect">
            <a:avLst/>
          </a:prstGeom>
        </p:spPr>
      </p:pic>
    </p:spTree>
    <p:extLst>
      <p:ext uri="{BB962C8B-B14F-4D97-AF65-F5344CB8AC3E}">
        <p14:creationId xmlns:p14="http://schemas.microsoft.com/office/powerpoint/2010/main" val="266480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ve Ways to Avoid Tokenism in Diversity &amp; Inclusion Work">
            <a:extLst>
              <a:ext uri="{FF2B5EF4-FFF2-40B4-BE49-F238E27FC236}">
                <a16:creationId xmlns:a16="http://schemas.microsoft.com/office/drawing/2014/main" id="{6614DC05-05DC-4AD4-B680-6ED2D19677C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FA02CC-6FF3-475A-94FB-16FB1621A65D}"/>
              </a:ext>
            </a:extLst>
          </p:cNvPr>
          <p:cNvSpPr>
            <a:spLocks noGrp="1"/>
          </p:cNvSpPr>
          <p:nvPr>
            <p:ph type="title"/>
          </p:nvPr>
        </p:nvSpPr>
        <p:spPr>
          <a:xfrm>
            <a:off x="1066800" y="642594"/>
            <a:ext cx="10058400" cy="1371600"/>
          </a:xfrm>
        </p:spPr>
        <p:txBody>
          <a:bodyPr>
            <a:normAutofit/>
          </a:bodyPr>
          <a:lstStyle/>
          <a:p>
            <a:r>
              <a:rPr lang="en-US"/>
              <a:t>Implications for RQ2</a:t>
            </a:r>
          </a:p>
        </p:txBody>
      </p:sp>
      <p:sp>
        <p:nvSpPr>
          <p:cNvPr id="3" name="Content Placeholder 2">
            <a:extLst>
              <a:ext uri="{FF2B5EF4-FFF2-40B4-BE49-F238E27FC236}">
                <a16:creationId xmlns:a16="http://schemas.microsoft.com/office/drawing/2014/main" id="{A43F5EF0-81B9-4C55-B371-20D81D3C42D6}"/>
              </a:ext>
            </a:extLst>
          </p:cNvPr>
          <p:cNvSpPr>
            <a:spLocks noGrp="1"/>
          </p:cNvSpPr>
          <p:nvPr>
            <p:ph idx="1"/>
          </p:nvPr>
        </p:nvSpPr>
        <p:spPr>
          <a:xfrm>
            <a:off x="1066800" y="2103120"/>
            <a:ext cx="10058400" cy="3849624"/>
          </a:xfrm>
        </p:spPr>
        <p:txBody>
          <a:bodyPr>
            <a:normAutofit lnSpcReduction="10000"/>
          </a:bodyPr>
          <a:lstStyle/>
          <a:p>
            <a:r>
              <a:rPr lang="en-US" sz="1800" dirty="0"/>
              <a:t>RQ2: Research question two explored how minority leaders experience the glass ceiling phenomenon in route to their current role. The glass ceiling is defined as a group of barriers impeding women's and minorities' upward mobility due to the implicit and explicit bias (Flores &amp; Combs, 2013; Cook &amp; Glass, 2014; Wilson, 2014; Guest, 2016; </a:t>
            </a:r>
            <a:r>
              <a:rPr lang="en-US" sz="1800" dirty="0" err="1"/>
              <a:t>Merluzzi</a:t>
            </a:r>
            <a:r>
              <a:rPr lang="en-US" sz="1800" dirty="0"/>
              <a:t> &amp; Sterling, 2017). </a:t>
            </a:r>
          </a:p>
          <a:p>
            <a:pPr lvl="1"/>
            <a:r>
              <a:rPr lang="en-US" sz="1800" dirty="0"/>
              <a:t>(1) tokenism</a:t>
            </a:r>
          </a:p>
          <a:p>
            <a:pPr lvl="2"/>
            <a:r>
              <a:rPr lang="en-US" sz="1800" dirty="0"/>
              <a:t>Participants reported feeling alone and isolated</a:t>
            </a:r>
          </a:p>
          <a:p>
            <a:pPr lvl="1"/>
            <a:r>
              <a:rPr lang="en-US" sz="1800" dirty="0"/>
              <a:t>(2) minority representation</a:t>
            </a:r>
          </a:p>
          <a:p>
            <a:pPr lvl="2"/>
            <a:r>
              <a:rPr lang="en-US" sz="1800" dirty="0"/>
              <a:t>Participants reported being asked to represent cultures, some they do not belong to.</a:t>
            </a:r>
          </a:p>
          <a:p>
            <a:pPr lvl="1"/>
            <a:r>
              <a:rPr lang="en-US" sz="1800" dirty="0"/>
              <a:t>(3) the elephant in the room</a:t>
            </a:r>
          </a:p>
          <a:p>
            <a:pPr lvl="2"/>
            <a:r>
              <a:rPr lang="en-US" sz="1800" dirty="0"/>
              <a:t>Participants express a desire to discuss race and social issues and the conversations do not occur. </a:t>
            </a:r>
          </a:p>
          <a:p>
            <a:endParaRPr lang="en-US" dirty="0"/>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412640233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oy, doll, clipart&#10;&#10;Description automatically generated">
            <a:extLst>
              <a:ext uri="{FF2B5EF4-FFF2-40B4-BE49-F238E27FC236}">
                <a16:creationId xmlns:a16="http://schemas.microsoft.com/office/drawing/2014/main" id="{7F47003B-1AD1-42B8-B1A9-E2FF6CB3D512}"/>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2FDBD6E-475B-4805-967B-C7773CDEDF4C}"/>
              </a:ext>
            </a:extLst>
          </p:cNvPr>
          <p:cNvSpPr>
            <a:spLocks noGrp="1"/>
          </p:cNvSpPr>
          <p:nvPr>
            <p:ph type="title"/>
          </p:nvPr>
        </p:nvSpPr>
        <p:spPr>
          <a:xfrm>
            <a:off x="1066800" y="642594"/>
            <a:ext cx="10058400" cy="1371600"/>
          </a:xfrm>
        </p:spPr>
        <p:txBody>
          <a:bodyPr>
            <a:normAutofit/>
          </a:bodyPr>
          <a:lstStyle/>
          <a:p>
            <a:r>
              <a:rPr lang="en-US"/>
              <a:t>Implications for RQ3</a:t>
            </a:r>
          </a:p>
        </p:txBody>
      </p:sp>
      <p:sp>
        <p:nvSpPr>
          <p:cNvPr id="3" name="Content Placeholder 2">
            <a:extLst>
              <a:ext uri="{FF2B5EF4-FFF2-40B4-BE49-F238E27FC236}">
                <a16:creationId xmlns:a16="http://schemas.microsoft.com/office/drawing/2014/main" id="{B1AE3528-FDBF-4D68-8AF9-3EF243650274}"/>
              </a:ext>
            </a:extLst>
          </p:cNvPr>
          <p:cNvSpPr>
            <a:spLocks noGrp="1"/>
          </p:cNvSpPr>
          <p:nvPr>
            <p:ph idx="1"/>
          </p:nvPr>
        </p:nvSpPr>
        <p:spPr>
          <a:xfrm>
            <a:off x="1066800" y="2103120"/>
            <a:ext cx="10058400" cy="3849624"/>
          </a:xfrm>
        </p:spPr>
        <p:txBody>
          <a:bodyPr>
            <a:normAutofit/>
          </a:bodyPr>
          <a:lstStyle/>
          <a:p>
            <a:r>
              <a:rPr lang="en-US" sz="2400" dirty="0"/>
              <a:t>RQ3: What are the barriers associated with the glass ceiling experienced by people belonging to racial minority subgroups who 3seek to move into leadership positions in the human services field? </a:t>
            </a:r>
          </a:p>
          <a:p>
            <a:pPr lvl="1"/>
            <a:r>
              <a:rPr lang="en-US" sz="2400" dirty="0"/>
              <a:t>The four themes developed from the data analysis were: </a:t>
            </a:r>
          </a:p>
          <a:p>
            <a:pPr lvl="2"/>
            <a:r>
              <a:rPr lang="en-US" sz="2400" dirty="0"/>
              <a:t>(1) Participants experience a need to assimilate.</a:t>
            </a:r>
          </a:p>
          <a:p>
            <a:pPr lvl="2"/>
            <a:r>
              <a:rPr lang="en-US" sz="2400" dirty="0"/>
              <a:t>(2) Participants experience a lack of community and mentors who connect to their racial identity within the industry. </a:t>
            </a:r>
          </a:p>
          <a:p>
            <a:pPr lvl="2"/>
            <a:r>
              <a:rPr lang="en-US" sz="2400" dirty="0"/>
              <a:t>(3) Participants' experience suggests the need to outwork their racial identity. </a:t>
            </a:r>
            <a:endParaRPr lang="en-US" sz="2400" b="1" dirty="0"/>
          </a:p>
          <a:p>
            <a:endParaRPr lang="en-US" dirty="0"/>
          </a:p>
        </p:txBody>
      </p:sp>
      <p:sp>
        <p:nvSpPr>
          <p:cNvPr id="35" name="Rectangle 2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8911769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8CC73-68AB-42D1-B6CD-5CCBDCBEF4D3}"/>
              </a:ext>
            </a:extLst>
          </p:cNvPr>
          <p:cNvSpPr>
            <a:spLocks noGrp="1"/>
          </p:cNvSpPr>
          <p:nvPr>
            <p:ph type="ctrTitle"/>
          </p:nvPr>
        </p:nvSpPr>
        <p:spPr/>
        <p:txBody>
          <a:bodyPr/>
          <a:lstStyle/>
          <a:p>
            <a:r>
              <a:rPr lang="en-US" dirty="0"/>
              <a:t>Now what?</a:t>
            </a:r>
          </a:p>
        </p:txBody>
      </p:sp>
    </p:spTree>
    <p:extLst>
      <p:ext uri="{BB962C8B-B14F-4D97-AF65-F5344CB8AC3E}">
        <p14:creationId xmlns:p14="http://schemas.microsoft.com/office/powerpoint/2010/main" val="56632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68145BE3-FCA5-40A3-BB85-EEAFE31098D6}"/>
              </a:ext>
            </a:extLst>
          </p:cNvPr>
          <p:cNvSpPr>
            <a:spLocks noGrp="1"/>
          </p:cNvSpPr>
          <p:nvPr>
            <p:ph type="title"/>
          </p:nvPr>
        </p:nvSpPr>
        <p:spPr>
          <a:xfrm>
            <a:off x="1066800" y="642594"/>
            <a:ext cx="10058400" cy="1371600"/>
          </a:xfrm>
        </p:spPr>
        <p:txBody>
          <a:bodyPr>
            <a:normAutofit/>
          </a:bodyPr>
          <a:lstStyle/>
          <a:p>
            <a:r>
              <a:rPr lang="en-US" dirty="0"/>
              <a:t>Recommendations</a:t>
            </a:r>
          </a:p>
        </p:txBody>
      </p:sp>
      <p:sp>
        <p:nvSpPr>
          <p:cNvPr id="3" name="Content Placeholder 2">
            <a:extLst>
              <a:ext uri="{FF2B5EF4-FFF2-40B4-BE49-F238E27FC236}">
                <a16:creationId xmlns:a16="http://schemas.microsoft.com/office/drawing/2014/main" id="{6EC15FEF-819A-4C7A-A904-B635CFE6A8B8}"/>
              </a:ext>
            </a:extLst>
          </p:cNvPr>
          <p:cNvSpPr>
            <a:spLocks noGrp="1"/>
          </p:cNvSpPr>
          <p:nvPr>
            <p:ph idx="1"/>
          </p:nvPr>
        </p:nvSpPr>
        <p:spPr>
          <a:xfrm>
            <a:off x="1066800" y="2014194"/>
            <a:ext cx="6485467" cy="4020846"/>
          </a:xfrm>
        </p:spPr>
        <p:txBody>
          <a:bodyPr>
            <a:noAutofit/>
          </a:bodyPr>
          <a:lstStyle/>
          <a:p>
            <a:r>
              <a:rPr lang="en-US" dirty="0"/>
              <a:t>Authenticity Matters</a:t>
            </a:r>
          </a:p>
          <a:p>
            <a:pPr lvl="1"/>
            <a:r>
              <a:rPr lang="en-US" sz="1500" dirty="0"/>
              <a:t>How an organization embraces diversity impacts the experience of minorities working in the organization matters (</a:t>
            </a:r>
            <a:r>
              <a:rPr lang="en-US" sz="1500" dirty="0" err="1"/>
              <a:t>Hofhuis</a:t>
            </a:r>
            <a:r>
              <a:rPr lang="en-US" sz="1500" dirty="0"/>
              <a:t> et al., 2016).</a:t>
            </a:r>
          </a:p>
          <a:p>
            <a:pPr lvl="1"/>
            <a:r>
              <a:rPr lang="en-US" sz="1500" dirty="0"/>
              <a:t>Decision-makers must embrace the internal and external impact of diversity on the entire community. </a:t>
            </a:r>
          </a:p>
          <a:p>
            <a:r>
              <a:rPr lang="en-US" dirty="0"/>
              <a:t>Absence of minorities in the industry hinders the career mobility of the next individual. </a:t>
            </a:r>
          </a:p>
          <a:p>
            <a:pPr lvl="1"/>
            <a:r>
              <a:rPr lang="en-US" sz="1500" dirty="0"/>
              <a:t>The isolation minimizes safety and idea-sharing, leading to a small representation of minorities in leadership positions (Guest, 2016).</a:t>
            </a:r>
          </a:p>
          <a:p>
            <a:r>
              <a:rPr lang="en-US" dirty="0"/>
              <a:t>PASA’s and CCB’s benefit from identifying willing minority leaders across the industry and match interested prospective employees with them for support. </a:t>
            </a:r>
          </a:p>
          <a:p>
            <a:pPr lvl="1"/>
            <a:r>
              <a:rPr lang="en-US" sz="1500" dirty="0"/>
              <a:t>Glass and Cook (2017) indicate that visible minority leaders positively impact minority representation amongst the organization. </a:t>
            </a:r>
          </a:p>
        </p:txBody>
      </p:sp>
      <p:pic>
        <p:nvPicPr>
          <p:cNvPr id="2050" name="Picture 2" descr="Authenticity Matters Radio Show | The PEAK Fleet">
            <a:extLst>
              <a:ext uri="{FF2B5EF4-FFF2-40B4-BE49-F238E27FC236}">
                <a16:creationId xmlns:a16="http://schemas.microsoft.com/office/drawing/2014/main" id="{8F0E4B09-411E-475A-8228-43B0FBF03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9" r="3" b="3"/>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8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4645FC1A-D761-49C9-87A2-3C811F147909}"/>
              </a:ext>
            </a:extLst>
          </p:cNvPr>
          <p:cNvSpPr>
            <a:spLocks noGrp="1"/>
          </p:cNvSpPr>
          <p:nvPr>
            <p:ph type="title"/>
          </p:nvPr>
        </p:nvSpPr>
        <p:spPr>
          <a:xfrm>
            <a:off x="6579450" y="727627"/>
            <a:ext cx="4957553" cy="1645920"/>
          </a:xfrm>
        </p:spPr>
        <p:txBody>
          <a:bodyPr>
            <a:normAutofit/>
          </a:bodyPr>
          <a:lstStyle/>
          <a:p>
            <a:r>
              <a:rPr lang="en-US"/>
              <a:t>In the end…</a:t>
            </a:r>
          </a:p>
        </p:txBody>
      </p:sp>
      <p:sp>
        <p:nvSpPr>
          <p:cNvPr id="78" name="Rectangle 77">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80" name="Rectangle 79">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1026" name="Picture 2">
            <a:extLst>
              <a:ext uri="{FF2B5EF4-FFF2-40B4-BE49-F238E27FC236}">
                <a16:creationId xmlns:a16="http://schemas.microsoft.com/office/drawing/2014/main" id="{8156BBE6-09E7-46C1-9D0A-44D900AAC5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1230863"/>
            <a:ext cx="4414438" cy="4414438"/>
          </a:xfrm>
          <a:prstGeom prst="rect">
            <a:avLst/>
          </a:prstGeom>
          <a:noFill/>
          <a:extLst>
            <a:ext uri="{909E8E84-426E-40DD-AFC4-6F175D3DCCD1}">
              <a14:hiddenFill xmlns:a14="http://schemas.microsoft.com/office/drawing/2010/main">
                <a:solidFill>
                  <a:srgbClr val="FFFFFF"/>
                </a:solidFill>
              </a14:hiddenFill>
            </a:ext>
          </a:extLst>
        </p:spPr>
      </p:pic>
      <p:sp>
        <p:nvSpPr>
          <p:cNvPr id="1032" name="Content Placeholder 2">
            <a:extLst>
              <a:ext uri="{FF2B5EF4-FFF2-40B4-BE49-F238E27FC236}">
                <a16:creationId xmlns:a16="http://schemas.microsoft.com/office/drawing/2014/main" id="{2D0E649B-B855-4184-9236-12E5354CFBF4}"/>
              </a:ext>
            </a:extLst>
          </p:cNvPr>
          <p:cNvSpPr>
            <a:spLocks noGrp="1"/>
          </p:cNvSpPr>
          <p:nvPr>
            <p:ph idx="1"/>
          </p:nvPr>
        </p:nvSpPr>
        <p:spPr>
          <a:xfrm>
            <a:off x="6579450" y="2538919"/>
            <a:ext cx="4957554" cy="3496120"/>
          </a:xfrm>
        </p:spPr>
        <p:txBody>
          <a:bodyPr>
            <a:normAutofit/>
          </a:bodyPr>
          <a:lstStyle/>
          <a:p>
            <a:r>
              <a:rPr lang="en-US" dirty="0"/>
              <a:t>Creating change takes intentionality and effort</a:t>
            </a:r>
          </a:p>
          <a:p>
            <a:r>
              <a:rPr lang="en-US" dirty="0"/>
              <a:t>It isn’t perfect and often messy</a:t>
            </a:r>
          </a:p>
          <a:p>
            <a:r>
              <a:rPr lang="en-US"/>
              <a:t>Remain steadfast to ensuring equity does not stop with the individuals we serve, but creeps into the halls of our office spaces</a:t>
            </a:r>
          </a:p>
        </p:txBody>
      </p:sp>
    </p:spTree>
    <p:extLst>
      <p:ext uri="{BB962C8B-B14F-4D97-AF65-F5344CB8AC3E}">
        <p14:creationId xmlns:p14="http://schemas.microsoft.com/office/powerpoint/2010/main" val="96763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2A550675-EB5B-4553-83A5-40C0B52AC7FB}"/>
              </a:ext>
            </a:extLst>
          </p:cNvPr>
          <p:cNvSpPr>
            <a:spLocks noGrp="1"/>
          </p:cNvSpPr>
          <p:nvPr>
            <p:ph type="title"/>
          </p:nvPr>
        </p:nvSpPr>
        <p:spPr>
          <a:xfrm>
            <a:off x="1066800" y="642594"/>
            <a:ext cx="10058400" cy="1371600"/>
          </a:xfrm>
        </p:spPr>
        <p:txBody>
          <a:bodyPr>
            <a:normAutofit/>
          </a:bodyPr>
          <a:lstStyle/>
          <a:p>
            <a:pPr algn="ctr"/>
            <a:r>
              <a:rPr lang="en-US"/>
              <a:t>Continued Recommendations </a:t>
            </a:r>
          </a:p>
        </p:txBody>
      </p:sp>
      <p:graphicFrame>
        <p:nvGraphicFramePr>
          <p:cNvPr id="5" name="Content Placeholder 2">
            <a:extLst>
              <a:ext uri="{FF2B5EF4-FFF2-40B4-BE49-F238E27FC236}">
                <a16:creationId xmlns:a16="http://schemas.microsoft.com/office/drawing/2014/main" id="{0F790C4E-F6E3-4193-8848-1C7FF979F703}"/>
              </a:ext>
            </a:extLst>
          </p:cNvPr>
          <p:cNvGraphicFramePr>
            <a:graphicFrameLocks noGrp="1"/>
          </p:cNvGraphicFramePr>
          <p:nvPr>
            <p:ph idx="1"/>
            <p:extLst>
              <p:ext uri="{D42A27DB-BD31-4B8C-83A1-F6EECF244321}">
                <p14:modId xmlns:p14="http://schemas.microsoft.com/office/powerpoint/2010/main" val="197463760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48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A70E-B8D0-40F6-884C-EBED17F1E21D}"/>
              </a:ext>
            </a:extLst>
          </p:cNvPr>
          <p:cNvSpPr>
            <a:spLocks noGrp="1"/>
          </p:cNvSpPr>
          <p:nvPr>
            <p:ph type="title"/>
          </p:nvPr>
        </p:nvSpPr>
        <p:spPr>
          <a:xfrm>
            <a:off x="642259" y="634946"/>
            <a:ext cx="3372529" cy="5055904"/>
          </a:xfrm>
        </p:spPr>
        <p:txBody>
          <a:bodyPr anchor="ctr">
            <a:normAutofit/>
          </a:bodyPr>
          <a:lstStyle/>
          <a:p>
            <a:r>
              <a:rPr lang="en-US" dirty="0"/>
              <a:t>LEAP – A way to engage each other in conversations about DEI</a:t>
            </a:r>
          </a:p>
        </p:txBody>
      </p:sp>
      <p:graphicFrame>
        <p:nvGraphicFramePr>
          <p:cNvPr id="5" name="Content Placeholder 2">
            <a:extLst>
              <a:ext uri="{FF2B5EF4-FFF2-40B4-BE49-F238E27FC236}">
                <a16:creationId xmlns:a16="http://schemas.microsoft.com/office/drawing/2014/main" id="{EAC4D4DA-8FA9-4B1B-8673-DE5C57F714B3}"/>
              </a:ext>
            </a:extLst>
          </p:cNvPr>
          <p:cNvGraphicFramePr>
            <a:graphicFrameLocks noGrp="1"/>
          </p:cNvGraphicFramePr>
          <p:nvPr>
            <p:ph idx="1"/>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54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lasses on top of a book">
            <a:extLst>
              <a:ext uri="{FF2B5EF4-FFF2-40B4-BE49-F238E27FC236}">
                <a16:creationId xmlns:a16="http://schemas.microsoft.com/office/drawing/2014/main" id="{F70C3787-789E-438D-A236-955FAF738376}"/>
              </a:ext>
            </a:extLst>
          </p:cNvPr>
          <p:cNvPicPr>
            <a:picLocks noChangeAspect="1"/>
          </p:cNvPicPr>
          <p:nvPr/>
        </p:nvPicPr>
        <p:blipFill rotWithShape="1">
          <a:blip r:embed="rId3">
            <a:alphaModFix amt="45000"/>
          </a:blip>
          <a:srcRect t="14112" b="983"/>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 name="Title 3">
            <a:extLst>
              <a:ext uri="{FF2B5EF4-FFF2-40B4-BE49-F238E27FC236}">
                <a16:creationId xmlns:a16="http://schemas.microsoft.com/office/drawing/2014/main" id="{90556E06-8D21-49ED-8A69-81B1B801FC8A}"/>
              </a:ext>
            </a:extLst>
          </p:cNvPr>
          <p:cNvSpPr>
            <a:spLocks noGrp="1"/>
          </p:cNvSpPr>
          <p:nvPr>
            <p:ph type="ctrTitle"/>
          </p:nvPr>
        </p:nvSpPr>
        <p:spPr>
          <a:xfrm>
            <a:off x="1769532" y="2091263"/>
            <a:ext cx="8652938" cy="2461504"/>
          </a:xfrm>
        </p:spPr>
        <p:txBody>
          <a:bodyPr>
            <a:normAutofit/>
          </a:bodyPr>
          <a:lstStyle/>
          <a:p>
            <a:r>
              <a:rPr lang="en-US" dirty="0"/>
              <a:t>References upon request</a:t>
            </a:r>
          </a:p>
        </p:txBody>
      </p:sp>
      <p:sp>
        <p:nvSpPr>
          <p:cNvPr id="5" name="Subtitle 4">
            <a:extLst>
              <a:ext uri="{FF2B5EF4-FFF2-40B4-BE49-F238E27FC236}">
                <a16:creationId xmlns:a16="http://schemas.microsoft.com/office/drawing/2014/main" id="{88AC641B-6C16-4D21-A10C-D170C616C61F}"/>
              </a:ext>
            </a:extLst>
          </p:cNvPr>
          <p:cNvSpPr>
            <a:spLocks noGrp="1"/>
          </p:cNvSpPr>
          <p:nvPr>
            <p:ph type="subTitle" idx="1"/>
          </p:nvPr>
        </p:nvSpPr>
        <p:spPr>
          <a:xfrm>
            <a:off x="1769532" y="4623127"/>
            <a:ext cx="8655200" cy="457201"/>
          </a:xfrm>
        </p:spPr>
        <p:txBody>
          <a:bodyPr>
            <a:normAutofit/>
          </a:bodyPr>
          <a:lstStyle/>
          <a:p>
            <a:pPr>
              <a:spcAft>
                <a:spcPts val="600"/>
              </a:spcAft>
            </a:pPr>
            <a:r>
              <a:rPr lang="en-US">
                <a:solidFill>
                  <a:schemeClr val="tx1"/>
                </a:solidFill>
              </a:rPr>
              <a:t>There are a lot…</a:t>
            </a:r>
          </a:p>
        </p:txBody>
      </p:sp>
      <p:sp>
        <p:nvSpPr>
          <p:cNvPr id="15" name="Rectangle 1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8167513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F0C0-8AD6-4422-B3BF-EAAF4D4665BC}"/>
              </a:ext>
            </a:extLst>
          </p:cNvPr>
          <p:cNvSpPr>
            <a:spLocks noGrp="1"/>
          </p:cNvSpPr>
          <p:nvPr>
            <p:ph type="title"/>
          </p:nvPr>
        </p:nvSpPr>
        <p:spPr/>
        <p:txBody>
          <a:bodyPr/>
          <a:lstStyle/>
          <a:p>
            <a:r>
              <a:rPr lang="en-US" dirty="0"/>
              <a:t>Expectations for the room</a:t>
            </a:r>
          </a:p>
        </p:txBody>
      </p:sp>
      <p:sp>
        <p:nvSpPr>
          <p:cNvPr id="3" name="Content Placeholder 2">
            <a:extLst>
              <a:ext uri="{FF2B5EF4-FFF2-40B4-BE49-F238E27FC236}">
                <a16:creationId xmlns:a16="http://schemas.microsoft.com/office/drawing/2014/main" id="{6A62785E-3503-482A-A648-F968BDD593C6}"/>
              </a:ext>
            </a:extLst>
          </p:cNvPr>
          <p:cNvSpPr>
            <a:spLocks noGrp="1"/>
          </p:cNvSpPr>
          <p:nvPr>
            <p:ph idx="1"/>
          </p:nvPr>
        </p:nvSpPr>
        <p:spPr/>
        <p:txBody>
          <a:bodyPr>
            <a:normAutofit/>
          </a:bodyPr>
          <a:lstStyle/>
          <a:p>
            <a:r>
              <a:rPr lang="en-US" sz="3200" dirty="0"/>
              <a:t>Be aware of your feelings</a:t>
            </a:r>
          </a:p>
          <a:p>
            <a:r>
              <a:rPr lang="en-US" sz="3200" dirty="0"/>
              <a:t>Reflect, but do not dwell</a:t>
            </a:r>
          </a:p>
          <a:p>
            <a:r>
              <a:rPr lang="en-US" sz="3200" dirty="0"/>
              <a:t>Focus on ways to adapt</a:t>
            </a:r>
          </a:p>
          <a:p>
            <a:r>
              <a:rPr lang="en-US" sz="3200" dirty="0"/>
              <a:t>Understand you are not an expert in other people’s experience</a:t>
            </a:r>
          </a:p>
          <a:p>
            <a:r>
              <a:rPr lang="en-US" sz="3200" dirty="0"/>
              <a:t>Turn your “fix it” off, turn </a:t>
            </a:r>
            <a:r>
              <a:rPr lang="en-US" sz="3200"/>
              <a:t>your empathy up</a:t>
            </a:r>
            <a:endParaRPr lang="en-US" sz="3200" dirty="0"/>
          </a:p>
        </p:txBody>
      </p:sp>
    </p:spTree>
    <p:extLst>
      <p:ext uri="{BB962C8B-B14F-4D97-AF65-F5344CB8AC3E}">
        <p14:creationId xmlns:p14="http://schemas.microsoft.com/office/powerpoint/2010/main" val="178306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4" name="Title 3">
            <a:extLst>
              <a:ext uri="{FF2B5EF4-FFF2-40B4-BE49-F238E27FC236}">
                <a16:creationId xmlns:a16="http://schemas.microsoft.com/office/drawing/2014/main" id="{15843B68-D743-4C24-9A73-652CFAEE7D0C}"/>
              </a:ext>
            </a:extLst>
          </p:cNvPr>
          <p:cNvSpPr>
            <a:spLocks noGrp="1"/>
          </p:cNvSpPr>
          <p:nvPr>
            <p:ph type="ctrTitle"/>
          </p:nvPr>
        </p:nvSpPr>
        <p:spPr>
          <a:xfrm>
            <a:off x="1306286" y="1446715"/>
            <a:ext cx="9637485" cy="3299335"/>
          </a:xfrm>
        </p:spPr>
        <p:txBody>
          <a:bodyPr>
            <a:normAutofit/>
          </a:bodyPr>
          <a:lstStyle/>
          <a:p>
            <a:r>
              <a:rPr lang="en-US" sz="5300" dirty="0"/>
              <a:t>Diversity is a fact</a:t>
            </a:r>
            <a:br>
              <a:rPr lang="en-US" sz="5300" dirty="0"/>
            </a:br>
            <a:r>
              <a:rPr lang="en-US" sz="5300" dirty="0"/>
              <a:t>Equity is a choice</a:t>
            </a:r>
            <a:br>
              <a:rPr lang="en-US" sz="5300" dirty="0"/>
            </a:br>
            <a:r>
              <a:rPr lang="en-US" sz="5300" dirty="0"/>
              <a:t>inclusion is an action</a:t>
            </a:r>
            <a:br>
              <a:rPr lang="en-US" sz="5300" dirty="0"/>
            </a:br>
            <a:r>
              <a:rPr lang="en-US" sz="5300" dirty="0"/>
              <a:t>Belonging is an outcome</a:t>
            </a:r>
          </a:p>
        </p:txBody>
      </p:sp>
      <p:sp>
        <p:nvSpPr>
          <p:cNvPr id="16" name="Rectangle 1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EC3A861-35B1-436A-8B71-5E0E89A269ED}"/>
              </a:ext>
            </a:extLst>
          </p:cNvPr>
          <p:cNvSpPr>
            <a:spLocks noGrp="1"/>
          </p:cNvSpPr>
          <p:nvPr>
            <p:ph type="ctrTitle"/>
          </p:nvPr>
        </p:nvSpPr>
        <p:spPr>
          <a:xfrm>
            <a:off x="1306286" y="1446715"/>
            <a:ext cx="9637485" cy="3299335"/>
          </a:xfrm>
        </p:spPr>
        <p:txBody>
          <a:bodyPr>
            <a:normAutofit/>
          </a:bodyPr>
          <a:lstStyle/>
          <a:p>
            <a:r>
              <a:rPr lang="en-US" sz="3700"/>
              <a:t>explore and understand the lived experiences of racial minority leaders confronted by the glass ceiling within Colorado human service agencies and how they managed to achieve career mobility.</a:t>
            </a:r>
          </a:p>
        </p:txBody>
      </p:sp>
      <p:sp>
        <p:nvSpPr>
          <p:cNvPr id="3" name="Subtitle 2">
            <a:extLst>
              <a:ext uri="{FF2B5EF4-FFF2-40B4-BE49-F238E27FC236}">
                <a16:creationId xmlns:a16="http://schemas.microsoft.com/office/drawing/2014/main" id="{61167BDA-0623-463E-B719-B3E407023A78}"/>
              </a:ext>
            </a:extLst>
          </p:cNvPr>
          <p:cNvSpPr>
            <a:spLocks noGrp="1"/>
          </p:cNvSpPr>
          <p:nvPr>
            <p:ph type="subTitle" idx="1"/>
          </p:nvPr>
        </p:nvSpPr>
        <p:spPr>
          <a:xfrm>
            <a:off x="1306286" y="4842627"/>
            <a:ext cx="9637485" cy="729223"/>
          </a:xfrm>
        </p:spPr>
        <p:txBody>
          <a:bodyPr>
            <a:normAutofit/>
          </a:bodyPr>
          <a:lstStyle/>
          <a:p>
            <a:pPr>
              <a:spcAft>
                <a:spcPts val="600"/>
              </a:spcAft>
            </a:pPr>
            <a:r>
              <a:rPr lang="en-US" dirty="0"/>
              <a:t>Purpose for Presentation</a:t>
            </a:r>
          </a:p>
        </p:txBody>
      </p:sp>
      <p:sp>
        <p:nvSpPr>
          <p:cNvPr id="14" name="Rectangle 13">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C3D9FDC0-A271-4B50-8BF0-D741BF60C0A2}"/>
              </a:ext>
            </a:extLst>
          </p:cNvPr>
          <p:cNvSpPr>
            <a:spLocks noGrp="1"/>
          </p:cNvSpPr>
          <p:nvPr>
            <p:ph type="title"/>
          </p:nvPr>
        </p:nvSpPr>
        <p:spPr>
          <a:xfrm>
            <a:off x="573409" y="559477"/>
            <a:ext cx="3765200" cy="5709931"/>
          </a:xfrm>
        </p:spPr>
        <p:txBody>
          <a:bodyPr>
            <a:normAutofit/>
          </a:bodyPr>
          <a:lstStyle/>
          <a:p>
            <a:pPr algn="ctr"/>
            <a:r>
              <a:rPr lang="en-US" dirty="0"/>
              <a:t>Why is today’s discussion significant?</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7CE22C8C-196C-4CFF-90B0-BE6C4D7F1FAB}"/>
              </a:ext>
            </a:extLst>
          </p:cNvPr>
          <p:cNvGraphicFramePr>
            <a:graphicFrameLocks noGrp="1"/>
          </p:cNvGraphicFramePr>
          <p:nvPr>
            <p:ph idx="1"/>
            <p:extLst>
              <p:ext uri="{D42A27DB-BD31-4B8C-83A1-F6EECF244321}">
                <p14:modId xmlns:p14="http://schemas.microsoft.com/office/powerpoint/2010/main" val="242071825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65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5">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9">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Timeline for today</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21384847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54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 wooden, floor, wood&#10;&#10;Description automatically generated">
            <a:extLst>
              <a:ext uri="{FF2B5EF4-FFF2-40B4-BE49-F238E27FC236}">
                <a16:creationId xmlns:a16="http://schemas.microsoft.com/office/drawing/2014/main" id="{B000654F-067F-446A-9DD1-EC875D89FF83}"/>
              </a:ext>
            </a:extLst>
          </p:cNvPr>
          <p:cNvPicPr>
            <a:picLocks noChangeAspect="1"/>
          </p:cNvPicPr>
          <p:nvPr/>
        </p:nvPicPr>
        <p:blipFill rotWithShape="1">
          <a:blip r:embed="rId3">
            <a:alphaModFix amt="35000"/>
          </a:blip>
          <a:srcRect b="10359"/>
          <a:stretch/>
        </p:blipFill>
        <p:spPr>
          <a:xfrm>
            <a:off x="20" y="10"/>
            <a:ext cx="12191980" cy="6857990"/>
          </a:xfrm>
          <a:prstGeom prst="rect">
            <a:avLst/>
          </a:prstGeom>
        </p:spPr>
      </p:pic>
      <p:sp>
        <p:nvSpPr>
          <p:cNvPr id="4" name="Title 3">
            <a:extLst>
              <a:ext uri="{FF2B5EF4-FFF2-40B4-BE49-F238E27FC236}">
                <a16:creationId xmlns:a16="http://schemas.microsoft.com/office/drawing/2014/main" id="{2265DB47-2817-4750-AD88-336E862FC2C1}"/>
              </a:ext>
            </a:extLst>
          </p:cNvPr>
          <p:cNvSpPr>
            <a:spLocks noGrp="1"/>
          </p:cNvSpPr>
          <p:nvPr>
            <p:ph type="title"/>
          </p:nvPr>
        </p:nvSpPr>
        <p:spPr>
          <a:xfrm>
            <a:off x="1066800" y="642594"/>
            <a:ext cx="10058400" cy="1371600"/>
          </a:xfrm>
        </p:spPr>
        <p:txBody>
          <a:bodyPr>
            <a:normAutofit/>
          </a:bodyPr>
          <a:lstStyle/>
          <a:p>
            <a:r>
              <a:rPr lang="en-US" b="1"/>
              <a:t>Backdrop</a:t>
            </a:r>
            <a:endParaRPr lang="en-US" b="1" dirty="0"/>
          </a:p>
        </p:txBody>
      </p:sp>
      <p:sp>
        <p:nvSpPr>
          <p:cNvPr id="5" name="Content Placeholder 4">
            <a:extLst>
              <a:ext uri="{FF2B5EF4-FFF2-40B4-BE49-F238E27FC236}">
                <a16:creationId xmlns:a16="http://schemas.microsoft.com/office/drawing/2014/main" id="{735B90F6-E405-4B82-B43A-1E516BC615E2}"/>
              </a:ext>
            </a:extLst>
          </p:cNvPr>
          <p:cNvSpPr>
            <a:spLocks noGrp="1"/>
          </p:cNvSpPr>
          <p:nvPr>
            <p:ph idx="1"/>
          </p:nvPr>
        </p:nvSpPr>
        <p:spPr>
          <a:xfrm>
            <a:off x="1066800" y="2103120"/>
            <a:ext cx="10058400" cy="3849624"/>
          </a:xfrm>
        </p:spPr>
        <p:txBody>
          <a:bodyPr>
            <a:normAutofit/>
          </a:bodyPr>
          <a:lstStyle/>
          <a:p>
            <a:r>
              <a:rPr lang="en-US" sz="1800" b="1" dirty="0"/>
              <a:t>Kraus et al. (2019) argue that the narrative of economic equality is unfounded and grossly misleading. </a:t>
            </a:r>
          </a:p>
          <a:p>
            <a:pPr lvl="1"/>
            <a:r>
              <a:rPr lang="en-US" sz="1800" b="1" dirty="0"/>
              <a:t>historical legacy</a:t>
            </a:r>
          </a:p>
          <a:p>
            <a:pPr lvl="1"/>
            <a:r>
              <a:rPr lang="en-US" sz="1800" b="1" dirty="0"/>
              <a:t>contemporary dynamics</a:t>
            </a:r>
          </a:p>
          <a:p>
            <a:pPr lvl="1"/>
            <a:r>
              <a:rPr lang="en-US" sz="1800" b="1" dirty="0"/>
              <a:t>labor market disadvantages</a:t>
            </a:r>
          </a:p>
          <a:p>
            <a:r>
              <a:rPr lang="en-US" sz="1800" b="1" dirty="0"/>
              <a:t>Historical Legacy Theory </a:t>
            </a:r>
          </a:p>
          <a:p>
            <a:pPr lvl="1"/>
            <a:r>
              <a:rPr lang="en-US" sz="1800" b="1" dirty="0"/>
              <a:t>describes discrimination leading to a "head start“ (Conley, 2001). .</a:t>
            </a:r>
          </a:p>
          <a:p>
            <a:r>
              <a:rPr lang="en-US" sz="1800" b="1" dirty="0"/>
              <a:t>The glass ceiling </a:t>
            </a:r>
          </a:p>
          <a:p>
            <a:pPr lvl="1"/>
            <a:r>
              <a:rPr lang="en-US" sz="1800" b="1" dirty="0"/>
              <a:t>barrier for women and minority men to advance into leadership (Guest, 2016; </a:t>
            </a:r>
            <a:r>
              <a:rPr lang="en-US" sz="1800" b="1" dirty="0" err="1"/>
              <a:t>Arien</a:t>
            </a:r>
            <a:r>
              <a:rPr lang="en-US" sz="1800" b="1" dirty="0"/>
              <a:t>, 2017).</a:t>
            </a:r>
          </a:p>
          <a:p>
            <a:endParaRPr lang="en-US" dirty="0"/>
          </a:p>
        </p:txBody>
      </p:sp>
      <p:sp>
        <p:nvSpPr>
          <p:cNvPr id="32" name="Rectangle 2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1964135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86965852-E544-47A6-84B4-D2B96AF88E62}"/>
              </a:ext>
            </a:extLst>
          </p:cNvPr>
          <p:cNvSpPr>
            <a:spLocks noGrp="1"/>
          </p:cNvSpPr>
          <p:nvPr>
            <p:ph type="title"/>
          </p:nvPr>
        </p:nvSpPr>
        <p:spPr>
          <a:xfrm>
            <a:off x="983887" y="1185059"/>
            <a:ext cx="3491832" cy="4487882"/>
          </a:xfrm>
        </p:spPr>
        <p:txBody>
          <a:bodyPr>
            <a:normAutofit/>
          </a:bodyPr>
          <a:lstStyle/>
          <a:p>
            <a:pPr algn="ctr"/>
            <a:r>
              <a:rPr lang="en-US" sz="4400"/>
              <a:t>What is the “Glass Ceiling”?</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CE81D3B5-69CA-4429-892D-3B3E60C8EFF4}"/>
              </a:ext>
            </a:extLst>
          </p:cNvPr>
          <p:cNvSpPr>
            <a:spLocks noGrp="1"/>
          </p:cNvSpPr>
          <p:nvPr>
            <p:ph idx="1"/>
          </p:nvPr>
        </p:nvSpPr>
        <p:spPr>
          <a:xfrm>
            <a:off x="6403656" y="936416"/>
            <a:ext cx="4870512" cy="4985169"/>
          </a:xfrm>
        </p:spPr>
        <p:txBody>
          <a:bodyPr anchor="ctr">
            <a:normAutofit lnSpcReduction="10000"/>
          </a:bodyPr>
          <a:lstStyle/>
          <a:p>
            <a:pPr lvl="0">
              <a:lnSpc>
                <a:spcPct val="90000"/>
              </a:lnSpc>
            </a:pPr>
            <a:r>
              <a:rPr lang="en-US" dirty="0"/>
              <a:t>A set of barriers preventing women's and minorities' advancement is identified in various research articles ((Federal Glass Ceiling Commission, 1995, Eyring &amp; Stead, 1998; Guest, 2016; </a:t>
            </a:r>
            <a:r>
              <a:rPr lang="en-US" dirty="0" err="1"/>
              <a:t>Airen</a:t>
            </a:r>
            <a:r>
              <a:rPr lang="en-US" dirty="0"/>
              <a:t>, 2017).</a:t>
            </a:r>
          </a:p>
          <a:p>
            <a:pPr lvl="0">
              <a:lnSpc>
                <a:spcPct val="90000"/>
              </a:lnSpc>
            </a:pPr>
            <a:r>
              <a:rPr lang="en-US" dirty="0"/>
              <a:t>The Glass Ceiling impacts the experiences of racial minorities and forms their social Identity (Guest, 2016; Rodriguez, 2019; and Mitchell &amp; Coyle, 2019)</a:t>
            </a:r>
          </a:p>
          <a:p>
            <a:pPr lvl="0">
              <a:lnSpc>
                <a:spcPct val="90000"/>
              </a:lnSpc>
            </a:pPr>
            <a:r>
              <a:rPr lang="en-US" dirty="0"/>
              <a:t>Minorities tend to lack social resources</a:t>
            </a:r>
          </a:p>
          <a:p>
            <a:pPr lvl="2">
              <a:lnSpc>
                <a:spcPct val="90000"/>
              </a:lnSpc>
            </a:pPr>
            <a:r>
              <a:rPr lang="en-US" sz="1500" dirty="0"/>
              <a:t>Human Capital (Guest, 2016), </a:t>
            </a:r>
          </a:p>
          <a:p>
            <a:pPr lvl="2">
              <a:lnSpc>
                <a:spcPct val="90000"/>
              </a:lnSpc>
            </a:pPr>
            <a:r>
              <a:rPr lang="en-US" sz="1500" dirty="0"/>
              <a:t>Social Capital (Walsh, 2019 Wilson et al, 2019)</a:t>
            </a:r>
          </a:p>
          <a:p>
            <a:pPr lvl="2">
              <a:lnSpc>
                <a:spcPct val="90000"/>
              </a:lnSpc>
            </a:pPr>
            <a:r>
              <a:rPr lang="en-US" sz="1500" dirty="0"/>
              <a:t>Lack of stature to benefit from homosocial reproduction (</a:t>
            </a:r>
            <a:r>
              <a:rPr lang="en-US" sz="1500" dirty="0" err="1"/>
              <a:t>Ezzeedeen</a:t>
            </a:r>
            <a:r>
              <a:rPr lang="en-US" sz="1500" dirty="0"/>
              <a:t> et al, 2015; Guest, 2016)</a:t>
            </a:r>
          </a:p>
          <a:p>
            <a:pPr>
              <a:lnSpc>
                <a:spcPct val="90000"/>
              </a:lnSpc>
            </a:pPr>
            <a:r>
              <a:rPr lang="en-US" dirty="0"/>
              <a:t>Barriers associated with Racial Stereotypes </a:t>
            </a:r>
          </a:p>
          <a:p>
            <a:pPr lvl="1">
              <a:lnSpc>
                <a:spcPct val="90000"/>
              </a:lnSpc>
            </a:pPr>
            <a:r>
              <a:rPr lang="en-US" sz="1500" dirty="0"/>
              <a:t>Bias (</a:t>
            </a:r>
            <a:r>
              <a:rPr lang="en-US" sz="1500" dirty="0" err="1"/>
              <a:t>Holdroyd</a:t>
            </a:r>
            <a:r>
              <a:rPr lang="en-US" sz="1500" dirty="0"/>
              <a:t>, 2015)</a:t>
            </a:r>
          </a:p>
          <a:p>
            <a:pPr lvl="1">
              <a:lnSpc>
                <a:spcPct val="90000"/>
              </a:lnSpc>
            </a:pPr>
            <a:r>
              <a:rPr lang="en-US" sz="1500" dirty="0"/>
              <a:t>Cultural Maintenance (</a:t>
            </a:r>
            <a:r>
              <a:rPr lang="en-US" sz="1500" dirty="0" err="1"/>
              <a:t>Hofhuis</a:t>
            </a:r>
            <a:r>
              <a:rPr lang="en-US" sz="1500" dirty="0"/>
              <a:t> et al. (2016),</a:t>
            </a:r>
          </a:p>
          <a:p>
            <a:pPr lvl="1">
              <a:lnSpc>
                <a:spcPct val="90000"/>
              </a:lnSpc>
            </a:pPr>
            <a:r>
              <a:rPr lang="en-US" sz="1500" dirty="0"/>
              <a:t>Tokenism (Guest, 2016; LaPointe, 2019),</a:t>
            </a:r>
          </a:p>
          <a:p>
            <a:pPr lvl="1">
              <a:lnSpc>
                <a:spcPct val="90000"/>
              </a:lnSpc>
            </a:pPr>
            <a:r>
              <a:rPr lang="en-US" sz="1500" dirty="0"/>
              <a:t>Racial Stereotype (Guest, 2016)</a:t>
            </a:r>
          </a:p>
          <a:p>
            <a:pPr lvl="1">
              <a:lnSpc>
                <a:spcPct val="90000"/>
              </a:lnSpc>
            </a:pPr>
            <a:r>
              <a:rPr lang="en-US" sz="1500" dirty="0"/>
              <a:t>Stereotype Threat (</a:t>
            </a:r>
            <a:r>
              <a:rPr lang="en-US" sz="1500" dirty="0" err="1">
                <a:ea typeface="Calibri"/>
                <a:cs typeface="Calibri"/>
                <a:sym typeface="Calibri"/>
              </a:rPr>
              <a:t>Schmader</a:t>
            </a:r>
            <a:r>
              <a:rPr lang="en-US" sz="1500" dirty="0">
                <a:ea typeface="Calibri"/>
                <a:cs typeface="Calibri"/>
                <a:sym typeface="Calibri"/>
              </a:rPr>
              <a:t> &amp; Hall, 2016</a:t>
            </a:r>
            <a:r>
              <a:rPr lang="en-US" sz="1500" dirty="0"/>
              <a:t>) </a:t>
            </a:r>
          </a:p>
          <a:p>
            <a:pPr marL="0" indent="0">
              <a:lnSpc>
                <a:spcPct val="90000"/>
              </a:lnSpc>
              <a:buNone/>
            </a:pPr>
            <a:endParaRPr lang="en-US" sz="1400" dirty="0"/>
          </a:p>
        </p:txBody>
      </p:sp>
    </p:spTree>
    <p:extLst>
      <p:ext uri="{BB962C8B-B14F-4D97-AF65-F5344CB8AC3E}">
        <p14:creationId xmlns:p14="http://schemas.microsoft.com/office/powerpoint/2010/main" val="3533847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Woven fibers</Template>
  <TotalTime>4721</TotalTime>
  <Words>5166</Words>
  <Application>Microsoft Office PowerPoint</Application>
  <PresentationFormat>Widescreen</PresentationFormat>
  <Paragraphs>387</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 Next LT Pro</vt:lpstr>
      <vt:lpstr>Avenir Next LT Pro Light</vt:lpstr>
      <vt:lpstr>Calibri</vt:lpstr>
      <vt:lpstr>Garamond</vt:lpstr>
      <vt:lpstr>Times New Roman</vt:lpstr>
      <vt:lpstr>SavonVTI</vt:lpstr>
      <vt:lpstr>Exploring the Glass Ceiling in Human Services: A Phenomenological Study of Minorities and Privileged Positions in Program Approved Provider Agencies and Community Centerboards</vt:lpstr>
      <vt:lpstr>PowerPoint Presentation</vt:lpstr>
      <vt:lpstr>Expectations for the room</vt:lpstr>
      <vt:lpstr>Diversity is a fact Equity is a choice inclusion is an action Belonging is an outcome</vt:lpstr>
      <vt:lpstr>explore and understand the lived experiences of racial minority leaders confronted by the glass ceiling within Colorado human service agencies and how they managed to achieve career mobility.</vt:lpstr>
      <vt:lpstr>Why is today’s discussion significant?</vt:lpstr>
      <vt:lpstr>Timeline for today</vt:lpstr>
      <vt:lpstr>Backdrop</vt:lpstr>
      <vt:lpstr>What is the “Glass Ceiling”?</vt:lpstr>
      <vt:lpstr>The study</vt:lpstr>
      <vt:lpstr>Demographics</vt:lpstr>
      <vt:lpstr>Demographics</vt:lpstr>
      <vt:lpstr>Demographics Continued</vt:lpstr>
      <vt:lpstr>Meaningful findings</vt:lpstr>
      <vt:lpstr>Findings -Research Question One</vt:lpstr>
      <vt:lpstr>Findings – Research Question 2</vt:lpstr>
      <vt:lpstr>Findings – Research Question 3</vt:lpstr>
      <vt:lpstr>Evaluating the Findings</vt:lpstr>
      <vt:lpstr>What are the implications?</vt:lpstr>
      <vt:lpstr>Implications RQ1?</vt:lpstr>
      <vt:lpstr>Implications for RQ2</vt:lpstr>
      <vt:lpstr>Implications for RQ3</vt:lpstr>
      <vt:lpstr>Now what?</vt:lpstr>
      <vt:lpstr>Recommendations</vt:lpstr>
      <vt:lpstr>In the end…</vt:lpstr>
      <vt:lpstr>Continued Recommendations </vt:lpstr>
      <vt:lpstr>LEAP – A way to engage each other in conversations about DEI</vt:lpstr>
      <vt:lpstr>References upon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Glass Ceiling in Human Services: A Phenomenological Study of Minorities and Privileged Positions in Program Approved Provider Agencies and Community Centerboards</dc:title>
  <dc:creator>Nicholas (Nick) Manning</dc:creator>
  <cp:lastModifiedBy>Nicholas (Nick) Manning</cp:lastModifiedBy>
  <cp:revision>2</cp:revision>
  <dcterms:created xsi:type="dcterms:W3CDTF">2021-08-16T18:56:46Z</dcterms:created>
  <dcterms:modified xsi:type="dcterms:W3CDTF">2021-09-16T13:45:49Z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