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5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3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9A7"/>
    <a:srgbClr val="E7E7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4" d="100"/>
          <a:sy n="164" d="100"/>
        </p:scale>
        <p:origin x="-11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00866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Pause - answer activity question 1 (3 mins)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Pause - answer activity question 1 (3 mins)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 common scoring methods: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Holistic Rating Scale, Analytic Rating Scale, Single-Point Rating Scale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Pause- answer activity question 2-4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Pause: Answer questions 5-7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9214" y="1657350"/>
            <a:ext cx="7772400" cy="1102500"/>
          </a:xfrm>
          <a:prstGeom prst="rect">
            <a:avLst/>
          </a:prstGeom>
          <a:solidFill>
            <a:srgbClr val="4DC1DF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086100"/>
            <a:ext cx="6400800" cy="7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" name="Shape 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943600" y="4416283"/>
            <a:ext cx="2964900" cy="651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" name="Shape 15"/>
          <p:cNvGrpSpPr/>
          <p:nvPr/>
        </p:nvGrpSpPr>
        <p:grpSpPr>
          <a:xfrm rot="5400000">
            <a:off x="4518341" y="-1277978"/>
            <a:ext cx="114300" cy="8381847"/>
            <a:chOff x="76200" y="0"/>
            <a:chExt cx="152400" cy="6858000"/>
          </a:xfrm>
        </p:grpSpPr>
        <p:cxnSp>
          <p:nvCxnSpPr>
            <p:cNvPr id="16" name="Shape 16"/>
            <p:cNvCxnSpPr/>
            <p:nvPr/>
          </p:nvCxnSpPr>
          <p:spPr>
            <a:xfrm>
              <a:off x="76200" y="0"/>
              <a:ext cx="0" cy="6858000"/>
            </a:xfrm>
            <a:prstGeom prst="straightConnector1">
              <a:avLst/>
            </a:prstGeom>
            <a:noFill/>
            <a:ln w="38100" cap="flat" cmpd="sng">
              <a:solidFill>
                <a:srgbClr val="00953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52400" y="0"/>
              <a:ext cx="0" cy="6858000"/>
            </a:xfrm>
            <a:prstGeom prst="straightConnector1">
              <a:avLst/>
            </a:prstGeom>
            <a:noFill/>
            <a:ln w="31750" cap="flat" cmpd="sng">
              <a:solidFill>
                <a:srgbClr val="4DC1D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Shape 18"/>
            <p:cNvCxnSpPr/>
            <p:nvPr/>
          </p:nvCxnSpPr>
          <p:spPr>
            <a:xfrm>
              <a:off x="228600" y="0"/>
              <a:ext cx="0" cy="6858000"/>
            </a:xfrm>
            <a:prstGeom prst="straightConnector1">
              <a:avLst/>
            </a:prstGeom>
            <a:noFill/>
            <a:ln w="25400" cap="flat" cmpd="sng">
              <a:solidFill>
                <a:srgbClr val="81537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pic>
        <p:nvPicPr>
          <p:cNvPr id="19" name="Shape 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0600" y="4110637"/>
            <a:ext cx="2743200" cy="94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Shape 7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05600" y="4623624"/>
            <a:ext cx="2133600" cy="4689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708300"/>
          </a:xfrm>
          <a:prstGeom prst="rect">
            <a:avLst/>
          </a:prstGeom>
          <a:solidFill>
            <a:srgbClr val="4DC1DF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3600" b="1" i="1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505654" y="1257300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2"/>
          </p:nvPr>
        </p:nvSpPr>
        <p:spPr>
          <a:xfrm>
            <a:off x="457200" y="1771649"/>
            <a:ext cx="4040100" cy="282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3"/>
          </p:nvPr>
        </p:nvSpPr>
        <p:spPr>
          <a:xfrm>
            <a:off x="4658673" y="1257300"/>
            <a:ext cx="4041899" cy="47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4"/>
          </p:nvPr>
        </p:nvSpPr>
        <p:spPr>
          <a:xfrm>
            <a:off x="4645025" y="1771650"/>
            <a:ext cx="4041900" cy="282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82" name="Shape 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825" y="971550"/>
            <a:ext cx="8388300" cy="1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57800" y="4673660"/>
            <a:ext cx="1066800" cy="36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Plain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Shape 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34150" y="4567243"/>
            <a:ext cx="2441100" cy="536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6" name="Shape 86"/>
          <p:cNvGrpSpPr/>
          <p:nvPr/>
        </p:nvGrpSpPr>
        <p:grpSpPr>
          <a:xfrm rot="5400000">
            <a:off x="4607145" y="-3186961"/>
            <a:ext cx="114298" cy="8381847"/>
            <a:chOff x="76200" y="0"/>
            <a:chExt cx="152397" cy="6858000"/>
          </a:xfrm>
        </p:grpSpPr>
        <p:cxnSp>
          <p:nvCxnSpPr>
            <p:cNvPr id="87" name="Shape 87"/>
            <p:cNvCxnSpPr/>
            <p:nvPr/>
          </p:nvCxnSpPr>
          <p:spPr>
            <a:xfrm>
              <a:off x="76200" y="0"/>
              <a:ext cx="0" cy="6858000"/>
            </a:xfrm>
            <a:prstGeom prst="straightConnector1">
              <a:avLst/>
            </a:prstGeom>
            <a:noFill/>
            <a:ln w="38100" cap="flat" cmpd="sng">
              <a:solidFill>
                <a:srgbClr val="00953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Shape 88"/>
            <p:cNvCxnSpPr/>
            <p:nvPr/>
          </p:nvCxnSpPr>
          <p:spPr>
            <a:xfrm>
              <a:off x="152400" y="0"/>
              <a:ext cx="0" cy="6858000"/>
            </a:xfrm>
            <a:prstGeom prst="straightConnector1">
              <a:avLst/>
            </a:prstGeom>
            <a:noFill/>
            <a:ln w="31750" cap="flat" cmpd="sng">
              <a:solidFill>
                <a:srgbClr val="4DC1D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" name="Shape 89"/>
            <p:cNvCxnSpPr/>
            <p:nvPr/>
          </p:nvCxnSpPr>
          <p:spPr>
            <a:xfrm>
              <a:off x="228597" y="0"/>
              <a:ext cx="0" cy="6858000"/>
            </a:xfrm>
            <a:prstGeom prst="straightConnector1">
              <a:avLst/>
            </a:prstGeom>
            <a:noFill/>
            <a:ln w="25400" cap="flat" cmpd="sng">
              <a:solidFill>
                <a:srgbClr val="81537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31388" y="1314450"/>
            <a:ext cx="85020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/>
          <p:nvPr/>
        </p:nvSpPr>
        <p:spPr>
          <a:xfrm>
            <a:off x="499377" y="784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Click to edit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1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Shape 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05600" y="4674525"/>
            <a:ext cx="2133600" cy="46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3600" b="1" i="1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76250" y="1329209"/>
            <a:ext cx="8229600" cy="33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grpSp>
        <p:nvGrpSpPr>
          <p:cNvPr id="24" name="Shape 24"/>
          <p:cNvGrpSpPr/>
          <p:nvPr/>
        </p:nvGrpSpPr>
        <p:grpSpPr>
          <a:xfrm>
            <a:off x="76200" y="0"/>
            <a:ext cx="152400" cy="5143500"/>
            <a:chOff x="76200" y="0"/>
            <a:chExt cx="152400" cy="6858000"/>
          </a:xfrm>
        </p:grpSpPr>
        <p:cxnSp>
          <p:nvCxnSpPr>
            <p:cNvPr id="25" name="Shape 25"/>
            <p:cNvCxnSpPr/>
            <p:nvPr/>
          </p:nvCxnSpPr>
          <p:spPr>
            <a:xfrm>
              <a:off x="76200" y="0"/>
              <a:ext cx="0" cy="6858000"/>
            </a:xfrm>
            <a:prstGeom prst="straightConnector1">
              <a:avLst/>
            </a:prstGeom>
            <a:noFill/>
            <a:ln w="38100" cap="flat" cmpd="sng">
              <a:solidFill>
                <a:srgbClr val="00953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Shape 26"/>
            <p:cNvCxnSpPr/>
            <p:nvPr/>
          </p:nvCxnSpPr>
          <p:spPr>
            <a:xfrm>
              <a:off x="152400" y="0"/>
              <a:ext cx="0" cy="6858000"/>
            </a:xfrm>
            <a:prstGeom prst="straightConnector1">
              <a:avLst/>
            </a:prstGeom>
            <a:noFill/>
            <a:ln w="31750" cap="flat" cmpd="sng">
              <a:solidFill>
                <a:srgbClr val="4DC1D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Shape 27"/>
            <p:cNvCxnSpPr/>
            <p:nvPr/>
          </p:nvCxnSpPr>
          <p:spPr>
            <a:xfrm>
              <a:off x="228600" y="0"/>
              <a:ext cx="0" cy="6858000"/>
            </a:xfrm>
            <a:prstGeom prst="straightConnector1">
              <a:avLst/>
            </a:prstGeom>
            <a:noFill/>
            <a:ln w="25400" cap="flat" cmpd="sng">
              <a:solidFill>
                <a:srgbClr val="81537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8" name="Shape 28"/>
          <p:cNvGrpSpPr/>
          <p:nvPr/>
        </p:nvGrpSpPr>
        <p:grpSpPr>
          <a:xfrm rot="5400000">
            <a:off x="4457776" y="-3019349"/>
            <a:ext cx="114300" cy="8381847"/>
            <a:chOff x="76200" y="0"/>
            <a:chExt cx="152400" cy="6858000"/>
          </a:xfrm>
        </p:grpSpPr>
        <p:cxnSp>
          <p:nvCxnSpPr>
            <p:cNvPr id="29" name="Shape 29"/>
            <p:cNvCxnSpPr/>
            <p:nvPr/>
          </p:nvCxnSpPr>
          <p:spPr>
            <a:xfrm>
              <a:off x="76200" y="0"/>
              <a:ext cx="0" cy="6858000"/>
            </a:xfrm>
            <a:prstGeom prst="straightConnector1">
              <a:avLst/>
            </a:prstGeom>
            <a:noFill/>
            <a:ln w="38100" cap="flat" cmpd="sng">
              <a:solidFill>
                <a:srgbClr val="00953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Shape 30"/>
            <p:cNvCxnSpPr/>
            <p:nvPr/>
          </p:nvCxnSpPr>
          <p:spPr>
            <a:xfrm>
              <a:off x="152400" y="0"/>
              <a:ext cx="0" cy="6858000"/>
            </a:xfrm>
            <a:prstGeom prst="straightConnector1">
              <a:avLst/>
            </a:prstGeom>
            <a:noFill/>
            <a:ln w="31750" cap="flat" cmpd="sng">
              <a:solidFill>
                <a:srgbClr val="4DC1D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" name="Shape 31"/>
            <p:cNvCxnSpPr/>
            <p:nvPr/>
          </p:nvCxnSpPr>
          <p:spPr>
            <a:xfrm>
              <a:off x="228600" y="0"/>
              <a:ext cx="0" cy="6858000"/>
            </a:xfrm>
            <a:prstGeom prst="straightConnector1">
              <a:avLst/>
            </a:prstGeom>
            <a:noFill/>
            <a:ln w="25400" cap="flat" cmpd="sng">
              <a:solidFill>
                <a:srgbClr val="81537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al and Content Purpl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solidFill>
            <a:srgbClr val="815374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pic>
        <p:nvPicPr>
          <p:cNvPr id="34" name="Shape 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34150" y="4567243"/>
            <a:ext cx="2441100" cy="536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" name="Shape 35"/>
          <p:cNvGrpSpPr/>
          <p:nvPr/>
        </p:nvGrpSpPr>
        <p:grpSpPr>
          <a:xfrm rot="5400000">
            <a:off x="4612833" y="-3020627"/>
            <a:ext cx="114298" cy="8381847"/>
            <a:chOff x="76200" y="0"/>
            <a:chExt cx="152397" cy="6858000"/>
          </a:xfrm>
        </p:grpSpPr>
        <p:cxnSp>
          <p:nvCxnSpPr>
            <p:cNvPr id="36" name="Shape 36"/>
            <p:cNvCxnSpPr/>
            <p:nvPr/>
          </p:nvCxnSpPr>
          <p:spPr>
            <a:xfrm>
              <a:off x="76200" y="0"/>
              <a:ext cx="0" cy="6858000"/>
            </a:xfrm>
            <a:prstGeom prst="straightConnector1">
              <a:avLst/>
            </a:prstGeom>
            <a:noFill/>
            <a:ln w="38100" cap="flat" cmpd="sng">
              <a:solidFill>
                <a:srgbClr val="00953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152400" y="0"/>
              <a:ext cx="0" cy="6858000"/>
            </a:xfrm>
            <a:prstGeom prst="straightConnector1">
              <a:avLst/>
            </a:prstGeom>
            <a:noFill/>
            <a:ln w="31750" cap="flat" cmpd="sng">
              <a:solidFill>
                <a:srgbClr val="4DC1D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228597" y="0"/>
              <a:ext cx="0" cy="6858000"/>
            </a:xfrm>
            <a:prstGeom prst="straightConnector1">
              <a:avLst/>
            </a:prstGeom>
            <a:noFill/>
            <a:ln w="25400" cap="flat" cmpd="sng">
              <a:solidFill>
                <a:srgbClr val="81537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46249" y="1371600"/>
            <a:ext cx="8474100" cy="30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Gree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3600" b="1" i="1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pic>
        <p:nvPicPr>
          <p:cNvPr id="42" name="Shape 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34150" y="4567243"/>
            <a:ext cx="2441100" cy="53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Shape 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7588" y="1144483"/>
            <a:ext cx="8388300" cy="1368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380531"/>
            <a:ext cx="8229600" cy="318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Gold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solidFill>
            <a:srgbClr val="C9910D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3600" b="1" i="1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pic>
        <p:nvPicPr>
          <p:cNvPr id="47" name="Shape 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34150" y="4567243"/>
            <a:ext cx="2441100" cy="5367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428750"/>
            <a:ext cx="8229600" cy="318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grpSp>
        <p:nvGrpSpPr>
          <p:cNvPr id="49" name="Shape 49"/>
          <p:cNvGrpSpPr/>
          <p:nvPr/>
        </p:nvGrpSpPr>
        <p:grpSpPr>
          <a:xfrm rot="5400000">
            <a:off x="4493309" y="-2879037"/>
            <a:ext cx="173154" cy="8213826"/>
            <a:chOff x="76200" y="0"/>
            <a:chExt cx="152397" cy="6858000"/>
          </a:xfrm>
        </p:grpSpPr>
        <p:cxnSp>
          <p:nvCxnSpPr>
            <p:cNvPr id="50" name="Shape 50"/>
            <p:cNvCxnSpPr/>
            <p:nvPr/>
          </p:nvCxnSpPr>
          <p:spPr>
            <a:xfrm>
              <a:off x="76200" y="0"/>
              <a:ext cx="0" cy="6858000"/>
            </a:xfrm>
            <a:prstGeom prst="straightConnector1">
              <a:avLst/>
            </a:prstGeom>
            <a:noFill/>
            <a:ln w="38100" cap="flat" cmpd="sng">
              <a:solidFill>
                <a:srgbClr val="00953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Shape 51"/>
            <p:cNvCxnSpPr/>
            <p:nvPr/>
          </p:nvCxnSpPr>
          <p:spPr>
            <a:xfrm>
              <a:off x="152400" y="0"/>
              <a:ext cx="0" cy="6858000"/>
            </a:xfrm>
            <a:prstGeom prst="straightConnector1">
              <a:avLst/>
            </a:prstGeom>
            <a:noFill/>
            <a:ln w="31750" cap="flat" cmpd="sng">
              <a:solidFill>
                <a:srgbClr val="4DC1D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Shape 52"/>
            <p:cNvCxnSpPr/>
            <p:nvPr/>
          </p:nvCxnSpPr>
          <p:spPr>
            <a:xfrm>
              <a:off x="228597" y="0"/>
              <a:ext cx="0" cy="6858000"/>
            </a:xfrm>
            <a:prstGeom prst="straightConnector1">
              <a:avLst/>
            </a:prstGeom>
            <a:noFill/>
            <a:ln w="25400" cap="flat" cmpd="sng">
              <a:solidFill>
                <a:srgbClr val="81537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Blu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solidFill>
            <a:srgbClr val="4DC1DF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3600" b="1" i="1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pic>
        <p:nvPicPr>
          <p:cNvPr id="55" name="Shape 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34150" y="4567243"/>
            <a:ext cx="2441100" cy="53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8061" y="1143000"/>
            <a:ext cx="8388300" cy="1368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388061" y="1380531"/>
            <a:ext cx="8229600" cy="318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05600" y="4572000"/>
            <a:ext cx="2133600" cy="4689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500"/>
          </a:xfrm>
          <a:prstGeom prst="rect">
            <a:avLst/>
          </a:prstGeom>
          <a:solidFill>
            <a:srgbClr val="815374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D0D2D3"/>
              </a:buClr>
              <a:buFont typeface="Trebuchet MS"/>
              <a:buNone/>
              <a:defRPr sz="3600" b="1" i="0" u="none" strike="noStrike" cap="none">
                <a:solidFill>
                  <a:srgbClr val="D0D2D3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63" name="Shape 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825" y="3086100"/>
            <a:ext cx="8388300" cy="1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0" y="342900"/>
            <a:ext cx="3877200" cy="134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3600" b="1" i="1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4038600" cy="322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648200" y="1314450"/>
            <a:ext cx="4038600" cy="328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69" name="Shape 6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88332" y="4572000"/>
            <a:ext cx="2350800" cy="516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0" name="Shape 70"/>
          <p:cNvGrpSpPr/>
          <p:nvPr/>
        </p:nvGrpSpPr>
        <p:grpSpPr>
          <a:xfrm rot="5400000">
            <a:off x="4457776" y="-3019349"/>
            <a:ext cx="114300" cy="8381847"/>
            <a:chOff x="76200" y="0"/>
            <a:chExt cx="152400" cy="6858000"/>
          </a:xfrm>
        </p:grpSpPr>
        <p:cxnSp>
          <p:nvCxnSpPr>
            <p:cNvPr id="71" name="Shape 71"/>
            <p:cNvCxnSpPr/>
            <p:nvPr/>
          </p:nvCxnSpPr>
          <p:spPr>
            <a:xfrm>
              <a:off x="76200" y="0"/>
              <a:ext cx="0" cy="6858000"/>
            </a:xfrm>
            <a:prstGeom prst="straightConnector1">
              <a:avLst/>
            </a:prstGeom>
            <a:noFill/>
            <a:ln w="38100" cap="flat" cmpd="sng">
              <a:solidFill>
                <a:srgbClr val="00953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" name="Shape 72"/>
            <p:cNvCxnSpPr/>
            <p:nvPr/>
          </p:nvCxnSpPr>
          <p:spPr>
            <a:xfrm>
              <a:off x="152400" y="0"/>
              <a:ext cx="0" cy="6858000"/>
            </a:xfrm>
            <a:prstGeom prst="straightConnector1">
              <a:avLst/>
            </a:prstGeom>
            <a:noFill/>
            <a:ln w="31750" cap="flat" cmpd="sng">
              <a:solidFill>
                <a:srgbClr val="4DC1D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" name="Shape 73"/>
            <p:cNvCxnSpPr/>
            <p:nvPr/>
          </p:nvCxnSpPr>
          <p:spPr>
            <a:xfrm>
              <a:off x="228600" y="0"/>
              <a:ext cx="0" cy="6858000"/>
            </a:xfrm>
            <a:prstGeom prst="straightConnector1">
              <a:avLst/>
            </a:prstGeom>
            <a:noFill/>
            <a:ln w="25400" cap="flat" cmpd="sng">
              <a:solidFill>
                <a:srgbClr val="81537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pic>
        <p:nvPicPr>
          <p:cNvPr id="74" name="Shape 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53000" y="4616284"/>
            <a:ext cx="1295400" cy="44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ctrTitle"/>
          </p:nvPr>
        </p:nvSpPr>
        <p:spPr>
          <a:xfrm>
            <a:off x="689214" y="1657350"/>
            <a:ext cx="7772400" cy="1102500"/>
          </a:xfrm>
          <a:prstGeom prst="rect">
            <a:avLst/>
          </a:prstGeom>
          <a:solidFill>
            <a:srgbClr val="4DC1DF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Using Data to Measure Quality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subTitle" idx="1"/>
          </p:nvPr>
        </p:nvSpPr>
        <p:spPr>
          <a:xfrm>
            <a:off x="1371600" y="3086100"/>
            <a:ext cx="6400800" cy="74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Christy Scott, Early Intervention Program Director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Ashley Furney, Early Intervention Evaluation 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03200"/>
            <a:r>
              <a:rPr lang="en-US" sz="3200" i="0" dirty="0">
                <a:solidFill>
                  <a:schemeClr val="bg1"/>
                </a:solidFill>
              </a:rPr>
              <a:t>How EI Colorado is </a:t>
            </a:r>
            <a:r>
              <a:rPr lang="en-US" sz="3200" i="0" dirty="0" smtClean="0">
                <a:solidFill>
                  <a:schemeClr val="bg1"/>
                </a:solidFill>
              </a:rPr>
              <a:t>Using Quality Assessment Tool Data</a:t>
            </a:r>
            <a:endParaRPr lang="en-US" sz="3200" i="0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Baseline data vs post-implementation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Has quality improved since new expectations were implemented?</a:t>
            </a:r>
          </a:p>
          <a:p>
            <a:r>
              <a:rPr lang="en-US" sz="2000" dirty="0" smtClean="0"/>
              <a:t>Month to month (within programs)</a:t>
            </a:r>
          </a:p>
          <a:p>
            <a:pPr lvl="1"/>
            <a:r>
              <a:rPr lang="en-US" sz="1400" dirty="0" smtClean="0"/>
              <a:t>Does quality continue to improve over time?</a:t>
            </a:r>
            <a:endParaRPr lang="en-US" sz="1800" dirty="0" smtClean="0"/>
          </a:p>
          <a:p>
            <a:r>
              <a:rPr lang="en-US" sz="2000" dirty="0" smtClean="0"/>
              <a:t>Month to month (between programs)</a:t>
            </a:r>
          </a:p>
          <a:p>
            <a:pPr lvl="1"/>
            <a:r>
              <a:rPr lang="en-US" sz="1400" dirty="0" smtClean="0"/>
              <a:t>Are programs showing similar trends in quality improvement?</a:t>
            </a:r>
          </a:p>
          <a:p>
            <a:r>
              <a:rPr lang="en-US" sz="2000" dirty="0" smtClean="0"/>
              <a:t>Inter-rater reliability </a:t>
            </a:r>
          </a:p>
          <a:p>
            <a:pPr lvl="1"/>
            <a:r>
              <a:rPr lang="en-US" sz="1400" dirty="0" smtClean="0"/>
              <a:t>Are assessors using the tool and ratings similarly</a:t>
            </a:r>
          </a:p>
          <a:p>
            <a:r>
              <a:rPr lang="en-US" sz="2000" dirty="0" smtClean="0"/>
              <a:t>Anecdotal Findings</a:t>
            </a:r>
          </a:p>
          <a:p>
            <a:pPr lvl="1"/>
            <a:r>
              <a:rPr lang="en-US" sz="1400" dirty="0" smtClean="0"/>
              <a:t>Casual trends in rating scale criteria identified </a:t>
            </a:r>
          </a:p>
          <a:p>
            <a:pPr marL="1066800" lvl="2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1547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ctrTitle"/>
          </p:nvPr>
        </p:nvSpPr>
        <p:spPr>
          <a:xfrm>
            <a:off x="689214" y="1657350"/>
            <a:ext cx="7772400" cy="1102500"/>
          </a:xfrm>
          <a:prstGeom prst="rect">
            <a:avLst/>
          </a:prstGeom>
          <a:solidFill>
            <a:srgbClr val="4DC1DF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Is Quality Measureable?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46250" y="1371600"/>
            <a:ext cx="8229600" cy="205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Measureable: (adj) capable of being measured </a:t>
            </a:r>
            <a:r>
              <a:rPr lang="en" sz="900"/>
              <a:t>http://www.dictionary.com/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Quality: (noun) General excellence of standard or level</a:t>
            </a:r>
            <a:r>
              <a:rPr lang="en"/>
              <a:t> </a:t>
            </a:r>
            <a:r>
              <a:rPr lang="en" sz="900"/>
              <a:t>https://en.oxforddictionaries.com/</a:t>
            </a:r>
          </a:p>
          <a:p>
            <a:pPr lvl="0">
              <a:spcBef>
                <a:spcPts val="0"/>
              </a:spcBef>
              <a:buNone/>
            </a:pPr>
            <a:endParaRPr sz="900"/>
          </a:p>
          <a:p>
            <a:pPr marL="203200" lvl="0" indent="0">
              <a:spcBef>
                <a:spcPts val="0"/>
              </a:spcBef>
              <a:buNone/>
            </a:pPr>
            <a:endParaRPr sz="900"/>
          </a:p>
        </p:txBody>
      </p:sp>
      <p:pic>
        <p:nvPicPr>
          <p:cNvPr id="130" name="Shape 1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3200" y="2636049"/>
            <a:ext cx="3197799" cy="250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i="0">
                <a:solidFill>
                  <a:srgbClr val="FFFFFF"/>
                </a:solidFill>
              </a:rPr>
              <a:t>Where to Start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380531"/>
            <a:ext cx="8229600" cy="318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SzPct val="100000"/>
              <a:buAutoNum type="arabicPeriod"/>
            </a:pPr>
            <a:r>
              <a:rPr lang="en" sz="3000"/>
              <a:t>What is the desired end result?</a:t>
            </a:r>
          </a:p>
          <a:p>
            <a:pPr marL="457200" lvl="0" indent="-419100" rtl="0">
              <a:spcBef>
                <a:spcPts val="0"/>
              </a:spcBef>
              <a:buSzPct val="100000"/>
              <a:buAutoNum type="arabicPeriod"/>
            </a:pPr>
            <a:r>
              <a:rPr lang="en" sz="3000"/>
              <a:t>What are barriers to achieving the goal? What is in place to support the goal?</a:t>
            </a:r>
          </a:p>
          <a:p>
            <a:pPr marL="457200" lvl="0" indent="-419100" rtl="0">
              <a:spcBef>
                <a:spcPts val="0"/>
              </a:spcBef>
              <a:buSzPct val="100000"/>
              <a:buAutoNum type="arabicPeriod"/>
            </a:pPr>
            <a:r>
              <a:rPr lang="en" sz="3000"/>
              <a:t>Select activities to focus on</a:t>
            </a:r>
          </a:p>
          <a:p>
            <a:pPr marL="457200" lvl="0" indent="-419100">
              <a:spcBef>
                <a:spcPts val="0"/>
              </a:spcBef>
              <a:buSzPct val="100000"/>
              <a:buAutoNum type="arabicPeriod"/>
            </a:pPr>
            <a:r>
              <a:rPr lang="en" sz="3000"/>
              <a:t>Implement improvement activities strategically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i="0">
                <a:solidFill>
                  <a:srgbClr val="FFFFFF"/>
                </a:solidFill>
              </a:rPr>
              <a:t>Consider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380531"/>
            <a:ext cx="8229600" cy="318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SzPct val="100000"/>
              <a:buAutoNum type="arabicPeriod"/>
            </a:pPr>
            <a:r>
              <a:rPr lang="en" sz="3000" dirty="0"/>
              <a:t>Using theory of action/logic model</a:t>
            </a:r>
          </a:p>
          <a:p>
            <a:pPr marL="457200" lvl="0" indent="-419100" rtl="0">
              <a:spcBef>
                <a:spcPts val="0"/>
              </a:spcBef>
              <a:buSzPct val="100000"/>
              <a:buAutoNum type="arabicPeriod"/>
            </a:pPr>
            <a:r>
              <a:rPr lang="en" sz="3000" dirty="0"/>
              <a:t>Analyzing data and infrastructure to guide decisions</a:t>
            </a:r>
          </a:p>
          <a:p>
            <a:pPr marL="457200" lvl="0" indent="-419100" rtl="0">
              <a:spcBef>
                <a:spcPts val="0"/>
              </a:spcBef>
              <a:buSzPct val="100000"/>
              <a:buAutoNum type="arabicPeriod"/>
            </a:pPr>
            <a:r>
              <a:rPr lang="en" sz="3000" dirty="0"/>
              <a:t>Choosing activities that are doable with current resources</a:t>
            </a:r>
          </a:p>
          <a:p>
            <a:pPr marL="457200" lvl="0" indent="-419100" rtl="0">
              <a:spcBef>
                <a:spcPts val="0"/>
              </a:spcBef>
              <a:buSzPct val="100000"/>
              <a:buAutoNum type="arabicPeriod"/>
            </a:pPr>
            <a:r>
              <a:rPr lang="en" sz="3000" dirty="0"/>
              <a:t>Selecting manageable timelines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7467600" y="3638550"/>
            <a:ext cx="1143000" cy="914400"/>
          </a:xfrm>
          <a:prstGeom prst="star5">
            <a:avLst/>
          </a:prstGeom>
          <a:gradFill>
            <a:gsLst>
              <a:gs pos="0">
                <a:srgbClr val="E7E72D"/>
              </a:gs>
              <a:gs pos="100000">
                <a:srgbClr val="FBF9A7"/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62500" lnSpcReduction="20000"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Activity       #1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i="0">
                <a:solidFill>
                  <a:srgbClr val="FFFFFF"/>
                </a:solidFill>
              </a:rPr>
              <a:t>Make Quality Subject Measurable</a:t>
            </a:r>
            <a:r>
              <a:rPr lang="en"/>
              <a:t> 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21450" y="1414450"/>
            <a:ext cx="7901100" cy="274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n" sz="3000"/>
              <a:t>Determine quality criteria (subject matter experts)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n" sz="3000"/>
              <a:t>Determine what you wish to learn from the data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n" sz="3000"/>
              <a:t>Choose a method for quantifying quality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i="0">
                <a:solidFill>
                  <a:srgbClr val="FFFFFF"/>
                </a:solidFill>
              </a:rPr>
              <a:t>Holistic Rating Scale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0" y="1294800"/>
            <a:ext cx="9058200" cy="318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0">
              <a:spcBef>
                <a:spcPts val="0"/>
              </a:spcBef>
              <a:buNone/>
            </a:pPr>
            <a:r>
              <a:rPr lang="en" sz="1800" dirty="0"/>
              <a:t>Lists 3-5 levels of performance along with a broad description of the characteristics that define each level. Levels are labeled with numbers, letters, or words. 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3693300" y="4541375"/>
            <a:ext cx="1671600" cy="20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 dirty="0"/>
              <a:t>https://</a:t>
            </a:r>
            <a:r>
              <a:rPr lang="en" sz="800" dirty="0" smtClean="0"/>
              <a:t>www.cultofpedagogy.com</a:t>
            </a:r>
            <a:endParaRPr lang="en" sz="800" dirty="0"/>
          </a:p>
        </p:txBody>
      </p:sp>
      <p:pic>
        <p:nvPicPr>
          <p:cNvPr id="156" name="Shape 156"/>
          <p:cNvPicPr preferRelativeResize="0"/>
          <p:nvPr/>
        </p:nvPicPr>
        <p:blipFill rotWithShape="1">
          <a:blip r:embed="rId3">
            <a:alphaModFix/>
          </a:blip>
          <a:srcRect l="2870" t="23577" r="2691" b="7802"/>
          <a:stretch/>
        </p:blipFill>
        <p:spPr>
          <a:xfrm>
            <a:off x="1475400" y="2084250"/>
            <a:ext cx="6107400" cy="239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Analytic Rating Scale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457199" y="1257300"/>
            <a:ext cx="8474100" cy="30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0">
              <a:spcBef>
                <a:spcPts val="0"/>
              </a:spcBef>
              <a:buNone/>
            </a:pPr>
            <a:r>
              <a:rPr lang="en" sz="1800" dirty="0"/>
              <a:t>Breaks down the characteristics into parts allowing the scorer to itemize and define exactly what aspects are strong and which ones need improvement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3464675" y="4909675"/>
            <a:ext cx="1571700" cy="20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00" dirty="0"/>
              <a:t>https://</a:t>
            </a:r>
            <a:r>
              <a:rPr lang="en" sz="700" dirty="0" smtClean="0"/>
              <a:t>www.cultofpedagogy.com</a:t>
            </a:r>
            <a:endParaRPr lang="en" sz="700" dirty="0"/>
          </a:p>
        </p:txBody>
      </p:sp>
      <p:pic>
        <p:nvPicPr>
          <p:cNvPr id="164" name="Shape 164"/>
          <p:cNvPicPr preferRelativeResize="0"/>
          <p:nvPr/>
        </p:nvPicPr>
        <p:blipFill rotWithShape="1">
          <a:blip r:embed="rId3">
            <a:alphaModFix/>
          </a:blip>
          <a:srcRect t="16742"/>
          <a:stretch/>
        </p:blipFill>
        <p:spPr>
          <a:xfrm>
            <a:off x="1840099" y="2037950"/>
            <a:ext cx="4703575" cy="2911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i="0">
                <a:solidFill>
                  <a:srgbClr val="FFFFFF"/>
                </a:solidFill>
              </a:rPr>
              <a:t>Single-Point Rubric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457200" y="1380531"/>
            <a:ext cx="8229600" cy="318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-698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/>
              <a:t>Breaks down components into different criteria (similar to analytic rating scale), but only describes the criteria for proficiency. It does not list criteria for falling short of or exceeding expectations. 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1" name="Shape 171"/>
          <p:cNvSpPr txBox="1"/>
          <p:nvPr/>
        </p:nvSpPr>
        <p:spPr>
          <a:xfrm>
            <a:off x="3629050" y="4691375"/>
            <a:ext cx="1671600" cy="20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 dirty="0"/>
              <a:t>https://</a:t>
            </a:r>
            <a:r>
              <a:rPr lang="en" sz="800" dirty="0" smtClean="0"/>
              <a:t>www.cultofpedagogy.com</a:t>
            </a:r>
            <a:endParaRPr lang="en" sz="800" dirty="0"/>
          </a:p>
        </p:txBody>
      </p:sp>
      <p:pic>
        <p:nvPicPr>
          <p:cNvPr id="172" name="Shape 172"/>
          <p:cNvPicPr preferRelativeResize="0"/>
          <p:nvPr/>
        </p:nvPicPr>
        <p:blipFill rotWithShape="1">
          <a:blip r:embed="rId3">
            <a:alphaModFix/>
          </a:blip>
          <a:srcRect l="1633" t="18611" r="2249" b="9446"/>
          <a:stretch/>
        </p:blipFill>
        <p:spPr>
          <a:xfrm>
            <a:off x="1929753" y="2419350"/>
            <a:ext cx="4932748" cy="22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5-Point Star 6"/>
          <p:cNvSpPr/>
          <p:nvPr/>
        </p:nvSpPr>
        <p:spPr>
          <a:xfrm>
            <a:off x="7467600" y="3638550"/>
            <a:ext cx="1143000" cy="914400"/>
          </a:xfrm>
          <a:prstGeom prst="star5">
            <a:avLst/>
          </a:prstGeom>
          <a:gradFill>
            <a:gsLst>
              <a:gs pos="0">
                <a:srgbClr val="E7E72D"/>
              </a:gs>
              <a:gs pos="100000">
                <a:srgbClr val="FBF9A7"/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62500" lnSpcReduction="20000"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Activity       #2-4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457200" y="127400"/>
            <a:ext cx="8229600" cy="729900"/>
          </a:xfrm>
          <a:prstGeom prst="rect">
            <a:avLst/>
          </a:prstGeom>
          <a:solidFill>
            <a:srgbClr val="C9910D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WH Questions</a:t>
            </a:r>
          </a:p>
        </p:txBody>
      </p:sp>
      <p:pic>
        <p:nvPicPr>
          <p:cNvPr id="178" name="Shape 1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900200"/>
            <a:ext cx="8229599" cy="228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Shape 179"/>
          <p:cNvPicPr preferRelativeResize="0"/>
          <p:nvPr/>
        </p:nvPicPr>
        <p:blipFill rotWithShape="1">
          <a:blip r:embed="rId4">
            <a:alphaModFix/>
          </a:blip>
          <a:srcRect b="3390"/>
          <a:stretch/>
        </p:blipFill>
        <p:spPr>
          <a:xfrm>
            <a:off x="1487175" y="1128725"/>
            <a:ext cx="6169661" cy="40147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-Point Star 5"/>
          <p:cNvSpPr/>
          <p:nvPr/>
        </p:nvSpPr>
        <p:spPr>
          <a:xfrm>
            <a:off x="7772400" y="4088348"/>
            <a:ext cx="1143000" cy="914400"/>
          </a:xfrm>
          <a:prstGeom prst="star5">
            <a:avLst/>
          </a:prstGeom>
          <a:gradFill>
            <a:gsLst>
              <a:gs pos="0">
                <a:srgbClr val="E7E72D"/>
              </a:gs>
              <a:gs pos="100000">
                <a:srgbClr val="FBF9A7"/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62500" lnSpcReduction="20000"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Activity       #5-7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E555136D0EAA429927FD901CA57989" ma:contentTypeVersion="8" ma:contentTypeDescription="Create a new document." ma:contentTypeScope="" ma:versionID="4d1279b716c784f11b9c74cc9605fe4c">
  <xsd:schema xmlns:xsd="http://www.w3.org/2001/XMLSchema" xmlns:xs="http://www.w3.org/2001/XMLSchema" xmlns:p="http://schemas.microsoft.com/office/2006/metadata/properties" xmlns:ns2="cc541f54-964c-4b93-a605-435450d3a296" xmlns:ns3="b1cbd802-27c2-4bf7-937d-29fa16864377" targetNamespace="http://schemas.microsoft.com/office/2006/metadata/properties" ma:root="true" ma:fieldsID="3f58ba7c8a62c1132596f23d6cb42b52" ns2:_="" ns3:_="">
    <xsd:import namespace="cc541f54-964c-4b93-a605-435450d3a296"/>
    <xsd:import namespace="b1cbd802-27c2-4bf7-937d-29fa1686437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541f54-964c-4b93-a605-435450d3a2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d802-27c2-4bf7-937d-29fa168643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4C61F6-F68B-4DCF-B0AC-2C3FADD39A88}"/>
</file>

<file path=customXml/itemProps2.xml><?xml version="1.0" encoding="utf-8"?>
<ds:datastoreItem xmlns:ds="http://schemas.openxmlformats.org/officeDocument/2006/customXml" ds:itemID="{B09A27E0-8401-4481-9CF3-DAB0D095091C}"/>
</file>

<file path=customXml/itemProps3.xml><?xml version="1.0" encoding="utf-8"?>
<ds:datastoreItem xmlns:ds="http://schemas.openxmlformats.org/officeDocument/2006/customXml" ds:itemID="{8E05B8BF-9AE3-4AA7-929A-A6F500076DEB}"/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372</Words>
  <Application>Microsoft Office PowerPoint</Application>
  <PresentationFormat>On-screen Show (16:9)</PresentationFormat>
  <Paragraphs>51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Using Data to Measure Quality</vt:lpstr>
      <vt:lpstr>Is Quality Measureable?</vt:lpstr>
      <vt:lpstr>Where to Start</vt:lpstr>
      <vt:lpstr>Consider</vt:lpstr>
      <vt:lpstr>Make Quality Subject Measurable </vt:lpstr>
      <vt:lpstr>Holistic Rating Scale</vt:lpstr>
      <vt:lpstr>Analytic Rating Scale</vt:lpstr>
      <vt:lpstr>Single-Point Rubric</vt:lpstr>
      <vt:lpstr>WH Questions</vt:lpstr>
      <vt:lpstr>How EI Colorado is Using Quality Assessment Tool Data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Data to Measure Quality</dc:title>
  <dc:creator>Ashley M. Furney</dc:creator>
  <cp:lastModifiedBy>cdhstest</cp:lastModifiedBy>
  <cp:revision>9</cp:revision>
  <dcterms:modified xsi:type="dcterms:W3CDTF">2017-06-21T20:57:11Z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0x010100FBE555136D0EAA429927FD901CA57989</vt:lpwstr>
  </property>
</Properties>
</file>