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72" r:id="rId14"/>
    <p:sldId id="276" r:id="rId15"/>
    <p:sldId id="286" r:id="rId16"/>
    <p:sldId id="267" r:id="rId17"/>
    <p:sldId id="273" r:id="rId18"/>
    <p:sldId id="269" r:id="rId19"/>
    <p:sldId id="274" r:id="rId20"/>
    <p:sldId id="277" r:id="rId21"/>
    <p:sldId id="275" r:id="rId22"/>
    <p:sldId id="278" r:id="rId23"/>
    <p:sldId id="268" r:id="rId24"/>
    <p:sldId id="279" r:id="rId25"/>
    <p:sldId id="280" r:id="rId26"/>
    <p:sldId id="281" r:id="rId27"/>
    <p:sldId id="266" r:id="rId28"/>
    <p:sldId id="287" r:id="rId29"/>
    <p:sldId id="283" r:id="rId30"/>
    <p:sldId id="284" r:id="rId31"/>
    <p:sldId id="285"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09" autoAdjust="0"/>
  </p:normalViewPr>
  <p:slideViewPr>
    <p:cSldViewPr snapToGrid="0">
      <p:cViewPr varScale="1">
        <p:scale>
          <a:sx n="49" d="100"/>
          <a:sy n="49" d="100"/>
        </p:scale>
        <p:origin x="13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4FC1B-FB37-4A0B-BE03-0D147E6B9ED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2F752A-BA6A-4D21-9E04-3ECA27335A91}">
      <dgm:prSet/>
      <dgm:spPr/>
      <dgm:t>
        <a:bodyPr/>
        <a:lstStyle/>
        <a:p>
          <a:r>
            <a:rPr lang="en-US"/>
            <a:t>If people aren’t using your accommodations process, you have a broken one. </a:t>
          </a:r>
        </a:p>
      </dgm:t>
    </dgm:pt>
    <dgm:pt modelId="{975F0D0A-53C1-4C23-B863-11931E790991}" type="parTrans" cxnId="{A1527BB5-549B-4B67-BAE6-6F282F72347F}">
      <dgm:prSet/>
      <dgm:spPr/>
      <dgm:t>
        <a:bodyPr/>
        <a:lstStyle/>
        <a:p>
          <a:endParaRPr lang="en-US"/>
        </a:p>
      </dgm:t>
    </dgm:pt>
    <dgm:pt modelId="{490E4FAA-5CF7-4F9D-8C77-CF3D3987B138}" type="sibTrans" cxnId="{A1527BB5-549B-4B67-BAE6-6F282F72347F}">
      <dgm:prSet/>
      <dgm:spPr/>
      <dgm:t>
        <a:bodyPr/>
        <a:lstStyle/>
        <a:p>
          <a:endParaRPr lang="en-US"/>
        </a:p>
      </dgm:t>
    </dgm:pt>
    <dgm:pt modelId="{0DCE091F-BF44-4B62-BA61-542659CEBDAE}">
      <dgm:prSet/>
      <dgm:spPr/>
      <dgm:t>
        <a:bodyPr/>
        <a:lstStyle/>
        <a:p>
          <a:r>
            <a:rPr lang="en-US"/>
            <a:t>Take disability out of it. Wouldn’t everybody work more effectively with reasonable accommodations? This flexibility also makes it way less scary for disabled people. </a:t>
          </a:r>
        </a:p>
      </dgm:t>
    </dgm:pt>
    <dgm:pt modelId="{50C2A990-CF66-4DBA-8CFC-557F8B9C801B}" type="parTrans" cxnId="{5194CB8F-69DF-4B08-8B07-158FE82DDB54}">
      <dgm:prSet/>
      <dgm:spPr/>
      <dgm:t>
        <a:bodyPr/>
        <a:lstStyle/>
        <a:p>
          <a:endParaRPr lang="en-US"/>
        </a:p>
      </dgm:t>
    </dgm:pt>
    <dgm:pt modelId="{65245EFF-3511-447B-B32C-A31B03CA1172}" type="sibTrans" cxnId="{5194CB8F-69DF-4B08-8B07-158FE82DDB54}">
      <dgm:prSet/>
      <dgm:spPr/>
      <dgm:t>
        <a:bodyPr/>
        <a:lstStyle/>
        <a:p>
          <a:endParaRPr lang="en-US"/>
        </a:p>
      </dgm:t>
    </dgm:pt>
    <dgm:pt modelId="{0761FDF4-8E66-4CAB-B1F8-3989AEE9A0C7}" type="pres">
      <dgm:prSet presAssocID="{2F64FC1B-FB37-4A0B-BE03-0D147E6B9EDA}" presName="linear" presStyleCnt="0">
        <dgm:presLayoutVars>
          <dgm:animLvl val="lvl"/>
          <dgm:resizeHandles val="exact"/>
        </dgm:presLayoutVars>
      </dgm:prSet>
      <dgm:spPr/>
    </dgm:pt>
    <dgm:pt modelId="{344035CC-E2D0-4079-B33E-140985F126A0}" type="pres">
      <dgm:prSet presAssocID="{122F752A-BA6A-4D21-9E04-3ECA27335A91}" presName="parentText" presStyleLbl="node1" presStyleIdx="0" presStyleCnt="2">
        <dgm:presLayoutVars>
          <dgm:chMax val="0"/>
          <dgm:bulletEnabled val="1"/>
        </dgm:presLayoutVars>
      </dgm:prSet>
      <dgm:spPr/>
    </dgm:pt>
    <dgm:pt modelId="{999DF00B-D20A-4990-A104-7A8D147422CE}" type="pres">
      <dgm:prSet presAssocID="{490E4FAA-5CF7-4F9D-8C77-CF3D3987B138}" presName="spacer" presStyleCnt="0"/>
      <dgm:spPr/>
    </dgm:pt>
    <dgm:pt modelId="{FC10BC01-9A3B-414A-BE09-7C360B828D81}" type="pres">
      <dgm:prSet presAssocID="{0DCE091F-BF44-4B62-BA61-542659CEBDAE}" presName="parentText" presStyleLbl="node1" presStyleIdx="1" presStyleCnt="2">
        <dgm:presLayoutVars>
          <dgm:chMax val="0"/>
          <dgm:bulletEnabled val="1"/>
        </dgm:presLayoutVars>
      </dgm:prSet>
      <dgm:spPr/>
    </dgm:pt>
  </dgm:ptLst>
  <dgm:cxnLst>
    <dgm:cxn modelId="{20D63B78-0A2C-4809-A6CA-92B8614623A6}" type="presOf" srcId="{122F752A-BA6A-4D21-9E04-3ECA27335A91}" destId="{344035CC-E2D0-4079-B33E-140985F126A0}" srcOrd="0" destOrd="0" presId="urn:microsoft.com/office/officeart/2005/8/layout/vList2"/>
    <dgm:cxn modelId="{5194CB8F-69DF-4B08-8B07-158FE82DDB54}" srcId="{2F64FC1B-FB37-4A0B-BE03-0D147E6B9EDA}" destId="{0DCE091F-BF44-4B62-BA61-542659CEBDAE}" srcOrd="1" destOrd="0" parTransId="{50C2A990-CF66-4DBA-8CFC-557F8B9C801B}" sibTransId="{65245EFF-3511-447B-B32C-A31B03CA1172}"/>
    <dgm:cxn modelId="{678428A5-D75A-4750-A4A0-A6A4520EF7EB}" type="presOf" srcId="{2F64FC1B-FB37-4A0B-BE03-0D147E6B9EDA}" destId="{0761FDF4-8E66-4CAB-B1F8-3989AEE9A0C7}" srcOrd="0" destOrd="0" presId="urn:microsoft.com/office/officeart/2005/8/layout/vList2"/>
    <dgm:cxn modelId="{A1527BB5-549B-4B67-BAE6-6F282F72347F}" srcId="{2F64FC1B-FB37-4A0B-BE03-0D147E6B9EDA}" destId="{122F752A-BA6A-4D21-9E04-3ECA27335A91}" srcOrd="0" destOrd="0" parTransId="{975F0D0A-53C1-4C23-B863-11931E790991}" sibTransId="{490E4FAA-5CF7-4F9D-8C77-CF3D3987B138}"/>
    <dgm:cxn modelId="{03C9BAC6-5131-42AA-ADA9-1DC82237C21B}" type="presOf" srcId="{0DCE091F-BF44-4B62-BA61-542659CEBDAE}" destId="{FC10BC01-9A3B-414A-BE09-7C360B828D81}" srcOrd="0" destOrd="0" presId="urn:microsoft.com/office/officeart/2005/8/layout/vList2"/>
    <dgm:cxn modelId="{E1D1F8C4-660F-402A-A59A-FC1440051373}" type="presParOf" srcId="{0761FDF4-8E66-4CAB-B1F8-3989AEE9A0C7}" destId="{344035CC-E2D0-4079-B33E-140985F126A0}" srcOrd="0" destOrd="0" presId="urn:microsoft.com/office/officeart/2005/8/layout/vList2"/>
    <dgm:cxn modelId="{E1182DF2-2660-40AE-93D9-6E013E908F9C}" type="presParOf" srcId="{0761FDF4-8E66-4CAB-B1F8-3989AEE9A0C7}" destId="{999DF00B-D20A-4990-A104-7A8D147422CE}" srcOrd="1" destOrd="0" presId="urn:microsoft.com/office/officeart/2005/8/layout/vList2"/>
    <dgm:cxn modelId="{3DD39ADF-27F1-4955-885A-47FF38C137D7}" type="presParOf" srcId="{0761FDF4-8E66-4CAB-B1F8-3989AEE9A0C7}" destId="{FC10BC01-9A3B-414A-BE09-7C360B828D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8C4CF8-25E1-416E-8A34-BC9D4572DBDD}"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AB05B98F-D3C5-44B5-989C-ED2E958AF350}">
      <dgm:prSet custT="1"/>
      <dgm:spPr/>
      <dgm:t>
        <a:bodyPr/>
        <a:lstStyle/>
        <a:p>
          <a:r>
            <a:rPr lang="en-US" sz="2000" dirty="0"/>
            <a:t>Grow your advocacy and activism.</a:t>
          </a:r>
        </a:p>
      </dgm:t>
    </dgm:pt>
    <dgm:pt modelId="{2CFC1CBD-681A-4846-8A7A-D97F9BB1E6DA}" type="parTrans" cxnId="{7AFDCEB1-946B-4047-869A-FCC0AEFC43A1}">
      <dgm:prSet/>
      <dgm:spPr/>
      <dgm:t>
        <a:bodyPr/>
        <a:lstStyle/>
        <a:p>
          <a:endParaRPr lang="en-US"/>
        </a:p>
      </dgm:t>
    </dgm:pt>
    <dgm:pt modelId="{FFD5B38C-9FF3-4CA1-8CFE-FC40A73224F7}" type="sibTrans" cxnId="{7AFDCEB1-946B-4047-869A-FCC0AEFC43A1}">
      <dgm:prSet phldrT="1" phldr="0"/>
      <dgm:spPr/>
      <dgm:t>
        <a:bodyPr/>
        <a:lstStyle/>
        <a:p>
          <a:r>
            <a:rPr lang="en-US"/>
            <a:t>1</a:t>
          </a:r>
        </a:p>
      </dgm:t>
    </dgm:pt>
    <dgm:pt modelId="{7E4357FE-FCFF-469A-9DBC-4D753D80F4BE}">
      <dgm:prSet custT="1"/>
      <dgm:spPr/>
      <dgm:t>
        <a:bodyPr/>
        <a:lstStyle/>
        <a:p>
          <a:r>
            <a:rPr lang="en-US" sz="1900" dirty="0"/>
            <a:t>Build on what you have. Start with a nucleus of advocates/activists, build disability representation to a critical mass and beyond.</a:t>
          </a:r>
        </a:p>
      </dgm:t>
    </dgm:pt>
    <dgm:pt modelId="{5838F0C4-9FBA-4848-BC4C-90803425D011}" type="parTrans" cxnId="{587AEC35-2510-4534-9A04-1CB5AE6AB9FB}">
      <dgm:prSet/>
      <dgm:spPr/>
      <dgm:t>
        <a:bodyPr/>
        <a:lstStyle/>
        <a:p>
          <a:endParaRPr lang="en-US"/>
        </a:p>
      </dgm:t>
    </dgm:pt>
    <dgm:pt modelId="{A96DA7D7-38DE-41DC-8189-5DA4740D7E8C}" type="sibTrans" cxnId="{587AEC35-2510-4534-9A04-1CB5AE6AB9FB}">
      <dgm:prSet phldrT="2" phldr="0"/>
      <dgm:spPr/>
      <dgm:t>
        <a:bodyPr/>
        <a:lstStyle/>
        <a:p>
          <a:r>
            <a:rPr lang="en-US"/>
            <a:t>2</a:t>
          </a:r>
        </a:p>
      </dgm:t>
    </dgm:pt>
    <dgm:pt modelId="{3D6E2D6E-6249-44D7-A4FB-2A24DB673BD9}">
      <dgm:prSet custT="1"/>
      <dgm:spPr/>
      <dgm:t>
        <a:bodyPr/>
        <a:lstStyle/>
        <a:p>
          <a:r>
            <a:rPr lang="en-US" sz="1800" dirty="0"/>
            <a:t>Create, improve, and hone a DSP training program for disabled people and people receiving services. Create a career path for people interested in it.  </a:t>
          </a:r>
        </a:p>
      </dgm:t>
    </dgm:pt>
    <dgm:pt modelId="{ABBD0752-A940-45A0-AB43-B7E472A0774A}" type="parTrans" cxnId="{D4A09DEE-C231-4320-B908-F863FA216E17}">
      <dgm:prSet/>
      <dgm:spPr/>
      <dgm:t>
        <a:bodyPr/>
        <a:lstStyle/>
        <a:p>
          <a:endParaRPr lang="en-US"/>
        </a:p>
      </dgm:t>
    </dgm:pt>
    <dgm:pt modelId="{CC0B24D3-CCA8-43AA-9DF7-E6F5BB8BF993}" type="sibTrans" cxnId="{D4A09DEE-C231-4320-B908-F863FA216E17}">
      <dgm:prSet phldrT="3" phldr="0"/>
      <dgm:spPr/>
      <dgm:t>
        <a:bodyPr/>
        <a:lstStyle/>
        <a:p>
          <a:r>
            <a:rPr lang="en-US"/>
            <a:t>3</a:t>
          </a:r>
        </a:p>
      </dgm:t>
    </dgm:pt>
    <dgm:pt modelId="{B8CC763F-29A8-4A99-9947-368D692262AF}" type="pres">
      <dgm:prSet presAssocID="{848C4CF8-25E1-416E-8A34-BC9D4572DBDD}" presName="Name0" presStyleCnt="0">
        <dgm:presLayoutVars>
          <dgm:animLvl val="lvl"/>
          <dgm:resizeHandles val="exact"/>
        </dgm:presLayoutVars>
      </dgm:prSet>
      <dgm:spPr/>
    </dgm:pt>
    <dgm:pt modelId="{A472599F-1E72-4875-90CD-2D7462D2EACB}" type="pres">
      <dgm:prSet presAssocID="{AB05B98F-D3C5-44B5-989C-ED2E958AF350}" presName="compositeNode" presStyleCnt="0">
        <dgm:presLayoutVars>
          <dgm:bulletEnabled val="1"/>
        </dgm:presLayoutVars>
      </dgm:prSet>
      <dgm:spPr/>
    </dgm:pt>
    <dgm:pt modelId="{B9E63A7A-B5F3-450E-A5AE-88EE9AB7E9C7}" type="pres">
      <dgm:prSet presAssocID="{AB05B98F-D3C5-44B5-989C-ED2E958AF350}" presName="bgRect" presStyleLbl="bgAccFollowNode1" presStyleIdx="0" presStyleCnt="3"/>
      <dgm:spPr/>
    </dgm:pt>
    <dgm:pt modelId="{6ECFAF20-D05C-4739-AB0D-75DDAAABA445}" type="pres">
      <dgm:prSet presAssocID="{FFD5B38C-9FF3-4CA1-8CFE-FC40A73224F7}" presName="sibTransNodeCircle" presStyleLbl="alignNode1" presStyleIdx="0" presStyleCnt="6">
        <dgm:presLayoutVars>
          <dgm:chMax val="0"/>
          <dgm:bulletEnabled/>
        </dgm:presLayoutVars>
      </dgm:prSet>
      <dgm:spPr/>
    </dgm:pt>
    <dgm:pt modelId="{204B55F3-504D-40A1-BEC5-F76166B18D40}" type="pres">
      <dgm:prSet presAssocID="{AB05B98F-D3C5-44B5-989C-ED2E958AF350}" presName="bottomLine" presStyleLbl="alignNode1" presStyleIdx="1" presStyleCnt="6">
        <dgm:presLayoutVars/>
      </dgm:prSet>
      <dgm:spPr/>
    </dgm:pt>
    <dgm:pt modelId="{C24AE138-F958-4616-B4E6-7328D755FA27}" type="pres">
      <dgm:prSet presAssocID="{AB05B98F-D3C5-44B5-989C-ED2E958AF350}" presName="nodeText" presStyleLbl="bgAccFollowNode1" presStyleIdx="0" presStyleCnt="3">
        <dgm:presLayoutVars>
          <dgm:bulletEnabled val="1"/>
        </dgm:presLayoutVars>
      </dgm:prSet>
      <dgm:spPr/>
    </dgm:pt>
    <dgm:pt modelId="{4FD6F2F9-872D-4738-9193-C8BD22EDB552}" type="pres">
      <dgm:prSet presAssocID="{FFD5B38C-9FF3-4CA1-8CFE-FC40A73224F7}" presName="sibTrans" presStyleCnt="0"/>
      <dgm:spPr/>
    </dgm:pt>
    <dgm:pt modelId="{8B3C1AFE-37AA-49AC-8FB4-1984F6C3F514}" type="pres">
      <dgm:prSet presAssocID="{7E4357FE-FCFF-469A-9DBC-4D753D80F4BE}" presName="compositeNode" presStyleCnt="0">
        <dgm:presLayoutVars>
          <dgm:bulletEnabled val="1"/>
        </dgm:presLayoutVars>
      </dgm:prSet>
      <dgm:spPr/>
    </dgm:pt>
    <dgm:pt modelId="{DB843C31-821E-43D8-8E88-8A15B3BD2A63}" type="pres">
      <dgm:prSet presAssocID="{7E4357FE-FCFF-469A-9DBC-4D753D80F4BE}" presName="bgRect" presStyleLbl="bgAccFollowNode1" presStyleIdx="1" presStyleCnt="3"/>
      <dgm:spPr/>
    </dgm:pt>
    <dgm:pt modelId="{E8B6468E-F281-4A77-8FCF-19E33620249A}" type="pres">
      <dgm:prSet presAssocID="{A96DA7D7-38DE-41DC-8189-5DA4740D7E8C}" presName="sibTransNodeCircle" presStyleLbl="alignNode1" presStyleIdx="2" presStyleCnt="6">
        <dgm:presLayoutVars>
          <dgm:chMax val="0"/>
          <dgm:bulletEnabled/>
        </dgm:presLayoutVars>
      </dgm:prSet>
      <dgm:spPr/>
    </dgm:pt>
    <dgm:pt modelId="{1C450831-4D31-4110-BAF4-055FA113F0EB}" type="pres">
      <dgm:prSet presAssocID="{7E4357FE-FCFF-469A-9DBC-4D753D80F4BE}" presName="bottomLine" presStyleLbl="alignNode1" presStyleIdx="3" presStyleCnt="6">
        <dgm:presLayoutVars/>
      </dgm:prSet>
      <dgm:spPr/>
    </dgm:pt>
    <dgm:pt modelId="{2256D77D-77AD-4BB0-A8BD-914402FC9F8A}" type="pres">
      <dgm:prSet presAssocID="{7E4357FE-FCFF-469A-9DBC-4D753D80F4BE}" presName="nodeText" presStyleLbl="bgAccFollowNode1" presStyleIdx="1" presStyleCnt="3">
        <dgm:presLayoutVars>
          <dgm:bulletEnabled val="1"/>
        </dgm:presLayoutVars>
      </dgm:prSet>
      <dgm:spPr/>
    </dgm:pt>
    <dgm:pt modelId="{174B8161-DFFC-4FED-86B5-87E447BECDAD}" type="pres">
      <dgm:prSet presAssocID="{A96DA7D7-38DE-41DC-8189-5DA4740D7E8C}" presName="sibTrans" presStyleCnt="0"/>
      <dgm:spPr/>
    </dgm:pt>
    <dgm:pt modelId="{74EE7F4C-5DC2-45F9-A25A-A479AD2244F2}" type="pres">
      <dgm:prSet presAssocID="{3D6E2D6E-6249-44D7-A4FB-2A24DB673BD9}" presName="compositeNode" presStyleCnt="0">
        <dgm:presLayoutVars>
          <dgm:bulletEnabled val="1"/>
        </dgm:presLayoutVars>
      </dgm:prSet>
      <dgm:spPr/>
    </dgm:pt>
    <dgm:pt modelId="{AAF2E4DC-64B3-49BA-A416-30AAF7BCBB84}" type="pres">
      <dgm:prSet presAssocID="{3D6E2D6E-6249-44D7-A4FB-2A24DB673BD9}" presName="bgRect" presStyleLbl="bgAccFollowNode1" presStyleIdx="2" presStyleCnt="3"/>
      <dgm:spPr/>
    </dgm:pt>
    <dgm:pt modelId="{3D3E1718-C4F0-4DD9-929B-B296E3925D42}" type="pres">
      <dgm:prSet presAssocID="{CC0B24D3-CCA8-43AA-9DF7-E6F5BB8BF993}" presName="sibTransNodeCircle" presStyleLbl="alignNode1" presStyleIdx="4" presStyleCnt="6">
        <dgm:presLayoutVars>
          <dgm:chMax val="0"/>
          <dgm:bulletEnabled/>
        </dgm:presLayoutVars>
      </dgm:prSet>
      <dgm:spPr/>
    </dgm:pt>
    <dgm:pt modelId="{1875ECB9-25C1-44BF-82FB-64904999A280}" type="pres">
      <dgm:prSet presAssocID="{3D6E2D6E-6249-44D7-A4FB-2A24DB673BD9}" presName="bottomLine" presStyleLbl="alignNode1" presStyleIdx="5" presStyleCnt="6">
        <dgm:presLayoutVars/>
      </dgm:prSet>
      <dgm:spPr/>
    </dgm:pt>
    <dgm:pt modelId="{EE7349E8-FF0B-441C-B842-2E4ED6823028}" type="pres">
      <dgm:prSet presAssocID="{3D6E2D6E-6249-44D7-A4FB-2A24DB673BD9}" presName="nodeText" presStyleLbl="bgAccFollowNode1" presStyleIdx="2" presStyleCnt="3">
        <dgm:presLayoutVars>
          <dgm:bulletEnabled val="1"/>
        </dgm:presLayoutVars>
      </dgm:prSet>
      <dgm:spPr/>
    </dgm:pt>
  </dgm:ptLst>
  <dgm:cxnLst>
    <dgm:cxn modelId="{888D7F0F-5CDE-404D-B5A0-51D582F63504}" type="presOf" srcId="{7E4357FE-FCFF-469A-9DBC-4D753D80F4BE}" destId="{2256D77D-77AD-4BB0-A8BD-914402FC9F8A}" srcOrd="1" destOrd="0" presId="urn:microsoft.com/office/officeart/2016/7/layout/BasicLinearProcessNumbered"/>
    <dgm:cxn modelId="{587AEC35-2510-4534-9A04-1CB5AE6AB9FB}" srcId="{848C4CF8-25E1-416E-8A34-BC9D4572DBDD}" destId="{7E4357FE-FCFF-469A-9DBC-4D753D80F4BE}" srcOrd="1" destOrd="0" parTransId="{5838F0C4-9FBA-4848-BC4C-90803425D011}" sibTransId="{A96DA7D7-38DE-41DC-8189-5DA4740D7E8C}"/>
    <dgm:cxn modelId="{FCAC1A44-0A64-4A4F-B629-D6E8848D3F85}" type="presOf" srcId="{3D6E2D6E-6249-44D7-A4FB-2A24DB673BD9}" destId="{AAF2E4DC-64B3-49BA-A416-30AAF7BCBB84}" srcOrd="0" destOrd="0" presId="urn:microsoft.com/office/officeart/2016/7/layout/BasicLinearProcessNumbered"/>
    <dgm:cxn modelId="{794E1C69-B9F5-4C6B-8B36-C1F8CE2AB8CC}" type="presOf" srcId="{CC0B24D3-CCA8-43AA-9DF7-E6F5BB8BF993}" destId="{3D3E1718-C4F0-4DD9-929B-B296E3925D42}" srcOrd="0" destOrd="0" presId="urn:microsoft.com/office/officeart/2016/7/layout/BasicLinearProcessNumbered"/>
    <dgm:cxn modelId="{A1426949-A3B9-4DF5-8F22-16A8C86BFB47}" type="presOf" srcId="{7E4357FE-FCFF-469A-9DBC-4D753D80F4BE}" destId="{DB843C31-821E-43D8-8E88-8A15B3BD2A63}" srcOrd="0" destOrd="0" presId="urn:microsoft.com/office/officeart/2016/7/layout/BasicLinearProcessNumbered"/>
    <dgm:cxn modelId="{7B17BD59-A33C-4994-B3CC-8D6A60D5F47F}" type="presOf" srcId="{AB05B98F-D3C5-44B5-989C-ED2E958AF350}" destId="{B9E63A7A-B5F3-450E-A5AE-88EE9AB7E9C7}" srcOrd="0" destOrd="0" presId="urn:microsoft.com/office/officeart/2016/7/layout/BasicLinearProcessNumbered"/>
    <dgm:cxn modelId="{808A8482-4CC0-49AB-BD42-D4140BB445D4}" type="presOf" srcId="{848C4CF8-25E1-416E-8A34-BC9D4572DBDD}" destId="{B8CC763F-29A8-4A99-9947-368D692262AF}" srcOrd="0" destOrd="0" presId="urn:microsoft.com/office/officeart/2016/7/layout/BasicLinearProcessNumbered"/>
    <dgm:cxn modelId="{D9ACD988-3423-4B79-B3B8-E0C41CD6B816}" type="presOf" srcId="{3D6E2D6E-6249-44D7-A4FB-2A24DB673BD9}" destId="{EE7349E8-FF0B-441C-B842-2E4ED6823028}" srcOrd="1" destOrd="0" presId="urn:microsoft.com/office/officeart/2016/7/layout/BasicLinearProcessNumbered"/>
    <dgm:cxn modelId="{EE3F5FAB-BC69-4842-B663-93A1BC15BB64}" type="presOf" srcId="{A96DA7D7-38DE-41DC-8189-5DA4740D7E8C}" destId="{E8B6468E-F281-4A77-8FCF-19E33620249A}" srcOrd="0" destOrd="0" presId="urn:microsoft.com/office/officeart/2016/7/layout/BasicLinearProcessNumbered"/>
    <dgm:cxn modelId="{7AFDCEB1-946B-4047-869A-FCC0AEFC43A1}" srcId="{848C4CF8-25E1-416E-8A34-BC9D4572DBDD}" destId="{AB05B98F-D3C5-44B5-989C-ED2E958AF350}" srcOrd="0" destOrd="0" parTransId="{2CFC1CBD-681A-4846-8A7A-D97F9BB1E6DA}" sibTransId="{FFD5B38C-9FF3-4CA1-8CFE-FC40A73224F7}"/>
    <dgm:cxn modelId="{3BF260DE-1022-4DF8-9E9F-F2B3040252DB}" type="presOf" srcId="{AB05B98F-D3C5-44B5-989C-ED2E958AF350}" destId="{C24AE138-F958-4616-B4E6-7328D755FA27}" srcOrd="1" destOrd="0" presId="urn:microsoft.com/office/officeart/2016/7/layout/BasicLinearProcessNumbered"/>
    <dgm:cxn modelId="{CE9C6EE7-3802-42BA-8487-93BC7E9DEB0A}" type="presOf" srcId="{FFD5B38C-9FF3-4CA1-8CFE-FC40A73224F7}" destId="{6ECFAF20-D05C-4739-AB0D-75DDAAABA445}" srcOrd="0" destOrd="0" presId="urn:microsoft.com/office/officeart/2016/7/layout/BasicLinearProcessNumbered"/>
    <dgm:cxn modelId="{D4A09DEE-C231-4320-B908-F863FA216E17}" srcId="{848C4CF8-25E1-416E-8A34-BC9D4572DBDD}" destId="{3D6E2D6E-6249-44D7-A4FB-2A24DB673BD9}" srcOrd="2" destOrd="0" parTransId="{ABBD0752-A940-45A0-AB43-B7E472A0774A}" sibTransId="{CC0B24D3-CCA8-43AA-9DF7-E6F5BB8BF993}"/>
    <dgm:cxn modelId="{CEF6986F-E650-4C94-975B-FE58A5EDCE6F}" type="presParOf" srcId="{B8CC763F-29A8-4A99-9947-368D692262AF}" destId="{A472599F-1E72-4875-90CD-2D7462D2EACB}" srcOrd="0" destOrd="0" presId="urn:microsoft.com/office/officeart/2016/7/layout/BasicLinearProcessNumbered"/>
    <dgm:cxn modelId="{907339F9-1848-4041-BE50-2C6B1CD33F67}" type="presParOf" srcId="{A472599F-1E72-4875-90CD-2D7462D2EACB}" destId="{B9E63A7A-B5F3-450E-A5AE-88EE9AB7E9C7}" srcOrd="0" destOrd="0" presId="urn:microsoft.com/office/officeart/2016/7/layout/BasicLinearProcessNumbered"/>
    <dgm:cxn modelId="{CB98A4F6-F25C-4CE9-A8BD-2B23B847C340}" type="presParOf" srcId="{A472599F-1E72-4875-90CD-2D7462D2EACB}" destId="{6ECFAF20-D05C-4739-AB0D-75DDAAABA445}" srcOrd="1" destOrd="0" presId="urn:microsoft.com/office/officeart/2016/7/layout/BasicLinearProcessNumbered"/>
    <dgm:cxn modelId="{15F98EFF-6627-4A82-9947-9F29852EB697}" type="presParOf" srcId="{A472599F-1E72-4875-90CD-2D7462D2EACB}" destId="{204B55F3-504D-40A1-BEC5-F76166B18D40}" srcOrd="2" destOrd="0" presId="urn:microsoft.com/office/officeart/2016/7/layout/BasicLinearProcessNumbered"/>
    <dgm:cxn modelId="{6E499E93-C944-4AFE-9010-D4F8A174B994}" type="presParOf" srcId="{A472599F-1E72-4875-90CD-2D7462D2EACB}" destId="{C24AE138-F958-4616-B4E6-7328D755FA27}" srcOrd="3" destOrd="0" presId="urn:microsoft.com/office/officeart/2016/7/layout/BasicLinearProcessNumbered"/>
    <dgm:cxn modelId="{FBEED3CF-46ED-49E2-B2EB-13727033B292}" type="presParOf" srcId="{B8CC763F-29A8-4A99-9947-368D692262AF}" destId="{4FD6F2F9-872D-4738-9193-C8BD22EDB552}" srcOrd="1" destOrd="0" presId="urn:microsoft.com/office/officeart/2016/7/layout/BasicLinearProcessNumbered"/>
    <dgm:cxn modelId="{C0041E86-332A-4D5A-A771-1067AE36A108}" type="presParOf" srcId="{B8CC763F-29A8-4A99-9947-368D692262AF}" destId="{8B3C1AFE-37AA-49AC-8FB4-1984F6C3F514}" srcOrd="2" destOrd="0" presId="urn:microsoft.com/office/officeart/2016/7/layout/BasicLinearProcessNumbered"/>
    <dgm:cxn modelId="{93EB2FF5-59EF-4AAB-BC5B-E9748DC32C47}" type="presParOf" srcId="{8B3C1AFE-37AA-49AC-8FB4-1984F6C3F514}" destId="{DB843C31-821E-43D8-8E88-8A15B3BD2A63}" srcOrd="0" destOrd="0" presId="urn:microsoft.com/office/officeart/2016/7/layout/BasicLinearProcessNumbered"/>
    <dgm:cxn modelId="{1274A065-F18E-4EF1-A6FF-FE82B23D93C5}" type="presParOf" srcId="{8B3C1AFE-37AA-49AC-8FB4-1984F6C3F514}" destId="{E8B6468E-F281-4A77-8FCF-19E33620249A}" srcOrd="1" destOrd="0" presId="urn:microsoft.com/office/officeart/2016/7/layout/BasicLinearProcessNumbered"/>
    <dgm:cxn modelId="{CA4651C2-7CB3-4072-9178-844FA755E48E}" type="presParOf" srcId="{8B3C1AFE-37AA-49AC-8FB4-1984F6C3F514}" destId="{1C450831-4D31-4110-BAF4-055FA113F0EB}" srcOrd="2" destOrd="0" presId="urn:microsoft.com/office/officeart/2016/7/layout/BasicLinearProcessNumbered"/>
    <dgm:cxn modelId="{DA65A983-6325-412A-891C-27E656DD87CA}" type="presParOf" srcId="{8B3C1AFE-37AA-49AC-8FB4-1984F6C3F514}" destId="{2256D77D-77AD-4BB0-A8BD-914402FC9F8A}" srcOrd="3" destOrd="0" presId="urn:microsoft.com/office/officeart/2016/7/layout/BasicLinearProcessNumbered"/>
    <dgm:cxn modelId="{8B802004-62F1-49E4-9DB4-37778A67EC0E}" type="presParOf" srcId="{B8CC763F-29A8-4A99-9947-368D692262AF}" destId="{174B8161-DFFC-4FED-86B5-87E447BECDAD}" srcOrd="3" destOrd="0" presId="urn:microsoft.com/office/officeart/2016/7/layout/BasicLinearProcessNumbered"/>
    <dgm:cxn modelId="{EC9B65BC-34D5-4607-B75B-E39539FA5326}" type="presParOf" srcId="{B8CC763F-29A8-4A99-9947-368D692262AF}" destId="{74EE7F4C-5DC2-45F9-A25A-A479AD2244F2}" srcOrd="4" destOrd="0" presId="urn:microsoft.com/office/officeart/2016/7/layout/BasicLinearProcessNumbered"/>
    <dgm:cxn modelId="{E9092961-DD4C-425B-9C68-E873A9D3BDBC}" type="presParOf" srcId="{74EE7F4C-5DC2-45F9-A25A-A479AD2244F2}" destId="{AAF2E4DC-64B3-49BA-A416-30AAF7BCBB84}" srcOrd="0" destOrd="0" presId="urn:microsoft.com/office/officeart/2016/7/layout/BasicLinearProcessNumbered"/>
    <dgm:cxn modelId="{478B61AD-6751-420E-B135-BE3977161CBC}" type="presParOf" srcId="{74EE7F4C-5DC2-45F9-A25A-A479AD2244F2}" destId="{3D3E1718-C4F0-4DD9-929B-B296E3925D42}" srcOrd="1" destOrd="0" presId="urn:microsoft.com/office/officeart/2016/7/layout/BasicLinearProcessNumbered"/>
    <dgm:cxn modelId="{E3E56E5D-12FF-407F-8D2C-A2D1772FC3DC}" type="presParOf" srcId="{74EE7F4C-5DC2-45F9-A25A-A479AD2244F2}" destId="{1875ECB9-25C1-44BF-82FB-64904999A280}" srcOrd="2" destOrd="0" presId="urn:microsoft.com/office/officeart/2016/7/layout/BasicLinearProcessNumbered"/>
    <dgm:cxn modelId="{79B58DE9-7383-4DE6-BB1F-D4EB00CE5ECC}" type="presParOf" srcId="{74EE7F4C-5DC2-45F9-A25A-A479AD2244F2}" destId="{EE7349E8-FF0B-441C-B842-2E4ED682302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35CC-E2D0-4079-B33E-140985F126A0}">
      <dsp:nvSpPr>
        <dsp:cNvPr id="0" name=""/>
        <dsp:cNvSpPr/>
      </dsp:nvSpPr>
      <dsp:spPr>
        <a:xfrm>
          <a:off x="0" y="65416"/>
          <a:ext cx="6190459" cy="22815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people aren’t using your accommodations process, you have a broken one. </a:t>
          </a:r>
        </a:p>
      </dsp:txBody>
      <dsp:txXfrm>
        <a:off x="111374" y="176790"/>
        <a:ext cx="5967711" cy="2058752"/>
      </dsp:txXfrm>
    </dsp:sp>
    <dsp:sp modelId="{FC10BC01-9A3B-414A-BE09-7C360B828D81}">
      <dsp:nvSpPr>
        <dsp:cNvPr id="0" name=""/>
        <dsp:cNvSpPr/>
      </dsp:nvSpPr>
      <dsp:spPr>
        <a:xfrm>
          <a:off x="0" y="2421796"/>
          <a:ext cx="6190459" cy="2281500"/>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Take disability out of it. Wouldn’t everybody work more effectively with reasonable accommodations? This flexibility also makes it way less scary for disabled people. </a:t>
          </a:r>
        </a:p>
      </dsp:txBody>
      <dsp:txXfrm>
        <a:off x="111374" y="2533170"/>
        <a:ext cx="5967711" cy="2058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63A7A-B5F3-450E-A5AE-88EE9AB7E9C7}">
      <dsp:nvSpPr>
        <dsp:cNvPr id="0" name=""/>
        <dsp:cNvSpPr/>
      </dsp:nvSpPr>
      <dsp:spPr>
        <a:xfrm>
          <a:off x="0" y="0"/>
          <a:ext cx="3381374" cy="361473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89000">
            <a:lnSpc>
              <a:spcPct val="90000"/>
            </a:lnSpc>
            <a:spcBef>
              <a:spcPct val="0"/>
            </a:spcBef>
            <a:spcAft>
              <a:spcPct val="35000"/>
            </a:spcAft>
            <a:buNone/>
          </a:pPr>
          <a:r>
            <a:rPr lang="en-US" sz="2000" kern="1200" dirty="0"/>
            <a:t>Grow your advocacy and activism.</a:t>
          </a:r>
        </a:p>
      </dsp:txBody>
      <dsp:txXfrm>
        <a:off x="0" y="1373600"/>
        <a:ext cx="3381374" cy="2168842"/>
      </dsp:txXfrm>
    </dsp:sp>
    <dsp:sp modelId="{6ECFAF20-D05C-4739-AB0D-75DDAAABA445}">
      <dsp:nvSpPr>
        <dsp:cNvPr id="0" name=""/>
        <dsp:cNvSpPr/>
      </dsp:nvSpPr>
      <dsp:spPr>
        <a:xfrm>
          <a:off x="1148476" y="361473"/>
          <a:ext cx="1084421" cy="1084421"/>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4546" tIns="12700" rIns="8454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07286" y="520283"/>
        <a:ext cx="766801" cy="766801"/>
      </dsp:txXfrm>
    </dsp:sp>
    <dsp:sp modelId="{204B55F3-504D-40A1-BEC5-F76166B18D40}">
      <dsp:nvSpPr>
        <dsp:cNvPr id="0" name=""/>
        <dsp:cNvSpPr/>
      </dsp:nvSpPr>
      <dsp:spPr>
        <a:xfrm>
          <a:off x="0" y="3614666"/>
          <a:ext cx="3381374"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B843C31-821E-43D8-8E88-8A15B3BD2A63}">
      <dsp:nvSpPr>
        <dsp:cNvPr id="0" name=""/>
        <dsp:cNvSpPr/>
      </dsp:nvSpPr>
      <dsp:spPr>
        <a:xfrm>
          <a:off x="3719512" y="0"/>
          <a:ext cx="3381374" cy="361473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44550">
            <a:lnSpc>
              <a:spcPct val="90000"/>
            </a:lnSpc>
            <a:spcBef>
              <a:spcPct val="0"/>
            </a:spcBef>
            <a:spcAft>
              <a:spcPct val="35000"/>
            </a:spcAft>
            <a:buNone/>
          </a:pPr>
          <a:r>
            <a:rPr lang="en-US" sz="1900" kern="1200" dirty="0"/>
            <a:t>Build on what you have. Start with a nucleus of advocates/activists, build disability representation to a critical mass and beyond.</a:t>
          </a:r>
        </a:p>
      </dsp:txBody>
      <dsp:txXfrm>
        <a:off x="3719512" y="1373600"/>
        <a:ext cx="3381374" cy="2168842"/>
      </dsp:txXfrm>
    </dsp:sp>
    <dsp:sp modelId="{E8B6468E-F281-4A77-8FCF-19E33620249A}">
      <dsp:nvSpPr>
        <dsp:cNvPr id="0" name=""/>
        <dsp:cNvSpPr/>
      </dsp:nvSpPr>
      <dsp:spPr>
        <a:xfrm>
          <a:off x="4867988" y="361473"/>
          <a:ext cx="1084421" cy="1084421"/>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4546" tIns="12700" rIns="8454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26798" y="520283"/>
        <a:ext cx="766801" cy="766801"/>
      </dsp:txXfrm>
    </dsp:sp>
    <dsp:sp modelId="{1C450831-4D31-4110-BAF4-055FA113F0EB}">
      <dsp:nvSpPr>
        <dsp:cNvPr id="0" name=""/>
        <dsp:cNvSpPr/>
      </dsp:nvSpPr>
      <dsp:spPr>
        <a:xfrm>
          <a:off x="3719512" y="3614666"/>
          <a:ext cx="3381374"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F2E4DC-64B3-49BA-A416-30AAF7BCBB84}">
      <dsp:nvSpPr>
        <dsp:cNvPr id="0" name=""/>
        <dsp:cNvSpPr/>
      </dsp:nvSpPr>
      <dsp:spPr>
        <a:xfrm>
          <a:off x="7439024" y="0"/>
          <a:ext cx="3381374" cy="361473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00100">
            <a:lnSpc>
              <a:spcPct val="90000"/>
            </a:lnSpc>
            <a:spcBef>
              <a:spcPct val="0"/>
            </a:spcBef>
            <a:spcAft>
              <a:spcPct val="35000"/>
            </a:spcAft>
            <a:buNone/>
          </a:pPr>
          <a:r>
            <a:rPr lang="en-US" sz="1800" kern="1200" dirty="0"/>
            <a:t>Create, improve, and hone a DSP training program for disabled people and people receiving services. Create a career path for people interested in it.  </a:t>
          </a:r>
        </a:p>
      </dsp:txBody>
      <dsp:txXfrm>
        <a:off x="7439024" y="1373600"/>
        <a:ext cx="3381374" cy="2168842"/>
      </dsp:txXfrm>
    </dsp:sp>
    <dsp:sp modelId="{3D3E1718-C4F0-4DD9-929B-B296E3925D42}">
      <dsp:nvSpPr>
        <dsp:cNvPr id="0" name=""/>
        <dsp:cNvSpPr/>
      </dsp:nvSpPr>
      <dsp:spPr>
        <a:xfrm>
          <a:off x="8587500" y="361473"/>
          <a:ext cx="1084421" cy="1084421"/>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4546" tIns="12700" rIns="8454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46310" y="520283"/>
        <a:ext cx="766801" cy="766801"/>
      </dsp:txXfrm>
    </dsp:sp>
    <dsp:sp modelId="{1875ECB9-25C1-44BF-82FB-64904999A280}">
      <dsp:nvSpPr>
        <dsp:cNvPr id="0" name=""/>
        <dsp:cNvSpPr/>
      </dsp:nvSpPr>
      <dsp:spPr>
        <a:xfrm>
          <a:off x="7439024" y="3614666"/>
          <a:ext cx="3381374"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3331D-5BFE-47E1-AB19-31209133DE24}"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E52B7-C7A7-45A7-BE8B-CF5050BBDDFC}" type="slidenum">
              <a:rPr lang="en-US" smtClean="0"/>
              <a:t>‹#›</a:t>
            </a:fld>
            <a:endParaRPr lang="en-US"/>
          </a:p>
        </p:txBody>
      </p:sp>
    </p:spTree>
    <p:extLst>
      <p:ext uri="{BB962C8B-B14F-4D97-AF65-F5344CB8AC3E}">
        <p14:creationId xmlns:p14="http://schemas.microsoft.com/office/powerpoint/2010/main" val="124554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E52B7-C7A7-45A7-BE8B-CF5050BBDDFC}" type="slidenum">
              <a:rPr lang="en-US" smtClean="0"/>
              <a:t>2</a:t>
            </a:fld>
            <a:endParaRPr lang="en-US"/>
          </a:p>
        </p:txBody>
      </p:sp>
    </p:spTree>
    <p:extLst>
      <p:ext uri="{BB962C8B-B14F-4D97-AF65-F5344CB8AC3E}">
        <p14:creationId xmlns:p14="http://schemas.microsoft.com/office/powerpoint/2010/main" val="91938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Intersectionality matters. It is a really uncomfortable truth in my own life that I got a lot of breaks my way to end up in front of you, and an uncomfortable reality that if at the end of the day, I’m a white dude and that caused many of the things that break my way. </a:t>
            </a:r>
            <a:br>
              <a:rPr lang="en-US" dirty="0"/>
            </a:br>
            <a:br>
              <a:rPr lang="en-US" dirty="0"/>
            </a:br>
            <a:r>
              <a:rPr lang="en-US" dirty="0"/>
              <a:t>It also greases the skids for me to be an autistic white dude- I match your expectations of what an autistic person looks like, you’ve seen plenty of autistic white dudes in tv and media and that makes you more comfortable with me in ways that A black trans autistic person cannot access. </a:t>
            </a:r>
            <a:br>
              <a:rPr lang="en-US" dirty="0"/>
            </a:br>
            <a:br>
              <a:rPr lang="en-US" dirty="0"/>
            </a:br>
            <a:r>
              <a:rPr lang="en-US" dirty="0"/>
              <a:t>When we solve problems without looking to intersectionality, we end up solving problems for white people </a:t>
            </a:r>
          </a:p>
        </p:txBody>
      </p:sp>
      <p:sp>
        <p:nvSpPr>
          <p:cNvPr id="4" name="Slide Number Placeholder 3"/>
          <p:cNvSpPr>
            <a:spLocks noGrp="1"/>
          </p:cNvSpPr>
          <p:nvPr>
            <p:ph type="sldNum" sz="quarter" idx="5"/>
          </p:nvPr>
        </p:nvSpPr>
        <p:spPr/>
        <p:txBody>
          <a:bodyPr/>
          <a:lstStyle/>
          <a:p>
            <a:fld id="{26EE52B7-C7A7-45A7-BE8B-CF5050BBDDFC}" type="slidenum">
              <a:rPr lang="en-US" smtClean="0"/>
              <a:t>27</a:t>
            </a:fld>
            <a:endParaRPr lang="en-US"/>
          </a:p>
        </p:txBody>
      </p:sp>
    </p:spTree>
    <p:extLst>
      <p:ext uri="{BB962C8B-B14F-4D97-AF65-F5344CB8AC3E}">
        <p14:creationId xmlns:p14="http://schemas.microsoft.com/office/powerpoint/2010/main" val="179673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 dude. Most of you aren’t, not many cis dudes in this line of work. When you are a guy working in this field, you have to be really careful you never leave the office toilet seat up or god forbid ANYTHING on that seat- no plausible deniability. </a:t>
            </a:r>
            <a:br>
              <a:rPr lang="en-US" dirty="0"/>
            </a:br>
            <a:br>
              <a:rPr lang="en-US" dirty="0"/>
            </a:br>
            <a:r>
              <a:rPr lang="en-US" dirty="0"/>
              <a:t>So anyways, this is a crowd I am sure is well-acquainted with Mansplaining. </a:t>
            </a:r>
            <a:br>
              <a:rPr lang="en-US" dirty="0"/>
            </a:br>
            <a:r>
              <a:rPr lang="en-US" dirty="0"/>
              <a:t>Let me introduce to you- </a:t>
            </a:r>
            <a:r>
              <a:rPr lang="en-US" dirty="0" err="1"/>
              <a:t>Ablesplaining</a:t>
            </a:r>
            <a:r>
              <a:rPr lang="en-US" dirty="0"/>
              <a:t>. </a:t>
            </a:r>
            <a:br>
              <a:rPr lang="en-US" dirty="0"/>
            </a:br>
            <a:br>
              <a:rPr lang="en-US" dirty="0"/>
            </a:br>
            <a:r>
              <a:rPr lang="en-US" dirty="0"/>
              <a:t>All from AAIDD conference..</a:t>
            </a:r>
          </a:p>
        </p:txBody>
      </p:sp>
      <p:sp>
        <p:nvSpPr>
          <p:cNvPr id="4" name="Slide Number Placeholder 3"/>
          <p:cNvSpPr>
            <a:spLocks noGrp="1"/>
          </p:cNvSpPr>
          <p:nvPr>
            <p:ph type="sldNum" sz="quarter" idx="5"/>
          </p:nvPr>
        </p:nvSpPr>
        <p:spPr/>
        <p:txBody>
          <a:bodyPr/>
          <a:lstStyle/>
          <a:p>
            <a:fld id="{26EE52B7-C7A7-45A7-BE8B-CF5050BBDDFC}" type="slidenum">
              <a:rPr lang="en-US" smtClean="0"/>
              <a:t>7</a:t>
            </a:fld>
            <a:endParaRPr lang="en-US"/>
          </a:p>
        </p:txBody>
      </p:sp>
    </p:spTree>
    <p:extLst>
      <p:ext uri="{BB962C8B-B14F-4D97-AF65-F5344CB8AC3E}">
        <p14:creationId xmlns:p14="http://schemas.microsoft.com/office/powerpoint/2010/main" val="365855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sometimes I enjoy letting conference organizers wonder how badly I am going to nuke the room. </a:t>
            </a:r>
          </a:p>
        </p:txBody>
      </p:sp>
      <p:sp>
        <p:nvSpPr>
          <p:cNvPr id="4" name="Slide Number Placeholder 3"/>
          <p:cNvSpPr>
            <a:spLocks noGrp="1"/>
          </p:cNvSpPr>
          <p:nvPr>
            <p:ph type="sldNum" sz="quarter" idx="5"/>
          </p:nvPr>
        </p:nvSpPr>
        <p:spPr/>
        <p:txBody>
          <a:bodyPr/>
          <a:lstStyle/>
          <a:p>
            <a:fld id="{26EE52B7-C7A7-45A7-BE8B-CF5050BBDDFC}" type="slidenum">
              <a:rPr lang="en-US" smtClean="0"/>
              <a:t>8</a:t>
            </a:fld>
            <a:endParaRPr lang="en-US"/>
          </a:p>
        </p:txBody>
      </p:sp>
    </p:spTree>
    <p:extLst>
      <p:ext uri="{BB962C8B-B14F-4D97-AF65-F5344CB8AC3E}">
        <p14:creationId xmlns:p14="http://schemas.microsoft.com/office/powerpoint/2010/main" val="402083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Accommodations to be heard definitely includes accommodations to ensure access and understanding of the issues being discussed </a:t>
            </a:r>
          </a:p>
        </p:txBody>
      </p:sp>
      <p:sp>
        <p:nvSpPr>
          <p:cNvPr id="4" name="Slide Number Placeholder 3"/>
          <p:cNvSpPr>
            <a:spLocks noGrp="1"/>
          </p:cNvSpPr>
          <p:nvPr>
            <p:ph type="sldNum" sz="quarter" idx="5"/>
          </p:nvPr>
        </p:nvSpPr>
        <p:spPr/>
        <p:txBody>
          <a:bodyPr/>
          <a:lstStyle/>
          <a:p>
            <a:fld id="{26EE52B7-C7A7-45A7-BE8B-CF5050BBDDFC}" type="slidenum">
              <a:rPr lang="en-US" smtClean="0"/>
              <a:t>11</a:t>
            </a:fld>
            <a:endParaRPr lang="en-US"/>
          </a:p>
        </p:txBody>
      </p:sp>
    </p:spTree>
    <p:extLst>
      <p:ext uri="{BB962C8B-B14F-4D97-AF65-F5344CB8AC3E}">
        <p14:creationId xmlns:p14="http://schemas.microsoft.com/office/powerpoint/2010/main" val="16060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E52B7-C7A7-45A7-BE8B-CF5050BBDDFC}" type="slidenum">
              <a:rPr lang="en-US" smtClean="0"/>
              <a:t>13</a:t>
            </a:fld>
            <a:endParaRPr lang="en-US"/>
          </a:p>
        </p:txBody>
      </p:sp>
    </p:spTree>
    <p:extLst>
      <p:ext uri="{BB962C8B-B14F-4D97-AF65-F5344CB8AC3E}">
        <p14:creationId xmlns:p14="http://schemas.microsoft.com/office/powerpoint/2010/main" val="268080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every disabled person you are aware of in your organization, there are multiples more that you don’t know. We are drawn to this work. We feel the injustice built into this system and our services, and the impact to people just like us- our friends, our peers, or in some cases, just us as people enrolled in these services. It keeps us up at night. I switched careers and took a huge pay cut to come do this work. </a:t>
            </a:r>
            <a:br>
              <a:rPr lang="en-US" dirty="0"/>
            </a:br>
            <a:br>
              <a:rPr lang="en-US" dirty="0"/>
            </a:br>
            <a:r>
              <a:rPr lang="en-US" dirty="0"/>
              <a:t> I am, um, “out” as a disabled person, so, they disclose to me. We exchange our secret signs in the hallway. But organizationally they do not out themselves. They don’t believe it is safe to disclose. They don’t think they will be considered for promotions if they disclose. They have to believe that every single employee you bring on from now until the end  of time will accept them as a disabled person, and you know you can’t promise that. </a:t>
            </a:r>
          </a:p>
        </p:txBody>
      </p:sp>
      <p:sp>
        <p:nvSpPr>
          <p:cNvPr id="4" name="Slide Number Placeholder 3"/>
          <p:cNvSpPr>
            <a:spLocks noGrp="1"/>
          </p:cNvSpPr>
          <p:nvPr>
            <p:ph type="sldNum" sz="quarter" idx="5"/>
          </p:nvPr>
        </p:nvSpPr>
        <p:spPr/>
        <p:txBody>
          <a:bodyPr/>
          <a:lstStyle/>
          <a:p>
            <a:fld id="{26EE52B7-C7A7-45A7-BE8B-CF5050BBDDFC}" type="slidenum">
              <a:rPr lang="en-US" smtClean="0"/>
              <a:t>14</a:t>
            </a:fld>
            <a:endParaRPr lang="en-US"/>
          </a:p>
        </p:txBody>
      </p:sp>
    </p:spTree>
    <p:extLst>
      <p:ext uri="{BB962C8B-B14F-4D97-AF65-F5344CB8AC3E}">
        <p14:creationId xmlns:p14="http://schemas.microsoft.com/office/powerpoint/2010/main" val="116217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E52B7-C7A7-45A7-BE8B-CF5050BBDDFC}" type="slidenum">
              <a:rPr lang="en-US" smtClean="0"/>
              <a:t>16</a:t>
            </a:fld>
            <a:endParaRPr lang="en-US"/>
          </a:p>
        </p:txBody>
      </p:sp>
    </p:spTree>
    <p:extLst>
      <p:ext uri="{BB962C8B-B14F-4D97-AF65-F5344CB8AC3E}">
        <p14:creationId xmlns:p14="http://schemas.microsoft.com/office/powerpoint/2010/main" val="43489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a current ad in Colorado. I don’t need to name names as a lot of you have a “physical requirements” section. </a:t>
            </a:r>
          </a:p>
        </p:txBody>
      </p:sp>
      <p:sp>
        <p:nvSpPr>
          <p:cNvPr id="4" name="Slide Number Placeholder 3"/>
          <p:cNvSpPr>
            <a:spLocks noGrp="1"/>
          </p:cNvSpPr>
          <p:nvPr>
            <p:ph type="sldNum" sz="quarter" idx="5"/>
          </p:nvPr>
        </p:nvSpPr>
        <p:spPr/>
        <p:txBody>
          <a:bodyPr/>
          <a:lstStyle/>
          <a:p>
            <a:fld id="{26EE52B7-C7A7-45A7-BE8B-CF5050BBDDFC}" type="slidenum">
              <a:rPr lang="en-US" smtClean="0"/>
              <a:t>24</a:t>
            </a:fld>
            <a:endParaRPr lang="en-US"/>
          </a:p>
        </p:txBody>
      </p:sp>
    </p:spTree>
    <p:extLst>
      <p:ext uri="{BB962C8B-B14F-4D97-AF65-F5344CB8AC3E}">
        <p14:creationId xmlns:p14="http://schemas.microsoft.com/office/powerpoint/2010/main" val="230176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happens when a disabled person brings up issues of bias, ableism, or unjust treatment? Pointing out ableism to somebody working in disability services? You might as well be accusing them of having a white hood in the closet. You are well intentioned and care too, so respond with ANGER and OUTRAGE when somebody points out the warts.  </a:t>
            </a:r>
          </a:p>
        </p:txBody>
      </p:sp>
      <p:sp>
        <p:nvSpPr>
          <p:cNvPr id="4" name="Slide Number Placeholder 3"/>
          <p:cNvSpPr>
            <a:spLocks noGrp="1"/>
          </p:cNvSpPr>
          <p:nvPr>
            <p:ph type="sldNum" sz="quarter" idx="5"/>
          </p:nvPr>
        </p:nvSpPr>
        <p:spPr/>
        <p:txBody>
          <a:bodyPr/>
          <a:lstStyle/>
          <a:p>
            <a:fld id="{26EE52B7-C7A7-45A7-BE8B-CF5050BBDDFC}" type="slidenum">
              <a:rPr lang="en-US" smtClean="0"/>
              <a:t>25</a:t>
            </a:fld>
            <a:endParaRPr lang="en-US"/>
          </a:p>
        </p:txBody>
      </p:sp>
    </p:spTree>
    <p:extLst>
      <p:ext uri="{BB962C8B-B14F-4D97-AF65-F5344CB8AC3E}">
        <p14:creationId xmlns:p14="http://schemas.microsoft.com/office/powerpoint/2010/main" val="224587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52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C14B5A1-69DD-4B12-9795-3BA8D614F289}"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256509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270845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416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1558505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73348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2046637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66303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366773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35972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4B5A1-69DD-4B12-9795-3BA8D614F28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288955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14B5A1-69DD-4B12-9795-3BA8D614F28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65928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14B5A1-69DD-4B12-9795-3BA8D614F289}"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138113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14B5A1-69DD-4B12-9795-3BA8D614F289}"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196427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B5A1-69DD-4B12-9795-3BA8D614F289}"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118192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4B5A1-69DD-4B12-9795-3BA8D614F28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367004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4B5A1-69DD-4B12-9795-3BA8D614F28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7EDC-DE2C-4AE5-BC00-DD09040246A0}" type="slidenum">
              <a:rPr lang="en-US" smtClean="0"/>
              <a:t>‹#›</a:t>
            </a:fld>
            <a:endParaRPr lang="en-US"/>
          </a:p>
        </p:txBody>
      </p:sp>
    </p:spTree>
    <p:extLst>
      <p:ext uri="{BB962C8B-B14F-4D97-AF65-F5344CB8AC3E}">
        <p14:creationId xmlns:p14="http://schemas.microsoft.com/office/powerpoint/2010/main" val="382773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C14B5A1-69DD-4B12-9795-3BA8D614F289}" type="datetimeFigureOut">
              <a:rPr lang="en-US" smtClean="0"/>
              <a:t>8/17/2021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20A7EDC-DE2C-4AE5-BC00-DD09040246A0}" type="slidenum">
              <a:rPr lang="en-US" smtClean="0"/>
              <a:t>‹#›</a:t>
            </a:fld>
            <a:endParaRPr lang="en-US"/>
          </a:p>
        </p:txBody>
      </p:sp>
    </p:spTree>
    <p:extLst>
      <p:ext uri="{BB962C8B-B14F-4D97-AF65-F5344CB8AC3E}">
        <p14:creationId xmlns:p14="http://schemas.microsoft.com/office/powerpoint/2010/main" val="32891342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648D-506A-4DB9-A169-A9B745F7B908}"/>
              </a:ext>
            </a:extLst>
          </p:cNvPr>
          <p:cNvSpPr>
            <a:spLocks noGrp="1"/>
          </p:cNvSpPr>
          <p:nvPr>
            <p:ph type="ctrTitle"/>
          </p:nvPr>
        </p:nvSpPr>
        <p:spPr/>
        <p:txBody>
          <a:bodyPr/>
          <a:lstStyle/>
          <a:p>
            <a:r>
              <a:rPr lang="en-US" dirty="0"/>
              <a:t>We need to talk about lack of representation in disability services</a:t>
            </a:r>
          </a:p>
        </p:txBody>
      </p:sp>
      <p:sp>
        <p:nvSpPr>
          <p:cNvPr id="3" name="Subtitle 2">
            <a:extLst>
              <a:ext uri="{FF2B5EF4-FFF2-40B4-BE49-F238E27FC236}">
                <a16:creationId xmlns:a16="http://schemas.microsoft.com/office/drawing/2014/main" id="{3E006207-729D-4ED8-82E6-B300491D7103}"/>
              </a:ext>
            </a:extLst>
          </p:cNvPr>
          <p:cNvSpPr>
            <a:spLocks noGrp="1"/>
          </p:cNvSpPr>
          <p:nvPr>
            <p:ph type="subTitle" idx="1"/>
          </p:nvPr>
        </p:nvSpPr>
        <p:spPr>
          <a:xfrm>
            <a:off x="5061003" y="4059624"/>
            <a:ext cx="6400800" cy="1947333"/>
          </a:xfrm>
        </p:spPr>
        <p:txBody>
          <a:bodyPr/>
          <a:lstStyle/>
          <a:p>
            <a:r>
              <a:rPr lang="en-US" dirty="0">
                <a:solidFill>
                  <a:schemeClr val="tx1"/>
                </a:solidFill>
              </a:rPr>
              <a:t>Jeff Newman</a:t>
            </a:r>
            <a:br>
              <a:rPr lang="en-US" dirty="0">
                <a:solidFill>
                  <a:schemeClr val="tx1"/>
                </a:solidFill>
              </a:rPr>
            </a:br>
            <a:r>
              <a:rPr lang="en-US" dirty="0">
                <a:solidFill>
                  <a:schemeClr val="tx1"/>
                </a:solidFill>
              </a:rPr>
              <a:t>Autistic Activist</a:t>
            </a:r>
          </a:p>
          <a:p>
            <a:r>
              <a:rPr lang="en-US" dirty="0">
                <a:solidFill>
                  <a:schemeClr val="tx1"/>
                </a:solidFill>
              </a:rPr>
              <a:t>Director of Community Integration at Community Connections</a:t>
            </a:r>
          </a:p>
        </p:txBody>
      </p:sp>
    </p:spTree>
    <p:extLst>
      <p:ext uri="{BB962C8B-B14F-4D97-AF65-F5344CB8AC3E}">
        <p14:creationId xmlns:p14="http://schemas.microsoft.com/office/powerpoint/2010/main" val="396236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9900-061B-463C-962A-BD3887073BF3}"/>
              </a:ext>
            </a:extLst>
          </p:cNvPr>
          <p:cNvSpPr>
            <a:spLocks noGrp="1"/>
          </p:cNvSpPr>
          <p:nvPr>
            <p:ph type="title"/>
          </p:nvPr>
        </p:nvSpPr>
        <p:spPr>
          <a:xfrm>
            <a:off x="6559064" y="8299020"/>
            <a:ext cx="3675066" cy="553156"/>
          </a:xfrm>
        </p:spPr>
        <p:txBody>
          <a:bodyPr>
            <a:normAutofit fontScale="90000"/>
          </a:bodyPr>
          <a:lstStyle/>
          <a:p>
            <a:endParaRPr lang="en-US"/>
          </a:p>
        </p:txBody>
      </p:sp>
      <p:pic>
        <p:nvPicPr>
          <p:cNvPr id="2050" name="Picture 2" descr="Nothing About Us Without Us by James I. Charlton - Paperback - University  of California Press">
            <a:extLst>
              <a:ext uri="{FF2B5EF4-FFF2-40B4-BE49-F238E27FC236}">
                <a16:creationId xmlns:a16="http://schemas.microsoft.com/office/drawing/2014/main" id="{7CE4208C-BD07-41B8-A094-3EF903B614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284" y="102127"/>
            <a:ext cx="2492922" cy="36147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B746236-7EDE-45AB-A6BE-E54387463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517" y="128146"/>
            <a:ext cx="2715335" cy="36204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thing About Us, Without Us, is For Us - Button by Ricardo Levins Morales">
            <a:extLst>
              <a:ext uri="{FF2B5EF4-FFF2-40B4-BE49-F238E27FC236}">
                <a16:creationId xmlns:a16="http://schemas.microsoft.com/office/drawing/2014/main" id="{0BF6AC19-ECE4-47B9-9A78-ADA8802B1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163" y="150771"/>
            <a:ext cx="3588850" cy="35978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thing About Us Without Us - CONTENTS">
            <a:extLst>
              <a:ext uri="{FF2B5EF4-FFF2-40B4-BE49-F238E27FC236}">
                <a16:creationId xmlns:a16="http://schemas.microsoft.com/office/drawing/2014/main" id="{D1577968-3F27-41D3-8C94-180872C15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73" y="3716865"/>
            <a:ext cx="47625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B6E1CA7-97A2-42AA-8171-BC0F807A39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4852" y="3811687"/>
            <a:ext cx="5250094" cy="295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8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18DA7-EA04-42EC-A9A9-44731EFE97C9}"/>
              </a:ext>
            </a:extLst>
          </p:cNvPr>
          <p:cNvSpPr>
            <a:spLocks noGrp="1"/>
          </p:cNvSpPr>
          <p:nvPr>
            <p:ph type="title"/>
          </p:nvPr>
        </p:nvSpPr>
        <p:spPr>
          <a:xfrm>
            <a:off x="4175024" y="269555"/>
            <a:ext cx="5627158" cy="1507067"/>
          </a:xfrm>
        </p:spPr>
        <p:txBody>
          <a:bodyPr>
            <a:normAutofit/>
          </a:bodyPr>
          <a:lstStyle/>
          <a:p>
            <a:pPr>
              <a:lnSpc>
                <a:spcPct val="90000"/>
              </a:lnSpc>
            </a:pPr>
            <a:r>
              <a:rPr lang="en-US" sz="3300" dirty="0"/>
              <a:t>Train your eye to this. In your organization and in our system:</a:t>
            </a:r>
          </a:p>
        </p:txBody>
      </p:sp>
      <p:pic>
        <p:nvPicPr>
          <p:cNvPr id="5" name="Picture 4" descr="Conference room table">
            <a:extLst>
              <a:ext uri="{FF2B5EF4-FFF2-40B4-BE49-F238E27FC236}">
                <a16:creationId xmlns:a16="http://schemas.microsoft.com/office/drawing/2014/main" id="{B6DAFEE7-0FFB-44DE-B741-B794A5C550EB}"/>
              </a:ext>
            </a:extLst>
          </p:cNvPr>
          <p:cNvPicPr>
            <a:picLocks noChangeAspect="1"/>
          </p:cNvPicPr>
          <p:nvPr/>
        </p:nvPicPr>
        <p:blipFill rotWithShape="1">
          <a:blip r:embed="rId3"/>
          <a:srcRect l="54425"/>
          <a:stretch/>
        </p:blipFill>
        <p:spPr>
          <a:xfrm>
            <a:off x="831" y="10"/>
            <a:ext cx="3502025" cy="685799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910A82DD-A358-467A-A483-C5136F65A4AB}"/>
              </a:ext>
            </a:extLst>
          </p:cNvPr>
          <p:cNvSpPr>
            <a:spLocks noGrp="1"/>
          </p:cNvSpPr>
          <p:nvPr>
            <p:ph idx="1"/>
          </p:nvPr>
        </p:nvSpPr>
        <p:spPr>
          <a:xfrm>
            <a:off x="4031872" y="1515291"/>
            <a:ext cx="8038207" cy="5073154"/>
          </a:xfrm>
        </p:spPr>
        <p:txBody>
          <a:bodyPr>
            <a:noAutofit/>
          </a:bodyPr>
          <a:lstStyle/>
          <a:p>
            <a:pPr>
              <a:lnSpc>
                <a:spcPct val="90000"/>
              </a:lnSpc>
            </a:pPr>
            <a:r>
              <a:rPr lang="en-US" sz="2200" dirty="0"/>
              <a:t>Are the right people in the room? </a:t>
            </a:r>
          </a:p>
          <a:p>
            <a:pPr>
              <a:lnSpc>
                <a:spcPct val="90000"/>
              </a:lnSpc>
            </a:pPr>
            <a:r>
              <a:rPr lang="en-US" sz="2200" dirty="0"/>
              <a:t>Who chose who is in the room? Were they chosen because they will tell us pleasant things?</a:t>
            </a:r>
          </a:p>
          <a:p>
            <a:pPr>
              <a:lnSpc>
                <a:spcPct val="90000"/>
              </a:lnSpc>
            </a:pPr>
            <a:r>
              <a:rPr lang="en-US" sz="2200" dirty="0"/>
              <a:t>Do they have accommodations to be heard? </a:t>
            </a:r>
          </a:p>
          <a:p>
            <a:pPr>
              <a:lnSpc>
                <a:spcPct val="90000"/>
              </a:lnSpc>
            </a:pPr>
            <a:r>
              <a:rPr lang="en-US" sz="2200" dirty="0"/>
              <a:t>Are we prepared to listen?</a:t>
            </a:r>
          </a:p>
          <a:p>
            <a:pPr>
              <a:lnSpc>
                <a:spcPct val="90000"/>
              </a:lnSpc>
            </a:pPr>
            <a:r>
              <a:rPr lang="en-US" sz="2200" dirty="0"/>
              <a:t>Are they leading or are they rubber stamping?</a:t>
            </a:r>
          </a:p>
          <a:p>
            <a:pPr>
              <a:lnSpc>
                <a:spcPct val="90000"/>
              </a:lnSpc>
            </a:pPr>
            <a:r>
              <a:rPr lang="en-US" sz="2200" dirty="0"/>
              <a:t>Do they have critical mass or are they tokens?</a:t>
            </a:r>
          </a:p>
          <a:p>
            <a:pPr>
              <a:lnSpc>
                <a:spcPct val="90000"/>
              </a:lnSpc>
            </a:pPr>
            <a:r>
              <a:rPr lang="en-US" sz="2200" dirty="0"/>
              <a:t>Do we see this same representation in employment?  In management? In Leadership? </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9672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104" name="Rectangle 72">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25E42-538C-43C6-B65A-7F7EBA5E26FD}"/>
              </a:ext>
            </a:extLst>
          </p:cNvPr>
          <p:cNvSpPr>
            <a:spLocks noGrp="1"/>
          </p:cNvSpPr>
          <p:nvPr>
            <p:ph type="title"/>
          </p:nvPr>
        </p:nvSpPr>
        <p:spPr>
          <a:xfrm>
            <a:off x="3978579" y="4487332"/>
            <a:ext cx="6310539" cy="1507067"/>
          </a:xfrm>
        </p:spPr>
        <p:txBody>
          <a:bodyPr>
            <a:normAutofit/>
          </a:bodyPr>
          <a:lstStyle/>
          <a:p>
            <a:r>
              <a:rPr lang="en-US" dirty="0"/>
              <a:t>Tokenism is not representation</a:t>
            </a:r>
          </a:p>
        </p:txBody>
      </p:sp>
      <p:pic>
        <p:nvPicPr>
          <p:cNvPr id="4098" name="Picture 2" descr="114 Box Picking Up Large Moving House Stock Photos, Pictures &amp;amp; Royalty-Free  Images - iStock">
            <a:extLst>
              <a:ext uri="{FF2B5EF4-FFF2-40B4-BE49-F238E27FC236}">
                <a16:creationId xmlns:a16="http://schemas.microsoft.com/office/drawing/2014/main" id="{EBB2A1E0-FFB6-4628-BAC3-3EC069B8AC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27" r="27308"/>
          <a:stretch/>
        </p:blipFill>
        <p:spPr bwMode="auto">
          <a:xfrm>
            <a:off x="831" y="10"/>
            <a:ext cx="3502025"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9C47D9A9-DF08-4042-BB88-C12EF7FDC353}"/>
              </a:ext>
            </a:extLst>
          </p:cNvPr>
          <p:cNvPicPr>
            <a:picLocks noGrp="1" noChangeAspect="1"/>
          </p:cNvPicPr>
          <p:nvPr>
            <p:ph idx="1"/>
          </p:nvPr>
        </p:nvPicPr>
        <p:blipFill>
          <a:blip r:embed="rId3"/>
          <a:stretch>
            <a:fillRect/>
          </a:stretch>
        </p:blipFill>
        <p:spPr>
          <a:xfrm>
            <a:off x="3884613" y="1405331"/>
            <a:ext cx="8013237" cy="2631092"/>
          </a:xfrm>
        </p:spPr>
      </p:pic>
      <p:grpSp>
        <p:nvGrpSpPr>
          <p:cNvPr id="4106" name="Group 74">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6" name="Straight Connector 75">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7" name="Straight Connector 76">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5184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F6E75CC0-246E-4FDD-826E-98F6C2C2FF6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15414"/>
          <a:stretch/>
        </p:blipFill>
        <p:spPr bwMode="auto">
          <a:xfrm>
            <a:off x="3174"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1CA38E-4E7B-4B8B-AEBB-85F34F69FE9C}"/>
              </a:ext>
            </a:extLst>
          </p:cNvPr>
          <p:cNvSpPr>
            <a:spLocks noGrp="1"/>
          </p:cNvSpPr>
          <p:nvPr>
            <p:ph type="title"/>
          </p:nvPr>
        </p:nvSpPr>
        <p:spPr>
          <a:xfrm>
            <a:off x="872332" y="110541"/>
            <a:ext cx="8534400" cy="1507067"/>
          </a:xfrm>
        </p:spPr>
        <p:txBody>
          <a:bodyPr>
            <a:normAutofit/>
          </a:bodyPr>
          <a:lstStyle/>
          <a:p>
            <a:r>
              <a:rPr lang="en-US" dirty="0"/>
              <a:t>Tokenism creates this kind of labor:</a:t>
            </a:r>
          </a:p>
        </p:txBody>
      </p:sp>
      <p:sp>
        <p:nvSpPr>
          <p:cNvPr id="3" name="Content Placeholder 2">
            <a:extLst>
              <a:ext uri="{FF2B5EF4-FFF2-40B4-BE49-F238E27FC236}">
                <a16:creationId xmlns:a16="http://schemas.microsoft.com/office/drawing/2014/main" id="{3045D4E0-9AC3-4CC4-B543-1826EAC70D67}"/>
              </a:ext>
            </a:extLst>
          </p:cNvPr>
          <p:cNvSpPr>
            <a:spLocks noGrp="1"/>
          </p:cNvSpPr>
          <p:nvPr>
            <p:ph idx="1"/>
          </p:nvPr>
        </p:nvSpPr>
        <p:spPr>
          <a:xfrm>
            <a:off x="468453" y="1881052"/>
            <a:ext cx="9511569" cy="4770562"/>
          </a:xfrm>
        </p:spPr>
        <p:txBody>
          <a:bodyPr>
            <a:normAutofit/>
          </a:bodyPr>
          <a:lstStyle/>
          <a:p>
            <a:r>
              <a:rPr lang="en-US" sz="2400" dirty="0">
                <a:solidFill>
                  <a:schemeClr val="tx1"/>
                </a:solidFill>
              </a:rPr>
              <a:t>The burden of representing an entire community.</a:t>
            </a:r>
          </a:p>
          <a:p>
            <a:r>
              <a:rPr lang="en-US" sz="2400" dirty="0">
                <a:solidFill>
                  <a:schemeClr val="tx1"/>
                </a:solidFill>
              </a:rPr>
              <a:t>Near impossible opportunities to drive real change. </a:t>
            </a:r>
          </a:p>
          <a:p>
            <a:r>
              <a:rPr lang="en-US" sz="2400" dirty="0">
                <a:solidFill>
                  <a:schemeClr val="tx1"/>
                </a:solidFill>
              </a:rPr>
              <a:t>Exhaustion from having to educate everyone- yourself. </a:t>
            </a:r>
          </a:p>
          <a:p>
            <a:r>
              <a:rPr lang="en-US" sz="2400" dirty="0">
                <a:solidFill>
                  <a:schemeClr val="tx1"/>
                </a:solidFill>
              </a:rPr>
              <a:t>Being constantly put in positions of debating your own humanity. </a:t>
            </a:r>
          </a:p>
          <a:p>
            <a:r>
              <a:rPr lang="en-US" sz="2400" dirty="0">
                <a:solidFill>
                  <a:schemeClr val="tx1"/>
                </a:solidFill>
              </a:rPr>
              <a:t>Getting used as a mascot to improve the perception of the organization</a:t>
            </a:r>
          </a:p>
        </p:txBody>
      </p:sp>
    </p:spTree>
    <p:extLst>
      <p:ext uri="{BB962C8B-B14F-4D97-AF65-F5344CB8AC3E}">
        <p14:creationId xmlns:p14="http://schemas.microsoft.com/office/powerpoint/2010/main" val="129905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E367-D072-4B43-A000-7D1EAADD4B69}"/>
              </a:ext>
            </a:extLst>
          </p:cNvPr>
          <p:cNvSpPr>
            <a:spLocks noGrp="1"/>
          </p:cNvSpPr>
          <p:nvPr>
            <p:ph type="title"/>
          </p:nvPr>
        </p:nvSpPr>
        <p:spPr>
          <a:xfrm>
            <a:off x="684212" y="5192400"/>
            <a:ext cx="8534400" cy="1507067"/>
          </a:xfrm>
        </p:spPr>
        <p:txBody>
          <a:bodyPr>
            <a:normAutofit/>
          </a:bodyPr>
          <a:lstStyle/>
          <a:p>
            <a:r>
              <a:rPr lang="en-US" dirty="0"/>
              <a:t>“Us vs. Them” culture at service agencies</a:t>
            </a:r>
          </a:p>
        </p:txBody>
      </p:sp>
      <p:pic>
        <p:nvPicPr>
          <p:cNvPr id="7170" name="Picture 2">
            <a:extLst>
              <a:ext uri="{FF2B5EF4-FFF2-40B4-BE49-F238E27FC236}">
                <a16:creationId xmlns:a16="http://schemas.microsoft.com/office/drawing/2014/main" id="{72953FD2-DE87-45E1-949B-F687AE80F4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239" y="750339"/>
            <a:ext cx="5304759" cy="354250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299434-8A0F-43ED-AC66-DC8701C8AD7A}"/>
              </a:ext>
            </a:extLst>
          </p:cNvPr>
          <p:cNvSpPr>
            <a:spLocks noGrp="1"/>
          </p:cNvSpPr>
          <p:nvPr>
            <p:ph idx="1"/>
          </p:nvPr>
        </p:nvSpPr>
        <p:spPr>
          <a:xfrm>
            <a:off x="6452920" y="158533"/>
            <a:ext cx="5531384" cy="4726111"/>
          </a:xfrm>
        </p:spPr>
        <p:txBody>
          <a:bodyPr>
            <a:normAutofit/>
          </a:bodyPr>
          <a:lstStyle/>
          <a:p>
            <a:pPr>
              <a:lnSpc>
                <a:spcPct val="90000"/>
              </a:lnSpc>
            </a:pPr>
            <a:r>
              <a:rPr lang="en-US" dirty="0"/>
              <a:t>Widespread assumption that employees are not disabled</a:t>
            </a:r>
          </a:p>
          <a:p>
            <a:pPr>
              <a:lnSpc>
                <a:spcPct val="90000"/>
              </a:lnSpc>
            </a:pPr>
            <a:r>
              <a:rPr lang="en-US" dirty="0"/>
              <a:t>Workplace culture established and maintained by non-disabled employees</a:t>
            </a:r>
          </a:p>
          <a:p>
            <a:pPr>
              <a:lnSpc>
                <a:spcPct val="90000"/>
              </a:lnSpc>
            </a:pPr>
            <a:r>
              <a:rPr lang="en-US" dirty="0"/>
              <a:t>“Those people” get services, while “we” care for them</a:t>
            </a:r>
          </a:p>
          <a:p>
            <a:pPr>
              <a:lnSpc>
                <a:spcPct val="90000"/>
              </a:lnSpc>
            </a:pPr>
            <a:r>
              <a:rPr lang="en-US" dirty="0"/>
              <a:t>Enables setting up services for “them” in ways you would never tolerate for yourself.</a:t>
            </a:r>
          </a:p>
          <a:p>
            <a:pPr>
              <a:lnSpc>
                <a:spcPct val="90000"/>
              </a:lnSpc>
            </a:pPr>
            <a:r>
              <a:rPr lang="en-US" dirty="0"/>
              <a:t>Lots of closeted, unaccommodated, disabled people as employees. </a:t>
            </a:r>
          </a:p>
          <a:p>
            <a:pPr>
              <a:lnSpc>
                <a:spcPct val="90000"/>
              </a:lnSpc>
            </a:pPr>
            <a:r>
              <a:rPr lang="en-US" dirty="0"/>
              <a:t>“Not like us” attitudes about the disabled permeate society and implicitly and explicitly enter our organizations. </a:t>
            </a:r>
          </a:p>
          <a:p>
            <a:pPr>
              <a:lnSpc>
                <a:spcPct val="90000"/>
              </a:lnSpc>
            </a:pPr>
            <a:endParaRPr lang="en-US" sz="1400" dirty="0"/>
          </a:p>
        </p:txBody>
      </p:sp>
    </p:spTree>
    <p:extLst>
      <p:ext uri="{BB962C8B-B14F-4D97-AF65-F5344CB8AC3E}">
        <p14:creationId xmlns:p14="http://schemas.microsoft.com/office/powerpoint/2010/main" val="417033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81" name="Rectangle 80">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2C2EB-813E-48CF-A1BC-3D327316E750}"/>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800"/>
              <a:t>Building a critical mass</a:t>
            </a:r>
          </a:p>
        </p:txBody>
      </p:sp>
      <p:sp>
        <p:nvSpPr>
          <p:cNvPr id="83"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pload.wikimedia.org/wikipedia/commons/1/13/Par...">
            <a:extLst>
              <a:ext uri="{FF2B5EF4-FFF2-40B4-BE49-F238E27FC236}">
                <a16:creationId xmlns:a16="http://schemas.microsoft.com/office/drawing/2014/main" id="{CED30439-257C-4848-B08A-B253D527E6B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803"/>
          <a:stretch/>
        </p:blipFill>
        <p:spPr bwMode="auto">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6" name="Straight Connector 85">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9963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DCB64DE-FB3A-4D83-9241-A0D2682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D799D-1DB3-4303-A301-A3729C939071}"/>
              </a:ext>
            </a:extLst>
          </p:cNvPr>
          <p:cNvSpPr>
            <a:spLocks noGrp="1"/>
          </p:cNvSpPr>
          <p:nvPr>
            <p:ph type="title"/>
          </p:nvPr>
        </p:nvSpPr>
        <p:spPr>
          <a:xfrm>
            <a:off x="665640" y="4414687"/>
            <a:ext cx="10250013" cy="1233251"/>
          </a:xfrm>
        </p:spPr>
        <p:txBody>
          <a:bodyPr vert="horz" lIns="91440" tIns="45720" rIns="91440" bIns="45720" rtlCol="0" anchor="b">
            <a:normAutofit/>
          </a:bodyPr>
          <a:lstStyle/>
          <a:p>
            <a:pPr>
              <a:lnSpc>
                <a:spcPct val="90000"/>
              </a:lnSpc>
            </a:pPr>
            <a:r>
              <a:rPr lang="en-US" sz="4100" dirty="0">
                <a:solidFill>
                  <a:srgbClr val="FFFFFF"/>
                </a:solidFill>
              </a:rPr>
              <a:t>Our embarrassment of Riches of Job Applicants…</a:t>
            </a:r>
          </a:p>
        </p:txBody>
      </p:sp>
      <p:sp useBgFill="1">
        <p:nvSpPr>
          <p:cNvPr id="22" name="Snip Diagonal Corner Rectangle 6">
            <a:extLst>
              <a:ext uri="{FF2B5EF4-FFF2-40B4-BE49-F238E27FC236}">
                <a16:creationId xmlns:a16="http://schemas.microsoft.com/office/drawing/2014/main" id="{5E94C64B-831C-45FA-B484-591F4D57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2" y="606367"/>
            <a:ext cx="10948124" cy="3546637"/>
          </a:xfrm>
          <a:prstGeom prst="snip2DiagRect">
            <a:avLst>
              <a:gd name="adj1" fmla="val 1362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DDC311C0-55BD-4C25-8A2C-BF44390962CB}"/>
              </a:ext>
            </a:extLst>
          </p:cNvPr>
          <p:cNvPicPr>
            <a:picLocks noGrp="1" noChangeAspect="1"/>
          </p:cNvPicPr>
          <p:nvPr>
            <p:ph idx="1"/>
          </p:nvPr>
        </p:nvPicPr>
        <p:blipFill>
          <a:blip r:embed="rId3"/>
          <a:stretch>
            <a:fillRect/>
          </a:stretch>
        </p:blipFill>
        <p:spPr>
          <a:xfrm>
            <a:off x="2017241" y="1105355"/>
            <a:ext cx="8126092" cy="2559720"/>
          </a:xfrm>
          <a:prstGeom prst="rect">
            <a:avLst/>
          </a:prstGeom>
        </p:spPr>
      </p:pic>
      <p:grpSp>
        <p:nvGrpSpPr>
          <p:cNvPr id="24" name="Group 23">
            <a:extLst>
              <a:ext uri="{FF2B5EF4-FFF2-40B4-BE49-F238E27FC236}">
                <a16:creationId xmlns:a16="http://schemas.microsoft.com/office/drawing/2014/main" id="{AC96E397-7705-43C9-AC81-FA8EF1951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F3610BCA-0EBE-4357-AAC0-13841E7C5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60E1E24-3D98-4A53-A3AD-CBD84D94F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67E51D9-454B-4095-9718-C6B1CDED9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A8E8BDB-294C-4025-A6C1-2FFDDA36F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0D27BDE-F887-4341-B91A-3145A6142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56152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22064-E3A5-43A6-9852-29E1FA340BB9}"/>
              </a:ext>
            </a:extLst>
          </p:cNvPr>
          <p:cNvSpPr>
            <a:spLocks noGrp="1"/>
          </p:cNvSpPr>
          <p:nvPr>
            <p:ph type="title"/>
          </p:nvPr>
        </p:nvSpPr>
        <p:spPr>
          <a:xfrm>
            <a:off x="640290" y="685800"/>
            <a:ext cx="4818656" cy="4603749"/>
          </a:xfrm>
        </p:spPr>
        <p:txBody>
          <a:bodyPr>
            <a:normAutofit/>
          </a:bodyPr>
          <a:lstStyle/>
          <a:p>
            <a:pPr algn="r"/>
            <a:r>
              <a:rPr lang="en-US" sz="5200" dirty="0"/>
              <a:t>We know this state of affairs, right?</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4EC318-FCC9-44B9-8755-61CFD8276EF8}"/>
              </a:ext>
            </a:extLst>
          </p:cNvPr>
          <p:cNvSpPr>
            <a:spLocks noGrp="1"/>
          </p:cNvSpPr>
          <p:nvPr>
            <p:ph idx="1"/>
          </p:nvPr>
        </p:nvSpPr>
        <p:spPr>
          <a:xfrm>
            <a:off x="6625651" y="685800"/>
            <a:ext cx="4878959" cy="4603750"/>
          </a:xfrm>
        </p:spPr>
        <p:txBody>
          <a:bodyPr>
            <a:noAutofit/>
          </a:bodyPr>
          <a:lstStyle/>
          <a:p>
            <a:r>
              <a:rPr lang="en-US" sz="2400" dirty="0">
                <a:solidFill>
                  <a:schemeClr val="tx1"/>
                </a:solidFill>
              </a:rPr>
              <a:t>DSP turnover averages of 43%.</a:t>
            </a:r>
          </a:p>
          <a:p>
            <a:r>
              <a:rPr lang="en-US" sz="2400" dirty="0">
                <a:solidFill>
                  <a:schemeClr val="tx1"/>
                </a:solidFill>
              </a:rPr>
              <a:t>18% of DSPs have been employed less than 6 months</a:t>
            </a:r>
          </a:p>
          <a:p>
            <a:r>
              <a:rPr lang="en-US" sz="2400" dirty="0">
                <a:solidFill>
                  <a:schemeClr val="tx1"/>
                </a:solidFill>
              </a:rPr>
              <a:t>33% leave in the first 6 months</a:t>
            </a:r>
            <a:br>
              <a:rPr lang="en-US" sz="2400" dirty="0">
                <a:solidFill>
                  <a:schemeClr val="tx1"/>
                </a:solidFill>
              </a:rPr>
            </a:br>
            <a:br>
              <a:rPr lang="en-US" sz="2400" dirty="0">
                <a:solidFill>
                  <a:schemeClr val="tx1"/>
                </a:solidFill>
              </a:rPr>
            </a:br>
            <a:r>
              <a:rPr lang="en-US" sz="2400" dirty="0">
                <a:solidFill>
                  <a:schemeClr val="tx1"/>
                </a:solidFill>
              </a:rPr>
              <a:t>THESE FIGURES ARE FROM PRE-COVID DATA!!!</a:t>
            </a:r>
            <a:br>
              <a:rPr lang="en-US" sz="2400" dirty="0">
                <a:solidFill>
                  <a:schemeClr val="tx1"/>
                </a:solidFill>
              </a:rPr>
            </a:br>
            <a:br>
              <a:rPr lang="en-US" sz="2400" dirty="0">
                <a:solidFill>
                  <a:schemeClr val="tx1"/>
                </a:solidFill>
              </a:rPr>
            </a:br>
            <a:r>
              <a:rPr lang="en-US" sz="2400" dirty="0">
                <a:solidFill>
                  <a:schemeClr val="tx1"/>
                </a:solidFill>
              </a:rPr>
              <a:t>Source: National Core Indicators 2019 Staff Stability Survey</a:t>
            </a:r>
          </a:p>
        </p:txBody>
      </p:sp>
    </p:spTree>
    <p:extLst>
      <p:ext uri="{BB962C8B-B14F-4D97-AF65-F5344CB8AC3E}">
        <p14:creationId xmlns:p14="http://schemas.microsoft.com/office/powerpoint/2010/main" val="201010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F8987-7ED5-4723-A187-8DA0D74DD880}"/>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400">
                <a:solidFill>
                  <a:srgbClr val="FFFFFF"/>
                </a:solidFill>
              </a:rPr>
              <a:t>And it is only going to get harder..</a:t>
            </a:r>
          </a:p>
        </p:txBody>
      </p:sp>
      <p:sp useBgFill="1">
        <p:nvSpPr>
          <p:cNvPr id="83"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ough Road Ahead Sign - Slow Sign, SKU: K-9771">
            <a:extLst>
              <a:ext uri="{FF2B5EF4-FFF2-40B4-BE49-F238E27FC236}">
                <a16:creationId xmlns:a16="http://schemas.microsoft.com/office/drawing/2014/main" id="{860D5F2C-F5E6-4165-987C-9A5D954BC6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59354" y="1097060"/>
            <a:ext cx="4334162" cy="4334162"/>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6" name="Straight Connector 85">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5559323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A4968-F4D6-4DDE-BC31-50EDA47F3C61}"/>
              </a:ext>
            </a:extLst>
          </p:cNvPr>
          <p:cNvSpPr>
            <a:spLocks noGrp="1"/>
          </p:cNvSpPr>
          <p:nvPr>
            <p:ph idx="1"/>
          </p:nvPr>
        </p:nvSpPr>
        <p:spPr>
          <a:xfrm>
            <a:off x="684212" y="685800"/>
            <a:ext cx="10445342" cy="5296989"/>
          </a:xfrm>
        </p:spPr>
        <p:txBody>
          <a:bodyPr>
            <a:normAutofit/>
          </a:bodyPr>
          <a:lstStyle/>
          <a:p>
            <a:r>
              <a:rPr lang="en-US" sz="2400" dirty="0"/>
              <a:t>“Women aged 25 to 64 are the main group of people who enter the DSP profession and similar occupations. However, while in the next decade demand for DSPs will increase by 48 percent, only 2 million additional women aged 25 to 64 will enter the whole labor force in that time, down from 6.3 million in the early 2000s. </a:t>
            </a:r>
            <a:r>
              <a:rPr lang="en-US" sz="2400" b="1" dirty="0"/>
              <a:t>This means that unless the field of applicants is broadened and diversified, the shortfall of staff will be a persistent challenge. </a:t>
            </a:r>
            <a:r>
              <a:rPr lang="en-US" sz="2400" dirty="0"/>
              <a:t>This has long-term consequences for preserving individuals with IDD’s ability to make choices about their lives.”</a:t>
            </a:r>
            <a:br>
              <a:rPr lang="en-US" sz="2400" dirty="0"/>
            </a:br>
            <a:br>
              <a:rPr lang="en-US" sz="2400" dirty="0"/>
            </a:br>
            <a:r>
              <a:rPr lang="en-US" sz="2400" dirty="0"/>
              <a:t> </a:t>
            </a:r>
            <a:r>
              <a:rPr lang="en-US" sz="2400" b="0" i="0" u="none" strike="noStrike" baseline="0" dirty="0">
                <a:solidFill>
                  <a:srgbClr val="000000"/>
                </a:solidFill>
              </a:rPr>
              <a:t>American Network of Community Options and Resources. (2017). </a:t>
            </a:r>
            <a:r>
              <a:rPr lang="en-US" sz="2400" b="0" i="1" u="none" strike="noStrike" baseline="0" dirty="0">
                <a:solidFill>
                  <a:srgbClr val="000000"/>
                </a:solidFill>
              </a:rPr>
              <a:t>Addressing the Disability Services Workforce Crisis of the 21st Century. </a:t>
            </a:r>
            <a:endParaRPr lang="en-US" sz="2400" dirty="0"/>
          </a:p>
        </p:txBody>
      </p:sp>
    </p:spTree>
    <p:extLst>
      <p:ext uri="{BB962C8B-B14F-4D97-AF65-F5344CB8AC3E}">
        <p14:creationId xmlns:p14="http://schemas.microsoft.com/office/powerpoint/2010/main" val="224856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F8D7-35CD-4217-B971-D2239266F4DC}"/>
              </a:ext>
            </a:extLst>
          </p:cNvPr>
          <p:cNvSpPr>
            <a:spLocks noGrp="1"/>
          </p:cNvSpPr>
          <p:nvPr>
            <p:ph type="title"/>
          </p:nvPr>
        </p:nvSpPr>
        <p:spPr/>
        <p:txBody>
          <a:bodyPr/>
          <a:lstStyle/>
          <a:p>
            <a:endParaRPr lang="en-US"/>
          </a:p>
        </p:txBody>
      </p:sp>
      <p:pic>
        <p:nvPicPr>
          <p:cNvPr id="5" name="Content Placeholder 4" descr="A picture containing text, dog, indoor&#10;&#10;Description automatically generated">
            <a:extLst>
              <a:ext uri="{FF2B5EF4-FFF2-40B4-BE49-F238E27FC236}">
                <a16:creationId xmlns:a16="http://schemas.microsoft.com/office/drawing/2014/main" id="{F7930B90-22E4-4FD6-8A74-838F51853A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5834" y="525266"/>
            <a:ext cx="9280332" cy="5807467"/>
          </a:xfrm>
        </p:spPr>
      </p:pic>
    </p:spTree>
    <p:extLst>
      <p:ext uri="{BB962C8B-B14F-4D97-AF65-F5344CB8AC3E}">
        <p14:creationId xmlns:p14="http://schemas.microsoft.com/office/powerpoint/2010/main" val="1778014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Million Dollar Highway in winter. (Alan Stark/Flickr)">
            <a:extLst>
              <a:ext uri="{FF2B5EF4-FFF2-40B4-BE49-F238E27FC236}">
                <a16:creationId xmlns:a16="http://schemas.microsoft.com/office/drawing/2014/main" id="{E2608434-3F58-4D84-9829-C8E07537E9E3}"/>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2822" b="113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C46316-7880-48CA-BBF4-F7D699269D9E}"/>
              </a:ext>
            </a:extLst>
          </p:cNvPr>
          <p:cNvSpPr>
            <a:spLocks noGrp="1"/>
          </p:cNvSpPr>
          <p:nvPr>
            <p:ph type="title"/>
          </p:nvPr>
        </p:nvSpPr>
        <p:spPr>
          <a:xfrm>
            <a:off x="684212" y="4487332"/>
            <a:ext cx="8534400" cy="1507067"/>
          </a:xfrm>
        </p:spPr>
        <p:txBody>
          <a:bodyPr>
            <a:normAutofit/>
          </a:bodyPr>
          <a:lstStyle/>
          <a:p>
            <a:r>
              <a:rPr lang="en-US" dirty="0"/>
              <a:t>What is the roadmap out of crisis? </a:t>
            </a:r>
          </a:p>
        </p:txBody>
      </p:sp>
      <p:sp>
        <p:nvSpPr>
          <p:cNvPr id="3" name="Content Placeholder 2">
            <a:extLst>
              <a:ext uri="{FF2B5EF4-FFF2-40B4-BE49-F238E27FC236}">
                <a16:creationId xmlns:a16="http://schemas.microsoft.com/office/drawing/2014/main" id="{F46F0C20-9354-4927-81F0-08C2180F9506}"/>
              </a:ext>
            </a:extLst>
          </p:cNvPr>
          <p:cNvSpPr>
            <a:spLocks noGrp="1"/>
          </p:cNvSpPr>
          <p:nvPr>
            <p:ph idx="1"/>
          </p:nvPr>
        </p:nvSpPr>
        <p:spPr>
          <a:xfrm>
            <a:off x="684212" y="685800"/>
            <a:ext cx="8534400" cy="3615267"/>
          </a:xfrm>
        </p:spPr>
        <p:txBody>
          <a:bodyPr>
            <a:normAutofit/>
          </a:bodyPr>
          <a:lstStyle/>
          <a:p>
            <a:r>
              <a:rPr lang="en-US" sz="2400" dirty="0">
                <a:solidFill>
                  <a:schemeClr val="tx1"/>
                </a:solidFill>
              </a:rPr>
              <a:t>Most proposed solutions to this workforce crisis center around pay and benefits</a:t>
            </a:r>
          </a:p>
          <a:p>
            <a:pPr lvl="1"/>
            <a:r>
              <a:rPr lang="en-US" sz="2400" dirty="0">
                <a:solidFill>
                  <a:schemeClr val="tx1"/>
                </a:solidFill>
              </a:rPr>
              <a:t>Not in our control, dictated by reimbursement rates</a:t>
            </a:r>
          </a:p>
          <a:p>
            <a:pPr lvl="1"/>
            <a:r>
              <a:rPr lang="en-US" sz="2400" dirty="0">
                <a:solidFill>
                  <a:schemeClr val="tx1"/>
                </a:solidFill>
              </a:rPr>
              <a:t>Pay doesn’t address future demographic shifts</a:t>
            </a:r>
          </a:p>
          <a:p>
            <a:pPr lvl="1"/>
            <a:r>
              <a:rPr lang="en-US" sz="2400" dirty="0">
                <a:solidFill>
                  <a:schemeClr val="tx1"/>
                </a:solidFill>
              </a:rPr>
              <a:t>Ableist stigma is not going away, and until it does we will have people “afraid” of doing this job. </a:t>
            </a:r>
          </a:p>
        </p:txBody>
      </p:sp>
      <p:grpSp>
        <p:nvGrpSpPr>
          <p:cNvPr id="8197" name="Group 72">
            <a:extLst>
              <a:ext uri="{FF2B5EF4-FFF2-40B4-BE49-F238E27FC236}">
                <a16:creationId xmlns:a16="http://schemas.microsoft.com/office/drawing/2014/main" id="{24B32265-D526-44B2-B82E-8977DFEFB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4" name="Straight Connector 73">
              <a:extLst>
                <a:ext uri="{FF2B5EF4-FFF2-40B4-BE49-F238E27FC236}">
                  <a16:creationId xmlns:a16="http://schemas.microsoft.com/office/drawing/2014/main" id="{9A453D36-EF7F-403B-A9E0-553E1F0B3A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E7E8D9E-8474-4515-9EEB-0B46BE8EF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86A1812-CCD3-429E-AAAE-CC335A33F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CB9509C-1B73-4063-8E69-E9024ACED1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4BEF3D9-6561-4BA4-AD81-AC90EF33F6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70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9FF7-C255-4415-8929-55B0F7275E24}"/>
              </a:ext>
            </a:extLst>
          </p:cNvPr>
          <p:cNvSpPr>
            <a:spLocks noGrp="1"/>
          </p:cNvSpPr>
          <p:nvPr>
            <p:ph type="title"/>
          </p:nvPr>
        </p:nvSpPr>
        <p:spPr/>
        <p:txBody>
          <a:bodyPr/>
          <a:lstStyle/>
          <a:p>
            <a:r>
              <a:rPr lang="en-US" sz="7200" dirty="0"/>
              <a:t>Meanwhile</a:t>
            </a:r>
            <a:r>
              <a:rPr lang="en-US" dirty="0"/>
              <a:t>…</a:t>
            </a:r>
          </a:p>
        </p:txBody>
      </p:sp>
      <p:sp>
        <p:nvSpPr>
          <p:cNvPr id="3" name="Content Placeholder 2">
            <a:extLst>
              <a:ext uri="{FF2B5EF4-FFF2-40B4-BE49-F238E27FC236}">
                <a16:creationId xmlns:a16="http://schemas.microsoft.com/office/drawing/2014/main" id="{EFA0595E-4F1C-439A-9E04-EEDFDD9E5AE6}"/>
              </a:ext>
            </a:extLst>
          </p:cNvPr>
          <p:cNvSpPr>
            <a:spLocks noGrp="1"/>
          </p:cNvSpPr>
          <p:nvPr>
            <p:ph idx="1"/>
          </p:nvPr>
        </p:nvSpPr>
        <p:spPr>
          <a:xfrm>
            <a:off x="684212" y="685800"/>
            <a:ext cx="10654348" cy="3615267"/>
          </a:xfrm>
        </p:spPr>
        <p:txBody>
          <a:bodyPr>
            <a:normAutofit fontScale="92500"/>
          </a:bodyPr>
          <a:lstStyle/>
          <a:p>
            <a:r>
              <a:rPr lang="en-US" sz="2400" dirty="0"/>
              <a:t>33% labor participation rate for disabled people ages 16-64, </a:t>
            </a:r>
            <a:br>
              <a:rPr lang="en-US" sz="2400" dirty="0"/>
            </a:br>
            <a:r>
              <a:rPr lang="en-US" sz="2400" dirty="0"/>
              <a:t>76% for non-disabled people of same age source: August 2021 data from the Bureau of Labor Statistics Current Population Survey</a:t>
            </a:r>
          </a:p>
          <a:p>
            <a:r>
              <a:rPr lang="en-US" sz="2400" dirty="0"/>
              <a:t>32% of disabled people work part time vs 17% of the general working population source- National Council of State Legislature, “</a:t>
            </a:r>
            <a:r>
              <a:rPr lang="en-US" sz="2400" i="1" dirty="0"/>
              <a:t>Employing People With Disabilities</a:t>
            </a:r>
            <a:r>
              <a:rPr lang="en-US" sz="2400" dirty="0"/>
              <a:t>”</a:t>
            </a:r>
          </a:p>
          <a:p>
            <a:r>
              <a:rPr lang="en-US" sz="2400" dirty="0"/>
              <a:t>Disabled people, specifically people with intellectual and developmental disabilities, often have less access to meaningful work</a:t>
            </a:r>
          </a:p>
          <a:p>
            <a:pPr lvl="1"/>
            <a:r>
              <a:rPr lang="en-US" sz="2400" dirty="0"/>
              <a:t>Most jobs center on physical and menial labor</a:t>
            </a:r>
          </a:p>
          <a:p>
            <a:endParaRPr lang="en-US" sz="1200" dirty="0"/>
          </a:p>
          <a:p>
            <a:endParaRPr lang="en-US" dirty="0"/>
          </a:p>
        </p:txBody>
      </p:sp>
    </p:spTree>
    <p:extLst>
      <p:ext uri="{BB962C8B-B14F-4D97-AF65-F5344CB8AC3E}">
        <p14:creationId xmlns:p14="http://schemas.microsoft.com/office/powerpoint/2010/main" val="181286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A83BD-EEC8-447E-8D19-CE22CD1BE6FB}"/>
              </a:ext>
            </a:extLst>
          </p:cNvPr>
          <p:cNvSpPr>
            <a:spLocks noGrp="1"/>
          </p:cNvSpPr>
          <p:nvPr>
            <p:ph type="title"/>
          </p:nvPr>
        </p:nvSpPr>
        <p:spPr>
          <a:xfrm>
            <a:off x="684212" y="685799"/>
            <a:ext cx="3747111" cy="4892040"/>
          </a:xfrm>
        </p:spPr>
        <p:txBody>
          <a:bodyPr>
            <a:normAutofit/>
          </a:bodyPr>
          <a:lstStyle/>
          <a:p>
            <a:pPr algn="r"/>
            <a:r>
              <a:rPr lang="en-US" dirty="0"/>
              <a:t>YOU CANNOT TRAIN LIVED EXPERIENCE</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FEEB6C-678C-49FD-8AD2-10CF0C1D2390}"/>
              </a:ext>
            </a:extLst>
          </p:cNvPr>
          <p:cNvSpPr>
            <a:spLocks noGrp="1"/>
          </p:cNvSpPr>
          <p:nvPr>
            <p:ph idx="1"/>
          </p:nvPr>
        </p:nvSpPr>
        <p:spPr>
          <a:xfrm>
            <a:off x="4979961" y="182879"/>
            <a:ext cx="6854985" cy="6087291"/>
          </a:xfrm>
        </p:spPr>
        <p:txBody>
          <a:bodyPr>
            <a:normAutofit lnSpcReduction="10000"/>
          </a:bodyPr>
          <a:lstStyle/>
          <a:p>
            <a:r>
              <a:rPr lang="en-US" sz="2400" dirty="0">
                <a:solidFill>
                  <a:schemeClr val="tx1"/>
                </a:solidFill>
              </a:rPr>
              <a:t>Disabled people:</a:t>
            </a:r>
          </a:p>
          <a:p>
            <a:pPr lvl="1"/>
            <a:r>
              <a:rPr lang="en-US" sz="2400" dirty="0">
                <a:solidFill>
                  <a:schemeClr val="tx1"/>
                </a:solidFill>
              </a:rPr>
              <a:t>Used to navigating and “hacking” benefits systems</a:t>
            </a:r>
          </a:p>
          <a:p>
            <a:pPr lvl="1"/>
            <a:r>
              <a:rPr lang="en-US" sz="2400" dirty="0">
                <a:solidFill>
                  <a:schemeClr val="tx1"/>
                </a:solidFill>
              </a:rPr>
              <a:t>No “Us vs. Them.” We’ve been there and gotten the T shirt (terrible service plan/IEP, talked over and ignored, active discrimination)</a:t>
            </a:r>
          </a:p>
          <a:p>
            <a:pPr lvl="1"/>
            <a:r>
              <a:rPr lang="en-US" sz="2400" dirty="0">
                <a:solidFill>
                  <a:schemeClr val="tx1"/>
                </a:solidFill>
              </a:rPr>
              <a:t>Invaluable mentors </a:t>
            </a:r>
          </a:p>
          <a:p>
            <a:pPr lvl="1"/>
            <a:r>
              <a:rPr lang="en-US" sz="2400" dirty="0">
                <a:solidFill>
                  <a:schemeClr val="tx1"/>
                </a:solidFill>
              </a:rPr>
              <a:t>Know the disabled community</a:t>
            </a:r>
          </a:p>
          <a:p>
            <a:pPr lvl="1"/>
            <a:r>
              <a:rPr lang="en-US" sz="2400" b="1" dirty="0">
                <a:solidFill>
                  <a:schemeClr val="tx1"/>
                </a:solidFill>
              </a:rPr>
              <a:t>CARE DEEPLY ABOUT THIS WORK</a:t>
            </a:r>
          </a:p>
          <a:p>
            <a:pPr lvl="1"/>
            <a:r>
              <a:rPr lang="en-US" sz="2400" dirty="0">
                <a:solidFill>
                  <a:schemeClr val="tx1"/>
                </a:solidFill>
              </a:rPr>
              <a:t>The other statistics you are more familiar with (stay on job longer, loyal to employer, less sick days, safer employees)</a:t>
            </a:r>
          </a:p>
          <a:p>
            <a:pPr lvl="1"/>
            <a:endParaRPr lang="en-US" dirty="0">
              <a:solidFill>
                <a:schemeClr val="tx1"/>
              </a:solidFill>
            </a:endParaRPr>
          </a:p>
        </p:txBody>
      </p:sp>
    </p:spTree>
    <p:extLst>
      <p:ext uri="{BB962C8B-B14F-4D97-AF65-F5344CB8AC3E}">
        <p14:creationId xmlns:p14="http://schemas.microsoft.com/office/powerpoint/2010/main" val="1886241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5BA0-4048-4240-8E7D-543501B9F664}"/>
              </a:ext>
            </a:extLst>
          </p:cNvPr>
          <p:cNvSpPr>
            <a:spLocks noGrp="1"/>
          </p:cNvSpPr>
          <p:nvPr>
            <p:ph type="title"/>
          </p:nvPr>
        </p:nvSpPr>
        <p:spPr>
          <a:xfrm>
            <a:off x="684212" y="4487332"/>
            <a:ext cx="8534400" cy="1507067"/>
          </a:xfrm>
        </p:spPr>
        <p:txBody>
          <a:bodyPr>
            <a:normAutofit/>
          </a:bodyPr>
          <a:lstStyle/>
          <a:p>
            <a:pPr>
              <a:lnSpc>
                <a:spcPct val="90000"/>
              </a:lnSpc>
            </a:pPr>
            <a:r>
              <a:rPr lang="en-US" sz="3300" dirty="0"/>
              <a:t>So, you’ve decided to make a concerted effort to hire disabled people…</a:t>
            </a:r>
          </a:p>
        </p:txBody>
      </p:sp>
      <p:pic>
        <p:nvPicPr>
          <p:cNvPr id="3074" name="Picture 2" descr="So, Captain America Giving A PSA Is The New Meme We&amp;#39;re All Enjoying">
            <a:extLst>
              <a:ext uri="{FF2B5EF4-FFF2-40B4-BE49-F238E27FC236}">
                <a16:creationId xmlns:a16="http://schemas.microsoft.com/office/drawing/2014/main" id="{3A36584A-E6F4-4358-9A2B-D9A4DCA96F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3746" y="555846"/>
            <a:ext cx="5708415" cy="3667656"/>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3490198D-1508-4E27-90AB-756E7E98B6D9}"/>
              </a:ext>
            </a:extLst>
          </p:cNvPr>
          <p:cNvSpPr>
            <a:spLocks noGrp="1"/>
          </p:cNvSpPr>
          <p:nvPr>
            <p:ph idx="1"/>
          </p:nvPr>
        </p:nvSpPr>
        <p:spPr>
          <a:xfrm>
            <a:off x="6499654" y="733647"/>
            <a:ext cx="4419171" cy="3575884"/>
          </a:xfrm>
        </p:spPr>
        <p:txBody>
          <a:bodyPr>
            <a:normAutofit/>
          </a:bodyPr>
          <a:lstStyle/>
          <a:p>
            <a:endParaRPr lang="en-US" dirty="0"/>
          </a:p>
        </p:txBody>
      </p:sp>
    </p:spTree>
    <p:extLst>
      <p:ext uri="{BB962C8B-B14F-4D97-AF65-F5344CB8AC3E}">
        <p14:creationId xmlns:p14="http://schemas.microsoft.com/office/powerpoint/2010/main" val="38460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521B-F4BC-467A-BD0B-F7FA6E3D0204}"/>
              </a:ext>
            </a:extLst>
          </p:cNvPr>
          <p:cNvSpPr>
            <a:spLocks noGrp="1"/>
          </p:cNvSpPr>
          <p:nvPr>
            <p:ph type="title"/>
          </p:nvPr>
        </p:nvSpPr>
        <p:spPr/>
        <p:txBody>
          <a:bodyPr>
            <a:normAutofit/>
          </a:bodyPr>
          <a:lstStyle/>
          <a:p>
            <a:r>
              <a:rPr lang="en-US"/>
              <a:t>A chilly welcome right from the start…</a:t>
            </a:r>
            <a:endParaRPr lang="en-US" dirty="0"/>
          </a:p>
        </p:txBody>
      </p:sp>
      <p:pic>
        <p:nvPicPr>
          <p:cNvPr id="5" name="Content Placeholder 4">
            <a:extLst>
              <a:ext uri="{FF2B5EF4-FFF2-40B4-BE49-F238E27FC236}">
                <a16:creationId xmlns:a16="http://schemas.microsoft.com/office/drawing/2014/main" id="{68EF5A64-7B03-4A37-95D2-2451B4BAD210}"/>
              </a:ext>
            </a:extLst>
          </p:cNvPr>
          <p:cNvPicPr>
            <a:picLocks noGrp="1" noChangeAspect="1"/>
          </p:cNvPicPr>
          <p:nvPr>
            <p:ph idx="1"/>
          </p:nvPr>
        </p:nvPicPr>
        <p:blipFill>
          <a:blip r:embed="rId3"/>
          <a:stretch>
            <a:fillRect/>
          </a:stretch>
        </p:blipFill>
        <p:spPr>
          <a:xfrm>
            <a:off x="327767" y="223463"/>
            <a:ext cx="6370528" cy="3614738"/>
          </a:xfrm>
        </p:spPr>
      </p:pic>
      <p:sp>
        <p:nvSpPr>
          <p:cNvPr id="6" name="TextBox 5">
            <a:extLst>
              <a:ext uri="{FF2B5EF4-FFF2-40B4-BE49-F238E27FC236}">
                <a16:creationId xmlns:a16="http://schemas.microsoft.com/office/drawing/2014/main" id="{5E720E35-2F4C-47EE-83D6-601975164CB4}"/>
              </a:ext>
            </a:extLst>
          </p:cNvPr>
          <p:cNvSpPr txBox="1"/>
          <p:nvPr/>
        </p:nvSpPr>
        <p:spPr>
          <a:xfrm>
            <a:off x="7233007" y="606175"/>
            <a:ext cx="4631226" cy="3816429"/>
          </a:xfrm>
          <a:prstGeom prst="rect">
            <a:avLst/>
          </a:prstGeom>
          <a:noFill/>
        </p:spPr>
        <p:txBody>
          <a:bodyPr wrap="square" rtlCol="0">
            <a:spAutoFit/>
          </a:bodyPr>
          <a:lstStyle/>
          <a:p>
            <a:r>
              <a:rPr lang="en-US" sz="2200" dirty="0"/>
              <a:t>These kind of clauses are recognized by disabled people as discriminatory “weed outs” of disabled people.  </a:t>
            </a:r>
            <a:br>
              <a:rPr lang="en-US" sz="2200" dirty="0"/>
            </a:br>
            <a:br>
              <a:rPr lang="en-US" sz="2200" dirty="0"/>
            </a:br>
            <a:r>
              <a:rPr lang="en-US" sz="2200" dirty="0"/>
              <a:t>This language does not specify the task that needs to be completed (and allow for reasonable accommodation), it specifies disabilities that need not apply…</a:t>
            </a:r>
          </a:p>
        </p:txBody>
      </p:sp>
    </p:spTree>
    <p:extLst>
      <p:ext uri="{BB962C8B-B14F-4D97-AF65-F5344CB8AC3E}">
        <p14:creationId xmlns:p14="http://schemas.microsoft.com/office/powerpoint/2010/main" val="382601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8750-03B3-4C44-9601-97DF520E41A1}"/>
              </a:ext>
            </a:extLst>
          </p:cNvPr>
          <p:cNvSpPr>
            <a:spLocks noGrp="1"/>
          </p:cNvSpPr>
          <p:nvPr>
            <p:ph type="title"/>
          </p:nvPr>
        </p:nvSpPr>
        <p:spPr>
          <a:xfrm>
            <a:off x="684212" y="4853092"/>
            <a:ext cx="8534400" cy="1507067"/>
          </a:xfrm>
        </p:spPr>
        <p:txBody>
          <a:bodyPr/>
          <a:lstStyle/>
          <a:p>
            <a:r>
              <a:rPr lang="en-US" dirty="0"/>
              <a:t>Disabled People have a rough entry into your organization. </a:t>
            </a:r>
          </a:p>
        </p:txBody>
      </p:sp>
      <p:sp>
        <p:nvSpPr>
          <p:cNvPr id="3" name="Content Placeholder 2">
            <a:extLst>
              <a:ext uri="{FF2B5EF4-FFF2-40B4-BE49-F238E27FC236}">
                <a16:creationId xmlns:a16="http://schemas.microsoft.com/office/drawing/2014/main" id="{0B712032-B328-4FD6-96D7-D4CF0220FE5C}"/>
              </a:ext>
            </a:extLst>
          </p:cNvPr>
          <p:cNvSpPr>
            <a:spLocks noGrp="1"/>
          </p:cNvSpPr>
          <p:nvPr>
            <p:ph idx="1"/>
          </p:nvPr>
        </p:nvSpPr>
        <p:spPr/>
        <p:txBody>
          <a:bodyPr>
            <a:noAutofit/>
          </a:bodyPr>
          <a:lstStyle/>
          <a:p>
            <a:r>
              <a:rPr lang="en-US" sz="2200" dirty="0"/>
              <a:t>Official and informal training centered on how to “manage” and “handle” disabled people like them. </a:t>
            </a:r>
          </a:p>
          <a:p>
            <a:r>
              <a:rPr lang="en-US" sz="2200" dirty="0"/>
              <a:t>Exposure to “behind the scenes” talk</a:t>
            </a:r>
          </a:p>
          <a:p>
            <a:r>
              <a:rPr lang="en-US" sz="2200" dirty="0"/>
              <a:t>Lots of ableism not understood as ableism. </a:t>
            </a:r>
          </a:p>
          <a:p>
            <a:r>
              <a:rPr lang="en-US" sz="2200" dirty="0"/>
              <a:t>Lots of ugly speech and ugly words</a:t>
            </a:r>
          </a:p>
          <a:p>
            <a:r>
              <a:rPr lang="en-US" sz="2200" dirty="0"/>
              <a:t>People like them denied autonomy</a:t>
            </a:r>
          </a:p>
          <a:p>
            <a:r>
              <a:rPr lang="en-US" sz="2200" dirty="0"/>
              <a:t>Inability to really discuss any of this</a:t>
            </a:r>
          </a:p>
          <a:p>
            <a:r>
              <a:rPr lang="en-US" sz="2200" dirty="0"/>
              <a:t>Placed in “token/mascot” positions instead of real work for real pay.</a:t>
            </a:r>
            <a:r>
              <a:rPr lang="en-US" sz="2200" u="sng" dirty="0"/>
              <a:t> </a:t>
            </a:r>
            <a:endParaRPr lang="en-US" sz="2200" dirty="0"/>
          </a:p>
          <a:p>
            <a:r>
              <a:rPr lang="en-US" sz="2200" b="1" u="sng" dirty="0"/>
              <a:t>Erosion of mental health</a:t>
            </a:r>
          </a:p>
        </p:txBody>
      </p:sp>
    </p:spTree>
    <p:extLst>
      <p:ext uri="{BB962C8B-B14F-4D97-AF65-F5344CB8AC3E}">
        <p14:creationId xmlns:p14="http://schemas.microsoft.com/office/powerpoint/2010/main" val="68854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33396139-405B-4E76-A3F3-100178ACD2C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8178" b="8178"/>
          <a:stretch/>
        </p:blipFill>
        <p:spPr bwMode="auto">
          <a:xfrm>
            <a:off x="3174"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D5E7BD-93CF-46A0-9893-A9CE5116A9FF}"/>
              </a:ext>
            </a:extLst>
          </p:cNvPr>
          <p:cNvSpPr>
            <a:spLocks noGrp="1"/>
          </p:cNvSpPr>
          <p:nvPr>
            <p:ph type="title"/>
          </p:nvPr>
        </p:nvSpPr>
        <p:spPr>
          <a:xfrm>
            <a:off x="684212" y="4487332"/>
            <a:ext cx="8534400" cy="1507067"/>
          </a:xfrm>
        </p:spPr>
        <p:txBody>
          <a:bodyPr>
            <a:normAutofit/>
          </a:bodyPr>
          <a:lstStyle/>
          <a:p>
            <a:r>
              <a:rPr lang="en-US" dirty="0"/>
              <a:t>Disabled people Supporting disabled people- the wrong way</a:t>
            </a:r>
          </a:p>
        </p:txBody>
      </p:sp>
      <p:sp>
        <p:nvSpPr>
          <p:cNvPr id="9222" name="Content Placeholder 9221">
            <a:extLst>
              <a:ext uri="{FF2B5EF4-FFF2-40B4-BE49-F238E27FC236}">
                <a16:creationId xmlns:a16="http://schemas.microsoft.com/office/drawing/2014/main" id="{6E44538B-CA25-46A4-B9B9-3CDDB63CEC36}"/>
              </a:ext>
            </a:extLst>
          </p:cNvPr>
          <p:cNvSpPr>
            <a:spLocks noGrp="1"/>
          </p:cNvSpPr>
          <p:nvPr>
            <p:ph idx="1"/>
          </p:nvPr>
        </p:nvSpPr>
        <p:spPr>
          <a:xfrm>
            <a:off x="684212" y="685800"/>
            <a:ext cx="8534400" cy="3615267"/>
          </a:xfrm>
        </p:spPr>
        <p:txBody>
          <a:bodyPr>
            <a:noAutofit/>
          </a:bodyPr>
          <a:lstStyle/>
          <a:p>
            <a:r>
              <a:rPr lang="en-US" sz="2400" dirty="0">
                <a:solidFill>
                  <a:schemeClr val="tx1"/>
                </a:solidFill>
              </a:rPr>
              <a:t>In institutions, disabled people were made to support other disabled people. </a:t>
            </a:r>
          </a:p>
          <a:p>
            <a:r>
              <a:rPr lang="en-US" sz="2400" dirty="0">
                <a:solidFill>
                  <a:schemeClr val="tx1"/>
                </a:solidFill>
              </a:rPr>
              <a:t>Disabled people were commonly used to carry out acts of violence against their peers, dehumanize their peers, “handle” their peers</a:t>
            </a:r>
          </a:p>
          <a:p>
            <a:r>
              <a:rPr lang="en-US" sz="2400" b="1" dirty="0">
                <a:solidFill>
                  <a:schemeClr val="tx1"/>
                </a:solidFill>
              </a:rPr>
              <a:t>When you put disabled workers in a position of doing things to their peers that they would not do to themselves, you are putting them into situations like this!</a:t>
            </a:r>
          </a:p>
        </p:txBody>
      </p:sp>
    </p:spTree>
    <p:extLst>
      <p:ext uri="{BB962C8B-B14F-4D97-AF65-F5344CB8AC3E}">
        <p14:creationId xmlns:p14="http://schemas.microsoft.com/office/powerpoint/2010/main" val="3550686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2" name="Straight Connector 71">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8" name="Rectangle 77">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26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6DF9DF8-D12A-4987-B93F-F1C4764FD6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58851" y="643467"/>
            <a:ext cx="787429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6E771-C4E3-470D-B3D8-600CAADF36F6}"/>
              </a:ext>
            </a:extLst>
          </p:cNvPr>
          <p:cNvSpPr>
            <a:spLocks noGrp="1"/>
          </p:cNvSpPr>
          <p:nvPr>
            <p:ph type="title"/>
          </p:nvPr>
        </p:nvSpPr>
        <p:spPr>
          <a:xfrm>
            <a:off x="392473" y="169334"/>
            <a:ext cx="8534400" cy="1507067"/>
          </a:xfrm>
        </p:spPr>
        <p:txBody>
          <a:bodyPr>
            <a:normAutofit/>
          </a:bodyPr>
          <a:lstStyle/>
          <a:p>
            <a:r>
              <a:rPr lang="en-US" dirty="0"/>
              <a:t>So What do we do?</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04AE6F0C-7445-46ED-BD0A-1B0120C0C9C6}"/>
              </a:ext>
            </a:extLst>
          </p:cNvPr>
          <p:cNvSpPr>
            <a:spLocks noGrp="1"/>
          </p:cNvSpPr>
          <p:nvPr>
            <p:ph idx="1"/>
          </p:nvPr>
        </p:nvSpPr>
        <p:spPr>
          <a:xfrm>
            <a:off x="684211" y="1676401"/>
            <a:ext cx="11216051" cy="4841966"/>
          </a:xfrm>
        </p:spPr>
        <p:txBody>
          <a:bodyPr>
            <a:normAutofit/>
          </a:bodyPr>
          <a:lstStyle/>
          <a:p>
            <a:pPr>
              <a:lnSpc>
                <a:spcPct val="90000"/>
              </a:lnSpc>
            </a:pPr>
            <a:r>
              <a:rPr lang="en-US" sz="2200" dirty="0">
                <a:solidFill>
                  <a:schemeClr val="tx1"/>
                </a:solidFill>
              </a:rPr>
              <a:t>Work on getting your house in order FIRST. Consider hiring consultants</a:t>
            </a:r>
          </a:p>
          <a:p>
            <a:pPr>
              <a:lnSpc>
                <a:spcPct val="90000"/>
              </a:lnSpc>
            </a:pPr>
            <a:r>
              <a:rPr lang="en-US" sz="2200" dirty="0">
                <a:solidFill>
                  <a:schemeClr val="tx1"/>
                </a:solidFill>
              </a:rPr>
              <a:t>Recognize this is a continual improvement process, not a “fixed it” process. </a:t>
            </a:r>
          </a:p>
          <a:p>
            <a:pPr>
              <a:lnSpc>
                <a:spcPct val="90000"/>
              </a:lnSpc>
            </a:pPr>
            <a:r>
              <a:rPr lang="en-US" sz="2200" b="1" dirty="0">
                <a:solidFill>
                  <a:srgbClr val="FF0000"/>
                </a:solidFill>
              </a:rPr>
              <a:t>Disabled people didn’t create this mess, it isn’t our responsibility to fix it. </a:t>
            </a:r>
            <a:r>
              <a:rPr lang="en-US" sz="2200" dirty="0">
                <a:solidFill>
                  <a:schemeClr val="tx1"/>
                </a:solidFill>
              </a:rPr>
              <a:t>The entire organization needs to work to address issues of ableism and create just services. THIS IS NOT JUST THE LABOR OF THE DISABLED MEMBERS OF YOUR TEAM</a:t>
            </a:r>
          </a:p>
          <a:p>
            <a:pPr>
              <a:lnSpc>
                <a:spcPct val="90000"/>
              </a:lnSpc>
            </a:pPr>
            <a:r>
              <a:rPr lang="en-US" sz="2200" dirty="0">
                <a:solidFill>
                  <a:schemeClr val="tx1"/>
                </a:solidFill>
              </a:rPr>
              <a:t>Disabled people need open lines of communication up the chain</a:t>
            </a:r>
          </a:p>
          <a:p>
            <a:pPr>
              <a:lnSpc>
                <a:spcPct val="90000"/>
              </a:lnSpc>
            </a:pPr>
            <a:r>
              <a:rPr lang="en-US" sz="2200" dirty="0">
                <a:solidFill>
                  <a:schemeClr val="tx1"/>
                </a:solidFill>
              </a:rPr>
              <a:t>Disabled people need to be valued and need to have opportunities to share their expertise!</a:t>
            </a:r>
          </a:p>
          <a:p>
            <a:pPr>
              <a:lnSpc>
                <a:spcPct val="90000"/>
              </a:lnSpc>
            </a:pPr>
            <a:r>
              <a:rPr lang="en-US" sz="2200" dirty="0">
                <a:solidFill>
                  <a:schemeClr val="tx1"/>
                </a:solidFill>
              </a:rPr>
              <a:t>Disabled people need to be included at all levels of your organization. Need a career ladder for DSPs!</a:t>
            </a:r>
          </a:p>
          <a:p>
            <a:pPr>
              <a:lnSpc>
                <a:spcPct val="90000"/>
              </a:lnSpc>
            </a:pPr>
            <a:r>
              <a:rPr lang="en-US" sz="2200" dirty="0">
                <a:solidFill>
                  <a:schemeClr val="tx1"/>
                </a:solidFill>
              </a:rPr>
              <a:t>Being disabled in our society means TRAUMA. You need to be trauma informed and trauma accommodating</a:t>
            </a:r>
          </a:p>
        </p:txBody>
      </p:sp>
    </p:spTree>
    <p:extLst>
      <p:ext uri="{BB962C8B-B14F-4D97-AF65-F5344CB8AC3E}">
        <p14:creationId xmlns:p14="http://schemas.microsoft.com/office/powerpoint/2010/main" val="1391927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63CF8F6A-469A-41C8-9A81-4C67CD645EF7}"/>
              </a:ext>
            </a:extLst>
          </p:cNvPr>
          <p:cNvSpPr>
            <a:spLocks noGrp="1"/>
          </p:cNvSpPr>
          <p:nvPr>
            <p:ph type="title"/>
          </p:nvPr>
        </p:nvSpPr>
        <p:spPr>
          <a:xfrm>
            <a:off x="7281915" y="941424"/>
            <a:ext cx="4350642" cy="3248611"/>
          </a:xfrm>
        </p:spPr>
        <p:txBody>
          <a:bodyPr>
            <a:normAutofit/>
          </a:bodyPr>
          <a:lstStyle/>
          <a:p>
            <a:r>
              <a:rPr lang="en-US" sz="3200" dirty="0">
                <a:solidFill>
                  <a:srgbClr val="FFFFFF"/>
                </a:solidFill>
              </a:rPr>
              <a:t>Lets talk accommodations</a:t>
            </a:r>
          </a:p>
        </p:txBody>
      </p:sp>
      <p:graphicFrame>
        <p:nvGraphicFramePr>
          <p:cNvPr id="5" name="Content Placeholder 2">
            <a:extLst>
              <a:ext uri="{FF2B5EF4-FFF2-40B4-BE49-F238E27FC236}">
                <a16:creationId xmlns:a16="http://schemas.microsoft.com/office/drawing/2014/main" id="{DEDA84DC-4283-4CE8-A167-50DFCF436A55}"/>
              </a:ext>
            </a:extLst>
          </p:cNvPr>
          <p:cNvGraphicFramePr>
            <a:graphicFrameLocks noGrp="1"/>
          </p:cNvGraphicFramePr>
          <p:nvPr>
            <p:ph idx="1"/>
            <p:extLst>
              <p:ext uri="{D42A27DB-BD31-4B8C-83A1-F6EECF244321}">
                <p14:modId xmlns:p14="http://schemas.microsoft.com/office/powerpoint/2010/main" val="3679616545"/>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09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ulti coloured wooden stick figures">
            <a:extLst>
              <a:ext uri="{FF2B5EF4-FFF2-40B4-BE49-F238E27FC236}">
                <a16:creationId xmlns:a16="http://schemas.microsoft.com/office/drawing/2014/main" id="{F4F13FE6-33B3-44D8-93EA-A54956022A35}"/>
              </a:ext>
            </a:extLst>
          </p:cNvPr>
          <p:cNvPicPr>
            <a:picLocks noChangeAspect="1"/>
          </p:cNvPicPr>
          <p:nvPr/>
        </p:nvPicPr>
        <p:blipFill rotWithShape="1">
          <a:blip r:embed="rId2">
            <a:alphaModFix amt="40000"/>
          </a:blip>
          <a:srcRect t="12232" b="6541"/>
          <a:stretch/>
        </p:blipFill>
        <p:spPr>
          <a:xfrm>
            <a:off x="-3175" y="10"/>
            <a:ext cx="12192000" cy="6857990"/>
          </a:xfrm>
          <a:prstGeom prst="rect">
            <a:avLst/>
          </a:prstGeom>
        </p:spPr>
      </p:pic>
      <p:sp>
        <p:nvSpPr>
          <p:cNvPr id="2" name="Title 1">
            <a:extLst>
              <a:ext uri="{FF2B5EF4-FFF2-40B4-BE49-F238E27FC236}">
                <a16:creationId xmlns:a16="http://schemas.microsoft.com/office/drawing/2014/main" id="{4FD66338-E2C7-48B5-9EFE-9FC502431F68}"/>
              </a:ext>
            </a:extLst>
          </p:cNvPr>
          <p:cNvSpPr>
            <a:spLocks noGrp="1"/>
          </p:cNvSpPr>
          <p:nvPr>
            <p:ph type="title"/>
          </p:nvPr>
        </p:nvSpPr>
        <p:spPr>
          <a:xfrm>
            <a:off x="684212" y="685799"/>
            <a:ext cx="9898170" cy="3958120"/>
          </a:xfrm>
        </p:spPr>
        <p:txBody>
          <a:bodyPr vert="horz" lIns="91440" tIns="45720" rIns="91440" bIns="45720" rtlCol="0" anchor="b">
            <a:normAutofit/>
          </a:bodyPr>
          <a:lstStyle/>
          <a:p>
            <a:r>
              <a:rPr lang="en-US" sz="4800" dirty="0"/>
              <a:t>But that representation fail is not a joke. It is the typical state of affairs.</a:t>
            </a:r>
          </a:p>
        </p:txBody>
      </p:sp>
    </p:spTree>
    <p:extLst>
      <p:ext uri="{BB962C8B-B14F-4D97-AF65-F5344CB8AC3E}">
        <p14:creationId xmlns:p14="http://schemas.microsoft.com/office/powerpoint/2010/main" val="12843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95E74-77F1-4FBA-86C8-40A63FAD7ADF}"/>
              </a:ext>
            </a:extLst>
          </p:cNvPr>
          <p:cNvSpPr>
            <a:spLocks noGrp="1"/>
          </p:cNvSpPr>
          <p:nvPr>
            <p:ph type="title"/>
          </p:nvPr>
        </p:nvSpPr>
        <p:spPr>
          <a:xfrm>
            <a:off x="640290" y="685800"/>
            <a:ext cx="4818656" cy="4603749"/>
          </a:xfrm>
        </p:spPr>
        <p:txBody>
          <a:bodyPr>
            <a:normAutofit/>
          </a:bodyPr>
          <a:lstStyle/>
          <a:p>
            <a:pPr algn="r"/>
            <a:r>
              <a:rPr lang="en-US" sz="5200"/>
              <a:t>How do we get these disabled workers?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74931-24A9-4822-985F-21FEC8A75F8F}"/>
              </a:ext>
            </a:extLst>
          </p:cNvPr>
          <p:cNvSpPr>
            <a:spLocks noGrp="1"/>
          </p:cNvSpPr>
          <p:nvPr>
            <p:ph idx="1"/>
          </p:nvPr>
        </p:nvSpPr>
        <p:spPr>
          <a:xfrm>
            <a:off x="6625651" y="685800"/>
            <a:ext cx="4878959" cy="5323114"/>
          </a:xfrm>
        </p:spPr>
        <p:txBody>
          <a:bodyPr>
            <a:noAutofit/>
          </a:bodyPr>
          <a:lstStyle/>
          <a:p>
            <a:pPr>
              <a:lnSpc>
                <a:spcPct val="90000"/>
              </a:lnSpc>
            </a:pPr>
            <a:r>
              <a:rPr lang="en-US" sz="2200" dirty="0">
                <a:solidFill>
                  <a:schemeClr val="tx1"/>
                </a:solidFill>
              </a:rPr>
              <a:t>Hiring people already enrolled in your services. </a:t>
            </a:r>
          </a:p>
          <a:p>
            <a:pPr>
              <a:lnSpc>
                <a:spcPct val="90000"/>
              </a:lnSpc>
            </a:pPr>
            <a:r>
              <a:rPr lang="en-US" sz="2200" dirty="0">
                <a:solidFill>
                  <a:schemeClr val="tx1"/>
                </a:solidFill>
              </a:rPr>
              <a:t>Connecting with your local centers for independent living</a:t>
            </a:r>
          </a:p>
          <a:p>
            <a:pPr>
              <a:lnSpc>
                <a:spcPct val="90000"/>
              </a:lnSpc>
            </a:pPr>
            <a:r>
              <a:rPr lang="en-US" sz="2200" dirty="0">
                <a:solidFill>
                  <a:schemeClr val="tx1"/>
                </a:solidFill>
              </a:rPr>
              <a:t>Connecting with  the local and online advocacy communities (people will actually move for the right opportunity)</a:t>
            </a:r>
          </a:p>
          <a:p>
            <a:pPr>
              <a:lnSpc>
                <a:spcPct val="90000"/>
              </a:lnSpc>
            </a:pPr>
            <a:r>
              <a:rPr lang="en-US" sz="2200" dirty="0">
                <a:solidFill>
                  <a:schemeClr val="tx1"/>
                </a:solidFill>
              </a:rPr>
              <a:t>Disabled hiring preference</a:t>
            </a:r>
          </a:p>
          <a:p>
            <a:pPr>
              <a:lnSpc>
                <a:spcPct val="90000"/>
              </a:lnSpc>
            </a:pPr>
            <a:r>
              <a:rPr lang="en-US" sz="2200" dirty="0">
                <a:solidFill>
                  <a:schemeClr val="tx1"/>
                </a:solidFill>
              </a:rPr>
              <a:t>Demonstrate you are a place where people can drive change, disabled people will be your ambassadors. </a:t>
            </a:r>
          </a:p>
          <a:p>
            <a:pPr>
              <a:lnSpc>
                <a:spcPct val="90000"/>
              </a:lnSpc>
            </a:pPr>
            <a:r>
              <a:rPr lang="en-US" sz="2200" dirty="0">
                <a:solidFill>
                  <a:schemeClr val="tx1"/>
                </a:solidFill>
              </a:rPr>
              <a:t>If you don’t take this seriously, you will get the opposite reputation.</a:t>
            </a:r>
          </a:p>
        </p:txBody>
      </p:sp>
    </p:spTree>
    <p:extLst>
      <p:ext uri="{BB962C8B-B14F-4D97-AF65-F5344CB8AC3E}">
        <p14:creationId xmlns:p14="http://schemas.microsoft.com/office/powerpoint/2010/main" val="356865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D70B-5C1F-4404-9555-AC9373E0C0B1}"/>
              </a:ext>
            </a:extLst>
          </p:cNvPr>
          <p:cNvSpPr>
            <a:spLocks noGrp="1"/>
          </p:cNvSpPr>
          <p:nvPr>
            <p:ph type="title"/>
          </p:nvPr>
        </p:nvSpPr>
        <p:spPr>
          <a:xfrm>
            <a:off x="684212" y="4487332"/>
            <a:ext cx="8534400" cy="1507067"/>
          </a:xfrm>
        </p:spPr>
        <p:txBody>
          <a:bodyPr>
            <a:normAutofit/>
          </a:bodyPr>
          <a:lstStyle/>
          <a:p>
            <a:r>
              <a:rPr lang="en-US" dirty="0"/>
              <a:t>What do we do next?</a:t>
            </a:r>
          </a:p>
        </p:txBody>
      </p:sp>
      <p:graphicFrame>
        <p:nvGraphicFramePr>
          <p:cNvPr id="5" name="Content Placeholder 2">
            <a:extLst>
              <a:ext uri="{FF2B5EF4-FFF2-40B4-BE49-F238E27FC236}">
                <a16:creationId xmlns:a16="http://schemas.microsoft.com/office/drawing/2014/main" id="{D999B5D2-FBDA-4D96-9A54-A8DD7029C38F}"/>
              </a:ext>
            </a:extLst>
          </p:cNvPr>
          <p:cNvGraphicFramePr>
            <a:graphicFrameLocks noGrp="1"/>
          </p:cNvGraphicFramePr>
          <p:nvPr>
            <p:ph idx="1"/>
            <p:extLst>
              <p:ext uri="{D42A27DB-BD31-4B8C-83A1-F6EECF244321}">
                <p14:modId xmlns:p14="http://schemas.microsoft.com/office/powerpoint/2010/main" val="672899690"/>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81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36D7A-80B9-47CB-A49E-C8E15CB662EB}"/>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dirty="0"/>
              <a:t>What can you do?</a:t>
            </a:r>
          </a:p>
        </p:txBody>
      </p:sp>
      <p:pic>
        <p:nvPicPr>
          <p:cNvPr id="7" name="Graphic 6" descr="Check List">
            <a:extLst>
              <a:ext uri="{FF2B5EF4-FFF2-40B4-BE49-F238E27FC236}">
                <a16:creationId xmlns:a16="http://schemas.microsoft.com/office/drawing/2014/main" id="{C5C00AA6-00C7-4088-8A0E-05760B2A20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633" y="1264416"/>
            <a:ext cx="4004489" cy="4004489"/>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2" name="Group 21">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840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9">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11">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13">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15">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17">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Rectangle 19">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5F7DB-6CAA-40E8-8190-D4674E809F29}"/>
              </a:ext>
            </a:extLst>
          </p:cNvPr>
          <p:cNvSpPr>
            <a:spLocks noGrp="1"/>
          </p:cNvSpPr>
          <p:nvPr>
            <p:ph type="title"/>
          </p:nvPr>
        </p:nvSpPr>
        <p:spPr>
          <a:xfrm>
            <a:off x="7532710" y="628617"/>
            <a:ext cx="3971902" cy="3028983"/>
          </a:xfrm>
        </p:spPr>
        <p:txBody>
          <a:bodyPr vert="horz" lIns="91440" tIns="45720" rIns="91440" bIns="45720" rtlCol="0" anchor="b">
            <a:normAutofit/>
          </a:bodyPr>
          <a:lstStyle/>
          <a:p>
            <a:pPr>
              <a:lnSpc>
                <a:spcPct val="90000"/>
              </a:lnSpc>
            </a:pPr>
            <a:r>
              <a:rPr lang="en-US" sz="4100">
                <a:solidFill>
                  <a:srgbClr val="FFFFFF"/>
                </a:solidFill>
              </a:rPr>
              <a:t>Autism Conferences open to my parents and not me</a:t>
            </a:r>
          </a:p>
        </p:txBody>
      </p:sp>
      <p:sp useBgFill="1">
        <p:nvSpPr>
          <p:cNvPr id="37"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D4445AA-7826-4CFC-B10F-0253BCE1C741}"/>
              </a:ext>
            </a:extLst>
          </p:cNvPr>
          <p:cNvPicPr>
            <a:picLocks noGrp="1" noChangeAspect="1"/>
          </p:cNvPicPr>
          <p:nvPr>
            <p:ph idx="1"/>
          </p:nvPr>
        </p:nvPicPr>
        <p:blipFill>
          <a:blip r:embed="rId2"/>
          <a:stretch>
            <a:fillRect/>
          </a:stretch>
        </p:blipFill>
        <p:spPr>
          <a:xfrm>
            <a:off x="692086" y="1181528"/>
            <a:ext cx="6300521" cy="3670053"/>
          </a:xfrm>
          <a:prstGeom prst="rect">
            <a:avLst/>
          </a:prstGeom>
        </p:spPr>
      </p:pic>
      <p:grpSp>
        <p:nvGrpSpPr>
          <p:cNvPr id="38" name="Group 23">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725223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D02B-0AA9-44FD-A603-0F480D72D2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8DFE9D-6A74-4C37-B828-36C9F13C7E8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9BD5176-F151-4114-823C-B71DD0FCB514}"/>
              </a:ext>
            </a:extLst>
          </p:cNvPr>
          <p:cNvPicPr>
            <a:picLocks noChangeAspect="1"/>
          </p:cNvPicPr>
          <p:nvPr/>
        </p:nvPicPr>
        <p:blipFill>
          <a:blip r:embed="rId2"/>
          <a:stretch>
            <a:fillRect/>
          </a:stretch>
        </p:blipFill>
        <p:spPr>
          <a:xfrm>
            <a:off x="487310" y="264184"/>
            <a:ext cx="11217379" cy="6329632"/>
          </a:xfrm>
          <a:prstGeom prst="rect">
            <a:avLst/>
          </a:prstGeom>
        </p:spPr>
      </p:pic>
    </p:spTree>
    <p:extLst>
      <p:ext uri="{BB962C8B-B14F-4D97-AF65-F5344CB8AC3E}">
        <p14:creationId xmlns:p14="http://schemas.microsoft.com/office/powerpoint/2010/main" val="200480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E89D346-FD24-4FBA-A956-3200CC17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E6290-C15A-4B9E-80D8-6D50E885F667}"/>
              </a:ext>
            </a:extLst>
          </p:cNvPr>
          <p:cNvSpPr>
            <a:spLocks noGrp="1"/>
          </p:cNvSpPr>
          <p:nvPr>
            <p:ph type="title"/>
          </p:nvPr>
        </p:nvSpPr>
        <p:spPr>
          <a:xfrm>
            <a:off x="6566999" y="756974"/>
            <a:ext cx="4991001" cy="3691736"/>
          </a:xfrm>
        </p:spPr>
        <p:txBody>
          <a:bodyPr vert="horz" lIns="91440" tIns="45720" rIns="91440" bIns="45720" rtlCol="0">
            <a:normAutofit/>
          </a:bodyPr>
          <a:lstStyle/>
          <a:p>
            <a:r>
              <a:rPr lang="en-US" sz="3200" dirty="0">
                <a:solidFill>
                  <a:srgbClr val="FFFFFF"/>
                </a:solidFill>
              </a:rPr>
              <a:t>NOT REPRESENTATION and certainly not “advocacy.”</a:t>
            </a:r>
          </a:p>
        </p:txBody>
      </p:sp>
      <p:sp useBgFill="1">
        <p:nvSpPr>
          <p:cNvPr id="38" name="Snip Diagonal Corner Rectangle 18">
            <a:extLst>
              <a:ext uri="{FF2B5EF4-FFF2-40B4-BE49-F238E27FC236}">
                <a16:creationId xmlns:a16="http://schemas.microsoft.com/office/drawing/2014/main" id="{9F1E6C01-CE56-48FB-B0C1-482CC243D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11486"/>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92EB202-2451-48D1-8A9F-A0EAA5D79F0C}"/>
              </a:ext>
            </a:extLst>
          </p:cNvPr>
          <p:cNvPicPr>
            <a:picLocks noChangeAspect="1"/>
          </p:cNvPicPr>
          <p:nvPr/>
        </p:nvPicPr>
        <p:blipFill>
          <a:blip r:embed="rId2"/>
          <a:stretch>
            <a:fillRect/>
          </a:stretch>
        </p:blipFill>
        <p:spPr>
          <a:xfrm>
            <a:off x="1124573" y="2231964"/>
            <a:ext cx="4155008" cy="2064355"/>
          </a:xfrm>
          <a:prstGeom prst="rect">
            <a:avLst/>
          </a:prstGeom>
        </p:spPr>
      </p:pic>
      <p:grpSp>
        <p:nvGrpSpPr>
          <p:cNvPr id="40" name="Group 39">
            <a:extLst>
              <a:ext uri="{FF2B5EF4-FFF2-40B4-BE49-F238E27FC236}">
                <a16:creationId xmlns:a16="http://schemas.microsoft.com/office/drawing/2014/main" id="{FA392D60-45E0-40B9-8C90-AAD5DEEB2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id="{B4B80EDE-F871-46B0-9AB3-412881E85E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8F6E8A3-EBC1-40F1-8FCE-A53865BFE4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F26AFFD-8905-47E9-9486-2047002287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7D824390-77F4-4ADA-9D04-2E69B37846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09EDA7C-6260-4723-836A-6AB7804A10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7308762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0F40-78DF-4C0B-9675-45A8BACB3499}"/>
              </a:ext>
            </a:extLst>
          </p:cNvPr>
          <p:cNvSpPr>
            <a:spLocks noGrp="1"/>
          </p:cNvSpPr>
          <p:nvPr>
            <p:ph type="title"/>
          </p:nvPr>
        </p:nvSpPr>
        <p:spPr/>
        <p:txBody>
          <a:bodyPr/>
          <a:lstStyle/>
          <a:p>
            <a:r>
              <a:rPr lang="en-US" dirty="0"/>
              <a:t>Who is most qualified to speak on stuff like this?!?</a:t>
            </a:r>
          </a:p>
        </p:txBody>
      </p:sp>
      <p:sp>
        <p:nvSpPr>
          <p:cNvPr id="3" name="Content Placeholder 2">
            <a:extLst>
              <a:ext uri="{FF2B5EF4-FFF2-40B4-BE49-F238E27FC236}">
                <a16:creationId xmlns:a16="http://schemas.microsoft.com/office/drawing/2014/main" id="{D46E130F-5668-45C4-901C-75F778662F8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6C7BBF5-4FEC-4BDA-B34D-B87DC742651D}"/>
              </a:ext>
            </a:extLst>
          </p:cNvPr>
          <p:cNvPicPr>
            <a:picLocks noChangeAspect="1"/>
          </p:cNvPicPr>
          <p:nvPr/>
        </p:nvPicPr>
        <p:blipFill>
          <a:blip r:embed="rId3"/>
          <a:stretch>
            <a:fillRect/>
          </a:stretch>
        </p:blipFill>
        <p:spPr>
          <a:xfrm>
            <a:off x="555624" y="409575"/>
            <a:ext cx="8791575" cy="552450"/>
          </a:xfrm>
          <a:prstGeom prst="rect">
            <a:avLst/>
          </a:prstGeom>
        </p:spPr>
      </p:pic>
      <p:pic>
        <p:nvPicPr>
          <p:cNvPr id="7" name="Picture 6">
            <a:extLst>
              <a:ext uri="{FF2B5EF4-FFF2-40B4-BE49-F238E27FC236}">
                <a16:creationId xmlns:a16="http://schemas.microsoft.com/office/drawing/2014/main" id="{FCA37F32-D852-4BE8-9600-CEB2A13360EA}"/>
              </a:ext>
            </a:extLst>
          </p:cNvPr>
          <p:cNvPicPr>
            <a:picLocks noChangeAspect="1"/>
          </p:cNvPicPr>
          <p:nvPr/>
        </p:nvPicPr>
        <p:blipFill>
          <a:blip r:embed="rId4"/>
          <a:stretch>
            <a:fillRect/>
          </a:stretch>
        </p:blipFill>
        <p:spPr>
          <a:xfrm>
            <a:off x="555624" y="1435553"/>
            <a:ext cx="8134350" cy="361950"/>
          </a:xfrm>
          <a:prstGeom prst="rect">
            <a:avLst/>
          </a:prstGeom>
        </p:spPr>
      </p:pic>
      <p:pic>
        <p:nvPicPr>
          <p:cNvPr id="9" name="Picture 8">
            <a:extLst>
              <a:ext uri="{FF2B5EF4-FFF2-40B4-BE49-F238E27FC236}">
                <a16:creationId xmlns:a16="http://schemas.microsoft.com/office/drawing/2014/main" id="{851EBABB-A4F5-4E94-9F36-BEC28E2DAB07}"/>
              </a:ext>
            </a:extLst>
          </p:cNvPr>
          <p:cNvPicPr>
            <a:picLocks noChangeAspect="1"/>
          </p:cNvPicPr>
          <p:nvPr/>
        </p:nvPicPr>
        <p:blipFill>
          <a:blip r:embed="rId5"/>
          <a:stretch>
            <a:fillRect/>
          </a:stretch>
        </p:blipFill>
        <p:spPr>
          <a:xfrm>
            <a:off x="555624" y="2213730"/>
            <a:ext cx="9705975" cy="619125"/>
          </a:xfrm>
          <a:prstGeom prst="rect">
            <a:avLst/>
          </a:prstGeom>
        </p:spPr>
      </p:pic>
      <p:pic>
        <p:nvPicPr>
          <p:cNvPr id="11" name="Picture 10">
            <a:extLst>
              <a:ext uri="{FF2B5EF4-FFF2-40B4-BE49-F238E27FC236}">
                <a16:creationId xmlns:a16="http://schemas.microsoft.com/office/drawing/2014/main" id="{DDDE5E1B-EFB1-49AF-B41F-932B101EB1AC}"/>
              </a:ext>
            </a:extLst>
          </p:cNvPr>
          <p:cNvPicPr>
            <a:picLocks noChangeAspect="1"/>
          </p:cNvPicPr>
          <p:nvPr/>
        </p:nvPicPr>
        <p:blipFill>
          <a:blip r:embed="rId6"/>
          <a:stretch>
            <a:fillRect/>
          </a:stretch>
        </p:blipFill>
        <p:spPr>
          <a:xfrm>
            <a:off x="563974" y="3252787"/>
            <a:ext cx="4972050" cy="352425"/>
          </a:xfrm>
          <a:prstGeom prst="rect">
            <a:avLst/>
          </a:prstGeom>
        </p:spPr>
      </p:pic>
    </p:spTree>
    <p:extLst>
      <p:ext uri="{BB962C8B-B14F-4D97-AF65-F5344CB8AC3E}">
        <p14:creationId xmlns:p14="http://schemas.microsoft.com/office/powerpoint/2010/main" val="129503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76DFD-4ED7-4EB6-8AB8-8D12E1536FC6}"/>
              </a:ext>
            </a:extLst>
          </p:cNvPr>
          <p:cNvSpPr>
            <a:spLocks noGrp="1"/>
          </p:cNvSpPr>
          <p:nvPr>
            <p:ph type="title"/>
          </p:nvPr>
        </p:nvSpPr>
        <p:spPr>
          <a:xfrm>
            <a:off x="684212" y="685799"/>
            <a:ext cx="3747111" cy="4892040"/>
          </a:xfrm>
        </p:spPr>
        <p:txBody>
          <a:bodyPr>
            <a:normAutofit/>
          </a:bodyPr>
          <a:lstStyle/>
          <a:p>
            <a:pPr algn="r"/>
            <a:r>
              <a:rPr lang="en-US" dirty="0"/>
              <a:t>So why am I picking on conferences here?</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C0D0F3-31B6-4F43-B81D-9243E24D26A5}"/>
              </a:ext>
            </a:extLst>
          </p:cNvPr>
          <p:cNvSpPr>
            <a:spLocks noGrp="1"/>
          </p:cNvSpPr>
          <p:nvPr>
            <p:ph idx="1"/>
          </p:nvPr>
        </p:nvSpPr>
        <p:spPr>
          <a:xfrm>
            <a:off x="4979962" y="685799"/>
            <a:ext cx="6288260" cy="4892040"/>
          </a:xfrm>
        </p:spPr>
        <p:txBody>
          <a:bodyPr>
            <a:normAutofit/>
          </a:bodyPr>
          <a:lstStyle/>
          <a:p>
            <a:pPr marL="457200" indent="-457200">
              <a:buAutoNum type="arabicPeriod"/>
            </a:pPr>
            <a:r>
              <a:rPr lang="en-US" sz="3200" dirty="0">
                <a:solidFill>
                  <a:schemeClr val="tx1"/>
                </a:solidFill>
              </a:rPr>
              <a:t>I enjoy making my hosts squirm.</a:t>
            </a:r>
          </a:p>
          <a:p>
            <a:pPr marL="457200" indent="-457200">
              <a:buAutoNum type="arabicPeriod"/>
            </a:pPr>
            <a:r>
              <a:rPr lang="en-US" sz="3200" dirty="0">
                <a:solidFill>
                  <a:schemeClr val="tx1"/>
                </a:solidFill>
              </a:rPr>
              <a:t>Conferences advertise what voices our system is truly interested in listening to and platforming.</a:t>
            </a:r>
          </a:p>
        </p:txBody>
      </p:sp>
    </p:spTree>
    <p:extLst>
      <p:ext uri="{BB962C8B-B14F-4D97-AF65-F5344CB8AC3E}">
        <p14:creationId xmlns:p14="http://schemas.microsoft.com/office/powerpoint/2010/main" val="388586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5" name="Rectangle 34">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38" name="Straight Connector 37">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E2D48157-D3F3-4471-8372-AD981BA19B3B}"/>
              </a:ext>
            </a:extLst>
          </p:cNvPr>
          <p:cNvSpPr>
            <a:spLocks noGrp="1"/>
          </p:cNvSpPr>
          <p:nvPr>
            <p:ph type="title"/>
          </p:nvPr>
        </p:nvSpPr>
        <p:spPr>
          <a:xfrm>
            <a:off x="684211" y="685799"/>
            <a:ext cx="8420877" cy="2971801"/>
          </a:xfrm>
        </p:spPr>
        <p:txBody>
          <a:bodyPr vert="horz" lIns="91440" tIns="45720" rIns="91440" bIns="45720" rtlCol="0" anchor="b">
            <a:normAutofit/>
          </a:bodyPr>
          <a:lstStyle/>
          <a:p>
            <a:r>
              <a:rPr lang="en-US" sz="4800" dirty="0"/>
              <a:t>What do disabled people have to say about this lack of representation?</a:t>
            </a:r>
            <a:endParaRPr lang="en-US" sz="4800"/>
          </a:p>
        </p:txBody>
      </p:sp>
    </p:spTree>
    <p:extLst>
      <p:ext uri="{BB962C8B-B14F-4D97-AF65-F5344CB8AC3E}">
        <p14:creationId xmlns:p14="http://schemas.microsoft.com/office/powerpoint/2010/main" val="404333131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1876</TotalTime>
  <Words>1896</Words>
  <Application>Microsoft Office PowerPoint</Application>
  <PresentationFormat>Widescreen</PresentationFormat>
  <Paragraphs>118</Paragraphs>
  <Slides>32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Century Gothic</vt:lpstr>
      <vt:lpstr>Wingdings 3</vt:lpstr>
      <vt:lpstr>Slice</vt:lpstr>
      <vt:lpstr>We need to talk about lack of representation in disability services</vt:lpstr>
      <vt:lpstr>PowerPoint Presentation</vt:lpstr>
      <vt:lpstr>But that representation fail is not a joke. It is the typical state of affairs.</vt:lpstr>
      <vt:lpstr>Autism Conferences open to my parents and not me</vt:lpstr>
      <vt:lpstr>PowerPoint Presentation</vt:lpstr>
      <vt:lpstr>NOT REPRESENTATION and certainly not “advocacy.”</vt:lpstr>
      <vt:lpstr>Who is most qualified to speak on stuff like this?!?</vt:lpstr>
      <vt:lpstr>So why am I picking on conferences here?</vt:lpstr>
      <vt:lpstr>What do disabled people have to say about this lack of representation?</vt:lpstr>
      <vt:lpstr>PowerPoint Presentation</vt:lpstr>
      <vt:lpstr>Train your eye to this. In your organization and in our system:</vt:lpstr>
      <vt:lpstr>Tokenism is not representation</vt:lpstr>
      <vt:lpstr>Tokenism creates this kind of labor:</vt:lpstr>
      <vt:lpstr>“Us vs. Them” culture at service agencies</vt:lpstr>
      <vt:lpstr>Building a critical mass</vt:lpstr>
      <vt:lpstr>Our embarrassment of Riches of Job Applicants…</vt:lpstr>
      <vt:lpstr>We know this state of affairs, right?</vt:lpstr>
      <vt:lpstr>And it is only going to get harder..</vt:lpstr>
      <vt:lpstr>PowerPoint Presentation</vt:lpstr>
      <vt:lpstr>What is the roadmap out of crisis? </vt:lpstr>
      <vt:lpstr>Meanwhile…</vt:lpstr>
      <vt:lpstr>YOU CANNOT TRAIN LIVED EXPERIENCE</vt:lpstr>
      <vt:lpstr>So, you’ve decided to make a concerted effort to hire disabled people…</vt:lpstr>
      <vt:lpstr>A chilly welcome right from the start…</vt:lpstr>
      <vt:lpstr>Disabled People have a rough entry into your organization. </vt:lpstr>
      <vt:lpstr>Disabled people Supporting disabled people- the wrong way</vt:lpstr>
      <vt:lpstr>PowerPoint Presentation</vt:lpstr>
      <vt:lpstr>So What do we do?</vt:lpstr>
      <vt:lpstr>Lets talk accommodations</vt:lpstr>
      <vt:lpstr>How do we get these disabled workers?</vt:lpstr>
      <vt:lpstr>What do we do next?</vt:lpstr>
      <vt:lpstr>What can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need to talk about lack of representation in disability services</dc:title>
  <dc:creator>Jeff Newman</dc:creator>
  <cp:lastModifiedBy>Jeff Newman</cp:lastModifiedBy>
  <cp:revision>8</cp:revision>
  <dcterms:created xsi:type="dcterms:W3CDTF">2021-08-04T17:28:47Z</dcterms:created>
  <dcterms:modified xsi:type="dcterms:W3CDTF">2021-08-17T23:31:24Z</dcterms:modified>
</cp:coreProperties>
</file>