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7" r:id="rId2"/>
    <p:sldId id="258" r:id="rId3"/>
    <p:sldId id="272" r:id="rId4"/>
    <p:sldId id="266" r:id="rId5"/>
    <p:sldId id="274" r:id="rId6"/>
    <p:sldId id="273" r:id="rId7"/>
    <p:sldId id="260" r:id="rId8"/>
    <p:sldId id="261" r:id="rId9"/>
    <p:sldId id="262" r:id="rId10"/>
    <p:sldId id="264" r:id="rId11"/>
    <p:sldId id="267" r:id="rId12"/>
    <p:sldId id="271" r:id="rId13"/>
    <p:sldId id="270" r:id="rId14"/>
    <p:sldId id="269" r:id="rId15"/>
    <p:sldId id="276" r:id="rId16"/>
    <p:sldId id="275" r:id="rId17"/>
    <p:sldId id="277" r:id="rId18"/>
    <p:sldId id="278" r:id="rId19"/>
    <p:sldId id="268"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A8BC2-4544-4334-91B5-61FBC8289E9D}" v="133" dt="2022-05-10T21:51:34.783"/>
    <p1510:client id="{64C32EAD-C5EC-4C78-AFEC-2265C35AA5CC}" v="86" dt="2022-05-18T19:25:50.763"/>
    <p1510:client id="{7E1D7B5B-3BDA-4051-B0C5-C8F61CF7E012}" v="954" dt="2022-05-18T21:42:21.493"/>
    <p1510:client id="{B55D4AB6-EDE7-45A3-9742-4B0D4949B60D}" v="9" dt="2022-05-18T19:01:24.805"/>
    <p1510:client id="{C679AA2E-CB1F-4156-834A-AD45E454540A}" v="103" dt="2022-05-18T22:14:28.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14" autoAdjust="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3DA35-5A13-1446-9F95-2A59FB0C24D1}" type="datetimeFigureOut">
              <a:rPr lang="en-US" smtClean="0"/>
              <a:t>5/18/2022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ECC69-E2F2-5C43-B6CF-CE0AA246C47C}" type="slidenum">
              <a:rPr lang="en-US" smtClean="0"/>
              <a:t>‹#›</a:t>
            </a:fld>
            <a:endParaRPr lang="en-US" dirty="0"/>
          </a:p>
        </p:txBody>
      </p:sp>
    </p:spTree>
    <p:extLst>
      <p:ext uri="{BB962C8B-B14F-4D97-AF65-F5344CB8AC3E}">
        <p14:creationId xmlns:p14="http://schemas.microsoft.com/office/powerpoint/2010/main" val="168977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https:/docs.google.com/document/d/1dOFeRN2j8CbIx-sckYmJbjlGfVNTEqvW/edi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cs.google.com/document/d/1axZSXjmWC9a3BcLVcUOnX1ioFc9bz6Q3/edi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2d1652e80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02d1652e80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1ECC69-E2F2-5C43-B6CF-CE0AA246C47C}" type="slidenum">
              <a:rPr lang="en-US" smtClean="0"/>
              <a:t>15</a:t>
            </a:fld>
            <a:endParaRPr lang="en-US" dirty="0"/>
          </a:p>
        </p:txBody>
      </p:sp>
    </p:spTree>
    <p:extLst>
      <p:ext uri="{BB962C8B-B14F-4D97-AF65-F5344CB8AC3E}">
        <p14:creationId xmlns:p14="http://schemas.microsoft.com/office/powerpoint/2010/main" val="84103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2d1652e8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2d1652e80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d3cda9ac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d3cda9ac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Cohorts</a:t>
            </a:r>
          </a:p>
          <a:p>
            <a:r>
              <a:rPr lang="en-US" dirty="0">
                <a:cs typeface="Calibri"/>
              </a:rPr>
              <a:t>COEF with the support of the Colorado Dept of Labor and Employment Division of Voc Rehab offered the opportunity for individuals to earn their benefits counseling certification through the Cornell University Institute on Disability and Employment.  Through the partnership between DVR and COEF, this training was able to be offered at a discounted rate for all participants.  Cost was $500/participant.  2 Cohorts offered.  Cohort One just finished in person classes, independent study period, and a review session.  Cohort One Testing will take place next week.  Cohort Two started classes this week (Tuesday, May 17th).  Cohort Two will finish classes on June 16th, and testing on July 1st.  All individuals passing the written exam will then complete a practicum – working with a "live" beneficiary from start to finish, providing benefits counseling.</a:t>
            </a:r>
            <a:endParaRPr lang="en-US" dirty="0"/>
          </a:p>
          <a:p>
            <a:endParaRPr lang="en-US" dirty="0">
              <a:cs typeface="Calibri"/>
            </a:endParaRPr>
          </a:p>
          <a:p>
            <a:r>
              <a:rPr lang="en-US" dirty="0">
                <a:cs typeface="Calibri"/>
              </a:rPr>
              <a:t>Cohorts are a mix of self employed employment providers working with DVR,  employees of PASA's, non-profits, School to Work Alliance school staff, mental health agencies, and independent living centers.   Some plan to provide benefits counseling within their agencies for their constituents, some will provide benefits counseling under DVR authorization, and some plan to become DVR vendors to provide benefits counseling.</a:t>
            </a:r>
            <a:endParaRPr lang="en-US" dirty="0">
              <a:ea typeface="Calibri"/>
              <a:cs typeface="Calibri"/>
            </a:endParaRPr>
          </a:p>
          <a:p>
            <a:endParaRPr lang="en-US" dirty="0">
              <a:cs typeface="Calibri"/>
            </a:endParaRPr>
          </a:p>
          <a:p>
            <a:r>
              <a:rPr lang="en-US" dirty="0">
                <a:cs typeface="Calibri"/>
              </a:rPr>
              <a:t>To participate in the Cohorts, individuals or agencies needed to attend informational sessions, complete an Introductory Training, and  had to complete an application.  Out of 51 applicants, there were 20 that completed all classes of Cohort One and they will need to pass the testing and practicum.  There are 17 that started and are projected to complete the requirements in Cohort Two.</a:t>
            </a:r>
            <a:endParaRPr lang="en-US" dirty="0">
              <a:ea typeface="Calibri"/>
              <a:cs typeface="Calibri"/>
            </a:endParaRPr>
          </a:p>
          <a:p>
            <a:endParaRPr lang="en-US" dirty="0">
              <a:cs typeface="Calibri"/>
            </a:endParaRPr>
          </a:p>
          <a:p>
            <a:r>
              <a:rPr lang="en-US" dirty="0">
                <a:cs typeface="Calibri"/>
              </a:rPr>
              <a:t>Those achieving provisional certification (pass the written exam) and pursuing practicum completion will be invited to participate in the Benefits Collaborative – a monthly meeting (Community of Practice) of all certified benefits counselors in Colorado. Purpose of the group is continued training opportunities specific to Colorado, technical assistance on case work, and sharing of information and resources.</a:t>
            </a:r>
            <a:endParaRPr lang="en-US" dirty="0">
              <a:ea typeface="Calibri"/>
              <a:cs typeface="Calibri"/>
            </a:endParaRPr>
          </a:p>
          <a:p>
            <a:endParaRPr lang="en-US" b="1" dirty="0">
              <a:cs typeface="Calibri"/>
            </a:endParaRPr>
          </a:p>
          <a:p>
            <a:r>
              <a:rPr lang="en-US" b="1" dirty="0">
                <a:cs typeface="Calibri"/>
              </a:rPr>
              <a:t>HCPF Report</a:t>
            </a:r>
            <a:endParaRPr lang="en-US" b="1" dirty="0">
              <a:ea typeface="Calibri"/>
              <a:cs typeface="Calibri"/>
            </a:endParaRPr>
          </a:p>
          <a:p>
            <a:r>
              <a:rPr lang="en-US" dirty="0">
                <a:cs typeface="Calibri"/>
              </a:rPr>
              <a:t>Subject Matter Experts represent WIPA, PASA, DVR Provider / Multiple State Provider</a:t>
            </a:r>
            <a:endParaRPr lang="en-US" dirty="0">
              <a:ea typeface="Calibri"/>
              <a:cs typeface="Calibri"/>
            </a:endParaRPr>
          </a:p>
          <a:p>
            <a:endParaRPr lang="en-US" dirty="0">
              <a:cs typeface="Calibri"/>
            </a:endParaRPr>
          </a:p>
          <a:p>
            <a:r>
              <a:rPr lang="en-US" b="1" dirty="0">
                <a:cs typeface="Calibri"/>
              </a:rPr>
              <a:t>Colorado DB101</a:t>
            </a:r>
            <a:endParaRPr lang="en-US" b="1" dirty="0">
              <a:ea typeface="Calibri"/>
              <a:cs typeface="Calibri"/>
            </a:endParaRPr>
          </a:p>
          <a:p>
            <a:r>
              <a:rPr lang="en-US" dirty="0">
                <a:cs typeface="Calibri"/>
              </a:rPr>
              <a:t>Colorado DB101 is a web based employment resource and benefit estimator tool.  This means a place any user (pwd, job seekers, service providers, support teams, etc) can go 24/7/365 and explore the world of work, the world of benefits, and the merge of the two.</a:t>
            </a:r>
            <a:endParaRPr lang="en-US" dirty="0">
              <a:ea typeface="Calibri"/>
              <a:cs typeface="Calibri"/>
            </a:endParaRPr>
          </a:p>
          <a:p>
            <a:r>
              <a:rPr lang="en-US" dirty="0"/>
              <a:t>**Can play the video from the front page of the DB101 website (is 2 mins) if you want to do a "refresher" of what it is**  (Have it keyed up in another tab from presentation.)</a:t>
            </a:r>
            <a:endParaRPr lang="en-US" dirty="0">
              <a:cs typeface="Calibri"/>
            </a:endParaRPr>
          </a:p>
          <a:p>
            <a:endParaRPr lang="en-US" b="1" dirty="0">
              <a:cs typeface="Calibri"/>
            </a:endParaRPr>
          </a:p>
          <a:p>
            <a:r>
              <a:rPr lang="en-US" b="1" dirty="0">
                <a:cs typeface="Calibri"/>
              </a:rPr>
              <a:t>DB101 Utilization</a:t>
            </a:r>
            <a:endParaRPr lang="en-US" b="1" dirty="0">
              <a:ea typeface="Calibri"/>
              <a:cs typeface="Calibri"/>
            </a:endParaRPr>
          </a:p>
          <a:p>
            <a:r>
              <a:rPr lang="en-US" dirty="0">
                <a:ea typeface="Calibri"/>
                <a:cs typeface="Calibri"/>
              </a:rPr>
              <a:t>Feb-April Data Compilation for Alliance:</a:t>
            </a:r>
            <a:endParaRPr lang="en-US" b="1" dirty="0"/>
          </a:p>
          <a:p>
            <a:r>
              <a:rPr lang="en-US" dirty="0">
                <a:hlinkClick r:id="rId3"/>
              </a:rPr>
              <a:t> https://docs.google.com/document/d/1dOFeRN2j8CbIx-sckYmJbjlGfVNTEqvW/edit</a:t>
            </a:r>
            <a:endParaRPr lang="en-US" dirty="0">
              <a:ea typeface="Calibri"/>
              <a:cs typeface="Calibri"/>
              <a:hlinkClick r:id="rId3"/>
            </a:endParaRPr>
          </a:p>
          <a:p>
            <a:endParaRPr lang="en-US" dirty="0">
              <a:ea typeface="Calibri"/>
              <a:cs typeface="Calibri"/>
            </a:endParaRPr>
          </a:p>
          <a:p>
            <a:r>
              <a:rPr lang="en-US" dirty="0">
                <a:ea typeface="Calibri"/>
                <a:cs typeface="Calibri"/>
              </a:rPr>
              <a:t>Q3 2022 Data Report:</a:t>
            </a:r>
          </a:p>
          <a:p>
            <a:r>
              <a:rPr lang="en-US" dirty="0">
                <a:hlinkClick r:id="rId4"/>
              </a:rPr>
              <a:t>https://docs.google.com/document/d/1axZSXjmWC9a3BcLVcUOnX1ioFc9bz6Q3/edit</a:t>
            </a:r>
            <a:endParaRPr lang="en-US" dirty="0">
              <a:ea typeface="Calibri"/>
              <a:cs typeface="Calibri"/>
              <a:hlinkClick r:id="rId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E1ECC69-E2F2-5C43-B6CF-CE0AA246C47C}" type="slidenum">
              <a:rPr lang="en-US" smtClean="0"/>
              <a:t>4</a:t>
            </a:fld>
            <a:endParaRPr lang="en-US" dirty="0"/>
          </a:p>
        </p:txBody>
      </p:sp>
    </p:spTree>
    <p:extLst>
      <p:ext uri="{BB962C8B-B14F-4D97-AF65-F5344CB8AC3E}">
        <p14:creationId xmlns:p14="http://schemas.microsoft.com/office/powerpoint/2010/main" val="395207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d3cda9a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d3cda9a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d3cda9a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d3cda9a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2d1652e8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02d1652e8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2d1652e80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2d1652e80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2">
            <a:alphaModFix/>
          </a:blip>
          <a:srcRect t="15589"/>
          <a:stretch/>
        </p:blipFill>
        <p:spPr>
          <a:xfrm>
            <a:off x="0" y="-13167"/>
            <a:ext cx="12192000" cy="6858000"/>
          </a:xfrm>
          <a:prstGeom prst="rect">
            <a:avLst/>
          </a:prstGeom>
          <a:noFill/>
          <a:ln>
            <a:noFill/>
          </a:ln>
        </p:spPr>
      </p:pic>
      <p:sp>
        <p:nvSpPr>
          <p:cNvPr id="11" name="Google Shape;11;p11"/>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2" name="Google Shape;12;p11"/>
          <p:cNvSpPr txBox="1"/>
          <p:nvPr/>
        </p:nvSpPr>
        <p:spPr>
          <a:xfrm>
            <a:off x="0" y="4925800"/>
            <a:ext cx="12192000" cy="19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chemeClr val="accent4"/>
              </a:solidFill>
              <a:latin typeface="Arial"/>
              <a:ea typeface="Arial"/>
              <a:cs typeface="Arial"/>
              <a:sym typeface="Arial"/>
            </a:endParaRPr>
          </a:p>
        </p:txBody>
      </p:sp>
      <p:pic>
        <p:nvPicPr>
          <p:cNvPr id="13" name="Google Shape;13;p11"/>
          <p:cNvPicPr preferRelativeResize="0"/>
          <p:nvPr/>
        </p:nvPicPr>
        <p:blipFill rotWithShape="1">
          <a:blip r:embed="rId3">
            <a:alphaModFix/>
          </a:blip>
          <a:srcRect/>
          <a:stretch/>
        </p:blipFill>
        <p:spPr>
          <a:xfrm>
            <a:off x="9028467" y="5418236"/>
            <a:ext cx="2711399" cy="870133"/>
          </a:xfrm>
          <a:prstGeom prst="rect">
            <a:avLst/>
          </a:prstGeom>
          <a:noFill/>
          <a:ln>
            <a:noFill/>
          </a:ln>
        </p:spPr>
      </p:pic>
    </p:spTree>
    <p:extLst>
      <p:ext uri="{BB962C8B-B14F-4D97-AF65-F5344CB8AC3E}">
        <p14:creationId xmlns:p14="http://schemas.microsoft.com/office/powerpoint/2010/main" val="56853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7"/>
        <p:cNvGrpSpPr/>
        <p:nvPr/>
      </p:nvGrpSpPr>
      <p:grpSpPr>
        <a:xfrm>
          <a:off x="0" y="0"/>
          <a:ext cx="0" cy="0"/>
          <a:chOff x="0" y="0"/>
          <a:chExt cx="0" cy="0"/>
        </a:xfrm>
      </p:grpSpPr>
      <p:sp>
        <p:nvSpPr>
          <p:cNvPr id="78" name="Google Shape;78;p22"/>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79" name="Google Shape;79;p22"/>
          <p:cNvSpPr txBox="1">
            <a:spLocks noGrp="1"/>
          </p:cNvSpPr>
          <p:nvPr>
            <p:ph type="body" idx="1"/>
          </p:nvPr>
        </p:nvSpPr>
        <p:spPr>
          <a:xfrm>
            <a:off x="972433" y="1867333"/>
            <a:ext cx="5032400" cy="39192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dk1"/>
              </a:buClr>
              <a:buSzPts val="1300"/>
              <a:buChar char="●"/>
              <a:defRPr sz="1733" i="0" u="none" strike="noStrike" cap="none">
                <a:solidFill>
                  <a:schemeClr val="dk1"/>
                </a:solidFill>
              </a:defRPr>
            </a:lvl1pPr>
            <a:lvl2pPr marL="1219170" marR="0" lvl="1" indent="-397923" algn="l">
              <a:lnSpc>
                <a:spcPct val="115000"/>
              </a:lnSpc>
              <a:spcBef>
                <a:spcPts val="2133"/>
              </a:spcBef>
              <a:spcAft>
                <a:spcPts val="0"/>
              </a:spcAft>
              <a:buClr>
                <a:schemeClr val="dk1"/>
              </a:buClr>
              <a:buSzPts val="1100"/>
              <a:buChar char="○"/>
              <a:defRPr sz="1467" i="0" u="none" strike="noStrike" cap="none">
                <a:solidFill>
                  <a:schemeClr val="dk1"/>
                </a:solidFill>
              </a:defRPr>
            </a:lvl2pPr>
            <a:lvl3pPr marL="1828754" marR="0" lvl="2" indent="-397923" algn="l">
              <a:lnSpc>
                <a:spcPct val="115000"/>
              </a:lnSpc>
              <a:spcBef>
                <a:spcPts val="2133"/>
              </a:spcBef>
              <a:spcAft>
                <a:spcPts val="0"/>
              </a:spcAft>
              <a:buClr>
                <a:schemeClr val="dk1"/>
              </a:buClr>
              <a:buSzPts val="1100"/>
              <a:buChar char="■"/>
              <a:defRPr sz="1467" i="0" u="none" strike="noStrike" cap="none">
                <a:solidFill>
                  <a:schemeClr val="dk1"/>
                </a:solidFill>
              </a:defRPr>
            </a:lvl3pPr>
            <a:lvl4pPr marL="2438339" marR="0" lvl="3" indent="-397923" algn="l">
              <a:lnSpc>
                <a:spcPct val="115000"/>
              </a:lnSpc>
              <a:spcBef>
                <a:spcPts val="2133"/>
              </a:spcBef>
              <a:spcAft>
                <a:spcPts val="0"/>
              </a:spcAft>
              <a:buClr>
                <a:schemeClr val="dk1"/>
              </a:buClr>
              <a:buSzPts val="1100"/>
              <a:buChar char="●"/>
              <a:defRPr sz="1467" i="0" u="none" strike="noStrike" cap="none">
                <a:solidFill>
                  <a:schemeClr val="dk1"/>
                </a:solidFill>
              </a:defRPr>
            </a:lvl4pPr>
            <a:lvl5pPr marL="3047924" marR="0" lvl="4" indent="-397923" algn="l">
              <a:lnSpc>
                <a:spcPct val="115000"/>
              </a:lnSpc>
              <a:spcBef>
                <a:spcPts val="2133"/>
              </a:spcBef>
              <a:spcAft>
                <a:spcPts val="0"/>
              </a:spcAft>
              <a:buClr>
                <a:schemeClr val="dk1"/>
              </a:buClr>
              <a:buSzPts val="1100"/>
              <a:buChar char="○"/>
              <a:defRPr sz="1467" i="0" u="none" strike="noStrike" cap="none">
                <a:solidFill>
                  <a:schemeClr val="dk1"/>
                </a:solidFill>
              </a:defRPr>
            </a:lvl5pPr>
            <a:lvl6pPr marL="3657509" marR="0" lvl="5" indent="-397923" algn="l">
              <a:lnSpc>
                <a:spcPct val="115000"/>
              </a:lnSpc>
              <a:spcBef>
                <a:spcPts val="2133"/>
              </a:spcBef>
              <a:spcAft>
                <a:spcPts val="0"/>
              </a:spcAft>
              <a:buClr>
                <a:schemeClr val="dk1"/>
              </a:buClr>
              <a:buSzPts val="1100"/>
              <a:buChar char="■"/>
              <a:defRPr sz="1467" i="0" u="none" strike="noStrike" cap="none">
                <a:solidFill>
                  <a:schemeClr val="dk1"/>
                </a:solidFill>
              </a:defRPr>
            </a:lvl6pPr>
            <a:lvl7pPr marL="4267093" marR="0" lvl="6" indent="-397923" algn="l">
              <a:lnSpc>
                <a:spcPct val="115000"/>
              </a:lnSpc>
              <a:spcBef>
                <a:spcPts val="2133"/>
              </a:spcBef>
              <a:spcAft>
                <a:spcPts val="0"/>
              </a:spcAft>
              <a:buClr>
                <a:schemeClr val="dk1"/>
              </a:buClr>
              <a:buSzPts val="1100"/>
              <a:buChar char="●"/>
              <a:defRPr sz="1467" i="0" u="none" strike="noStrike" cap="none">
                <a:solidFill>
                  <a:schemeClr val="dk1"/>
                </a:solidFill>
              </a:defRPr>
            </a:lvl7pPr>
            <a:lvl8pPr marL="4876678" marR="0" lvl="7" indent="-397923" algn="l">
              <a:lnSpc>
                <a:spcPct val="115000"/>
              </a:lnSpc>
              <a:spcBef>
                <a:spcPts val="2133"/>
              </a:spcBef>
              <a:spcAft>
                <a:spcPts val="0"/>
              </a:spcAft>
              <a:buClr>
                <a:schemeClr val="dk1"/>
              </a:buClr>
              <a:buSzPts val="1100"/>
              <a:buChar char="○"/>
              <a:defRPr sz="1467" i="0" u="none" strike="noStrike" cap="none">
                <a:solidFill>
                  <a:schemeClr val="dk1"/>
                </a:solidFill>
              </a:defRPr>
            </a:lvl8pPr>
            <a:lvl9pPr marL="5486263" marR="0" lvl="8" indent="-397923" algn="l">
              <a:lnSpc>
                <a:spcPct val="115000"/>
              </a:lnSpc>
              <a:spcBef>
                <a:spcPts val="2133"/>
              </a:spcBef>
              <a:spcAft>
                <a:spcPts val="2133"/>
              </a:spcAft>
              <a:buClr>
                <a:schemeClr val="dk1"/>
              </a:buClr>
              <a:buSzPts val="1100"/>
              <a:buChar char="■"/>
              <a:defRPr sz="1467" i="0" u="none" strike="noStrike" cap="none">
                <a:solidFill>
                  <a:schemeClr val="dk1"/>
                </a:solidFill>
              </a:defRPr>
            </a:lvl9pPr>
          </a:lstStyle>
          <a:p>
            <a:endParaRPr/>
          </a:p>
        </p:txBody>
      </p:sp>
      <p:sp>
        <p:nvSpPr>
          <p:cNvPr id="80" name="Google Shape;80;p22"/>
          <p:cNvSpPr txBox="1">
            <a:spLocks noGrp="1"/>
          </p:cNvSpPr>
          <p:nvPr>
            <p:ph type="body" idx="2"/>
          </p:nvPr>
        </p:nvSpPr>
        <p:spPr>
          <a:xfrm>
            <a:off x="6191467" y="1867433"/>
            <a:ext cx="5032400" cy="39192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dk1"/>
              </a:buClr>
              <a:buSzPts val="1300"/>
              <a:buChar char="●"/>
              <a:defRPr sz="1733" i="0" u="none" strike="noStrike" cap="none">
                <a:solidFill>
                  <a:schemeClr val="dk1"/>
                </a:solidFill>
              </a:defRPr>
            </a:lvl1pPr>
            <a:lvl2pPr marL="1219170" marR="0" lvl="1" indent="-397923" algn="l">
              <a:lnSpc>
                <a:spcPct val="115000"/>
              </a:lnSpc>
              <a:spcBef>
                <a:spcPts val="2133"/>
              </a:spcBef>
              <a:spcAft>
                <a:spcPts val="0"/>
              </a:spcAft>
              <a:buClr>
                <a:schemeClr val="dk1"/>
              </a:buClr>
              <a:buSzPts val="1100"/>
              <a:buChar char="○"/>
              <a:defRPr sz="1467" i="0" u="none" strike="noStrike" cap="none">
                <a:solidFill>
                  <a:schemeClr val="dk1"/>
                </a:solidFill>
              </a:defRPr>
            </a:lvl2pPr>
            <a:lvl3pPr marL="1828754" marR="0" lvl="2" indent="-397923" algn="l">
              <a:lnSpc>
                <a:spcPct val="115000"/>
              </a:lnSpc>
              <a:spcBef>
                <a:spcPts val="2133"/>
              </a:spcBef>
              <a:spcAft>
                <a:spcPts val="0"/>
              </a:spcAft>
              <a:buClr>
                <a:schemeClr val="dk1"/>
              </a:buClr>
              <a:buSzPts val="1100"/>
              <a:buChar char="■"/>
              <a:defRPr sz="1467" i="0" u="none" strike="noStrike" cap="none">
                <a:solidFill>
                  <a:schemeClr val="dk1"/>
                </a:solidFill>
              </a:defRPr>
            </a:lvl3pPr>
            <a:lvl4pPr marL="2438339" marR="0" lvl="3" indent="-397923" algn="l">
              <a:lnSpc>
                <a:spcPct val="115000"/>
              </a:lnSpc>
              <a:spcBef>
                <a:spcPts val="2133"/>
              </a:spcBef>
              <a:spcAft>
                <a:spcPts val="0"/>
              </a:spcAft>
              <a:buClr>
                <a:schemeClr val="dk1"/>
              </a:buClr>
              <a:buSzPts val="1100"/>
              <a:buChar char="●"/>
              <a:defRPr sz="1467" i="0" u="none" strike="noStrike" cap="none">
                <a:solidFill>
                  <a:schemeClr val="dk1"/>
                </a:solidFill>
              </a:defRPr>
            </a:lvl4pPr>
            <a:lvl5pPr marL="3047924" marR="0" lvl="4" indent="-397923" algn="l">
              <a:lnSpc>
                <a:spcPct val="115000"/>
              </a:lnSpc>
              <a:spcBef>
                <a:spcPts val="2133"/>
              </a:spcBef>
              <a:spcAft>
                <a:spcPts val="0"/>
              </a:spcAft>
              <a:buClr>
                <a:schemeClr val="dk1"/>
              </a:buClr>
              <a:buSzPts val="1100"/>
              <a:buChar char="○"/>
              <a:defRPr sz="1467" i="0" u="none" strike="noStrike" cap="none">
                <a:solidFill>
                  <a:schemeClr val="dk1"/>
                </a:solidFill>
              </a:defRPr>
            </a:lvl5pPr>
            <a:lvl6pPr marL="3657509" marR="0" lvl="5" indent="-397923" algn="l">
              <a:lnSpc>
                <a:spcPct val="115000"/>
              </a:lnSpc>
              <a:spcBef>
                <a:spcPts val="2133"/>
              </a:spcBef>
              <a:spcAft>
                <a:spcPts val="0"/>
              </a:spcAft>
              <a:buClr>
                <a:schemeClr val="dk1"/>
              </a:buClr>
              <a:buSzPts val="1100"/>
              <a:buChar char="■"/>
              <a:defRPr sz="1467" i="0" u="none" strike="noStrike" cap="none">
                <a:solidFill>
                  <a:schemeClr val="dk1"/>
                </a:solidFill>
              </a:defRPr>
            </a:lvl6pPr>
            <a:lvl7pPr marL="4267093" marR="0" lvl="6" indent="-397923" algn="l">
              <a:lnSpc>
                <a:spcPct val="115000"/>
              </a:lnSpc>
              <a:spcBef>
                <a:spcPts val="2133"/>
              </a:spcBef>
              <a:spcAft>
                <a:spcPts val="0"/>
              </a:spcAft>
              <a:buClr>
                <a:schemeClr val="dk1"/>
              </a:buClr>
              <a:buSzPts val="1100"/>
              <a:buChar char="●"/>
              <a:defRPr sz="1467" i="0" u="none" strike="noStrike" cap="none">
                <a:solidFill>
                  <a:schemeClr val="dk1"/>
                </a:solidFill>
              </a:defRPr>
            </a:lvl7pPr>
            <a:lvl8pPr marL="4876678" marR="0" lvl="7" indent="-397923" algn="l">
              <a:lnSpc>
                <a:spcPct val="115000"/>
              </a:lnSpc>
              <a:spcBef>
                <a:spcPts val="2133"/>
              </a:spcBef>
              <a:spcAft>
                <a:spcPts val="0"/>
              </a:spcAft>
              <a:buClr>
                <a:schemeClr val="dk1"/>
              </a:buClr>
              <a:buSzPts val="1100"/>
              <a:buChar char="○"/>
              <a:defRPr sz="1467" i="0" u="none" strike="noStrike" cap="none">
                <a:solidFill>
                  <a:schemeClr val="dk1"/>
                </a:solidFill>
              </a:defRPr>
            </a:lvl8pPr>
            <a:lvl9pPr marL="5486263" marR="0" lvl="8" indent="-397923" algn="l">
              <a:lnSpc>
                <a:spcPct val="115000"/>
              </a:lnSpc>
              <a:spcBef>
                <a:spcPts val="2133"/>
              </a:spcBef>
              <a:spcAft>
                <a:spcPts val="2133"/>
              </a:spcAft>
              <a:buClr>
                <a:schemeClr val="dk1"/>
              </a:buClr>
              <a:buSzPts val="1100"/>
              <a:buChar char="■"/>
              <a:defRPr sz="1467" i="0" u="none" strike="noStrike" cap="none">
                <a:solidFill>
                  <a:schemeClr val="dk1"/>
                </a:solidFill>
              </a:defRPr>
            </a:lvl9pPr>
          </a:lstStyle>
          <a:p>
            <a:endParaRPr/>
          </a:p>
        </p:txBody>
      </p:sp>
      <p:sp>
        <p:nvSpPr>
          <p:cNvPr id="81" name="Google Shape;81;p22"/>
          <p:cNvSpPr txBox="1"/>
          <p:nvPr/>
        </p:nvSpPr>
        <p:spPr>
          <a:xfrm>
            <a:off x="302067" y="104667"/>
            <a:ext cx="31712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grpSp>
        <p:nvGrpSpPr>
          <p:cNvPr id="82" name="Google Shape;82;p22"/>
          <p:cNvGrpSpPr/>
          <p:nvPr/>
        </p:nvGrpSpPr>
        <p:grpSpPr>
          <a:xfrm>
            <a:off x="1107192" y="1588368"/>
            <a:ext cx="994352" cy="61101"/>
            <a:chOff x="4580561" y="2589004"/>
            <a:chExt cx="1064464" cy="25200"/>
          </a:xfrm>
        </p:grpSpPr>
        <p:sp>
          <p:nvSpPr>
            <p:cNvPr id="83" name="Google Shape;83;p22"/>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84" name="Google Shape;84;p22"/>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pic>
        <p:nvPicPr>
          <p:cNvPr id="85" name="Google Shape;85;p22"/>
          <p:cNvPicPr preferRelativeResize="0"/>
          <p:nvPr/>
        </p:nvPicPr>
        <p:blipFill rotWithShape="1">
          <a:blip r:embed="rId2">
            <a:alphaModFix/>
          </a:blip>
          <a:srcRect/>
          <a:stretch/>
        </p:blipFill>
        <p:spPr>
          <a:xfrm>
            <a:off x="9814936" y="6114500"/>
            <a:ext cx="1945065" cy="624233"/>
          </a:xfrm>
          <a:prstGeom prst="rect">
            <a:avLst/>
          </a:prstGeom>
          <a:noFill/>
          <a:ln>
            <a:noFill/>
          </a:ln>
        </p:spPr>
      </p:pic>
      <p:sp>
        <p:nvSpPr>
          <p:cNvPr id="86" name="Google Shape;86;p22"/>
          <p:cNvSpPr txBox="1">
            <a:spLocks noGrp="1"/>
          </p:cNvSpPr>
          <p:nvPr>
            <p:ph type="title"/>
          </p:nvPr>
        </p:nvSpPr>
        <p:spPr>
          <a:xfrm>
            <a:off x="972600" y="843800"/>
            <a:ext cx="10251200" cy="71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2400"/>
              <a:buNone/>
              <a:defRPr sz="3200" i="0" u="none" strike="noStrike" cap="none">
                <a:solidFill>
                  <a:schemeClr val="accent1"/>
                </a:solidFill>
              </a:defRPr>
            </a:lvl1pPr>
            <a:lvl2pPr marR="0" lvl="1"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98188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972600" y="1152400"/>
            <a:ext cx="9361600" cy="398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1"/>
              </a:buClr>
              <a:buSzPts val="3600"/>
              <a:buNone/>
              <a:defRPr sz="4800" i="0" u="none" strike="noStrike" cap="none">
                <a:solidFill>
                  <a:schemeClr val="lt1"/>
                </a:solidFill>
              </a:defRPr>
            </a:lvl1pPr>
            <a:lvl2pPr marR="0" lvl="1"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9pPr>
          </a:lstStyle>
          <a:p>
            <a:endParaRPr/>
          </a:p>
        </p:txBody>
      </p:sp>
      <p:sp>
        <p:nvSpPr>
          <p:cNvPr id="89" name="Google Shape;89;p23"/>
          <p:cNvSpPr txBox="1"/>
          <p:nvPr/>
        </p:nvSpPr>
        <p:spPr>
          <a:xfrm>
            <a:off x="302067" y="104667"/>
            <a:ext cx="37120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pic>
        <p:nvPicPr>
          <p:cNvPr id="90" name="Google Shape;90;p23"/>
          <p:cNvPicPr preferRelativeResize="0"/>
          <p:nvPr/>
        </p:nvPicPr>
        <p:blipFill rotWithShape="1">
          <a:blip r:embed="rId2">
            <a:alphaModFix/>
          </a:blip>
          <a:srcRect/>
          <a:stretch/>
        </p:blipFill>
        <p:spPr>
          <a:xfrm>
            <a:off x="9786367" y="6132134"/>
            <a:ext cx="1959688" cy="624233"/>
          </a:xfrm>
          <a:prstGeom prst="rect">
            <a:avLst/>
          </a:prstGeom>
          <a:noFill/>
          <a:ln>
            <a:noFill/>
          </a:ln>
        </p:spPr>
      </p:pic>
    </p:spTree>
    <p:extLst>
      <p:ext uri="{BB962C8B-B14F-4D97-AF65-F5344CB8AC3E}">
        <p14:creationId xmlns:p14="http://schemas.microsoft.com/office/powerpoint/2010/main" val="201121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1"/>
        <p:cNvGrpSpPr/>
        <p:nvPr/>
      </p:nvGrpSpPr>
      <p:grpSpPr>
        <a:xfrm>
          <a:off x="0" y="0"/>
          <a:ext cx="0" cy="0"/>
          <a:chOff x="0" y="0"/>
          <a:chExt cx="0" cy="0"/>
        </a:xfrm>
      </p:grpSpPr>
      <p:sp>
        <p:nvSpPr>
          <p:cNvPr id="92" name="Google Shape;92;p24"/>
          <p:cNvSpPr/>
          <p:nvPr/>
        </p:nvSpPr>
        <p:spPr>
          <a:xfrm>
            <a:off x="0" y="0"/>
            <a:ext cx="6096000" cy="68580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93" name="Google Shape;93;p24"/>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2600"/>
              <a:buNone/>
              <a:defRPr sz="3467" i="0" u="none" strike="noStrike" cap="none">
                <a:solidFill>
                  <a:schemeClr val="accent1"/>
                </a:solidFill>
              </a:defRPr>
            </a:lvl1pPr>
            <a:lvl2pPr marR="0" lvl="1"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2pPr>
            <a:lvl3pPr marR="0" lvl="2"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3pPr>
            <a:lvl4pPr marR="0" lvl="3"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4pPr>
            <a:lvl5pPr marR="0" lvl="4"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5pPr>
            <a:lvl6pPr marR="0" lvl="5"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6pPr>
            <a:lvl7pPr marR="0" lvl="6"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7pPr>
            <a:lvl8pPr marR="0" lvl="7"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8pPr>
            <a:lvl9pPr marR="0" lvl="8"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9pPr>
          </a:lstStyle>
          <a:p>
            <a:endParaRPr/>
          </a:p>
        </p:txBody>
      </p:sp>
      <p:sp>
        <p:nvSpPr>
          <p:cNvPr id="94" name="Google Shape;94;p24"/>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1600"/>
              <a:buNone/>
              <a:defRPr sz="2133" i="0" u="none" strike="noStrike" cap="none">
                <a:solidFill>
                  <a:schemeClr val="accent1"/>
                </a:solidFill>
              </a:defRPr>
            </a:lvl1pPr>
            <a:lvl2pPr marR="0" lvl="1" algn="l">
              <a:lnSpc>
                <a:spcPct val="100000"/>
              </a:lnSpc>
              <a:spcBef>
                <a:spcPts val="0"/>
              </a:spcBef>
              <a:spcAft>
                <a:spcPts val="0"/>
              </a:spcAft>
              <a:buClr>
                <a:schemeClr val="accent1"/>
              </a:buClr>
              <a:buSzPts val="1600"/>
              <a:buNone/>
              <a:defRPr sz="2133" i="0" u="none" strike="noStrike" cap="none">
                <a:solidFill>
                  <a:schemeClr val="accent1"/>
                </a:solidFill>
              </a:defRPr>
            </a:lvl2pPr>
            <a:lvl3pPr marR="0" lvl="2" algn="l">
              <a:lnSpc>
                <a:spcPct val="100000"/>
              </a:lnSpc>
              <a:spcBef>
                <a:spcPts val="0"/>
              </a:spcBef>
              <a:spcAft>
                <a:spcPts val="0"/>
              </a:spcAft>
              <a:buClr>
                <a:schemeClr val="accent1"/>
              </a:buClr>
              <a:buSzPts val="1600"/>
              <a:buNone/>
              <a:defRPr sz="2133" i="0" u="none" strike="noStrike" cap="none">
                <a:solidFill>
                  <a:schemeClr val="accent1"/>
                </a:solidFill>
              </a:defRPr>
            </a:lvl3pPr>
            <a:lvl4pPr marR="0" lvl="3" algn="l">
              <a:lnSpc>
                <a:spcPct val="100000"/>
              </a:lnSpc>
              <a:spcBef>
                <a:spcPts val="0"/>
              </a:spcBef>
              <a:spcAft>
                <a:spcPts val="0"/>
              </a:spcAft>
              <a:buClr>
                <a:schemeClr val="accent1"/>
              </a:buClr>
              <a:buSzPts val="1600"/>
              <a:buNone/>
              <a:defRPr sz="2133" i="0" u="none" strike="noStrike" cap="none">
                <a:solidFill>
                  <a:schemeClr val="accent1"/>
                </a:solidFill>
              </a:defRPr>
            </a:lvl4pPr>
            <a:lvl5pPr marR="0" lvl="4" algn="l">
              <a:lnSpc>
                <a:spcPct val="100000"/>
              </a:lnSpc>
              <a:spcBef>
                <a:spcPts val="0"/>
              </a:spcBef>
              <a:spcAft>
                <a:spcPts val="0"/>
              </a:spcAft>
              <a:buClr>
                <a:schemeClr val="accent1"/>
              </a:buClr>
              <a:buSzPts val="1600"/>
              <a:buNone/>
              <a:defRPr sz="2133" i="0" u="none" strike="noStrike" cap="none">
                <a:solidFill>
                  <a:schemeClr val="accent1"/>
                </a:solidFill>
              </a:defRPr>
            </a:lvl5pPr>
            <a:lvl6pPr marR="0" lvl="5" algn="l">
              <a:lnSpc>
                <a:spcPct val="100000"/>
              </a:lnSpc>
              <a:spcBef>
                <a:spcPts val="0"/>
              </a:spcBef>
              <a:spcAft>
                <a:spcPts val="0"/>
              </a:spcAft>
              <a:buClr>
                <a:schemeClr val="accent1"/>
              </a:buClr>
              <a:buSzPts val="1600"/>
              <a:buNone/>
              <a:defRPr sz="2133" i="0" u="none" strike="noStrike" cap="none">
                <a:solidFill>
                  <a:schemeClr val="accent1"/>
                </a:solidFill>
              </a:defRPr>
            </a:lvl6pPr>
            <a:lvl7pPr marR="0" lvl="6" algn="l">
              <a:lnSpc>
                <a:spcPct val="100000"/>
              </a:lnSpc>
              <a:spcBef>
                <a:spcPts val="0"/>
              </a:spcBef>
              <a:spcAft>
                <a:spcPts val="0"/>
              </a:spcAft>
              <a:buClr>
                <a:schemeClr val="accent1"/>
              </a:buClr>
              <a:buSzPts val="1600"/>
              <a:buNone/>
              <a:defRPr sz="2133" i="0" u="none" strike="noStrike" cap="none">
                <a:solidFill>
                  <a:schemeClr val="accent1"/>
                </a:solidFill>
              </a:defRPr>
            </a:lvl7pPr>
            <a:lvl8pPr marR="0" lvl="7" algn="l">
              <a:lnSpc>
                <a:spcPct val="100000"/>
              </a:lnSpc>
              <a:spcBef>
                <a:spcPts val="0"/>
              </a:spcBef>
              <a:spcAft>
                <a:spcPts val="0"/>
              </a:spcAft>
              <a:buClr>
                <a:schemeClr val="accent1"/>
              </a:buClr>
              <a:buSzPts val="1600"/>
              <a:buNone/>
              <a:defRPr sz="2133" i="0" u="none" strike="noStrike" cap="none">
                <a:solidFill>
                  <a:schemeClr val="accent1"/>
                </a:solidFill>
              </a:defRPr>
            </a:lvl8pPr>
            <a:lvl9pPr marR="0" lvl="8" algn="l">
              <a:lnSpc>
                <a:spcPct val="100000"/>
              </a:lnSpc>
              <a:spcBef>
                <a:spcPts val="0"/>
              </a:spcBef>
              <a:spcAft>
                <a:spcPts val="0"/>
              </a:spcAft>
              <a:buClr>
                <a:schemeClr val="accent1"/>
              </a:buClr>
              <a:buSzPts val="1600"/>
              <a:buNone/>
              <a:defRPr sz="2133" i="0" u="none" strike="noStrike" cap="none">
                <a:solidFill>
                  <a:schemeClr val="accent1"/>
                </a:solidFill>
              </a:defRPr>
            </a:lvl9pPr>
          </a:lstStyle>
          <a:p>
            <a:endParaRPr/>
          </a:p>
        </p:txBody>
      </p:sp>
      <p:sp>
        <p:nvSpPr>
          <p:cNvPr id="95" name="Google Shape;95;p24"/>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dk1"/>
              </a:buClr>
              <a:buSzPts val="1300"/>
              <a:buChar char="●"/>
              <a:defRPr sz="1733" i="0" u="none" strike="noStrike" cap="none">
                <a:solidFill>
                  <a:schemeClr val="dk1"/>
                </a:solidFill>
              </a:defRPr>
            </a:lvl1pPr>
            <a:lvl2pPr marL="1219170" marR="0" lvl="1" indent="-397923" algn="l">
              <a:lnSpc>
                <a:spcPct val="115000"/>
              </a:lnSpc>
              <a:spcBef>
                <a:spcPts val="2133"/>
              </a:spcBef>
              <a:spcAft>
                <a:spcPts val="0"/>
              </a:spcAft>
              <a:buClr>
                <a:schemeClr val="dk1"/>
              </a:buClr>
              <a:buSzPts val="1100"/>
              <a:buChar char="○"/>
              <a:defRPr sz="1467" i="0" u="none" strike="noStrike" cap="none">
                <a:solidFill>
                  <a:schemeClr val="dk1"/>
                </a:solidFill>
              </a:defRPr>
            </a:lvl2pPr>
            <a:lvl3pPr marL="1828754" marR="0" lvl="2" indent="-397923" algn="l">
              <a:lnSpc>
                <a:spcPct val="115000"/>
              </a:lnSpc>
              <a:spcBef>
                <a:spcPts val="2133"/>
              </a:spcBef>
              <a:spcAft>
                <a:spcPts val="0"/>
              </a:spcAft>
              <a:buClr>
                <a:schemeClr val="dk1"/>
              </a:buClr>
              <a:buSzPts val="1100"/>
              <a:buChar char="■"/>
              <a:defRPr sz="1467" i="0" u="none" strike="noStrike" cap="none">
                <a:solidFill>
                  <a:schemeClr val="dk1"/>
                </a:solidFill>
              </a:defRPr>
            </a:lvl3pPr>
            <a:lvl4pPr marL="2438339" marR="0" lvl="3" indent="-397923" algn="l">
              <a:lnSpc>
                <a:spcPct val="115000"/>
              </a:lnSpc>
              <a:spcBef>
                <a:spcPts val="2133"/>
              </a:spcBef>
              <a:spcAft>
                <a:spcPts val="0"/>
              </a:spcAft>
              <a:buClr>
                <a:schemeClr val="dk1"/>
              </a:buClr>
              <a:buSzPts val="1100"/>
              <a:buChar char="●"/>
              <a:defRPr sz="1467" i="0" u="none" strike="noStrike" cap="none">
                <a:solidFill>
                  <a:schemeClr val="dk1"/>
                </a:solidFill>
              </a:defRPr>
            </a:lvl4pPr>
            <a:lvl5pPr marL="3047924" marR="0" lvl="4" indent="-397923" algn="l">
              <a:lnSpc>
                <a:spcPct val="115000"/>
              </a:lnSpc>
              <a:spcBef>
                <a:spcPts val="2133"/>
              </a:spcBef>
              <a:spcAft>
                <a:spcPts val="0"/>
              </a:spcAft>
              <a:buClr>
                <a:schemeClr val="dk1"/>
              </a:buClr>
              <a:buSzPts val="1100"/>
              <a:buChar char="○"/>
              <a:defRPr sz="1467" i="0" u="none" strike="noStrike" cap="none">
                <a:solidFill>
                  <a:schemeClr val="dk1"/>
                </a:solidFill>
              </a:defRPr>
            </a:lvl5pPr>
            <a:lvl6pPr marL="3657509" marR="0" lvl="5" indent="-397923" algn="l">
              <a:lnSpc>
                <a:spcPct val="115000"/>
              </a:lnSpc>
              <a:spcBef>
                <a:spcPts val="2133"/>
              </a:spcBef>
              <a:spcAft>
                <a:spcPts val="0"/>
              </a:spcAft>
              <a:buClr>
                <a:schemeClr val="dk1"/>
              </a:buClr>
              <a:buSzPts val="1100"/>
              <a:buChar char="■"/>
              <a:defRPr sz="1467" i="0" u="none" strike="noStrike" cap="none">
                <a:solidFill>
                  <a:schemeClr val="dk1"/>
                </a:solidFill>
              </a:defRPr>
            </a:lvl6pPr>
            <a:lvl7pPr marL="4267093" marR="0" lvl="6" indent="-397923" algn="l">
              <a:lnSpc>
                <a:spcPct val="115000"/>
              </a:lnSpc>
              <a:spcBef>
                <a:spcPts val="2133"/>
              </a:spcBef>
              <a:spcAft>
                <a:spcPts val="0"/>
              </a:spcAft>
              <a:buClr>
                <a:schemeClr val="dk1"/>
              </a:buClr>
              <a:buSzPts val="1100"/>
              <a:buChar char="●"/>
              <a:defRPr sz="1467" i="0" u="none" strike="noStrike" cap="none">
                <a:solidFill>
                  <a:schemeClr val="dk1"/>
                </a:solidFill>
              </a:defRPr>
            </a:lvl7pPr>
            <a:lvl8pPr marL="4876678" marR="0" lvl="7" indent="-397923" algn="l">
              <a:lnSpc>
                <a:spcPct val="115000"/>
              </a:lnSpc>
              <a:spcBef>
                <a:spcPts val="2133"/>
              </a:spcBef>
              <a:spcAft>
                <a:spcPts val="0"/>
              </a:spcAft>
              <a:buClr>
                <a:schemeClr val="dk1"/>
              </a:buClr>
              <a:buSzPts val="1100"/>
              <a:buChar char="○"/>
              <a:defRPr sz="1467" i="0" u="none" strike="noStrike" cap="none">
                <a:solidFill>
                  <a:schemeClr val="dk1"/>
                </a:solidFill>
              </a:defRPr>
            </a:lvl8pPr>
            <a:lvl9pPr marL="5486263" marR="0" lvl="8" indent="-397923" algn="l">
              <a:lnSpc>
                <a:spcPct val="115000"/>
              </a:lnSpc>
              <a:spcBef>
                <a:spcPts val="2133"/>
              </a:spcBef>
              <a:spcAft>
                <a:spcPts val="2133"/>
              </a:spcAft>
              <a:buClr>
                <a:schemeClr val="dk1"/>
              </a:buClr>
              <a:buSzPts val="1100"/>
              <a:buChar char="■"/>
              <a:defRPr sz="1467" i="0" u="none" strike="noStrike" cap="none">
                <a:solidFill>
                  <a:schemeClr val="dk1"/>
                </a:solidFill>
              </a:defRPr>
            </a:lvl9pPr>
          </a:lstStyle>
          <a:p>
            <a:endParaRPr/>
          </a:p>
        </p:txBody>
      </p:sp>
      <p:sp>
        <p:nvSpPr>
          <p:cNvPr id="96" name="Google Shape;96;p24"/>
          <p:cNvSpPr/>
          <p:nvPr/>
        </p:nvSpPr>
        <p:spPr>
          <a:xfrm>
            <a:off x="11040600" y="0"/>
            <a:ext cx="1151200" cy="6056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97" name="Google Shape;97;p24"/>
          <p:cNvSpPr txBox="1"/>
          <p:nvPr/>
        </p:nvSpPr>
        <p:spPr>
          <a:xfrm>
            <a:off x="302067" y="104667"/>
            <a:ext cx="3269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grpSp>
        <p:nvGrpSpPr>
          <p:cNvPr id="98" name="Google Shape;98;p24"/>
          <p:cNvGrpSpPr/>
          <p:nvPr/>
        </p:nvGrpSpPr>
        <p:grpSpPr>
          <a:xfrm>
            <a:off x="1107192" y="1588368"/>
            <a:ext cx="994352" cy="61101"/>
            <a:chOff x="4580561" y="2589004"/>
            <a:chExt cx="1064464" cy="25200"/>
          </a:xfrm>
        </p:grpSpPr>
        <p:sp>
          <p:nvSpPr>
            <p:cNvPr id="99" name="Google Shape;99;p24"/>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00" name="Google Shape;100;p24"/>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pic>
        <p:nvPicPr>
          <p:cNvPr id="101" name="Google Shape;101;p24"/>
          <p:cNvPicPr preferRelativeResize="0"/>
          <p:nvPr/>
        </p:nvPicPr>
        <p:blipFill rotWithShape="1">
          <a:blip r:embed="rId2">
            <a:alphaModFix/>
          </a:blip>
          <a:srcRect/>
          <a:stretch/>
        </p:blipFill>
        <p:spPr>
          <a:xfrm>
            <a:off x="9814936" y="6114500"/>
            <a:ext cx="1945065" cy="624233"/>
          </a:xfrm>
          <a:prstGeom prst="rect">
            <a:avLst/>
          </a:prstGeom>
          <a:noFill/>
          <a:ln>
            <a:noFill/>
          </a:ln>
        </p:spPr>
      </p:pic>
    </p:spTree>
    <p:extLst>
      <p:ext uri="{BB962C8B-B14F-4D97-AF65-F5344CB8AC3E}">
        <p14:creationId xmlns:p14="http://schemas.microsoft.com/office/powerpoint/2010/main" val="93717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02"/>
        <p:cNvGrpSpPr/>
        <p:nvPr/>
      </p:nvGrpSpPr>
      <p:grpSpPr>
        <a:xfrm>
          <a:off x="0" y="0"/>
          <a:ext cx="0" cy="0"/>
          <a:chOff x="0" y="0"/>
          <a:chExt cx="0" cy="0"/>
        </a:xfrm>
      </p:grpSpPr>
      <p:sp>
        <p:nvSpPr>
          <p:cNvPr id="103" name="Google Shape;103;p25"/>
          <p:cNvSpPr/>
          <p:nvPr/>
        </p:nvSpPr>
        <p:spPr>
          <a:xfrm>
            <a:off x="0" y="0"/>
            <a:ext cx="6096000" cy="6858000"/>
          </a:xfrm>
          <a:prstGeom prst="rect">
            <a:avLst/>
          </a:prstGeom>
          <a:solidFill>
            <a:srgbClr val="066E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04" name="Google Shape;104;p25"/>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600"/>
              <a:buNone/>
              <a:defRPr sz="3467" i="0" u="none" strike="noStrike" cap="none">
                <a:solidFill>
                  <a:srgbClr val="FFFFFF"/>
                </a:solidFill>
              </a:defRPr>
            </a:lvl1pPr>
            <a:lvl2pPr marR="0" lvl="1"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2pPr>
            <a:lvl3pPr marR="0" lvl="2"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3pPr>
            <a:lvl4pPr marR="0" lvl="3"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4pPr>
            <a:lvl5pPr marR="0" lvl="4"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5pPr>
            <a:lvl6pPr marR="0" lvl="5"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6pPr>
            <a:lvl7pPr marR="0" lvl="6"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7pPr>
            <a:lvl8pPr marR="0" lvl="7"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8pPr>
            <a:lvl9pPr marR="0" lvl="8" algn="l">
              <a:lnSpc>
                <a:spcPct val="100000"/>
              </a:lnSpc>
              <a:spcBef>
                <a:spcPts val="0"/>
              </a:spcBef>
              <a:spcAft>
                <a:spcPts val="0"/>
              </a:spcAft>
              <a:buClr>
                <a:schemeClr val="accent1"/>
              </a:buClr>
              <a:buSzPts val="2600"/>
              <a:buFont typeface="Arial"/>
              <a:buNone/>
              <a:defRPr sz="3467" i="0" u="none" strike="noStrike" cap="none">
                <a:solidFill>
                  <a:schemeClr val="accent1"/>
                </a:solidFill>
                <a:latin typeface="Arial"/>
                <a:ea typeface="Arial"/>
                <a:cs typeface="Arial"/>
                <a:sym typeface="Arial"/>
              </a:defRPr>
            </a:lvl9pPr>
          </a:lstStyle>
          <a:p>
            <a:endParaRPr/>
          </a:p>
        </p:txBody>
      </p:sp>
      <p:sp>
        <p:nvSpPr>
          <p:cNvPr id="105" name="Google Shape;105;p25"/>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600"/>
              <a:buNone/>
              <a:defRPr sz="2133" i="0" u="none" strike="noStrike" cap="none">
                <a:solidFill>
                  <a:srgbClr val="FFFFFF"/>
                </a:solidFill>
              </a:defRPr>
            </a:lvl1pPr>
            <a:lvl2pPr marR="0" lvl="1" algn="l">
              <a:lnSpc>
                <a:spcPct val="100000"/>
              </a:lnSpc>
              <a:spcBef>
                <a:spcPts val="0"/>
              </a:spcBef>
              <a:spcAft>
                <a:spcPts val="0"/>
              </a:spcAft>
              <a:buClr>
                <a:schemeClr val="accent1"/>
              </a:buClr>
              <a:buSzPts val="1600"/>
              <a:buNone/>
              <a:defRPr sz="2133" i="0" u="none" strike="noStrike" cap="none">
                <a:solidFill>
                  <a:schemeClr val="accent1"/>
                </a:solidFill>
              </a:defRPr>
            </a:lvl2pPr>
            <a:lvl3pPr marR="0" lvl="2" algn="l">
              <a:lnSpc>
                <a:spcPct val="100000"/>
              </a:lnSpc>
              <a:spcBef>
                <a:spcPts val="0"/>
              </a:spcBef>
              <a:spcAft>
                <a:spcPts val="0"/>
              </a:spcAft>
              <a:buClr>
                <a:schemeClr val="accent1"/>
              </a:buClr>
              <a:buSzPts val="1600"/>
              <a:buNone/>
              <a:defRPr sz="2133" i="0" u="none" strike="noStrike" cap="none">
                <a:solidFill>
                  <a:schemeClr val="accent1"/>
                </a:solidFill>
              </a:defRPr>
            </a:lvl3pPr>
            <a:lvl4pPr marR="0" lvl="3" algn="l">
              <a:lnSpc>
                <a:spcPct val="100000"/>
              </a:lnSpc>
              <a:spcBef>
                <a:spcPts val="0"/>
              </a:spcBef>
              <a:spcAft>
                <a:spcPts val="0"/>
              </a:spcAft>
              <a:buClr>
                <a:schemeClr val="accent1"/>
              </a:buClr>
              <a:buSzPts val="1600"/>
              <a:buNone/>
              <a:defRPr sz="2133" i="0" u="none" strike="noStrike" cap="none">
                <a:solidFill>
                  <a:schemeClr val="accent1"/>
                </a:solidFill>
              </a:defRPr>
            </a:lvl4pPr>
            <a:lvl5pPr marR="0" lvl="4" algn="l">
              <a:lnSpc>
                <a:spcPct val="100000"/>
              </a:lnSpc>
              <a:spcBef>
                <a:spcPts val="0"/>
              </a:spcBef>
              <a:spcAft>
                <a:spcPts val="0"/>
              </a:spcAft>
              <a:buClr>
                <a:schemeClr val="accent1"/>
              </a:buClr>
              <a:buSzPts val="1600"/>
              <a:buNone/>
              <a:defRPr sz="2133" i="0" u="none" strike="noStrike" cap="none">
                <a:solidFill>
                  <a:schemeClr val="accent1"/>
                </a:solidFill>
              </a:defRPr>
            </a:lvl5pPr>
            <a:lvl6pPr marR="0" lvl="5" algn="l">
              <a:lnSpc>
                <a:spcPct val="100000"/>
              </a:lnSpc>
              <a:spcBef>
                <a:spcPts val="0"/>
              </a:spcBef>
              <a:spcAft>
                <a:spcPts val="0"/>
              </a:spcAft>
              <a:buClr>
                <a:schemeClr val="accent1"/>
              </a:buClr>
              <a:buSzPts val="1600"/>
              <a:buNone/>
              <a:defRPr sz="2133" i="0" u="none" strike="noStrike" cap="none">
                <a:solidFill>
                  <a:schemeClr val="accent1"/>
                </a:solidFill>
              </a:defRPr>
            </a:lvl6pPr>
            <a:lvl7pPr marR="0" lvl="6" algn="l">
              <a:lnSpc>
                <a:spcPct val="100000"/>
              </a:lnSpc>
              <a:spcBef>
                <a:spcPts val="0"/>
              </a:spcBef>
              <a:spcAft>
                <a:spcPts val="0"/>
              </a:spcAft>
              <a:buClr>
                <a:schemeClr val="accent1"/>
              </a:buClr>
              <a:buSzPts val="1600"/>
              <a:buNone/>
              <a:defRPr sz="2133" i="0" u="none" strike="noStrike" cap="none">
                <a:solidFill>
                  <a:schemeClr val="accent1"/>
                </a:solidFill>
              </a:defRPr>
            </a:lvl7pPr>
            <a:lvl8pPr marR="0" lvl="7" algn="l">
              <a:lnSpc>
                <a:spcPct val="100000"/>
              </a:lnSpc>
              <a:spcBef>
                <a:spcPts val="0"/>
              </a:spcBef>
              <a:spcAft>
                <a:spcPts val="0"/>
              </a:spcAft>
              <a:buClr>
                <a:schemeClr val="accent1"/>
              </a:buClr>
              <a:buSzPts val="1600"/>
              <a:buNone/>
              <a:defRPr sz="2133" i="0" u="none" strike="noStrike" cap="none">
                <a:solidFill>
                  <a:schemeClr val="accent1"/>
                </a:solidFill>
              </a:defRPr>
            </a:lvl8pPr>
            <a:lvl9pPr marR="0" lvl="8" algn="l">
              <a:lnSpc>
                <a:spcPct val="100000"/>
              </a:lnSpc>
              <a:spcBef>
                <a:spcPts val="0"/>
              </a:spcBef>
              <a:spcAft>
                <a:spcPts val="0"/>
              </a:spcAft>
              <a:buClr>
                <a:schemeClr val="accent1"/>
              </a:buClr>
              <a:buSzPts val="1600"/>
              <a:buNone/>
              <a:defRPr sz="2133" i="0" u="none" strike="noStrike" cap="none">
                <a:solidFill>
                  <a:schemeClr val="accent1"/>
                </a:solidFill>
              </a:defRPr>
            </a:lvl9pPr>
          </a:lstStyle>
          <a:p>
            <a:endParaRPr/>
          </a:p>
        </p:txBody>
      </p:sp>
      <p:sp>
        <p:nvSpPr>
          <p:cNvPr id="106" name="Google Shape;106;p25"/>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dk1"/>
              </a:buClr>
              <a:buSzPts val="1300"/>
              <a:buChar char="●"/>
              <a:defRPr sz="1733" i="0" u="none" strike="noStrike" cap="none">
                <a:solidFill>
                  <a:schemeClr val="dk1"/>
                </a:solidFill>
              </a:defRPr>
            </a:lvl1pPr>
            <a:lvl2pPr marL="1219170" marR="0" lvl="1" indent="-397923" algn="l">
              <a:lnSpc>
                <a:spcPct val="115000"/>
              </a:lnSpc>
              <a:spcBef>
                <a:spcPts val="2133"/>
              </a:spcBef>
              <a:spcAft>
                <a:spcPts val="0"/>
              </a:spcAft>
              <a:buClr>
                <a:schemeClr val="dk1"/>
              </a:buClr>
              <a:buSzPts val="1100"/>
              <a:buChar char="○"/>
              <a:defRPr sz="1467" i="0" u="none" strike="noStrike" cap="none">
                <a:solidFill>
                  <a:schemeClr val="dk1"/>
                </a:solidFill>
              </a:defRPr>
            </a:lvl2pPr>
            <a:lvl3pPr marL="1828754" marR="0" lvl="2" indent="-397923" algn="l">
              <a:lnSpc>
                <a:spcPct val="115000"/>
              </a:lnSpc>
              <a:spcBef>
                <a:spcPts val="2133"/>
              </a:spcBef>
              <a:spcAft>
                <a:spcPts val="0"/>
              </a:spcAft>
              <a:buClr>
                <a:schemeClr val="dk1"/>
              </a:buClr>
              <a:buSzPts val="1100"/>
              <a:buChar char="■"/>
              <a:defRPr sz="1467" i="0" u="none" strike="noStrike" cap="none">
                <a:solidFill>
                  <a:schemeClr val="dk1"/>
                </a:solidFill>
              </a:defRPr>
            </a:lvl3pPr>
            <a:lvl4pPr marL="2438339" marR="0" lvl="3" indent="-397923" algn="l">
              <a:lnSpc>
                <a:spcPct val="115000"/>
              </a:lnSpc>
              <a:spcBef>
                <a:spcPts val="2133"/>
              </a:spcBef>
              <a:spcAft>
                <a:spcPts val="0"/>
              </a:spcAft>
              <a:buClr>
                <a:schemeClr val="dk1"/>
              </a:buClr>
              <a:buSzPts val="1100"/>
              <a:buChar char="●"/>
              <a:defRPr sz="1467" i="0" u="none" strike="noStrike" cap="none">
                <a:solidFill>
                  <a:schemeClr val="dk1"/>
                </a:solidFill>
              </a:defRPr>
            </a:lvl4pPr>
            <a:lvl5pPr marL="3047924" marR="0" lvl="4" indent="-397923" algn="l">
              <a:lnSpc>
                <a:spcPct val="115000"/>
              </a:lnSpc>
              <a:spcBef>
                <a:spcPts val="2133"/>
              </a:spcBef>
              <a:spcAft>
                <a:spcPts val="0"/>
              </a:spcAft>
              <a:buClr>
                <a:schemeClr val="dk1"/>
              </a:buClr>
              <a:buSzPts val="1100"/>
              <a:buChar char="○"/>
              <a:defRPr sz="1467" i="0" u="none" strike="noStrike" cap="none">
                <a:solidFill>
                  <a:schemeClr val="dk1"/>
                </a:solidFill>
              </a:defRPr>
            </a:lvl5pPr>
            <a:lvl6pPr marL="3657509" marR="0" lvl="5" indent="-397923" algn="l">
              <a:lnSpc>
                <a:spcPct val="115000"/>
              </a:lnSpc>
              <a:spcBef>
                <a:spcPts val="2133"/>
              </a:spcBef>
              <a:spcAft>
                <a:spcPts val="0"/>
              </a:spcAft>
              <a:buClr>
                <a:schemeClr val="dk1"/>
              </a:buClr>
              <a:buSzPts val="1100"/>
              <a:buChar char="■"/>
              <a:defRPr sz="1467" i="0" u="none" strike="noStrike" cap="none">
                <a:solidFill>
                  <a:schemeClr val="dk1"/>
                </a:solidFill>
              </a:defRPr>
            </a:lvl6pPr>
            <a:lvl7pPr marL="4267093" marR="0" lvl="6" indent="-397923" algn="l">
              <a:lnSpc>
                <a:spcPct val="115000"/>
              </a:lnSpc>
              <a:spcBef>
                <a:spcPts val="2133"/>
              </a:spcBef>
              <a:spcAft>
                <a:spcPts val="0"/>
              </a:spcAft>
              <a:buClr>
                <a:schemeClr val="dk1"/>
              </a:buClr>
              <a:buSzPts val="1100"/>
              <a:buChar char="●"/>
              <a:defRPr sz="1467" i="0" u="none" strike="noStrike" cap="none">
                <a:solidFill>
                  <a:schemeClr val="dk1"/>
                </a:solidFill>
              </a:defRPr>
            </a:lvl7pPr>
            <a:lvl8pPr marL="4876678" marR="0" lvl="7" indent="-397923" algn="l">
              <a:lnSpc>
                <a:spcPct val="115000"/>
              </a:lnSpc>
              <a:spcBef>
                <a:spcPts val="2133"/>
              </a:spcBef>
              <a:spcAft>
                <a:spcPts val="0"/>
              </a:spcAft>
              <a:buClr>
                <a:schemeClr val="dk1"/>
              </a:buClr>
              <a:buSzPts val="1100"/>
              <a:buChar char="○"/>
              <a:defRPr sz="1467" i="0" u="none" strike="noStrike" cap="none">
                <a:solidFill>
                  <a:schemeClr val="dk1"/>
                </a:solidFill>
              </a:defRPr>
            </a:lvl8pPr>
            <a:lvl9pPr marL="5486263" marR="0" lvl="8" indent="-397923" algn="l">
              <a:lnSpc>
                <a:spcPct val="115000"/>
              </a:lnSpc>
              <a:spcBef>
                <a:spcPts val="2133"/>
              </a:spcBef>
              <a:spcAft>
                <a:spcPts val="2133"/>
              </a:spcAft>
              <a:buClr>
                <a:schemeClr val="dk1"/>
              </a:buClr>
              <a:buSzPts val="1100"/>
              <a:buChar char="■"/>
              <a:defRPr sz="1467" i="0" u="none" strike="noStrike" cap="none">
                <a:solidFill>
                  <a:schemeClr val="dk1"/>
                </a:solidFill>
              </a:defRPr>
            </a:lvl9pPr>
          </a:lstStyle>
          <a:p>
            <a:endParaRPr/>
          </a:p>
        </p:txBody>
      </p:sp>
      <p:sp>
        <p:nvSpPr>
          <p:cNvPr id="107" name="Google Shape;107;p25"/>
          <p:cNvSpPr/>
          <p:nvPr/>
        </p:nvSpPr>
        <p:spPr>
          <a:xfrm>
            <a:off x="11040600" y="0"/>
            <a:ext cx="1151200" cy="6056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08" name="Google Shape;108;p25"/>
          <p:cNvSpPr txBox="1"/>
          <p:nvPr/>
        </p:nvSpPr>
        <p:spPr>
          <a:xfrm>
            <a:off x="302067" y="104667"/>
            <a:ext cx="3269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grpSp>
        <p:nvGrpSpPr>
          <p:cNvPr id="109" name="Google Shape;109;p25"/>
          <p:cNvGrpSpPr/>
          <p:nvPr/>
        </p:nvGrpSpPr>
        <p:grpSpPr>
          <a:xfrm>
            <a:off x="1107192" y="1588368"/>
            <a:ext cx="994352" cy="61101"/>
            <a:chOff x="4580561" y="2589004"/>
            <a:chExt cx="1064464" cy="25200"/>
          </a:xfrm>
        </p:grpSpPr>
        <p:sp>
          <p:nvSpPr>
            <p:cNvPr id="110" name="Google Shape;110;p25"/>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11" name="Google Shape;111;p25"/>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pic>
        <p:nvPicPr>
          <p:cNvPr id="112" name="Google Shape;112;p25"/>
          <p:cNvPicPr preferRelativeResize="0"/>
          <p:nvPr/>
        </p:nvPicPr>
        <p:blipFill rotWithShape="1">
          <a:blip r:embed="rId2">
            <a:alphaModFix/>
          </a:blip>
          <a:srcRect/>
          <a:stretch/>
        </p:blipFill>
        <p:spPr>
          <a:xfrm>
            <a:off x="9814936" y="6114500"/>
            <a:ext cx="1945065" cy="624233"/>
          </a:xfrm>
          <a:prstGeom prst="rect">
            <a:avLst/>
          </a:prstGeom>
          <a:noFill/>
          <a:ln>
            <a:noFill/>
          </a:ln>
        </p:spPr>
      </p:pic>
    </p:spTree>
    <p:extLst>
      <p:ext uri="{BB962C8B-B14F-4D97-AF65-F5344CB8AC3E}">
        <p14:creationId xmlns:p14="http://schemas.microsoft.com/office/powerpoint/2010/main" val="2237646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3"/>
        <p:cNvGrpSpPr/>
        <p:nvPr/>
      </p:nvGrpSpPr>
      <p:grpSpPr>
        <a:xfrm>
          <a:off x="0" y="0"/>
          <a:ext cx="0" cy="0"/>
          <a:chOff x="0" y="0"/>
          <a:chExt cx="0" cy="0"/>
        </a:xfrm>
      </p:grpSpPr>
      <p:sp>
        <p:nvSpPr>
          <p:cNvPr id="114" name="Google Shape;114;p26"/>
          <p:cNvSpPr txBox="1">
            <a:spLocks noGrp="1"/>
          </p:cNvSpPr>
          <p:nvPr>
            <p:ph type="body" idx="1"/>
          </p:nvPr>
        </p:nvSpPr>
        <p:spPr>
          <a:xfrm>
            <a:off x="966600" y="5830068"/>
            <a:ext cx="10263200" cy="614000"/>
          </a:xfrm>
          <a:prstGeom prst="rect">
            <a:avLst/>
          </a:prstGeom>
          <a:noFill/>
          <a:ln>
            <a:noFill/>
          </a:ln>
        </p:spPr>
        <p:txBody>
          <a:bodyPr spcFirstLastPara="1" wrap="square" lIns="91425" tIns="91425" rIns="91425" bIns="91425" anchor="ctr" anchorCtr="0">
            <a:noAutofit/>
          </a:bodyPr>
          <a:lstStyle>
            <a:lvl1pPr marL="609585" marR="0" lvl="0" indent="-304792" algn="l">
              <a:lnSpc>
                <a:spcPct val="100000"/>
              </a:lnSpc>
              <a:spcBef>
                <a:spcPts val="0"/>
              </a:spcBef>
              <a:spcAft>
                <a:spcPts val="0"/>
              </a:spcAft>
              <a:buClr>
                <a:schemeClr val="accent1"/>
              </a:buClr>
              <a:buSzPts val="1300"/>
              <a:buNone/>
              <a:defRPr sz="1733" i="0" u="none" strike="noStrike" cap="none">
                <a:solidFill>
                  <a:schemeClr val="accent1"/>
                </a:solidFill>
              </a:defRPr>
            </a:lvl1pPr>
          </a:lstStyle>
          <a:p>
            <a:endParaRPr/>
          </a:p>
        </p:txBody>
      </p:sp>
      <p:sp>
        <p:nvSpPr>
          <p:cNvPr id="115" name="Google Shape;115;p26"/>
          <p:cNvSpPr/>
          <p:nvPr/>
        </p:nvSpPr>
        <p:spPr>
          <a:xfrm>
            <a:off x="11040600" y="0"/>
            <a:ext cx="1151200" cy="6056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16" name="Google Shape;116;p26"/>
          <p:cNvSpPr txBox="1"/>
          <p:nvPr/>
        </p:nvSpPr>
        <p:spPr>
          <a:xfrm>
            <a:off x="302067" y="104667"/>
            <a:ext cx="35400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accent1"/>
                </a:solidFill>
                <a:latin typeface="Arial"/>
                <a:ea typeface="Arial"/>
                <a:cs typeface="Arial"/>
                <a:sym typeface="Arial"/>
              </a:rPr>
              <a:t>EMPLOYMENTFIRSTCOLORADO.ORG</a:t>
            </a:r>
            <a:endParaRPr sz="1200" b="1" i="0" u="none" strike="noStrike" cap="none" dirty="0">
              <a:solidFill>
                <a:schemeClr val="accent1"/>
              </a:solidFill>
              <a:latin typeface="Arial"/>
              <a:ea typeface="Arial"/>
              <a:cs typeface="Arial"/>
              <a:sym typeface="Arial"/>
            </a:endParaRPr>
          </a:p>
        </p:txBody>
      </p:sp>
      <p:pic>
        <p:nvPicPr>
          <p:cNvPr id="117" name="Google Shape;117;p26"/>
          <p:cNvPicPr preferRelativeResize="0"/>
          <p:nvPr/>
        </p:nvPicPr>
        <p:blipFill rotWithShape="1">
          <a:blip r:embed="rId2">
            <a:alphaModFix/>
          </a:blip>
          <a:srcRect/>
          <a:stretch/>
        </p:blipFill>
        <p:spPr>
          <a:xfrm>
            <a:off x="9814936" y="6114500"/>
            <a:ext cx="1945065" cy="624233"/>
          </a:xfrm>
          <a:prstGeom prst="rect">
            <a:avLst/>
          </a:prstGeom>
          <a:noFill/>
          <a:ln>
            <a:noFill/>
          </a:ln>
        </p:spPr>
      </p:pic>
    </p:spTree>
    <p:extLst>
      <p:ext uri="{BB962C8B-B14F-4D97-AF65-F5344CB8AC3E}">
        <p14:creationId xmlns:p14="http://schemas.microsoft.com/office/powerpoint/2010/main" val="155480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972600" y="3030528"/>
            <a:ext cx="10251200" cy="13448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lt1"/>
              </a:buClr>
              <a:buSzPts val="1300"/>
              <a:buChar char="●"/>
              <a:defRPr sz="1733" i="0" u="none" strike="noStrike" cap="none">
                <a:solidFill>
                  <a:schemeClr val="lt1"/>
                </a:solidFill>
              </a:defRPr>
            </a:lvl1pPr>
            <a:lvl2pPr marL="1219170" marR="0" lvl="1" indent="-397923" algn="l">
              <a:lnSpc>
                <a:spcPct val="115000"/>
              </a:lnSpc>
              <a:spcBef>
                <a:spcPts val="2133"/>
              </a:spcBef>
              <a:spcAft>
                <a:spcPts val="0"/>
              </a:spcAft>
              <a:buClr>
                <a:schemeClr val="lt1"/>
              </a:buClr>
              <a:buSzPts val="1100"/>
              <a:buChar char="○"/>
              <a:defRPr sz="1467" i="0" u="none" strike="noStrike" cap="none">
                <a:solidFill>
                  <a:schemeClr val="lt1"/>
                </a:solidFill>
              </a:defRPr>
            </a:lvl2pPr>
            <a:lvl3pPr marL="1828754" marR="0" lvl="2" indent="-397923" algn="l">
              <a:lnSpc>
                <a:spcPct val="115000"/>
              </a:lnSpc>
              <a:spcBef>
                <a:spcPts val="2133"/>
              </a:spcBef>
              <a:spcAft>
                <a:spcPts val="0"/>
              </a:spcAft>
              <a:buClr>
                <a:schemeClr val="lt1"/>
              </a:buClr>
              <a:buSzPts val="1100"/>
              <a:buChar char="■"/>
              <a:defRPr sz="1467" i="0" u="none" strike="noStrike" cap="none">
                <a:solidFill>
                  <a:schemeClr val="lt1"/>
                </a:solidFill>
              </a:defRPr>
            </a:lvl3pPr>
            <a:lvl4pPr marL="2438339" marR="0" lvl="3" indent="-397923" algn="l">
              <a:lnSpc>
                <a:spcPct val="115000"/>
              </a:lnSpc>
              <a:spcBef>
                <a:spcPts val="2133"/>
              </a:spcBef>
              <a:spcAft>
                <a:spcPts val="0"/>
              </a:spcAft>
              <a:buClr>
                <a:schemeClr val="lt1"/>
              </a:buClr>
              <a:buSzPts val="1100"/>
              <a:buChar char="●"/>
              <a:defRPr sz="1467" i="0" u="none" strike="noStrike" cap="none">
                <a:solidFill>
                  <a:schemeClr val="lt1"/>
                </a:solidFill>
              </a:defRPr>
            </a:lvl4pPr>
            <a:lvl5pPr marL="3047924" marR="0" lvl="4" indent="-397923" algn="l">
              <a:lnSpc>
                <a:spcPct val="115000"/>
              </a:lnSpc>
              <a:spcBef>
                <a:spcPts val="2133"/>
              </a:spcBef>
              <a:spcAft>
                <a:spcPts val="0"/>
              </a:spcAft>
              <a:buClr>
                <a:schemeClr val="lt1"/>
              </a:buClr>
              <a:buSzPts val="1100"/>
              <a:buChar char="○"/>
              <a:defRPr sz="1467" i="0" u="none" strike="noStrike" cap="none">
                <a:solidFill>
                  <a:schemeClr val="lt1"/>
                </a:solidFill>
              </a:defRPr>
            </a:lvl5pPr>
            <a:lvl6pPr marL="3657509" marR="0" lvl="5" indent="-397923" algn="l">
              <a:lnSpc>
                <a:spcPct val="115000"/>
              </a:lnSpc>
              <a:spcBef>
                <a:spcPts val="2133"/>
              </a:spcBef>
              <a:spcAft>
                <a:spcPts val="0"/>
              </a:spcAft>
              <a:buClr>
                <a:schemeClr val="lt1"/>
              </a:buClr>
              <a:buSzPts val="1100"/>
              <a:buChar char="■"/>
              <a:defRPr sz="1467" i="0" u="none" strike="noStrike" cap="none">
                <a:solidFill>
                  <a:schemeClr val="lt1"/>
                </a:solidFill>
              </a:defRPr>
            </a:lvl6pPr>
            <a:lvl7pPr marL="4267093" marR="0" lvl="6" indent="-397923" algn="l">
              <a:lnSpc>
                <a:spcPct val="115000"/>
              </a:lnSpc>
              <a:spcBef>
                <a:spcPts val="2133"/>
              </a:spcBef>
              <a:spcAft>
                <a:spcPts val="0"/>
              </a:spcAft>
              <a:buClr>
                <a:schemeClr val="lt1"/>
              </a:buClr>
              <a:buSzPts val="1100"/>
              <a:buChar char="●"/>
              <a:defRPr sz="1467" i="0" u="none" strike="noStrike" cap="none">
                <a:solidFill>
                  <a:schemeClr val="lt1"/>
                </a:solidFill>
              </a:defRPr>
            </a:lvl7pPr>
            <a:lvl8pPr marL="4876678" marR="0" lvl="7" indent="-397923" algn="l">
              <a:lnSpc>
                <a:spcPct val="115000"/>
              </a:lnSpc>
              <a:spcBef>
                <a:spcPts val="2133"/>
              </a:spcBef>
              <a:spcAft>
                <a:spcPts val="0"/>
              </a:spcAft>
              <a:buClr>
                <a:schemeClr val="lt1"/>
              </a:buClr>
              <a:buSzPts val="1100"/>
              <a:buChar char="○"/>
              <a:defRPr sz="1467" i="0" u="none" strike="noStrike" cap="none">
                <a:solidFill>
                  <a:schemeClr val="lt1"/>
                </a:solidFill>
              </a:defRPr>
            </a:lvl8pPr>
            <a:lvl9pPr marL="5486263" marR="0" lvl="8" indent="-397923" algn="l">
              <a:lnSpc>
                <a:spcPct val="115000"/>
              </a:lnSpc>
              <a:spcBef>
                <a:spcPts val="2133"/>
              </a:spcBef>
              <a:spcAft>
                <a:spcPts val="2133"/>
              </a:spcAft>
              <a:buClr>
                <a:schemeClr val="lt1"/>
              </a:buClr>
              <a:buSzPts val="1100"/>
              <a:buChar char="■"/>
              <a:defRPr sz="1467" i="0" u="none" strike="noStrike" cap="none">
                <a:solidFill>
                  <a:schemeClr val="lt1"/>
                </a:solidFill>
              </a:defRPr>
            </a:lvl9pPr>
          </a:lstStyle>
          <a:p>
            <a:endParaRPr/>
          </a:p>
        </p:txBody>
      </p:sp>
      <p:sp>
        <p:nvSpPr>
          <p:cNvPr id="120" name="Google Shape;120;p27"/>
          <p:cNvSpPr txBox="1">
            <a:spLocks noGrp="1"/>
          </p:cNvSpPr>
          <p:nvPr>
            <p:ph type="title" hasCustomPrompt="1"/>
          </p:nvPr>
        </p:nvSpPr>
        <p:spPr>
          <a:xfrm>
            <a:off x="972600" y="978600"/>
            <a:ext cx="10251200" cy="1659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8000"/>
              <a:buNone/>
              <a:defRPr sz="10666" i="0" u="none" strike="noStrike" cap="none">
                <a:solidFill>
                  <a:schemeClr val="lt1"/>
                </a:solidFill>
              </a:defRPr>
            </a:lvl1pPr>
            <a:lvl2pPr marR="0" lvl="1"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9pPr>
          </a:lstStyle>
          <a:p>
            <a:r>
              <a:t>xx%</a:t>
            </a:r>
          </a:p>
        </p:txBody>
      </p:sp>
      <p:sp>
        <p:nvSpPr>
          <p:cNvPr id="121" name="Google Shape;121;p27"/>
          <p:cNvSpPr txBox="1"/>
          <p:nvPr/>
        </p:nvSpPr>
        <p:spPr>
          <a:xfrm>
            <a:off x="302067" y="104667"/>
            <a:ext cx="3945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pic>
        <p:nvPicPr>
          <p:cNvPr id="122" name="Google Shape;122;p27"/>
          <p:cNvPicPr preferRelativeResize="0"/>
          <p:nvPr/>
        </p:nvPicPr>
        <p:blipFill rotWithShape="1">
          <a:blip r:embed="rId2">
            <a:alphaModFix/>
          </a:blip>
          <a:srcRect/>
          <a:stretch/>
        </p:blipFill>
        <p:spPr>
          <a:xfrm>
            <a:off x="9786367" y="6132134"/>
            <a:ext cx="1959688" cy="624233"/>
          </a:xfrm>
          <a:prstGeom prst="rect">
            <a:avLst/>
          </a:prstGeom>
          <a:noFill/>
          <a:ln>
            <a:noFill/>
          </a:ln>
        </p:spPr>
      </p:pic>
    </p:spTree>
    <p:extLst>
      <p:ext uri="{BB962C8B-B14F-4D97-AF65-F5344CB8AC3E}">
        <p14:creationId xmlns:p14="http://schemas.microsoft.com/office/powerpoint/2010/main" val="331882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accent6"/>
        </a:solidFill>
        <a:effectLst/>
      </p:bgPr>
    </p:bg>
    <p:spTree>
      <p:nvGrpSpPr>
        <p:cNvPr id="1" name="Shape 123"/>
        <p:cNvGrpSpPr/>
        <p:nvPr/>
      </p:nvGrpSpPr>
      <p:grpSpPr>
        <a:xfrm>
          <a:off x="0" y="0"/>
          <a:ext cx="0" cy="0"/>
          <a:chOff x="0" y="0"/>
          <a:chExt cx="0" cy="0"/>
        </a:xfrm>
      </p:grpSpPr>
      <p:sp>
        <p:nvSpPr>
          <p:cNvPr id="124" name="Google Shape;124;p28"/>
          <p:cNvSpPr txBox="1">
            <a:spLocks noGrp="1"/>
          </p:cNvSpPr>
          <p:nvPr>
            <p:ph type="body" idx="1"/>
          </p:nvPr>
        </p:nvSpPr>
        <p:spPr>
          <a:xfrm>
            <a:off x="972600" y="3030528"/>
            <a:ext cx="10251200" cy="13448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lt1"/>
              </a:buClr>
              <a:buSzPts val="1300"/>
              <a:buChar char="●"/>
              <a:defRPr sz="1733" i="0" u="none" strike="noStrike" cap="none">
                <a:solidFill>
                  <a:schemeClr val="lt1"/>
                </a:solidFill>
              </a:defRPr>
            </a:lvl1pPr>
            <a:lvl2pPr marL="1219170" marR="0" lvl="1" indent="-397923" algn="l">
              <a:lnSpc>
                <a:spcPct val="115000"/>
              </a:lnSpc>
              <a:spcBef>
                <a:spcPts val="2133"/>
              </a:spcBef>
              <a:spcAft>
                <a:spcPts val="0"/>
              </a:spcAft>
              <a:buClr>
                <a:schemeClr val="lt1"/>
              </a:buClr>
              <a:buSzPts val="1100"/>
              <a:buChar char="○"/>
              <a:defRPr sz="1467" i="0" u="none" strike="noStrike" cap="none">
                <a:solidFill>
                  <a:schemeClr val="lt1"/>
                </a:solidFill>
              </a:defRPr>
            </a:lvl2pPr>
            <a:lvl3pPr marL="1828754" marR="0" lvl="2" indent="-397923" algn="l">
              <a:lnSpc>
                <a:spcPct val="115000"/>
              </a:lnSpc>
              <a:spcBef>
                <a:spcPts val="2133"/>
              </a:spcBef>
              <a:spcAft>
                <a:spcPts val="0"/>
              </a:spcAft>
              <a:buClr>
                <a:schemeClr val="lt1"/>
              </a:buClr>
              <a:buSzPts val="1100"/>
              <a:buChar char="■"/>
              <a:defRPr sz="1467" i="0" u="none" strike="noStrike" cap="none">
                <a:solidFill>
                  <a:schemeClr val="lt1"/>
                </a:solidFill>
              </a:defRPr>
            </a:lvl3pPr>
            <a:lvl4pPr marL="2438339" marR="0" lvl="3" indent="-397923" algn="l">
              <a:lnSpc>
                <a:spcPct val="115000"/>
              </a:lnSpc>
              <a:spcBef>
                <a:spcPts val="2133"/>
              </a:spcBef>
              <a:spcAft>
                <a:spcPts val="0"/>
              </a:spcAft>
              <a:buClr>
                <a:schemeClr val="lt1"/>
              </a:buClr>
              <a:buSzPts val="1100"/>
              <a:buChar char="●"/>
              <a:defRPr sz="1467" i="0" u="none" strike="noStrike" cap="none">
                <a:solidFill>
                  <a:schemeClr val="lt1"/>
                </a:solidFill>
              </a:defRPr>
            </a:lvl4pPr>
            <a:lvl5pPr marL="3047924" marR="0" lvl="4" indent="-397923" algn="l">
              <a:lnSpc>
                <a:spcPct val="115000"/>
              </a:lnSpc>
              <a:spcBef>
                <a:spcPts val="2133"/>
              </a:spcBef>
              <a:spcAft>
                <a:spcPts val="0"/>
              </a:spcAft>
              <a:buClr>
                <a:schemeClr val="lt1"/>
              </a:buClr>
              <a:buSzPts val="1100"/>
              <a:buChar char="○"/>
              <a:defRPr sz="1467" i="0" u="none" strike="noStrike" cap="none">
                <a:solidFill>
                  <a:schemeClr val="lt1"/>
                </a:solidFill>
              </a:defRPr>
            </a:lvl5pPr>
            <a:lvl6pPr marL="3657509" marR="0" lvl="5" indent="-397923" algn="l">
              <a:lnSpc>
                <a:spcPct val="115000"/>
              </a:lnSpc>
              <a:spcBef>
                <a:spcPts val="2133"/>
              </a:spcBef>
              <a:spcAft>
                <a:spcPts val="0"/>
              </a:spcAft>
              <a:buClr>
                <a:schemeClr val="lt1"/>
              </a:buClr>
              <a:buSzPts val="1100"/>
              <a:buChar char="■"/>
              <a:defRPr sz="1467" i="0" u="none" strike="noStrike" cap="none">
                <a:solidFill>
                  <a:schemeClr val="lt1"/>
                </a:solidFill>
              </a:defRPr>
            </a:lvl6pPr>
            <a:lvl7pPr marL="4267093" marR="0" lvl="6" indent="-397923" algn="l">
              <a:lnSpc>
                <a:spcPct val="115000"/>
              </a:lnSpc>
              <a:spcBef>
                <a:spcPts val="2133"/>
              </a:spcBef>
              <a:spcAft>
                <a:spcPts val="0"/>
              </a:spcAft>
              <a:buClr>
                <a:schemeClr val="lt1"/>
              </a:buClr>
              <a:buSzPts val="1100"/>
              <a:buChar char="●"/>
              <a:defRPr sz="1467" i="0" u="none" strike="noStrike" cap="none">
                <a:solidFill>
                  <a:schemeClr val="lt1"/>
                </a:solidFill>
              </a:defRPr>
            </a:lvl7pPr>
            <a:lvl8pPr marL="4876678" marR="0" lvl="7" indent="-397923" algn="l">
              <a:lnSpc>
                <a:spcPct val="115000"/>
              </a:lnSpc>
              <a:spcBef>
                <a:spcPts val="2133"/>
              </a:spcBef>
              <a:spcAft>
                <a:spcPts val="0"/>
              </a:spcAft>
              <a:buClr>
                <a:schemeClr val="lt1"/>
              </a:buClr>
              <a:buSzPts val="1100"/>
              <a:buChar char="○"/>
              <a:defRPr sz="1467" i="0" u="none" strike="noStrike" cap="none">
                <a:solidFill>
                  <a:schemeClr val="lt1"/>
                </a:solidFill>
              </a:defRPr>
            </a:lvl8pPr>
            <a:lvl9pPr marL="5486263" marR="0" lvl="8" indent="-397923" algn="l">
              <a:lnSpc>
                <a:spcPct val="115000"/>
              </a:lnSpc>
              <a:spcBef>
                <a:spcPts val="2133"/>
              </a:spcBef>
              <a:spcAft>
                <a:spcPts val="2133"/>
              </a:spcAft>
              <a:buClr>
                <a:schemeClr val="lt1"/>
              </a:buClr>
              <a:buSzPts val="1100"/>
              <a:buChar char="■"/>
              <a:defRPr sz="1467" i="0" u="none" strike="noStrike" cap="none">
                <a:solidFill>
                  <a:schemeClr val="lt1"/>
                </a:solidFill>
              </a:defRPr>
            </a:lvl9pPr>
          </a:lstStyle>
          <a:p>
            <a:endParaRPr/>
          </a:p>
        </p:txBody>
      </p:sp>
      <p:sp>
        <p:nvSpPr>
          <p:cNvPr id="125" name="Google Shape;125;p28"/>
          <p:cNvSpPr txBox="1">
            <a:spLocks noGrp="1"/>
          </p:cNvSpPr>
          <p:nvPr>
            <p:ph type="title"/>
          </p:nvPr>
        </p:nvSpPr>
        <p:spPr>
          <a:xfrm>
            <a:off x="972600" y="978600"/>
            <a:ext cx="10251200" cy="1659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8000"/>
              <a:buNone/>
              <a:defRPr sz="10666" i="0" u="none" strike="noStrike" cap="none">
                <a:solidFill>
                  <a:schemeClr val="lt1"/>
                </a:solidFill>
              </a:defRPr>
            </a:lvl1pPr>
            <a:lvl2pPr marR="0" lvl="1"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8000"/>
              <a:buFont typeface="Arial"/>
              <a:buNone/>
              <a:defRPr sz="10666" i="0" u="none" strike="noStrike" cap="none">
                <a:solidFill>
                  <a:schemeClr val="lt1"/>
                </a:solidFill>
                <a:latin typeface="Arial"/>
                <a:ea typeface="Arial"/>
                <a:cs typeface="Arial"/>
                <a:sym typeface="Arial"/>
              </a:defRPr>
            </a:lvl9pPr>
          </a:lstStyle>
          <a:p>
            <a:endParaRPr/>
          </a:p>
        </p:txBody>
      </p:sp>
      <p:sp>
        <p:nvSpPr>
          <p:cNvPr id="126" name="Google Shape;126;p28"/>
          <p:cNvSpPr txBox="1"/>
          <p:nvPr/>
        </p:nvSpPr>
        <p:spPr>
          <a:xfrm>
            <a:off x="302067" y="104667"/>
            <a:ext cx="3945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pic>
        <p:nvPicPr>
          <p:cNvPr id="127" name="Google Shape;127;p28"/>
          <p:cNvPicPr preferRelativeResize="0"/>
          <p:nvPr/>
        </p:nvPicPr>
        <p:blipFill rotWithShape="1">
          <a:blip r:embed="rId2">
            <a:alphaModFix/>
          </a:blip>
          <a:srcRect/>
          <a:stretch/>
        </p:blipFill>
        <p:spPr>
          <a:xfrm>
            <a:off x="9786367" y="6132134"/>
            <a:ext cx="1959688" cy="624233"/>
          </a:xfrm>
          <a:prstGeom prst="rect">
            <a:avLst/>
          </a:prstGeom>
          <a:noFill/>
          <a:ln>
            <a:noFill/>
          </a:ln>
        </p:spPr>
      </p:pic>
    </p:spTree>
    <p:extLst>
      <p:ext uri="{BB962C8B-B14F-4D97-AF65-F5344CB8AC3E}">
        <p14:creationId xmlns:p14="http://schemas.microsoft.com/office/powerpoint/2010/main" val="88222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29"/>
          <p:cNvSpPr/>
          <p:nvPr/>
        </p:nvSpPr>
        <p:spPr>
          <a:xfrm>
            <a:off x="11040600" y="0"/>
            <a:ext cx="1151200" cy="6056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30" name="Google Shape;130;p29"/>
          <p:cNvSpPr txBox="1"/>
          <p:nvPr/>
        </p:nvSpPr>
        <p:spPr>
          <a:xfrm>
            <a:off x="302067" y="104667"/>
            <a:ext cx="3871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accent1"/>
                </a:solidFill>
                <a:latin typeface="Arial"/>
                <a:ea typeface="Arial"/>
                <a:cs typeface="Arial"/>
                <a:sym typeface="Arial"/>
              </a:rPr>
              <a:t>EMPLOYMENTFIRSTCOLORADO.ORG</a:t>
            </a:r>
            <a:endParaRPr sz="1200" b="1" i="0" u="none" strike="noStrike" cap="none" dirty="0">
              <a:solidFill>
                <a:schemeClr val="accent1"/>
              </a:solidFill>
              <a:latin typeface="Arial"/>
              <a:ea typeface="Arial"/>
              <a:cs typeface="Arial"/>
              <a:sym typeface="Arial"/>
            </a:endParaRPr>
          </a:p>
        </p:txBody>
      </p:sp>
      <p:pic>
        <p:nvPicPr>
          <p:cNvPr id="131" name="Google Shape;131;p29"/>
          <p:cNvPicPr preferRelativeResize="0"/>
          <p:nvPr/>
        </p:nvPicPr>
        <p:blipFill rotWithShape="1">
          <a:blip r:embed="rId2">
            <a:alphaModFix/>
          </a:blip>
          <a:srcRect/>
          <a:stretch/>
        </p:blipFill>
        <p:spPr>
          <a:xfrm>
            <a:off x="9814936" y="6114500"/>
            <a:ext cx="1945065" cy="624233"/>
          </a:xfrm>
          <a:prstGeom prst="rect">
            <a:avLst/>
          </a:prstGeom>
          <a:noFill/>
          <a:ln>
            <a:noFill/>
          </a:ln>
        </p:spPr>
      </p:pic>
    </p:spTree>
    <p:extLst>
      <p:ext uri="{BB962C8B-B14F-4D97-AF65-F5344CB8AC3E}">
        <p14:creationId xmlns:p14="http://schemas.microsoft.com/office/powerpoint/2010/main" val="9879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2"/>
        <p:cNvGrpSpPr/>
        <p:nvPr/>
      </p:nvGrpSpPr>
      <p:grpSpPr>
        <a:xfrm>
          <a:off x="0" y="0"/>
          <a:ext cx="0" cy="0"/>
          <a:chOff x="0" y="0"/>
          <a:chExt cx="0" cy="0"/>
        </a:xfrm>
      </p:grpSpPr>
      <p:sp>
        <p:nvSpPr>
          <p:cNvPr id="133" name="Google Shape;133;p3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34" name="Google Shape;134;p30"/>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2133"/>
              </a:spcBef>
              <a:spcAft>
                <a:spcPts val="0"/>
              </a:spcAft>
              <a:buSzPts val="2800"/>
              <a:buNone/>
              <a:defRPr sz="3733"/>
            </a:lvl2pPr>
            <a:lvl3pPr lvl="2" algn="ctr">
              <a:lnSpc>
                <a:spcPct val="100000"/>
              </a:lnSpc>
              <a:spcBef>
                <a:spcPts val="2133"/>
              </a:spcBef>
              <a:spcAft>
                <a:spcPts val="0"/>
              </a:spcAft>
              <a:buSzPts val="2800"/>
              <a:buNone/>
              <a:defRPr sz="3733"/>
            </a:lvl3pPr>
            <a:lvl4pPr lvl="3" algn="ctr">
              <a:lnSpc>
                <a:spcPct val="100000"/>
              </a:lnSpc>
              <a:spcBef>
                <a:spcPts val="2133"/>
              </a:spcBef>
              <a:spcAft>
                <a:spcPts val="0"/>
              </a:spcAft>
              <a:buSzPts val="2800"/>
              <a:buNone/>
              <a:defRPr sz="3733"/>
            </a:lvl4pPr>
            <a:lvl5pPr lvl="4" algn="ctr">
              <a:lnSpc>
                <a:spcPct val="100000"/>
              </a:lnSpc>
              <a:spcBef>
                <a:spcPts val="2133"/>
              </a:spcBef>
              <a:spcAft>
                <a:spcPts val="0"/>
              </a:spcAft>
              <a:buSzPts val="2800"/>
              <a:buNone/>
              <a:defRPr sz="3733"/>
            </a:lvl5pPr>
            <a:lvl6pPr lvl="5" algn="ctr">
              <a:lnSpc>
                <a:spcPct val="100000"/>
              </a:lnSpc>
              <a:spcBef>
                <a:spcPts val="2133"/>
              </a:spcBef>
              <a:spcAft>
                <a:spcPts val="0"/>
              </a:spcAft>
              <a:buSzPts val="2800"/>
              <a:buNone/>
              <a:defRPr sz="3733"/>
            </a:lvl6pPr>
            <a:lvl7pPr lvl="6" algn="ctr">
              <a:lnSpc>
                <a:spcPct val="100000"/>
              </a:lnSpc>
              <a:spcBef>
                <a:spcPts val="2133"/>
              </a:spcBef>
              <a:spcAft>
                <a:spcPts val="0"/>
              </a:spcAft>
              <a:buSzPts val="2800"/>
              <a:buNone/>
              <a:defRPr sz="3733"/>
            </a:lvl7pPr>
            <a:lvl8pPr lvl="7" algn="ctr">
              <a:lnSpc>
                <a:spcPct val="100000"/>
              </a:lnSpc>
              <a:spcBef>
                <a:spcPts val="2133"/>
              </a:spcBef>
              <a:spcAft>
                <a:spcPts val="0"/>
              </a:spcAft>
              <a:buSzPts val="2800"/>
              <a:buNone/>
              <a:defRPr sz="3733"/>
            </a:lvl8pPr>
            <a:lvl9pPr lvl="8" algn="ctr">
              <a:lnSpc>
                <a:spcPct val="100000"/>
              </a:lnSpc>
              <a:spcBef>
                <a:spcPts val="2133"/>
              </a:spcBef>
              <a:spcAft>
                <a:spcPts val="0"/>
              </a:spcAft>
              <a:buSzPts val="2800"/>
              <a:buNone/>
              <a:defRPr sz="3733"/>
            </a:lvl9pPr>
          </a:lstStyle>
          <a:p>
            <a:endParaRPr/>
          </a:p>
        </p:txBody>
      </p:sp>
      <p:sp>
        <p:nvSpPr>
          <p:cNvPr id="135" name="Google Shape;135;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71453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4 3 columns equal, top center: reverse title, below: pictures with standard bullets, top half blue background">
  <p:cSld name="Content-4 3 columns equal, top center: reverse title, below: pictures with standard bullets, top half blue background">
    <p:spTree>
      <p:nvGrpSpPr>
        <p:cNvPr id="1" name="Shape 243"/>
        <p:cNvGrpSpPr/>
        <p:nvPr/>
      </p:nvGrpSpPr>
      <p:grpSpPr>
        <a:xfrm>
          <a:off x="0" y="0"/>
          <a:ext cx="0" cy="0"/>
          <a:chOff x="0" y="0"/>
          <a:chExt cx="0" cy="0"/>
        </a:xfrm>
      </p:grpSpPr>
      <p:sp>
        <p:nvSpPr>
          <p:cNvPr id="244" name="Google Shape;244;g119b1bf3dd3_0_261"/>
          <p:cNvSpPr/>
          <p:nvPr/>
        </p:nvSpPr>
        <p:spPr>
          <a:xfrm>
            <a:off x="0" y="-1"/>
            <a:ext cx="12192000" cy="36044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Calibri"/>
              <a:ea typeface="Calibri"/>
              <a:cs typeface="Calibri"/>
              <a:sym typeface="Calibri"/>
            </a:endParaRPr>
          </a:p>
        </p:txBody>
      </p:sp>
      <p:sp>
        <p:nvSpPr>
          <p:cNvPr id="245" name="Google Shape;245;g119b1bf3dd3_0_261"/>
          <p:cNvSpPr/>
          <p:nvPr/>
        </p:nvSpPr>
        <p:spPr>
          <a:xfrm>
            <a:off x="282576" y="290575"/>
            <a:ext cx="11626800" cy="3042800"/>
          </a:xfrm>
          <a:prstGeom prst="rect">
            <a:avLst/>
          </a:prstGeom>
          <a:noFill/>
          <a:ln w="19050" cap="flat" cmpd="sng">
            <a:solidFill>
              <a:schemeClr val="accent3"/>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Calibri"/>
              <a:ea typeface="Calibri"/>
              <a:cs typeface="Calibri"/>
              <a:sym typeface="Calibri"/>
            </a:endParaRPr>
          </a:p>
        </p:txBody>
      </p:sp>
      <p:sp>
        <p:nvSpPr>
          <p:cNvPr id="246" name="Google Shape;246;g119b1bf3dd3_0_261"/>
          <p:cNvSpPr txBox="1">
            <a:spLocks noGrp="1"/>
          </p:cNvSpPr>
          <p:nvPr>
            <p:ph type="sldNum" idx="12"/>
          </p:nvPr>
        </p:nvSpPr>
        <p:spPr>
          <a:xfrm>
            <a:off x="11515060" y="6366983"/>
            <a:ext cx="5300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i="0" u="none" strike="noStrike" cap="none">
                <a:solidFill>
                  <a:schemeClr val="accent3"/>
                </a:solidFill>
              </a:defRPr>
            </a:lvl1pPr>
            <a:lvl2pPr marL="0" lvl="1" indent="0" algn="r" rtl="0">
              <a:spcBef>
                <a:spcPts val="0"/>
              </a:spcBef>
              <a:buNone/>
              <a:defRPr sz="1067" i="0" u="none" strike="noStrike" cap="none">
                <a:solidFill>
                  <a:schemeClr val="accent3"/>
                </a:solidFill>
              </a:defRPr>
            </a:lvl2pPr>
            <a:lvl3pPr marL="0" lvl="2" indent="0" algn="r" rtl="0">
              <a:spcBef>
                <a:spcPts val="0"/>
              </a:spcBef>
              <a:buNone/>
              <a:defRPr sz="1067" i="0" u="none" strike="noStrike" cap="none">
                <a:solidFill>
                  <a:schemeClr val="accent3"/>
                </a:solidFill>
              </a:defRPr>
            </a:lvl3pPr>
            <a:lvl4pPr marL="0" lvl="3" indent="0" algn="r" rtl="0">
              <a:spcBef>
                <a:spcPts val="0"/>
              </a:spcBef>
              <a:buNone/>
              <a:defRPr sz="1067" i="0" u="none" strike="noStrike" cap="none">
                <a:solidFill>
                  <a:schemeClr val="accent3"/>
                </a:solidFill>
              </a:defRPr>
            </a:lvl4pPr>
            <a:lvl5pPr marL="0" lvl="4" indent="0" algn="r" rtl="0">
              <a:spcBef>
                <a:spcPts val="0"/>
              </a:spcBef>
              <a:buNone/>
              <a:defRPr sz="1067" i="0" u="none" strike="noStrike" cap="none">
                <a:solidFill>
                  <a:schemeClr val="accent3"/>
                </a:solidFill>
              </a:defRPr>
            </a:lvl5pPr>
            <a:lvl6pPr marL="0" lvl="5" indent="0" algn="r" rtl="0">
              <a:spcBef>
                <a:spcPts val="0"/>
              </a:spcBef>
              <a:buNone/>
              <a:defRPr sz="1067" i="0" u="none" strike="noStrike" cap="none">
                <a:solidFill>
                  <a:schemeClr val="accent3"/>
                </a:solidFill>
              </a:defRPr>
            </a:lvl6pPr>
            <a:lvl7pPr marL="0" lvl="6" indent="0" algn="r" rtl="0">
              <a:spcBef>
                <a:spcPts val="0"/>
              </a:spcBef>
              <a:buNone/>
              <a:defRPr sz="1067" i="0" u="none" strike="noStrike" cap="none">
                <a:solidFill>
                  <a:schemeClr val="accent3"/>
                </a:solidFill>
              </a:defRPr>
            </a:lvl7pPr>
            <a:lvl8pPr marL="0" lvl="7" indent="0" algn="r" rtl="0">
              <a:spcBef>
                <a:spcPts val="0"/>
              </a:spcBef>
              <a:buNone/>
              <a:defRPr sz="1067" i="0" u="none" strike="noStrike" cap="none">
                <a:solidFill>
                  <a:schemeClr val="accent3"/>
                </a:solidFill>
              </a:defRPr>
            </a:lvl8pPr>
            <a:lvl9pPr marL="0" lvl="8" indent="0" algn="r" rtl="0">
              <a:spcBef>
                <a:spcPts val="0"/>
              </a:spcBef>
              <a:buNone/>
              <a:defRPr sz="1067" i="0" u="none" strike="noStrike" cap="none">
                <a:solidFill>
                  <a:schemeClr val="accent3"/>
                </a:solidFill>
              </a:defRPr>
            </a:lvl9pPr>
          </a:lstStyle>
          <a:p>
            <a:fld id="{00000000-1234-1234-1234-123412341234}" type="slidenum">
              <a:rPr lang="en-GB" smtClean="0"/>
              <a:pPr/>
              <a:t>‹#›</a:t>
            </a:fld>
            <a:endParaRPr lang="en-GB" dirty="0"/>
          </a:p>
        </p:txBody>
      </p:sp>
      <p:sp>
        <p:nvSpPr>
          <p:cNvPr id="247" name="Google Shape;247;g119b1bf3dd3_0_261"/>
          <p:cNvSpPr txBox="1">
            <a:spLocks noGrp="1"/>
          </p:cNvSpPr>
          <p:nvPr>
            <p:ph type="title"/>
          </p:nvPr>
        </p:nvSpPr>
        <p:spPr>
          <a:xfrm>
            <a:off x="612775" y="636197"/>
            <a:ext cx="10966400" cy="8984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3300"/>
              <a:buFont typeface="Arial"/>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8" name="Google Shape;248;g119b1bf3dd3_0_261"/>
          <p:cNvSpPr>
            <a:spLocks noGrp="1"/>
          </p:cNvSpPr>
          <p:nvPr>
            <p:ph type="pic" idx="2"/>
          </p:nvPr>
        </p:nvSpPr>
        <p:spPr>
          <a:xfrm>
            <a:off x="727075" y="1880407"/>
            <a:ext cx="2841600" cy="1849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2pPr>
            <a:lvl3pPr marR="0" lvl="2"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3pPr>
            <a:lvl4pPr marR="0" lvl="3"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4pPr>
            <a:lvl5pPr marR="0" lvl="4"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249" name="Google Shape;249;g119b1bf3dd3_0_261"/>
          <p:cNvSpPr txBox="1">
            <a:spLocks noGrp="1"/>
          </p:cNvSpPr>
          <p:nvPr>
            <p:ph type="body" idx="1"/>
          </p:nvPr>
        </p:nvSpPr>
        <p:spPr>
          <a:xfrm>
            <a:off x="613500" y="3868483"/>
            <a:ext cx="3283600" cy="656800"/>
          </a:xfrm>
          <a:prstGeom prst="rect">
            <a:avLst/>
          </a:prstGeom>
          <a:noFill/>
          <a:ln>
            <a:noFill/>
          </a:ln>
        </p:spPr>
        <p:txBody>
          <a:bodyPr spcFirstLastPara="1" wrap="square" lIns="68575" tIns="34275" rIns="68575" bIns="34275" anchor="t" anchorCtr="0">
            <a:noAutofit/>
          </a:bodyPr>
          <a:lstStyle>
            <a:lvl1pPr marL="609585" lvl="0" indent="-414856" algn="l" rtl="0">
              <a:lnSpc>
                <a:spcPct val="100000"/>
              </a:lnSpc>
              <a:spcBef>
                <a:spcPts val="0"/>
              </a:spcBef>
              <a:spcAft>
                <a:spcPts val="0"/>
              </a:spcAft>
              <a:buClr>
                <a:schemeClr val="dk2"/>
              </a:buClr>
              <a:buSzPts val="1300"/>
              <a:buFont typeface="Lato"/>
              <a:buChar char="●"/>
              <a:defRPr b="1" i="0">
                <a:solidFill>
                  <a:schemeClr val="dk2"/>
                </a:solidFill>
                <a:latin typeface="Lato"/>
                <a:ea typeface="Lato"/>
                <a:cs typeface="Lato"/>
                <a:sym typeface="Lato"/>
              </a:defRPr>
            </a:lvl1pPr>
            <a:lvl2pPr marL="1219170" lvl="1"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2pPr>
            <a:lvl3pPr marL="1828754" lvl="2"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3pPr>
            <a:lvl4pPr marL="2438339" lvl="3"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4pPr>
            <a:lvl5pPr marL="3047924" lvl="4"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5pPr>
            <a:lvl6pPr marL="3657509" lvl="5"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6pPr>
            <a:lvl7pPr marL="4267093" lvl="6"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7pPr>
            <a:lvl8pPr marL="4876678" lvl="7"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8pPr>
            <a:lvl9pPr marL="5486263" lvl="8" indent="-397923" algn="l" rtl="0">
              <a:lnSpc>
                <a:spcPct val="90000"/>
              </a:lnSpc>
              <a:spcBef>
                <a:spcPts val="533"/>
              </a:spcBef>
              <a:spcAft>
                <a:spcPts val="2133"/>
              </a:spcAft>
              <a:buClr>
                <a:schemeClr val="dk2"/>
              </a:buClr>
              <a:buSzPts val="1100"/>
              <a:buFont typeface="Lato"/>
              <a:buChar char="■"/>
              <a:defRPr b="1">
                <a:solidFill>
                  <a:schemeClr val="dk2"/>
                </a:solidFill>
                <a:latin typeface="Lato"/>
                <a:ea typeface="Lato"/>
                <a:cs typeface="Lato"/>
                <a:sym typeface="Lato"/>
              </a:defRPr>
            </a:lvl9pPr>
          </a:lstStyle>
          <a:p>
            <a:endParaRPr/>
          </a:p>
        </p:txBody>
      </p:sp>
      <p:sp>
        <p:nvSpPr>
          <p:cNvPr id="250" name="Google Shape;250;g119b1bf3dd3_0_261"/>
          <p:cNvSpPr txBox="1">
            <a:spLocks noGrp="1"/>
          </p:cNvSpPr>
          <p:nvPr>
            <p:ph type="body" idx="3"/>
          </p:nvPr>
        </p:nvSpPr>
        <p:spPr>
          <a:xfrm>
            <a:off x="612775" y="4650969"/>
            <a:ext cx="3284800" cy="1451600"/>
          </a:xfrm>
          <a:prstGeom prst="rect">
            <a:avLst/>
          </a:prstGeom>
          <a:noFill/>
          <a:ln>
            <a:noFill/>
          </a:ln>
        </p:spPr>
        <p:txBody>
          <a:bodyPr spcFirstLastPara="1" wrap="square" lIns="68575" tIns="34275" rIns="68575" bIns="34275" anchor="t" anchorCtr="0">
            <a:noAutofit/>
          </a:bodyPr>
          <a:lstStyle>
            <a:lvl1pPr marL="609585" lvl="0"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1pPr>
            <a:lvl2pPr marL="1219170" lvl="1"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2pPr>
            <a:lvl3pPr marL="1828754" lvl="2"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3pPr>
            <a:lvl4pPr marL="2438339" lvl="3"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4pPr>
            <a:lvl5pPr marL="3047924" lvl="4"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5pPr>
            <a:lvl6pPr marL="3657509" lvl="5"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6pPr>
            <a:lvl7pPr marL="4267093" lvl="6"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7pPr>
            <a:lvl8pPr marL="4876678" lvl="7"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8pPr>
            <a:lvl9pPr marL="5486263" lvl="8" indent="-397923" rtl="0">
              <a:lnSpc>
                <a:spcPct val="115000"/>
              </a:lnSpc>
              <a:spcBef>
                <a:spcPts val="533"/>
              </a:spcBef>
              <a:spcAft>
                <a:spcPts val="2133"/>
              </a:spcAft>
              <a:buClr>
                <a:schemeClr val="dk2"/>
              </a:buClr>
              <a:buSzPts val="1100"/>
              <a:buFont typeface="Lato"/>
              <a:buChar char="■"/>
              <a:defRPr sz="1467">
                <a:solidFill>
                  <a:schemeClr val="dk2"/>
                </a:solidFill>
                <a:latin typeface="Lato"/>
                <a:ea typeface="Lato"/>
                <a:cs typeface="Lato"/>
                <a:sym typeface="Lato"/>
              </a:defRPr>
            </a:lvl9pPr>
          </a:lstStyle>
          <a:p>
            <a:endParaRPr/>
          </a:p>
        </p:txBody>
      </p:sp>
      <p:sp>
        <p:nvSpPr>
          <p:cNvPr id="251" name="Google Shape;251;g119b1bf3dd3_0_261"/>
          <p:cNvSpPr>
            <a:spLocks noGrp="1"/>
          </p:cNvSpPr>
          <p:nvPr>
            <p:ph type="pic" idx="4"/>
          </p:nvPr>
        </p:nvSpPr>
        <p:spPr>
          <a:xfrm>
            <a:off x="4560460" y="1880407"/>
            <a:ext cx="2841600" cy="1849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2pPr>
            <a:lvl3pPr marR="0" lvl="2"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3pPr>
            <a:lvl4pPr marR="0" lvl="3"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4pPr>
            <a:lvl5pPr marR="0" lvl="4"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252" name="Google Shape;252;g119b1bf3dd3_0_261"/>
          <p:cNvSpPr txBox="1">
            <a:spLocks noGrp="1"/>
          </p:cNvSpPr>
          <p:nvPr>
            <p:ph type="body" idx="5"/>
          </p:nvPr>
        </p:nvSpPr>
        <p:spPr>
          <a:xfrm>
            <a:off x="4446885" y="3868483"/>
            <a:ext cx="3283600" cy="656800"/>
          </a:xfrm>
          <a:prstGeom prst="rect">
            <a:avLst/>
          </a:prstGeom>
          <a:noFill/>
          <a:ln>
            <a:noFill/>
          </a:ln>
        </p:spPr>
        <p:txBody>
          <a:bodyPr spcFirstLastPara="1" wrap="square" lIns="68575" tIns="34275" rIns="68575" bIns="34275" anchor="t" anchorCtr="0">
            <a:noAutofit/>
          </a:bodyPr>
          <a:lstStyle>
            <a:lvl1pPr marL="609585" lvl="0" indent="-414856" algn="l" rtl="0">
              <a:lnSpc>
                <a:spcPct val="100000"/>
              </a:lnSpc>
              <a:spcBef>
                <a:spcPts val="0"/>
              </a:spcBef>
              <a:spcAft>
                <a:spcPts val="0"/>
              </a:spcAft>
              <a:buClr>
                <a:schemeClr val="dk2"/>
              </a:buClr>
              <a:buSzPts val="1300"/>
              <a:buFont typeface="Lato"/>
              <a:buChar char="●"/>
              <a:defRPr b="1" i="0">
                <a:solidFill>
                  <a:schemeClr val="dk2"/>
                </a:solidFill>
                <a:latin typeface="Lato"/>
                <a:ea typeface="Lato"/>
                <a:cs typeface="Lato"/>
                <a:sym typeface="Lato"/>
              </a:defRPr>
            </a:lvl1pPr>
            <a:lvl2pPr marL="1219170" lvl="1"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2pPr>
            <a:lvl3pPr marL="1828754" lvl="2"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3pPr>
            <a:lvl4pPr marL="2438339" lvl="3"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4pPr>
            <a:lvl5pPr marL="3047924" lvl="4"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5pPr>
            <a:lvl6pPr marL="3657509" lvl="5"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6pPr>
            <a:lvl7pPr marL="4267093" lvl="6"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7pPr>
            <a:lvl8pPr marL="4876678" lvl="7"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8pPr>
            <a:lvl9pPr marL="5486263" lvl="8" indent="-397923" algn="l" rtl="0">
              <a:lnSpc>
                <a:spcPct val="90000"/>
              </a:lnSpc>
              <a:spcBef>
                <a:spcPts val="533"/>
              </a:spcBef>
              <a:spcAft>
                <a:spcPts val="2133"/>
              </a:spcAft>
              <a:buClr>
                <a:schemeClr val="dk2"/>
              </a:buClr>
              <a:buSzPts val="1100"/>
              <a:buFont typeface="Lato"/>
              <a:buChar char="■"/>
              <a:defRPr b="1">
                <a:solidFill>
                  <a:schemeClr val="dk2"/>
                </a:solidFill>
                <a:latin typeface="Lato"/>
                <a:ea typeface="Lato"/>
                <a:cs typeface="Lato"/>
                <a:sym typeface="Lato"/>
              </a:defRPr>
            </a:lvl9pPr>
          </a:lstStyle>
          <a:p>
            <a:endParaRPr/>
          </a:p>
        </p:txBody>
      </p:sp>
      <p:sp>
        <p:nvSpPr>
          <p:cNvPr id="253" name="Google Shape;253;g119b1bf3dd3_0_261"/>
          <p:cNvSpPr txBox="1">
            <a:spLocks noGrp="1"/>
          </p:cNvSpPr>
          <p:nvPr>
            <p:ph type="body" idx="6"/>
          </p:nvPr>
        </p:nvSpPr>
        <p:spPr>
          <a:xfrm>
            <a:off x="4446160" y="4650969"/>
            <a:ext cx="3284800" cy="1451600"/>
          </a:xfrm>
          <a:prstGeom prst="rect">
            <a:avLst/>
          </a:prstGeom>
          <a:noFill/>
          <a:ln>
            <a:noFill/>
          </a:ln>
        </p:spPr>
        <p:txBody>
          <a:bodyPr spcFirstLastPara="1" wrap="square" lIns="68575" tIns="34275" rIns="68575" bIns="34275" anchor="t" anchorCtr="0">
            <a:noAutofit/>
          </a:bodyPr>
          <a:lstStyle>
            <a:lvl1pPr marL="609585" lvl="0"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1pPr>
            <a:lvl2pPr marL="1219170" lvl="1"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2pPr>
            <a:lvl3pPr marL="1828754" lvl="2"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3pPr>
            <a:lvl4pPr marL="2438339" lvl="3"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4pPr>
            <a:lvl5pPr marL="3047924" lvl="4"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5pPr>
            <a:lvl6pPr marL="3657509" lvl="5"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6pPr>
            <a:lvl7pPr marL="4267093" lvl="6"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7pPr>
            <a:lvl8pPr marL="4876678" lvl="7"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8pPr>
            <a:lvl9pPr marL="5486263" lvl="8" indent="-397923" rtl="0">
              <a:lnSpc>
                <a:spcPct val="115000"/>
              </a:lnSpc>
              <a:spcBef>
                <a:spcPts val="533"/>
              </a:spcBef>
              <a:spcAft>
                <a:spcPts val="2133"/>
              </a:spcAft>
              <a:buClr>
                <a:schemeClr val="dk2"/>
              </a:buClr>
              <a:buSzPts val="1100"/>
              <a:buFont typeface="Lato"/>
              <a:buChar char="■"/>
              <a:defRPr sz="1467">
                <a:solidFill>
                  <a:schemeClr val="dk2"/>
                </a:solidFill>
                <a:latin typeface="Lato"/>
                <a:ea typeface="Lato"/>
                <a:cs typeface="Lato"/>
                <a:sym typeface="Lato"/>
              </a:defRPr>
            </a:lvl9pPr>
          </a:lstStyle>
          <a:p>
            <a:endParaRPr/>
          </a:p>
        </p:txBody>
      </p:sp>
      <p:sp>
        <p:nvSpPr>
          <p:cNvPr id="254" name="Google Shape;254;g119b1bf3dd3_0_261"/>
          <p:cNvSpPr>
            <a:spLocks noGrp="1"/>
          </p:cNvSpPr>
          <p:nvPr>
            <p:ph type="pic" idx="7"/>
          </p:nvPr>
        </p:nvSpPr>
        <p:spPr>
          <a:xfrm>
            <a:off x="8408899" y="1880407"/>
            <a:ext cx="2841600" cy="1849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2pPr>
            <a:lvl3pPr marR="0" lvl="2"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3pPr>
            <a:lvl4pPr marR="0" lvl="3"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4pPr>
            <a:lvl5pPr marR="0" lvl="4" algn="l" rtl="0">
              <a:lnSpc>
                <a:spcPct val="100000"/>
              </a:lnSpc>
              <a:spcBef>
                <a:spcPts val="0"/>
              </a:spcBef>
              <a:spcAft>
                <a:spcPts val="0"/>
              </a:spcAft>
              <a:buClr>
                <a:schemeClr val="dk2"/>
              </a:buClr>
              <a:buSzPts val="1100"/>
              <a:buFont typeface="Arial"/>
              <a:buNone/>
              <a:defRPr sz="1467" b="0" i="0" u="none" strike="noStrike" cap="none">
                <a:solidFill>
                  <a:schemeClr val="dk2"/>
                </a:solidFill>
                <a:latin typeface="Open Sans"/>
                <a:ea typeface="Open Sans"/>
                <a:cs typeface="Open Sans"/>
                <a:sym typeface="Open Sans"/>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255" name="Google Shape;255;g119b1bf3dd3_0_261"/>
          <p:cNvSpPr txBox="1">
            <a:spLocks noGrp="1"/>
          </p:cNvSpPr>
          <p:nvPr>
            <p:ph type="body" idx="8"/>
          </p:nvPr>
        </p:nvSpPr>
        <p:spPr>
          <a:xfrm>
            <a:off x="8295324" y="3868483"/>
            <a:ext cx="3283600" cy="656800"/>
          </a:xfrm>
          <a:prstGeom prst="rect">
            <a:avLst/>
          </a:prstGeom>
          <a:noFill/>
          <a:ln>
            <a:noFill/>
          </a:ln>
        </p:spPr>
        <p:txBody>
          <a:bodyPr spcFirstLastPara="1" wrap="square" lIns="68575" tIns="34275" rIns="68575" bIns="34275" anchor="t" anchorCtr="0">
            <a:noAutofit/>
          </a:bodyPr>
          <a:lstStyle>
            <a:lvl1pPr marL="609585" lvl="0" indent="-414856" algn="l" rtl="0">
              <a:lnSpc>
                <a:spcPct val="100000"/>
              </a:lnSpc>
              <a:spcBef>
                <a:spcPts val="0"/>
              </a:spcBef>
              <a:spcAft>
                <a:spcPts val="0"/>
              </a:spcAft>
              <a:buClr>
                <a:schemeClr val="dk2"/>
              </a:buClr>
              <a:buSzPts val="1300"/>
              <a:buFont typeface="Lato"/>
              <a:buChar char="●"/>
              <a:defRPr b="1" i="0">
                <a:solidFill>
                  <a:schemeClr val="dk2"/>
                </a:solidFill>
                <a:latin typeface="Lato"/>
                <a:ea typeface="Lato"/>
                <a:cs typeface="Lato"/>
                <a:sym typeface="Lato"/>
              </a:defRPr>
            </a:lvl1pPr>
            <a:lvl2pPr marL="1219170" lvl="1"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2pPr>
            <a:lvl3pPr marL="1828754" lvl="2"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3pPr>
            <a:lvl4pPr marL="2438339" lvl="3"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4pPr>
            <a:lvl5pPr marL="3047924" lvl="4" indent="-397923" algn="l" rtl="0">
              <a:lnSpc>
                <a:spcPct val="100000"/>
              </a:lnSpc>
              <a:spcBef>
                <a:spcPts val="0"/>
              </a:spcBef>
              <a:spcAft>
                <a:spcPts val="0"/>
              </a:spcAft>
              <a:buClr>
                <a:schemeClr val="dk2"/>
              </a:buClr>
              <a:buSzPts val="1100"/>
              <a:buFont typeface="Lato"/>
              <a:buChar char="○"/>
              <a:defRPr b="1">
                <a:solidFill>
                  <a:schemeClr val="dk2"/>
                </a:solidFill>
                <a:latin typeface="Lato"/>
                <a:ea typeface="Lato"/>
                <a:cs typeface="Lato"/>
                <a:sym typeface="Lato"/>
              </a:defRPr>
            </a:lvl5pPr>
            <a:lvl6pPr marL="3657509" lvl="5"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6pPr>
            <a:lvl7pPr marL="4267093" lvl="6"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7pPr>
            <a:lvl8pPr marL="4876678" lvl="7" indent="-397923" algn="l" rtl="0">
              <a:lnSpc>
                <a:spcPct val="90000"/>
              </a:lnSpc>
              <a:spcBef>
                <a:spcPts val="533"/>
              </a:spcBef>
              <a:spcAft>
                <a:spcPts val="0"/>
              </a:spcAft>
              <a:buClr>
                <a:schemeClr val="dk2"/>
              </a:buClr>
              <a:buSzPts val="1100"/>
              <a:buFont typeface="Lato"/>
              <a:buChar char="○"/>
              <a:defRPr b="1">
                <a:solidFill>
                  <a:schemeClr val="dk2"/>
                </a:solidFill>
                <a:latin typeface="Lato"/>
                <a:ea typeface="Lato"/>
                <a:cs typeface="Lato"/>
                <a:sym typeface="Lato"/>
              </a:defRPr>
            </a:lvl8pPr>
            <a:lvl9pPr marL="5486263" lvl="8" indent="-397923" algn="l" rtl="0">
              <a:lnSpc>
                <a:spcPct val="90000"/>
              </a:lnSpc>
              <a:spcBef>
                <a:spcPts val="533"/>
              </a:spcBef>
              <a:spcAft>
                <a:spcPts val="2133"/>
              </a:spcAft>
              <a:buClr>
                <a:schemeClr val="dk2"/>
              </a:buClr>
              <a:buSzPts val="1100"/>
              <a:buFont typeface="Lato"/>
              <a:buChar char="■"/>
              <a:defRPr b="1">
                <a:solidFill>
                  <a:schemeClr val="dk2"/>
                </a:solidFill>
                <a:latin typeface="Lato"/>
                <a:ea typeface="Lato"/>
                <a:cs typeface="Lato"/>
                <a:sym typeface="Lato"/>
              </a:defRPr>
            </a:lvl9pPr>
          </a:lstStyle>
          <a:p>
            <a:endParaRPr/>
          </a:p>
        </p:txBody>
      </p:sp>
      <p:sp>
        <p:nvSpPr>
          <p:cNvPr id="256" name="Google Shape;256;g119b1bf3dd3_0_261"/>
          <p:cNvSpPr txBox="1">
            <a:spLocks noGrp="1"/>
          </p:cNvSpPr>
          <p:nvPr>
            <p:ph type="body" idx="9"/>
          </p:nvPr>
        </p:nvSpPr>
        <p:spPr>
          <a:xfrm>
            <a:off x="8294599" y="4650969"/>
            <a:ext cx="3284800" cy="1451600"/>
          </a:xfrm>
          <a:prstGeom prst="rect">
            <a:avLst/>
          </a:prstGeom>
          <a:noFill/>
          <a:ln>
            <a:noFill/>
          </a:ln>
        </p:spPr>
        <p:txBody>
          <a:bodyPr spcFirstLastPara="1" wrap="square" lIns="68575" tIns="34275" rIns="68575" bIns="34275" anchor="t" anchorCtr="0">
            <a:noAutofit/>
          </a:bodyPr>
          <a:lstStyle>
            <a:lvl1pPr marL="609585" lvl="0"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1pPr>
            <a:lvl2pPr marL="1219170" lvl="1"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2pPr>
            <a:lvl3pPr marL="1828754" lvl="2"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3pPr>
            <a:lvl4pPr marL="2438339" lvl="3"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4pPr>
            <a:lvl5pPr marL="3047924" lvl="4" indent="-397923" rtl="0">
              <a:lnSpc>
                <a:spcPct val="115000"/>
              </a:lnSpc>
              <a:spcBef>
                <a:spcPts val="1067"/>
              </a:spcBef>
              <a:spcAft>
                <a:spcPts val="0"/>
              </a:spcAft>
              <a:buClr>
                <a:schemeClr val="dk2"/>
              </a:buClr>
              <a:buSzPts val="1100"/>
              <a:buFont typeface="Lato"/>
              <a:buChar char="○"/>
              <a:defRPr sz="1467">
                <a:solidFill>
                  <a:schemeClr val="dk2"/>
                </a:solidFill>
                <a:latin typeface="Lato"/>
                <a:ea typeface="Lato"/>
                <a:cs typeface="Lato"/>
                <a:sym typeface="Lato"/>
              </a:defRPr>
            </a:lvl5pPr>
            <a:lvl6pPr marL="3657509" lvl="5"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6pPr>
            <a:lvl7pPr marL="4267093" lvl="6"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7pPr>
            <a:lvl8pPr marL="4876678" lvl="7" indent="-397923" rtl="0">
              <a:lnSpc>
                <a:spcPct val="115000"/>
              </a:lnSpc>
              <a:spcBef>
                <a:spcPts val="533"/>
              </a:spcBef>
              <a:spcAft>
                <a:spcPts val="0"/>
              </a:spcAft>
              <a:buClr>
                <a:schemeClr val="dk2"/>
              </a:buClr>
              <a:buSzPts val="1100"/>
              <a:buFont typeface="Lato"/>
              <a:buChar char="○"/>
              <a:defRPr sz="1467">
                <a:solidFill>
                  <a:schemeClr val="dk2"/>
                </a:solidFill>
                <a:latin typeface="Lato"/>
                <a:ea typeface="Lato"/>
                <a:cs typeface="Lato"/>
                <a:sym typeface="Lato"/>
              </a:defRPr>
            </a:lvl8pPr>
            <a:lvl9pPr marL="5486263" lvl="8" indent="-397923" rtl="0">
              <a:lnSpc>
                <a:spcPct val="115000"/>
              </a:lnSpc>
              <a:spcBef>
                <a:spcPts val="533"/>
              </a:spcBef>
              <a:spcAft>
                <a:spcPts val="2133"/>
              </a:spcAft>
              <a:buClr>
                <a:schemeClr val="dk2"/>
              </a:buClr>
              <a:buSzPts val="1100"/>
              <a:buFont typeface="Lato"/>
              <a:buChar char="■"/>
              <a:defRPr sz="1467">
                <a:solidFill>
                  <a:schemeClr val="dk2"/>
                </a:solidFill>
                <a:latin typeface="Lato"/>
                <a:ea typeface="Lato"/>
                <a:cs typeface="Lato"/>
                <a:sym typeface="Lato"/>
              </a:defRPr>
            </a:lvl9pPr>
          </a:lstStyle>
          <a:p>
            <a:endParaRPr/>
          </a:p>
        </p:txBody>
      </p:sp>
    </p:spTree>
    <p:extLst>
      <p:ext uri="{BB962C8B-B14F-4D97-AF65-F5344CB8AC3E}">
        <p14:creationId xmlns:p14="http://schemas.microsoft.com/office/powerpoint/2010/main" val="303220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3"/>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nvGrpSpPr>
          <p:cNvPr id="22" name="Google Shape;22;p13"/>
          <p:cNvGrpSpPr/>
          <p:nvPr/>
        </p:nvGrpSpPr>
        <p:grpSpPr>
          <a:xfrm>
            <a:off x="1107190" y="1588342"/>
            <a:ext cx="994351" cy="61101"/>
            <a:chOff x="4580561" y="2589004"/>
            <a:chExt cx="1064464" cy="25200"/>
          </a:xfrm>
        </p:grpSpPr>
        <p:sp>
          <p:nvSpPr>
            <p:cNvPr id="23" name="Google Shape;23;p13"/>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4" name="Google Shape;24;p13"/>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sp>
        <p:nvSpPr>
          <p:cNvPr id="25" name="Google Shape;25;p13"/>
          <p:cNvSpPr txBox="1">
            <a:spLocks noGrp="1"/>
          </p:cNvSpPr>
          <p:nvPr>
            <p:ph type="body" idx="1"/>
          </p:nvPr>
        </p:nvSpPr>
        <p:spPr>
          <a:xfrm>
            <a:off x="972600" y="1941167"/>
            <a:ext cx="10251600" cy="38456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dk1"/>
              </a:buClr>
              <a:buSzPts val="1300"/>
              <a:buChar char="●"/>
              <a:defRPr sz="1733" i="0" u="none" strike="noStrike" cap="none">
                <a:solidFill>
                  <a:schemeClr val="dk1"/>
                </a:solidFill>
              </a:defRPr>
            </a:lvl1pPr>
            <a:lvl2pPr marL="1219170" marR="0" lvl="1" indent="-397923" algn="l">
              <a:lnSpc>
                <a:spcPct val="115000"/>
              </a:lnSpc>
              <a:spcBef>
                <a:spcPts val="2133"/>
              </a:spcBef>
              <a:spcAft>
                <a:spcPts val="0"/>
              </a:spcAft>
              <a:buClr>
                <a:schemeClr val="dk1"/>
              </a:buClr>
              <a:buSzPts val="1100"/>
              <a:buChar char="○"/>
              <a:defRPr sz="1467" i="0" u="none" strike="noStrike" cap="none">
                <a:solidFill>
                  <a:schemeClr val="dk1"/>
                </a:solidFill>
              </a:defRPr>
            </a:lvl2pPr>
            <a:lvl3pPr marL="1828754" marR="0" lvl="2" indent="-397923" algn="l">
              <a:lnSpc>
                <a:spcPct val="115000"/>
              </a:lnSpc>
              <a:spcBef>
                <a:spcPts val="2133"/>
              </a:spcBef>
              <a:spcAft>
                <a:spcPts val="0"/>
              </a:spcAft>
              <a:buClr>
                <a:schemeClr val="dk1"/>
              </a:buClr>
              <a:buSzPts val="1100"/>
              <a:buChar char="■"/>
              <a:defRPr sz="1467" i="0" u="none" strike="noStrike" cap="none">
                <a:solidFill>
                  <a:schemeClr val="dk1"/>
                </a:solidFill>
              </a:defRPr>
            </a:lvl3pPr>
            <a:lvl4pPr marL="2438339" marR="0" lvl="3" indent="-397923" algn="l">
              <a:lnSpc>
                <a:spcPct val="115000"/>
              </a:lnSpc>
              <a:spcBef>
                <a:spcPts val="2133"/>
              </a:spcBef>
              <a:spcAft>
                <a:spcPts val="0"/>
              </a:spcAft>
              <a:buClr>
                <a:schemeClr val="dk1"/>
              </a:buClr>
              <a:buSzPts val="1100"/>
              <a:buChar char="●"/>
              <a:defRPr sz="1467" i="0" u="none" strike="noStrike" cap="none">
                <a:solidFill>
                  <a:schemeClr val="dk1"/>
                </a:solidFill>
              </a:defRPr>
            </a:lvl4pPr>
            <a:lvl5pPr marL="3047924" marR="0" lvl="4" indent="-397923" algn="l">
              <a:lnSpc>
                <a:spcPct val="115000"/>
              </a:lnSpc>
              <a:spcBef>
                <a:spcPts val="2133"/>
              </a:spcBef>
              <a:spcAft>
                <a:spcPts val="0"/>
              </a:spcAft>
              <a:buClr>
                <a:schemeClr val="dk1"/>
              </a:buClr>
              <a:buSzPts val="1100"/>
              <a:buChar char="○"/>
              <a:defRPr sz="1467" i="0" u="none" strike="noStrike" cap="none">
                <a:solidFill>
                  <a:schemeClr val="dk1"/>
                </a:solidFill>
              </a:defRPr>
            </a:lvl5pPr>
            <a:lvl6pPr marL="3657509" marR="0" lvl="5" indent="-397923" algn="l">
              <a:lnSpc>
                <a:spcPct val="115000"/>
              </a:lnSpc>
              <a:spcBef>
                <a:spcPts val="2133"/>
              </a:spcBef>
              <a:spcAft>
                <a:spcPts val="0"/>
              </a:spcAft>
              <a:buClr>
                <a:schemeClr val="dk1"/>
              </a:buClr>
              <a:buSzPts val="1100"/>
              <a:buChar char="■"/>
              <a:defRPr sz="1467" i="0" u="none" strike="noStrike" cap="none">
                <a:solidFill>
                  <a:schemeClr val="dk1"/>
                </a:solidFill>
              </a:defRPr>
            </a:lvl6pPr>
            <a:lvl7pPr marL="4267093" marR="0" lvl="6" indent="-397923" algn="l">
              <a:lnSpc>
                <a:spcPct val="115000"/>
              </a:lnSpc>
              <a:spcBef>
                <a:spcPts val="2133"/>
              </a:spcBef>
              <a:spcAft>
                <a:spcPts val="0"/>
              </a:spcAft>
              <a:buClr>
                <a:schemeClr val="dk1"/>
              </a:buClr>
              <a:buSzPts val="1100"/>
              <a:buChar char="●"/>
              <a:defRPr sz="1467" i="0" u="none" strike="noStrike" cap="none">
                <a:solidFill>
                  <a:schemeClr val="dk1"/>
                </a:solidFill>
              </a:defRPr>
            </a:lvl7pPr>
            <a:lvl8pPr marL="4876678" marR="0" lvl="7" indent="-397923" algn="l">
              <a:lnSpc>
                <a:spcPct val="115000"/>
              </a:lnSpc>
              <a:spcBef>
                <a:spcPts val="2133"/>
              </a:spcBef>
              <a:spcAft>
                <a:spcPts val="0"/>
              </a:spcAft>
              <a:buClr>
                <a:schemeClr val="dk1"/>
              </a:buClr>
              <a:buSzPts val="1100"/>
              <a:buChar char="○"/>
              <a:defRPr sz="1467" i="0" u="none" strike="noStrike" cap="none">
                <a:solidFill>
                  <a:schemeClr val="dk1"/>
                </a:solidFill>
              </a:defRPr>
            </a:lvl8pPr>
            <a:lvl9pPr marL="5486263" marR="0" lvl="8" indent="-397923" algn="l">
              <a:lnSpc>
                <a:spcPct val="115000"/>
              </a:lnSpc>
              <a:spcBef>
                <a:spcPts val="2133"/>
              </a:spcBef>
              <a:spcAft>
                <a:spcPts val="2133"/>
              </a:spcAft>
              <a:buClr>
                <a:schemeClr val="dk1"/>
              </a:buClr>
              <a:buSzPts val="1100"/>
              <a:buChar char="■"/>
              <a:defRPr sz="1467" i="0" u="none" strike="noStrike" cap="none">
                <a:solidFill>
                  <a:schemeClr val="dk1"/>
                </a:solidFill>
              </a:defRPr>
            </a:lvl9pPr>
          </a:lstStyle>
          <a:p>
            <a:endParaRPr/>
          </a:p>
        </p:txBody>
      </p:sp>
      <p:sp>
        <p:nvSpPr>
          <p:cNvPr id="26" name="Google Shape;26;p13"/>
          <p:cNvSpPr txBox="1"/>
          <p:nvPr/>
        </p:nvSpPr>
        <p:spPr>
          <a:xfrm>
            <a:off x="302067" y="104667"/>
            <a:ext cx="35644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rgbClr val="FFFFFF"/>
              </a:solidFill>
              <a:latin typeface="Roboto Slab"/>
              <a:ea typeface="Roboto Slab"/>
              <a:cs typeface="Roboto Slab"/>
              <a:sym typeface="Roboto Slab"/>
            </a:endParaRPr>
          </a:p>
        </p:txBody>
      </p:sp>
      <p:pic>
        <p:nvPicPr>
          <p:cNvPr id="27" name="Google Shape;27;p13"/>
          <p:cNvPicPr preferRelativeResize="0"/>
          <p:nvPr/>
        </p:nvPicPr>
        <p:blipFill rotWithShape="1">
          <a:blip r:embed="rId2">
            <a:alphaModFix/>
          </a:blip>
          <a:srcRect/>
          <a:stretch/>
        </p:blipFill>
        <p:spPr>
          <a:xfrm>
            <a:off x="9814936" y="6114500"/>
            <a:ext cx="1945065" cy="624233"/>
          </a:xfrm>
          <a:prstGeom prst="rect">
            <a:avLst/>
          </a:prstGeom>
          <a:noFill/>
          <a:ln>
            <a:noFill/>
          </a:ln>
        </p:spPr>
      </p:pic>
      <p:sp>
        <p:nvSpPr>
          <p:cNvPr id="28" name="Google Shape;28;p13"/>
          <p:cNvSpPr txBox="1">
            <a:spLocks noGrp="1"/>
          </p:cNvSpPr>
          <p:nvPr>
            <p:ph type="title"/>
          </p:nvPr>
        </p:nvSpPr>
        <p:spPr>
          <a:xfrm>
            <a:off x="972600" y="843800"/>
            <a:ext cx="10251200" cy="71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2600"/>
              <a:buNone/>
              <a:defRPr sz="3467" i="0" u="none" strike="noStrike" cap="none">
                <a:solidFill>
                  <a:schemeClr val="accent1"/>
                </a:solidFill>
              </a:defRPr>
            </a:lvl1pPr>
            <a:lvl2pPr marR="0" lvl="1"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147536074"/>
      </p:ext>
    </p:extLst>
  </p:cSld>
  <p:clrMapOvr>
    <a:masterClrMapping/>
  </p:clrMapOvr>
  <p:extLst>
    <p:ext uri="{DCECCB84-F9BA-43D5-87BE-67443E8EF086}">
      <p15:sldGuideLst xmlns:p15="http://schemas.microsoft.com/office/powerpoint/2012/main">
        <p15:guide id="1" pos="201">
          <p15:clr>
            <a:srgbClr val="FA7B17"/>
          </p15:clr>
        </p15:guide>
        <p15:guide id="2" pos="555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C">
  <p:cSld name="TOC">
    <p:bg>
      <p:bgPr>
        <a:solidFill>
          <a:schemeClr val="dk1"/>
        </a:solidFill>
        <a:effectLst/>
      </p:bgPr>
    </p:bg>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1744200" y="1758200"/>
            <a:ext cx="9480000" cy="71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600"/>
              <a:buNone/>
              <a:defRPr sz="3467" i="0" u="none" strike="noStrike" cap="none">
                <a:solidFill>
                  <a:srgbClr val="FFFFFF"/>
                </a:solidFill>
              </a:defRPr>
            </a:lvl1pPr>
            <a:lvl2pPr marR="0" lvl="1"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2pPr>
            <a:lvl3pPr marR="0" lvl="2"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3pPr>
            <a:lvl4pPr marR="0" lvl="3"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4pPr>
            <a:lvl5pPr marR="0" lvl="4"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5pPr>
            <a:lvl6pPr marR="0" lvl="5"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6pPr>
            <a:lvl7pPr marR="0" lvl="6"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7pPr>
            <a:lvl8pPr marR="0" lvl="7"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8pPr>
            <a:lvl9pPr marR="0" lvl="8"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9pPr>
          </a:lstStyle>
          <a:p>
            <a:endParaRPr/>
          </a:p>
        </p:txBody>
      </p:sp>
      <p:sp>
        <p:nvSpPr>
          <p:cNvPr id="31" name="Google Shape;31;p14"/>
          <p:cNvSpPr txBox="1"/>
          <p:nvPr/>
        </p:nvSpPr>
        <p:spPr>
          <a:xfrm>
            <a:off x="302067" y="104667"/>
            <a:ext cx="3183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pic>
        <p:nvPicPr>
          <p:cNvPr id="32" name="Google Shape;32;p14"/>
          <p:cNvPicPr preferRelativeResize="0"/>
          <p:nvPr/>
        </p:nvPicPr>
        <p:blipFill rotWithShape="1">
          <a:blip r:embed="rId2">
            <a:alphaModFix/>
          </a:blip>
          <a:srcRect/>
          <a:stretch/>
        </p:blipFill>
        <p:spPr>
          <a:xfrm>
            <a:off x="9786367" y="6132134"/>
            <a:ext cx="1959688" cy="624233"/>
          </a:xfrm>
          <a:prstGeom prst="rect">
            <a:avLst/>
          </a:prstGeom>
          <a:noFill/>
          <a:ln>
            <a:noFill/>
          </a:ln>
        </p:spPr>
      </p:pic>
    </p:spTree>
    <p:extLst>
      <p:ext uri="{BB962C8B-B14F-4D97-AF65-F5344CB8AC3E}">
        <p14:creationId xmlns:p14="http://schemas.microsoft.com/office/powerpoint/2010/main" val="270662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_alt1">
  <p:cSld name="Title slide_alt1">
    <p:bg>
      <p:bgPr>
        <a:solidFill>
          <a:schemeClr val="lt2"/>
        </a:solidFill>
        <a:effectLst/>
      </p:bgPr>
    </p:bg>
    <p:spTree>
      <p:nvGrpSpPr>
        <p:cNvPr id="1" name="Shape 33"/>
        <p:cNvGrpSpPr/>
        <p:nvPr/>
      </p:nvGrpSpPr>
      <p:grpSpPr>
        <a:xfrm>
          <a:off x="0" y="0"/>
          <a:ext cx="0" cy="0"/>
          <a:chOff x="0" y="0"/>
          <a:chExt cx="0" cy="0"/>
        </a:xfrm>
      </p:grpSpPr>
      <p:pic>
        <p:nvPicPr>
          <p:cNvPr id="34" name="Google Shape;34;p15"/>
          <p:cNvPicPr preferRelativeResize="0"/>
          <p:nvPr/>
        </p:nvPicPr>
        <p:blipFill rotWithShape="1">
          <a:blip r:embed="rId2">
            <a:alphaModFix/>
          </a:blip>
          <a:srcRect t="-5942" b="21532"/>
          <a:stretch/>
        </p:blipFill>
        <p:spPr>
          <a:xfrm>
            <a:off x="0" y="0"/>
            <a:ext cx="12192000" cy="6858000"/>
          </a:xfrm>
          <a:prstGeom prst="rect">
            <a:avLst/>
          </a:prstGeom>
          <a:noFill/>
          <a:ln>
            <a:noFill/>
          </a:ln>
        </p:spPr>
      </p:pic>
      <p:sp>
        <p:nvSpPr>
          <p:cNvPr id="35" name="Google Shape;35;p15"/>
          <p:cNvSpPr/>
          <p:nvPr/>
        </p:nvSpPr>
        <p:spPr>
          <a:xfrm>
            <a:off x="0" y="650433"/>
            <a:ext cx="12192000" cy="1813600"/>
          </a:xfrm>
          <a:prstGeom prst="rect">
            <a:avLst/>
          </a:prstGeom>
          <a:solidFill>
            <a:srgbClr val="86C7CA">
              <a:alpha val="5019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6" name="Google Shape;36;p15"/>
          <p:cNvSpPr txBox="1">
            <a:spLocks noGrp="1"/>
          </p:cNvSpPr>
          <p:nvPr>
            <p:ph type="title"/>
          </p:nvPr>
        </p:nvSpPr>
        <p:spPr>
          <a:xfrm>
            <a:off x="970400" y="852933"/>
            <a:ext cx="10251200" cy="2024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3600"/>
              <a:buNone/>
              <a:defRPr sz="4800" i="0" u="none" strike="noStrike" cap="none">
                <a:solidFill>
                  <a:schemeClr val="lt1"/>
                </a:solidFill>
              </a:defRPr>
            </a:lvl1pPr>
            <a:lvl2pPr marR="0" lvl="1"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9pPr>
          </a:lstStyle>
          <a:p>
            <a:endParaRPr/>
          </a:p>
        </p:txBody>
      </p:sp>
      <p:sp>
        <p:nvSpPr>
          <p:cNvPr id="37" name="Google Shape;37;p15"/>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8" name="Google Shape;38;p15"/>
          <p:cNvSpPr txBox="1">
            <a:spLocks noGrp="1"/>
          </p:cNvSpPr>
          <p:nvPr>
            <p:ph type="subTitle" idx="1"/>
          </p:nvPr>
        </p:nvSpPr>
        <p:spPr>
          <a:xfrm>
            <a:off x="1051767" y="1714133"/>
            <a:ext cx="10169600" cy="721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600"/>
              <a:buNone/>
              <a:defRPr sz="2133" i="0" u="none" strike="noStrike" cap="none">
                <a:solidFill>
                  <a:srgbClr val="FFFFFF"/>
                </a:solidFill>
              </a:defRPr>
            </a:lvl1pPr>
            <a:lvl2pPr marR="0" lvl="1"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600"/>
              <a:buFont typeface="Roboto"/>
              <a:buNone/>
              <a:defRPr sz="2133" b="0" i="0" u="none" strike="noStrike" cap="none">
                <a:solidFill>
                  <a:srgbClr val="FFFFFF"/>
                </a:solidFill>
                <a:latin typeface="Roboto"/>
                <a:ea typeface="Roboto"/>
                <a:cs typeface="Roboto"/>
                <a:sym typeface="Roboto"/>
              </a:defRPr>
            </a:lvl9pPr>
          </a:lstStyle>
          <a:p>
            <a:endParaRPr/>
          </a:p>
        </p:txBody>
      </p:sp>
      <p:sp>
        <p:nvSpPr>
          <p:cNvPr id="39" name="Google Shape;39;p15"/>
          <p:cNvSpPr txBox="1"/>
          <p:nvPr/>
        </p:nvSpPr>
        <p:spPr>
          <a:xfrm>
            <a:off x="302067" y="104667"/>
            <a:ext cx="31588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2076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C 1">
  <p:cSld name="TOC 1">
    <p:bg>
      <p:bgPr>
        <a:solidFill>
          <a:schemeClr val="accent5"/>
        </a:solidFill>
        <a:effectLst/>
      </p:bgPr>
    </p:bg>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1744200" y="1758200"/>
            <a:ext cx="9480000" cy="71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600"/>
              <a:buNone/>
              <a:defRPr sz="3467" i="0" u="none" strike="noStrike" cap="none">
                <a:solidFill>
                  <a:srgbClr val="FFFFFF"/>
                </a:solidFill>
              </a:defRPr>
            </a:lvl1pPr>
            <a:lvl2pPr marR="0" lvl="1"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2pPr>
            <a:lvl3pPr marR="0" lvl="2"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3pPr>
            <a:lvl4pPr marR="0" lvl="3"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4pPr>
            <a:lvl5pPr marR="0" lvl="4"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5pPr>
            <a:lvl6pPr marR="0" lvl="5"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6pPr>
            <a:lvl7pPr marR="0" lvl="6"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7pPr>
            <a:lvl8pPr marR="0" lvl="7"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8pPr>
            <a:lvl9pPr marR="0" lvl="8" algn="l">
              <a:lnSpc>
                <a:spcPct val="100000"/>
              </a:lnSpc>
              <a:spcBef>
                <a:spcPts val="0"/>
              </a:spcBef>
              <a:spcAft>
                <a:spcPts val="0"/>
              </a:spcAft>
              <a:buClr>
                <a:srgbClr val="FFFFFF"/>
              </a:buClr>
              <a:buSzPts val="2600"/>
              <a:buFont typeface="Raleway"/>
              <a:buNone/>
              <a:defRPr sz="3467" b="1" i="0" u="none" strike="noStrike" cap="none">
                <a:solidFill>
                  <a:srgbClr val="FFFFFF"/>
                </a:solidFill>
                <a:latin typeface="Raleway"/>
                <a:ea typeface="Raleway"/>
                <a:cs typeface="Raleway"/>
                <a:sym typeface="Raleway"/>
              </a:defRPr>
            </a:lvl9pPr>
          </a:lstStyle>
          <a:p>
            <a:endParaRPr/>
          </a:p>
        </p:txBody>
      </p:sp>
      <p:sp>
        <p:nvSpPr>
          <p:cNvPr id="42" name="Google Shape;42;p16"/>
          <p:cNvSpPr txBox="1"/>
          <p:nvPr/>
        </p:nvSpPr>
        <p:spPr>
          <a:xfrm>
            <a:off x="302067" y="104667"/>
            <a:ext cx="3183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pic>
        <p:nvPicPr>
          <p:cNvPr id="43" name="Google Shape;43;p16"/>
          <p:cNvPicPr preferRelativeResize="0"/>
          <p:nvPr/>
        </p:nvPicPr>
        <p:blipFill rotWithShape="1">
          <a:blip r:embed="rId2">
            <a:alphaModFix/>
          </a:blip>
          <a:srcRect/>
          <a:stretch/>
        </p:blipFill>
        <p:spPr>
          <a:xfrm>
            <a:off x="9786367" y="6132134"/>
            <a:ext cx="1959688" cy="624233"/>
          </a:xfrm>
          <a:prstGeom prst="rect">
            <a:avLst/>
          </a:prstGeom>
          <a:noFill/>
          <a:ln>
            <a:noFill/>
          </a:ln>
        </p:spPr>
      </p:pic>
    </p:spTree>
    <p:extLst>
      <p:ext uri="{BB962C8B-B14F-4D97-AF65-F5344CB8AC3E}">
        <p14:creationId xmlns:p14="http://schemas.microsoft.com/office/powerpoint/2010/main" val="375422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cSld name="Section Header_alt2">
    <p:spTree>
      <p:nvGrpSpPr>
        <p:cNvPr id="1" name="Shape 44"/>
        <p:cNvGrpSpPr/>
        <p:nvPr/>
      </p:nvGrpSpPr>
      <p:grpSpPr>
        <a:xfrm>
          <a:off x="0" y="0"/>
          <a:ext cx="0" cy="0"/>
          <a:chOff x="0" y="0"/>
          <a:chExt cx="0" cy="0"/>
        </a:xfrm>
      </p:grpSpPr>
      <p:pic>
        <p:nvPicPr>
          <p:cNvPr id="45" name="Google Shape;45;p17"/>
          <p:cNvPicPr preferRelativeResize="0"/>
          <p:nvPr/>
        </p:nvPicPr>
        <p:blipFill rotWithShape="1">
          <a:blip r:embed="rId2">
            <a:alphaModFix/>
          </a:blip>
          <a:srcRect/>
          <a:stretch/>
        </p:blipFill>
        <p:spPr>
          <a:xfrm>
            <a:off x="0" y="142401"/>
            <a:ext cx="12192000" cy="8134327"/>
          </a:xfrm>
          <a:prstGeom prst="rect">
            <a:avLst/>
          </a:prstGeom>
          <a:noFill/>
          <a:ln>
            <a:noFill/>
          </a:ln>
        </p:spPr>
      </p:pic>
      <p:sp>
        <p:nvSpPr>
          <p:cNvPr id="46" name="Google Shape;46;p17"/>
          <p:cNvSpPr/>
          <p:nvPr/>
        </p:nvSpPr>
        <p:spPr>
          <a:xfrm>
            <a:off x="-30467" y="1625600"/>
            <a:ext cx="5092800" cy="4419600"/>
          </a:xfrm>
          <a:prstGeom prst="rect">
            <a:avLst/>
          </a:prstGeom>
          <a:solidFill>
            <a:srgbClr val="86C7CA">
              <a:alpha val="5019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47" name="Google Shape;47;p17"/>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48" name="Google Shape;48;p17"/>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Lato"/>
                <a:ea typeface="Lato"/>
                <a:cs typeface="Lato"/>
                <a:sym typeface="Lato"/>
              </a:defRPr>
            </a:lvl9pPr>
          </a:lstStyle>
          <a:p>
            <a:fld id="{00000000-1234-1234-1234-123412341234}" type="slidenum">
              <a:rPr lang="en-US" smtClean="0"/>
              <a:pPr/>
              <a:t>‹#›</a:t>
            </a:fld>
            <a:endParaRPr lang="en-US" dirty="0"/>
          </a:p>
        </p:txBody>
      </p:sp>
      <p:sp>
        <p:nvSpPr>
          <p:cNvPr id="49" name="Google Shape;49;p17"/>
          <p:cNvSpPr txBox="1"/>
          <p:nvPr/>
        </p:nvSpPr>
        <p:spPr>
          <a:xfrm>
            <a:off x="302067" y="104667"/>
            <a:ext cx="31712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8411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18"/>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52" name="Google Shape;52;p18"/>
          <p:cNvSpPr txBox="1">
            <a:spLocks noGrp="1"/>
          </p:cNvSpPr>
          <p:nvPr>
            <p:ph type="title"/>
          </p:nvPr>
        </p:nvSpPr>
        <p:spPr>
          <a:xfrm>
            <a:off x="972600" y="843800"/>
            <a:ext cx="10251200" cy="71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2400"/>
              <a:buNone/>
              <a:defRPr sz="3200" i="0" u="none" strike="noStrike" cap="none">
                <a:solidFill>
                  <a:schemeClr val="accent1"/>
                </a:solidFill>
              </a:defRPr>
            </a:lvl1pPr>
            <a:lvl2pPr marR="0" lvl="1"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chemeClr val="dk2"/>
              </a:buClr>
              <a:buSzPts val="2600"/>
              <a:buFont typeface="Arial"/>
              <a:buNone/>
              <a:defRPr sz="3467" i="0" u="none" strike="noStrike" cap="none">
                <a:solidFill>
                  <a:schemeClr val="dk2"/>
                </a:solidFill>
                <a:latin typeface="Arial"/>
                <a:ea typeface="Arial"/>
                <a:cs typeface="Arial"/>
                <a:sym typeface="Arial"/>
              </a:defRPr>
            </a:lvl9pPr>
          </a:lstStyle>
          <a:p>
            <a:endParaRPr/>
          </a:p>
        </p:txBody>
      </p:sp>
      <p:sp>
        <p:nvSpPr>
          <p:cNvPr id="53" name="Google Shape;53;p18"/>
          <p:cNvSpPr txBox="1"/>
          <p:nvPr/>
        </p:nvSpPr>
        <p:spPr>
          <a:xfrm>
            <a:off x="302067" y="104667"/>
            <a:ext cx="31836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grpSp>
        <p:nvGrpSpPr>
          <p:cNvPr id="54" name="Google Shape;54;p18"/>
          <p:cNvGrpSpPr/>
          <p:nvPr/>
        </p:nvGrpSpPr>
        <p:grpSpPr>
          <a:xfrm>
            <a:off x="1107192" y="1588368"/>
            <a:ext cx="994352" cy="61101"/>
            <a:chOff x="4580561" y="2589004"/>
            <a:chExt cx="1064464" cy="25200"/>
          </a:xfrm>
        </p:grpSpPr>
        <p:sp>
          <p:nvSpPr>
            <p:cNvPr id="55" name="Google Shape;55;p18"/>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56" name="Google Shape;56;p18"/>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pic>
        <p:nvPicPr>
          <p:cNvPr id="57" name="Google Shape;57;p18"/>
          <p:cNvPicPr preferRelativeResize="0"/>
          <p:nvPr/>
        </p:nvPicPr>
        <p:blipFill rotWithShape="1">
          <a:blip r:embed="rId2">
            <a:alphaModFix/>
          </a:blip>
          <a:srcRect/>
          <a:stretch/>
        </p:blipFill>
        <p:spPr>
          <a:xfrm>
            <a:off x="9814936" y="6114500"/>
            <a:ext cx="1945065" cy="624233"/>
          </a:xfrm>
          <a:prstGeom prst="rect">
            <a:avLst/>
          </a:prstGeom>
          <a:noFill/>
          <a:ln>
            <a:noFill/>
          </a:ln>
        </p:spPr>
      </p:pic>
    </p:spTree>
    <p:extLst>
      <p:ext uri="{BB962C8B-B14F-4D97-AF65-F5344CB8AC3E}">
        <p14:creationId xmlns:p14="http://schemas.microsoft.com/office/powerpoint/2010/main" val="114882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rgbClr val="8E4199"/>
        </a:solidFill>
        <a:effectLst/>
      </p:bgPr>
    </p:bg>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972600" y="1763267"/>
            <a:ext cx="10251200" cy="2024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3600"/>
              <a:buNone/>
              <a:defRPr sz="4800" i="0" u="none" strike="noStrike" cap="none">
                <a:solidFill>
                  <a:schemeClr val="lt1"/>
                </a:solidFill>
              </a:defRPr>
            </a:lvl1pPr>
            <a:lvl2pPr marR="0" lvl="1"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3600"/>
              <a:buFont typeface="Arial"/>
              <a:buNone/>
              <a:defRPr sz="4800" i="0" u="none" strike="noStrike" cap="none">
                <a:solidFill>
                  <a:schemeClr val="lt1"/>
                </a:solidFill>
                <a:latin typeface="Arial"/>
                <a:ea typeface="Arial"/>
                <a:cs typeface="Arial"/>
                <a:sym typeface="Arial"/>
              </a:defRPr>
            </a:lvl9pPr>
          </a:lstStyle>
          <a:p>
            <a:endParaRPr/>
          </a:p>
        </p:txBody>
      </p:sp>
      <p:sp>
        <p:nvSpPr>
          <p:cNvPr id="67" name="Google Shape;67;p20"/>
          <p:cNvSpPr txBox="1"/>
          <p:nvPr/>
        </p:nvSpPr>
        <p:spPr>
          <a:xfrm>
            <a:off x="302067" y="104667"/>
            <a:ext cx="33432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grpSp>
        <p:nvGrpSpPr>
          <p:cNvPr id="68" name="Google Shape;68;p20"/>
          <p:cNvGrpSpPr/>
          <p:nvPr/>
        </p:nvGrpSpPr>
        <p:grpSpPr>
          <a:xfrm>
            <a:off x="1107192" y="1588368"/>
            <a:ext cx="994352" cy="61101"/>
            <a:chOff x="4580561" y="2589004"/>
            <a:chExt cx="1064464" cy="25200"/>
          </a:xfrm>
        </p:grpSpPr>
        <p:sp>
          <p:nvSpPr>
            <p:cNvPr id="69" name="Google Shape;69;p20"/>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70" name="Google Shape;70;p20"/>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grpSp>
      <p:pic>
        <p:nvPicPr>
          <p:cNvPr id="71" name="Google Shape;71;p20"/>
          <p:cNvPicPr preferRelativeResize="0"/>
          <p:nvPr/>
        </p:nvPicPr>
        <p:blipFill rotWithShape="1">
          <a:blip r:embed="rId2">
            <a:alphaModFix/>
          </a:blip>
          <a:srcRect/>
          <a:stretch/>
        </p:blipFill>
        <p:spPr>
          <a:xfrm>
            <a:off x="9786367" y="6132134"/>
            <a:ext cx="1959688" cy="624233"/>
          </a:xfrm>
          <a:prstGeom prst="rect">
            <a:avLst/>
          </a:prstGeom>
          <a:noFill/>
          <a:ln>
            <a:noFill/>
          </a:ln>
        </p:spPr>
      </p:pic>
    </p:spTree>
    <p:extLst>
      <p:ext uri="{BB962C8B-B14F-4D97-AF65-F5344CB8AC3E}">
        <p14:creationId xmlns:p14="http://schemas.microsoft.com/office/powerpoint/2010/main" val="30651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72"/>
        <p:cNvGrpSpPr/>
        <p:nvPr/>
      </p:nvGrpSpPr>
      <p:grpSpPr>
        <a:xfrm>
          <a:off x="0" y="0"/>
          <a:ext cx="0" cy="0"/>
          <a:chOff x="0" y="0"/>
          <a:chExt cx="0" cy="0"/>
        </a:xfrm>
      </p:grpSpPr>
      <p:sp>
        <p:nvSpPr>
          <p:cNvPr id="73" name="Google Shape;73;p21"/>
          <p:cNvSpPr/>
          <p:nvPr/>
        </p:nvSpPr>
        <p:spPr>
          <a:xfrm>
            <a:off x="0" y="0"/>
            <a:ext cx="12192000" cy="650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74" name="Google Shape;74;p21"/>
          <p:cNvSpPr txBox="1">
            <a:spLocks noGrp="1"/>
          </p:cNvSpPr>
          <p:nvPr>
            <p:ph type="body" idx="1"/>
          </p:nvPr>
        </p:nvSpPr>
        <p:spPr>
          <a:xfrm>
            <a:off x="972600" y="1424867"/>
            <a:ext cx="10251600" cy="1379200"/>
          </a:xfrm>
          <a:prstGeom prst="rect">
            <a:avLst/>
          </a:prstGeom>
          <a:noFill/>
          <a:ln>
            <a:noFill/>
          </a:ln>
        </p:spPr>
        <p:txBody>
          <a:bodyPr spcFirstLastPara="1" wrap="square" lIns="91425" tIns="91425" rIns="91425" bIns="91425" anchor="t" anchorCtr="0">
            <a:noAutofit/>
          </a:bodyPr>
          <a:lstStyle>
            <a:lvl1pPr marL="609585" marR="0" lvl="0" indent="-414856" algn="l">
              <a:lnSpc>
                <a:spcPct val="115000"/>
              </a:lnSpc>
              <a:spcBef>
                <a:spcPts val="0"/>
              </a:spcBef>
              <a:spcAft>
                <a:spcPts val="0"/>
              </a:spcAft>
              <a:buClr>
                <a:schemeClr val="dk1"/>
              </a:buClr>
              <a:buSzPts val="1300"/>
              <a:buChar char="●"/>
              <a:defRPr sz="1733" i="0" u="none" strike="noStrike" cap="none">
                <a:solidFill>
                  <a:schemeClr val="dk1"/>
                </a:solidFill>
              </a:defRPr>
            </a:lvl1pPr>
            <a:lvl2pPr marL="1219170" marR="0" lvl="1" indent="-397923" algn="l">
              <a:lnSpc>
                <a:spcPct val="115000"/>
              </a:lnSpc>
              <a:spcBef>
                <a:spcPts val="2133"/>
              </a:spcBef>
              <a:spcAft>
                <a:spcPts val="0"/>
              </a:spcAft>
              <a:buClr>
                <a:schemeClr val="dk1"/>
              </a:buClr>
              <a:buSzPts val="1100"/>
              <a:buChar char="○"/>
              <a:defRPr sz="1467" i="0" u="none" strike="noStrike" cap="none">
                <a:solidFill>
                  <a:schemeClr val="dk1"/>
                </a:solidFill>
              </a:defRPr>
            </a:lvl2pPr>
            <a:lvl3pPr marL="1828754" marR="0" lvl="2" indent="-397923" algn="l">
              <a:lnSpc>
                <a:spcPct val="115000"/>
              </a:lnSpc>
              <a:spcBef>
                <a:spcPts val="2133"/>
              </a:spcBef>
              <a:spcAft>
                <a:spcPts val="0"/>
              </a:spcAft>
              <a:buClr>
                <a:schemeClr val="dk1"/>
              </a:buClr>
              <a:buSzPts val="1100"/>
              <a:buChar char="■"/>
              <a:defRPr sz="1467" i="0" u="none" strike="noStrike" cap="none">
                <a:solidFill>
                  <a:schemeClr val="dk1"/>
                </a:solidFill>
              </a:defRPr>
            </a:lvl3pPr>
            <a:lvl4pPr marL="2438339" marR="0" lvl="3" indent="-397923" algn="l">
              <a:lnSpc>
                <a:spcPct val="115000"/>
              </a:lnSpc>
              <a:spcBef>
                <a:spcPts val="2133"/>
              </a:spcBef>
              <a:spcAft>
                <a:spcPts val="0"/>
              </a:spcAft>
              <a:buClr>
                <a:schemeClr val="dk1"/>
              </a:buClr>
              <a:buSzPts val="1100"/>
              <a:buChar char="●"/>
              <a:defRPr sz="1467" i="0" u="none" strike="noStrike" cap="none">
                <a:solidFill>
                  <a:schemeClr val="dk1"/>
                </a:solidFill>
              </a:defRPr>
            </a:lvl4pPr>
            <a:lvl5pPr marL="3047924" marR="0" lvl="4" indent="-397923" algn="l">
              <a:lnSpc>
                <a:spcPct val="115000"/>
              </a:lnSpc>
              <a:spcBef>
                <a:spcPts val="2133"/>
              </a:spcBef>
              <a:spcAft>
                <a:spcPts val="0"/>
              </a:spcAft>
              <a:buClr>
                <a:schemeClr val="dk1"/>
              </a:buClr>
              <a:buSzPts val="1100"/>
              <a:buChar char="○"/>
              <a:defRPr sz="1467" i="0" u="none" strike="noStrike" cap="none">
                <a:solidFill>
                  <a:schemeClr val="dk1"/>
                </a:solidFill>
              </a:defRPr>
            </a:lvl5pPr>
            <a:lvl6pPr marL="3657509" marR="0" lvl="5" indent="-397923" algn="l">
              <a:lnSpc>
                <a:spcPct val="115000"/>
              </a:lnSpc>
              <a:spcBef>
                <a:spcPts val="2133"/>
              </a:spcBef>
              <a:spcAft>
                <a:spcPts val="0"/>
              </a:spcAft>
              <a:buClr>
                <a:schemeClr val="dk1"/>
              </a:buClr>
              <a:buSzPts val="1100"/>
              <a:buChar char="■"/>
              <a:defRPr sz="1467" i="0" u="none" strike="noStrike" cap="none">
                <a:solidFill>
                  <a:schemeClr val="dk1"/>
                </a:solidFill>
              </a:defRPr>
            </a:lvl6pPr>
            <a:lvl7pPr marL="4267093" marR="0" lvl="6" indent="-397923" algn="l">
              <a:lnSpc>
                <a:spcPct val="115000"/>
              </a:lnSpc>
              <a:spcBef>
                <a:spcPts val="2133"/>
              </a:spcBef>
              <a:spcAft>
                <a:spcPts val="0"/>
              </a:spcAft>
              <a:buClr>
                <a:schemeClr val="dk1"/>
              </a:buClr>
              <a:buSzPts val="1100"/>
              <a:buChar char="●"/>
              <a:defRPr sz="1467" i="0" u="none" strike="noStrike" cap="none">
                <a:solidFill>
                  <a:schemeClr val="dk1"/>
                </a:solidFill>
              </a:defRPr>
            </a:lvl7pPr>
            <a:lvl8pPr marL="4876678" marR="0" lvl="7" indent="-397923" algn="l">
              <a:lnSpc>
                <a:spcPct val="115000"/>
              </a:lnSpc>
              <a:spcBef>
                <a:spcPts val="2133"/>
              </a:spcBef>
              <a:spcAft>
                <a:spcPts val="0"/>
              </a:spcAft>
              <a:buClr>
                <a:schemeClr val="dk1"/>
              </a:buClr>
              <a:buSzPts val="1100"/>
              <a:buChar char="○"/>
              <a:defRPr sz="1467" i="0" u="none" strike="noStrike" cap="none">
                <a:solidFill>
                  <a:schemeClr val="dk1"/>
                </a:solidFill>
              </a:defRPr>
            </a:lvl8pPr>
            <a:lvl9pPr marL="5486263" marR="0" lvl="8" indent="-397923" algn="l">
              <a:lnSpc>
                <a:spcPct val="115000"/>
              </a:lnSpc>
              <a:spcBef>
                <a:spcPts val="2133"/>
              </a:spcBef>
              <a:spcAft>
                <a:spcPts val="2133"/>
              </a:spcAft>
              <a:buClr>
                <a:schemeClr val="dk1"/>
              </a:buClr>
              <a:buSzPts val="1100"/>
              <a:buChar char="■"/>
              <a:defRPr sz="1467" i="0" u="none" strike="noStrike" cap="none">
                <a:solidFill>
                  <a:schemeClr val="dk1"/>
                </a:solidFill>
              </a:defRPr>
            </a:lvl9pPr>
          </a:lstStyle>
          <a:p>
            <a:endParaRPr/>
          </a:p>
        </p:txBody>
      </p:sp>
      <p:sp>
        <p:nvSpPr>
          <p:cNvPr id="75" name="Google Shape;75;p21"/>
          <p:cNvSpPr txBox="1"/>
          <p:nvPr/>
        </p:nvSpPr>
        <p:spPr>
          <a:xfrm>
            <a:off x="302067" y="104667"/>
            <a:ext cx="3208000" cy="4292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dirty="0">
                <a:solidFill>
                  <a:schemeClr val="lt1"/>
                </a:solidFill>
                <a:latin typeface="Arial"/>
                <a:ea typeface="Arial"/>
                <a:cs typeface="Arial"/>
                <a:sym typeface="Arial"/>
              </a:rPr>
              <a:t>EMPLOYMENTFIRSTCOLORADO.ORG</a:t>
            </a:r>
            <a:endParaRPr sz="1200" b="1" i="0" u="none" strike="noStrike" cap="none" dirty="0">
              <a:solidFill>
                <a:schemeClr val="lt1"/>
              </a:solidFill>
              <a:latin typeface="Arial"/>
              <a:ea typeface="Arial"/>
              <a:cs typeface="Arial"/>
              <a:sym typeface="Arial"/>
            </a:endParaRPr>
          </a:p>
        </p:txBody>
      </p:sp>
      <p:pic>
        <p:nvPicPr>
          <p:cNvPr id="76" name="Google Shape;76;p21"/>
          <p:cNvPicPr preferRelativeResize="0"/>
          <p:nvPr/>
        </p:nvPicPr>
        <p:blipFill rotWithShape="1">
          <a:blip r:embed="rId2">
            <a:alphaModFix/>
          </a:blip>
          <a:srcRect/>
          <a:stretch/>
        </p:blipFill>
        <p:spPr>
          <a:xfrm>
            <a:off x="9814936" y="6114500"/>
            <a:ext cx="1945065" cy="624233"/>
          </a:xfrm>
          <a:prstGeom prst="rect">
            <a:avLst/>
          </a:prstGeom>
          <a:noFill/>
          <a:ln>
            <a:noFill/>
          </a:ln>
        </p:spPr>
      </p:pic>
    </p:spTree>
    <p:extLst>
      <p:ext uri="{BB962C8B-B14F-4D97-AF65-F5344CB8AC3E}">
        <p14:creationId xmlns:p14="http://schemas.microsoft.com/office/powerpoint/2010/main" val="393078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Arial"/>
              <a:buChar char="●"/>
              <a:defRPr sz="1300" b="0" i="0" u="none" strike="noStrike" cap="none">
                <a:solidFill>
                  <a:schemeClr val="accent1"/>
                </a:solidFill>
                <a:latin typeface="Arial"/>
                <a:ea typeface="Arial"/>
                <a:cs typeface="Arial"/>
                <a:sym typeface="Arial"/>
              </a:defRPr>
            </a:lvl1pPr>
            <a:lvl2pPr marL="914400" marR="0" lvl="1"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2pPr>
            <a:lvl3pPr marL="1371600" marR="0" lvl="2"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3pPr>
            <a:lvl4pPr marL="1828800" marR="0" lvl="3"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4pPr>
            <a:lvl5pPr marL="2286000" marR="0" lvl="4"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5pPr>
            <a:lvl6pPr marL="2743200" marR="0" lvl="5"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6pPr>
            <a:lvl7pPr marL="3200400" marR="0" lvl="6"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7pPr>
            <a:lvl8pPr marL="3657600" marR="0" lvl="7" indent="-298450" algn="l" rtl="0">
              <a:lnSpc>
                <a:spcPct val="115000"/>
              </a:lnSpc>
              <a:spcBef>
                <a:spcPts val="1600"/>
              </a:spcBef>
              <a:spcAft>
                <a:spcPts val="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8pPr>
            <a:lvl9pPr marL="4114800" marR="0" lvl="8" indent="-298450" algn="l" rtl="0">
              <a:lnSpc>
                <a:spcPct val="115000"/>
              </a:lnSpc>
              <a:spcBef>
                <a:spcPts val="1600"/>
              </a:spcBef>
              <a:spcAft>
                <a:spcPts val="1600"/>
              </a:spcAft>
              <a:buClr>
                <a:schemeClr val="accent1"/>
              </a:buClr>
              <a:buSzPts val="1100"/>
              <a:buFont typeface="Arial"/>
              <a:buChar char="■"/>
              <a:defRPr sz="1100" b="0" i="0" u="none" strike="noStrike" cap="none">
                <a:solidFill>
                  <a:schemeClr val="accent1"/>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9867213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rive.google.com/file/d/1z5M8zt0yPvPPrC2Yg_ILJE02yVkb7EgV/view"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ctrTitle" idx="4294967295"/>
          </p:nvPr>
        </p:nvSpPr>
        <p:spPr>
          <a:xfrm>
            <a:off x="308352" y="5206200"/>
            <a:ext cx="8804000" cy="1532956"/>
          </a:xfrm>
          <a:prstGeom prst="rect">
            <a:avLst/>
          </a:prstGeom>
          <a:noFill/>
          <a:ln>
            <a:noFill/>
          </a:ln>
        </p:spPr>
        <p:txBody>
          <a:bodyPr spcFirstLastPara="1" wrap="square" lIns="121900" tIns="121900" rIns="121900" bIns="121900" anchor="t" anchorCtr="0">
            <a:noAutofit/>
          </a:bodyPr>
          <a:lstStyle/>
          <a:p>
            <a:pPr algn="ctr"/>
            <a:r>
              <a:rPr lang="en-US" sz="2650" dirty="0">
                <a:solidFill>
                  <a:schemeClr val="accent4"/>
                </a:solidFill>
              </a:rPr>
              <a:t>COEF Updates</a:t>
            </a:r>
            <a:br>
              <a:rPr lang="en-US" sz="2650" dirty="0">
                <a:solidFill>
                  <a:schemeClr val="accent4"/>
                </a:solidFill>
              </a:rPr>
            </a:br>
            <a:r>
              <a:rPr lang="en-US" sz="2650" dirty="0">
                <a:solidFill>
                  <a:schemeClr val="accent4"/>
                </a:solidFill>
              </a:rPr>
              <a:t>Alliance State Forum</a:t>
            </a:r>
            <a:r>
              <a:rPr lang="en-US" sz="2650" dirty="0"/>
              <a:t/>
            </a:r>
            <a:br>
              <a:rPr lang="en-US" sz="2650" dirty="0"/>
            </a:br>
            <a:r>
              <a:rPr lang="en-US" sz="2650" dirty="0">
                <a:solidFill>
                  <a:schemeClr val="accent4"/>
                </a:solidFill>
              </a:rPr>
              <a:t> May 19, 2022</a:t>
            </a:r>
            <a:r>
              <a:rPr lang="en-US" sz="2650" dirty="0"/>
              <a:t/>
            </a:r>
            <a:br>
              <a:rPr lang="en-US" sz="2650" dirty="0"/>
            </a:br>
            <a:endParaRPr sz="3200" dirty="0">
              <a:solidFill>
                <a:schemeClr val="accent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body" idx="1"/>
          </p:nvPr>
        </p:nvSpPr>
        <p:spPr>
          <a:xfrm>
            <a:off x="458533" y="1686200"/>
            <a:ext cx="10833200" cy="4470000"/>
          </a:xfrm>
          <a:prstGeom prst="rect">
            <a:avLst/>
          </a:prstGeom>
          <a:noFill/>
          <a:ln>
            <a:noFill/>
          </a:ln>
        </p:spPr>
        <p:txBody>
          <a:bodyPr spcFirstLastPara="1" wrap="square" lIns="121900" tIns="121900" rIns="121900" bIns="121900" anchor="t" anchorCtr="0">
            <a:noAutofit/>
          </a:bodyPr>
          <a:lstStyle/>
          <a:p>
            <a:pPr marL="0" indent="0">
              <a:buNone/>
            </a:pPr>
            <a:endParaRPr sz="1867" dirty="0"/>
          </a:p>
          <a:p>
            <a:pPr indent="-474121">
              <a:buClr>
                <a:schemeClr val="dk2"/>
              </a:buClr>
              <a:buSzPts val="2000"/>
            </a:pPr>
            <a:r>
              <a:rPr lang="en-US" sz="2400" dirty="0">
                <a:solidFill>
                  <a:schemeClr val="tx1"/>
                </a:solidFill>
              </a:rPr>
              <a:t>Ongoing stakeholder engagement with EFAP, providers, other advocacy organizations and state agencies to build buy-in and launch CO-DESOS in 2022. </a:t>
            </a:r>
            <a:endParaRPr sz="2400" dirty="0">
              <a:solidFill>
                <a:schemeClr val="tx1"/>
              </a:solidFill>
            </a:endParaRPr>
          </a:p>
          <a:p>
            <a:pPr lvl="1" indent="-474121">
              <a:spcBef>
                <a:spcPts val="0"/>
              </a:spcBef>
              <a:buClr>
                <a:schemeClr val="dk2"/>
              </a:buClr>
              <a:buSzPts val="2000"/>
            </a:pPr>
            <a:r>
              <a:rPr lang="en-US" sz="2400" dirty="0" smtClean="0">
                <a:solidFill>
                  <a:schemeClr val="tx1"/>
                </a:solidFill>
              </a:rPr>
              <a:t>COEF </a:t>
            </a:r>
            <a:r>
              <a:rPr lang="en-US" sz="2400" dirty="0">
                <a:solidFill>
                  <a:schemeClr val="tx1"/>
                </a:solidFill>
              </a:rPr>
              <a:t>led CO-DESOS workgroup </a:t>
            </a:r>
            <a:endParaRPr sz="2400" dirty="0">
              <a:solidFill>
                <a:schemeClr val="tx1"/>
              </a:solidFill>
            </a:endParaRPr>
          </a:p>
          <a:p>
            <a:pPr lvl="1" indent="-474121">
              <a:spcBef>
                <a:spcPts val="0"/>
              </a:spcBef>
              <a:buClr>
                <a:schemeClr val="dk2"/>
              </a:buClr>
              <a:buSzPts val="2000"/>
            </a:pPr>
            <a:r>
              <a:rPr lang="en-US" sz="2400" dirty="0">
                <a:solidFill>
                  <a:schemeClr val="tx1"/>
                </a:solidFill>
              </a:rPr>
              <a:t>Technical Assistance from Indiana University for provider support, data collection/analysis, and report building</a:t>
            </a:r>
            <a:endParaRPr sz="2400" dirty="0">
              <a:solidFill>
                <a:schemeClr val="tx1"/>
              </a:solidFill>
            </a:endParaRPr>
          </a:p>
          <a:p>
            <a:pPr lvl="1" indent="-474121">
              <a:spcBef>
                <a:spcPts val="0"/>
              </a:spcBef>
              <a:buClr>
                <a:schemeClr val="dk2"/>
              </a:buClr>
              <a:buSzPts val="2000"/>
            </a:pPr>
            <a:r>
              <a:rPr lang="en-US" sz="2400" dirty="0">
                <a:solidFill>
                  <a:schemeClr val="tx1"/>
                </a:solidFill>
              </a:rPr>
              <a:t>Alignment with </a:t>
            </a:r>
            <a:r>
              <a:rPr lang="en-US" sz="2400" dirty="0" smtClean="0">
                <a:solidFill>
                  <a:schemeClr val="tx1"/>
                </a:solidFill>
              </a:rPr>
              <a:t>SB18-145 </a:t>
            </a:r>
            <a:r>
              <a:rPr lang="en-US" sz="2400" dirty="0">
                <a:solidFill>
                  <a:schemeClr val="tx1"/>
                </a:solidFill>
              </a:rPr>
              <a:t>data requirements</a:t>
            </a:r>
            <a:endParaRPr sz="2400" dirty="0">
              <a:solidFill>
                <a:schemeClr val="tx1"/>
              </a:solidFill>
            </a:endParaRPr>
          </a:p>
        </p:txBody>
      </p:sp>
      <p:sp>
        <p:nvSpPr>
          <p:cNvPr id="222" name="Google Shape;222;p8"/>
          <p:cNvSpPr txBox="1">
            <a:spLocks noGrp="1"/>
          </p:cNvSpPr>
          <p:nvPr>
            <p:ph type="title"/>
          </p:nvPr>
        </p:nvSpPr>
        <p:spPr>
          <a:xfrm>
            <a:off x="972600" y="843800"/>
            <a:ext cx="10251200" cy="713600"/>
          </a:xfrm>
          <a:prstGeom prst="rect">
            <a:avLst/>
          </a:prstGeom>
          <a:noFill/>
          <a:ln>
            <a:noFill/>
          </a:ln>
        </p:spPr>
        <p:txBody>
          <a:bodyPr spcFirstLastPara="1" wrap="square" lIns="121900" tIns="121900" rIns="121900" bIns="121900" anchor="t" anchorCtr="0">
            <a:noAutofit/>
          </a:bodyPr>
          <a:lstStyle/>
          <a:p>
            <a:r>
              <a:rPr lang="en-US" dirty="0"/>
              <a:t>What’s Next? </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517498D-2391-4F40-77C5-41FD1CE93973}"/>
              </a:ext>
            </a:extLst>
          </p:cNvPr>
          <p:cNvSpPr>
            <a:spLocks noGrp="1"/>
          </p:cNvSpPr>
          <p:nvPr>
            <p:ph type="title"/>
          </p:nvPr>
        </p:nvSpPr>
        <p:spPr>
          <a:xfrm>
            <a:off x="972600" y="978600"/>
            <a:ext cx="10251200" cy="1659600"/>
          </a:xfrm>
        </p:spPr>
        <p:txBody>
          <a:bodyPr/>
          <a:lstStyle/>
          <a:p>
            <a:pPr algn="ctr"/>
            <a:r>
              <a:rPr lang="en-US" sz="4400" dirty="0"/>
              <a:t>Rate Structure and Rate Methodology Report</a:t>
            </a:r>
            <a:br>
              <a:rPr lang="en-US" sz="4400" dirty="0"/>
            </a:br>
            <a:r>
              <a:rPr lang="en-US" sz="4400" dirty="0"/>
              <a:t/>
            </a:r>
            <a:br>
              <a:rPr lang="en-US" sz="4400" dirty="0"/>
            </a:br>
            <a:r>
              <a:rPr lang="en-US" sz="3600" dirty="0"/>
              <a:t>Can be found at our website: </a:t>
            </a:r>
            <a:r>
              <a:rPr lang="en-US" sz="3600" dirty="0">
                <a:hlinkClick r:id="rId2"/>
              </a:rPr>
              <a:t>RSRM Report</a:t>
            </a:r>
            <a:endParaRPr lang="en-US" sz="3600" dirty="0"/>
          </a:p>
        </p:txBody>
      </p:sp>
    </p:spTree>
    <p:extLst>
      <p:ext uri="{BB962C8B-B14F-4D97-AF65-F5344CB8AC3E}">
        <p14:creationId xmlns:p14="http://schemas.microsoft.com/office/powerpoint/2010/main" val="163412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33"/>
          <p:cNvGrpSpPr/>
          <p:nvPr/>
        </p:nvGrpSpPr>
        <p:grpSpPr>
          <a:xfrm>
            <a:off x="1106900" y="954901"/>
            <a:ext cx="3248021" cy="4948207"/>
            <a:chOff x="1160945" y="283725"/>
            <a:chExt cx="2048105" cy="4076400"/>
          </a:xfrm>
        </p:grpSpPr>
        <p:sp>
          <p:nvSpPr>
            <p:cNvPr id="249" name="Google Shape;249;p33"/>
            <p:cNvSpPr/>
            <p:nvPr/>
          </p:nvSpPr>
          <p:spPr>
            <a:xfrm>
              <a:off x="1178650" y="283725"/>
              <a:ext cx="2030400" cy="4076400"/>
            </a:xfrm>
            <a:prstGeom prst="rect">
              <a:avLst/>
            </a:prstGeom>
            <a:solidFill>
              <a:schemeClr val="accent1"/>
            </a:solidFill>
            <a:ln>
              <a:noFill/>
            </a:ln>
          </p:spPr>
          <p:txBody>
            <a:bodyPr spcFirstLastPara="1" wrap="square" lIns="121900" tIns="121900" rIns="121900" bIns="121900" anchor="ctr" anchorCtr="0">
              <a:noAutofit/>
            </a:bodyPr>
            <a:lstStyle/>
            <a:p>
              <a:endParaRPr sz="2533" dirty="0"/>
            </a:p>
          </p:txBody>
        </p:sp>
        <p:sp>
          <p:nvSpPr>
            <p:cNvPr id="250" name="Google Shape;250;p33"/>
            <p:cNvSpPr/>
            <p:nvPr/>
          </p:nvSpPr>
          <p:spPr>
            <a:xfrm>
              <a:off x="1160945" y="300393"/>
              <a:ext cx="2048100" cy="13302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endParaRPr sz="2533" dirty="0"/>
            </a:p>
          </p:txBody>
        </p:sp>
        <p:sp>
          <p:nvSpPr>
            <p:cNvPr id="251" name="Google Shape;251;p33"/>
            <p:cNvSpPr/>
            <p:nvPr/>
          </p:nvSpPr>
          <p:spPr>
            <a:xfrm>
              <a:off x="1256150" y="1063841"/>
              <a:ext cx="1815000" cy="608100"/>
            </a:xfrm>
            <a:prstGeom prst="rect">
              <a:avLst/>
            </a:prstGeom>
            <a:noFill/>
            <a:ln>
              <a:noFill/>
            </a:ln>
          </p:spPr>
          <p:txBody>
            <a:bodyPr spcFirstLastPara="1" wrap="square" lIns="121900" tIns="121900" rIns="121900" bIns="121900" anchor="t" anchorCtr="0">
              <a:noAutofit/>
            </a:bodyPr>
            <a:lstStyle/>
            <a:p>
              <a:pPr algn="ctr"/>
              <a:r>
                <a:rPr lang="en-GB" sz="1600" b="1" dirty="0"/>
                <a:t>Average Salary </a:t>
              </a:r>
              <a:endParaRPr lang="en-GB" sz="1600" b="1" dirty="0" smtClean="0"/>
            </a:p>
            <a:p>
              <a:pPr algn="ctr"/>
              <a:r>
                <a:rPr lang="en-GB" sz="1600" b="1" dirty="0" smtClean="0"/>
                <a:t>$</a:t>
              </a:r>
              <a:r>
                <a:rPr lang="en-GB" sz="1600" b="1" dirty="0"/>
                <a:t>43,680 per year</a:t>
              </a:r>
              <a:endParaRPr sz="1600" b="1" dirty="0">
                <a:solidFill>
                  <a:srgbClr val="1D7E74"/>
                </a:solidFill>
              </a:endParaRPr>
            </a:p>
          </p:txBody>
        </p:sp>
        <p:sp>
          <p:nvSpPr>
            <p:cNvPr id="252" name="Google Shape;252;p33"/>
            <p:cNvSpPr/>
            <p:nvPr/>
          </p:nvSpPr>
          <p:spPr>
            <a:xfrm>
              <a:off x="1233923" y="1846625"/>
              <a:ext cx="1815000" cy="829800"/>
            </a:xfrm>
            <a:prstGeom prst="rect">
              <a:avLst/>
            </a:prstGeom>
            <a:noFill/>
            <a:ln>
              <a:noFill/>
            </a:ln>
          </p:spPr>
          <p:txBody>
            <a:bodyPr spcFirstLastPara="1" wrap="square" lIns="121900" tIns="121900" rIns="121900" bIns="121900" anchor="t" anchorCtr="0">
              <a:noAutofit/>
            </a:bodyPr>
            <a:lstStyle/>
            <a:p>
              <a:pPr>
                <a:lnSpc>
                  <a:spcPct val="115000"/>
                </a:lnSpc>
              </a:pPr>
              <a:endParaRPr sz="1067" dirty="0">
                <a:solidFill>
                  <a:srgbClr val="1D7E74"/>
                </a:solidFill>
                <a:latin typeface="Roboto"/>
                <a:ea typeface="Roboto"/>
                <a:cs typeface="Roboto"/>
                <a:sym typeface="Roboto"/>
              </a:endParaRPr>
            </a:p>
          </p:txBody>
        </p:sp>
        <p:sp>
          <p:nvSpPr>
            <p:cNvPr id="253" name="Google Shape;253;p33"/>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pPr algn="ctr"/>
              <a:r>
                <a:rPr lang="en-GB" sz="2133" b="1" dirty="0">
                  <a:solidFill>
                    <a:srgbClr val="1D7E74"/>
                  </a:solidFill>
                  <a:latin typeface="Roboto"/>
                  <a:ea typeface="Roboto"/>
                  <a:cs typeface="Roboto"/>
                  <a:sym typeface="Roboto"/>
                </a:rPr>
                <a:t>Employment Specialist</a:t>
              </a:r>
              <a:endParaRPr sz="2133" dirty="0">
                <a:solidFill>
                  <a:srgbClr val="1D7E74"/>
                </a:solidFill>
                <a:latin typeface="Roboto Thin"/>
                <a:ea typeface="Roboto Thin"/>
                <a:cs typeface="Roboto Thin"/>
                <a:sym typeface="Roboto Thin"/>
              </a:endParaRPr>
            </a:p>
          </p:txBody>
        </p:sp>
        <p:sp>
          <p:nvSpPr>
            <p:cNvPr id="254" name="Google Shape;254;p33"/>
            <p:cNvSpPr/>
            <p:nvPr/>
          </p:nvSpPr>
          <p:spPr>
            <a:xfrm rot="5400000">
              <a:off x="1969097" y="1837209"/>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endParaRPr sz="2533" dirty="0"/>
            </a:p>
          </p:txBody>
        </p:sp>
        <p:sp>
          <p:nvSpPr>
            <p:cNvPr id="255" name="Google Shape;255;p33"/>
            <p:cNvSpPr/>
            <p:nvPr/>
          </p:nvSpPr>
          <p:spPr>
            <a:xfrm>
              <a:off x="1178632" y="2321922"/>
              <a:ext cx="2030400" cy="1085400"/>
            </a:xfrm>
            <a:prstGeom prst="rect">
              <a:avLst/>
            </a:prstGeom>
            <a:noFill/>
            <a:ln>
              <a:noFill/>
            </a:ln>
          </p:spPr>
          <p:txBody>
            <a:bodyPr spcFirstLastPara="1" wrap="square" lIns="121900" tIns="121900" rIns="121900" bIns="121900" anchor="t" anchorCtr="0">
              <a:noAutofit/>
            </a:bodyPr>
            <a:lstStyle/>
            <a:p>
              <a:pPr marL="609585" indent="-372524">
                <a:lnSpc>
                  <a:spcPct val="115000"/>
                </a:lnSpc>
                <a:buClr>
                  <a:schemeClr val="lt1"/>
                </a:buClr>
                <a:buSzPts val="800"/>
                <a:buChar char="●"/>
              </a:pPr>
              <a:r>
                <a:rPr lang="en-GB" sz="1600" b="1" dirty="0">
                  <a:solidFill>
                    <a:schemeClr val="lt1"/>
                  </a:solidFill>
                </a:rPr>
                <a:t>Intake</a:t>
              </a:r>
              <a:endParaRPr sz="1600" b="1" dirty="0">
                <a:solidFill>
                  <a:schemeClr val="lt1"/>
                </a:solidFill>
              </a:endParaRPr>
            </a:p>
            <a:p>
              <a:pPr marL="609585" indent="-372524">
                <a:lnSpc>
                  <a:spcPct val="115000"/>
                </a:lnSpc>
                <a:buClr>
                  <a:schemeClr val="lt1"/>
                </a:buClr>
                <a:buSzPts val="800"/>
                <a:buChar char="●"/>
              </a:pPr>
              <a:r>
                <a:rPr lang="en-GB" sz="1600" b="1" dirty="0">
                  <a:solidFill>
                    <a:schemeClr val="lt1"/>
                  </a:solidFill>
                </a:rPr>
                <a:t>Determining preferences, strengths, interests, skills </a:t>
              </a:r>
              <a:endParaRPr sz="1600" b="1" dirty="0">
                <a:solidFill>
                  <a:schemeClr val="lt1"/>
                </a:solidFill>
              </a:endParaRPr>
            </a:p>
            <a:p>
              <a:pPr marL="609585" indent="-372524">
                <a:lnSpc>
                  <a:spcPct val="115000"/>
                </a:lnSpc>
                <a:buClr>
                  <a:schemeClr val="lt1"/>
                </a:buClr>
                <a:buSzPts val="800"/>
                <a:buChar char="●"/>
              </a:pPr>
              <a:r>
                <a:rPr lang="en-GB" sz="1600" b="1" dirty="0">
                  <a:solidFill>
                    <a:schemeClr val="lt1"/>
                  </a:solidFill>
                </a:rPr>
                <a:t>Discovery </a:t>
              </a:r>
              <a:endParaRPr sz="1600" b="1" dirty="0">
                <a:solidFill>
                  <a:schemeClr val="lt1"/>
                </a:solidFill>
              </a:endParaRPr>
            </a:p>
            <a:p>
              <a:pPr marL="609585" indent="-372524">
                <a:lnSpc>
                  <a:spcPct val="115000"/>
                </a:lnSpc>
                <a:buClr>
                  <a:schemeClr val="lt1"/>
                </a:buClr>
                <a:buSzPts val="800"/>
                <a:buChar char="●"/>
              </a:pPr>
              <a:r>
                <a:rPr lang="en-GB" sz="1600" b="1" dirty="0">
                  <a:solidFill>
                    <a:schemeClr val="lt1"/>
                  </a:solidFill>
                </a:rPr>
                <a:t>Planning </a:t>
              </a:r>
              <a:endParaRPr sz="1600" b="1" dirty="0">
                <a:solidFill>
                  <a:schemeClr val="lt1"/>
                </a:solidFill>
              </a:endParaRPr>
            </a:p>
            <a:p>
              <a:pPr marL="609585" indent="-372524">
                <a:lnSpc>
                  <a:spcPct val="115000"/>
                </a:lnSpc>
                <a:buClr>
                  <a:schemeClr val="lt1"/>
                </a:buClr>
                <a:buSzPts val="800"/>
                <a:buChar char="●"/>
              </a:pPr>
              <a:r>
                <a:rPr lang="en-GB" sz="1600" b="1" dirty="0">
                  <a:solidFill>
                    <a:schemeClr val="lt1"/>
                  </a:solidFill>
                </a:rPr>
                <a:t>Resume development</a:t>
              </a:r>
              <a:endParaRPr sz="1067" b="1" dirty="0">
                <a:solidFill>
                  <a:schemeClr val="lt1"/>
                </a:solidFill>
              </a:endParaRPr>
            </a:p>
          </p:txBody>
        </p:sp>
      </p:grpSp>
      <p:grpSp>
        <p:nvGrpSpPr>
          <p:cNvPr id="256" name="Google Shape;256;p33"/>
          <p:cNvGrpSpPr/>
          <p:nvPr/>
        </p:nvGrpSpPr>
        <p:grpSpPr>
          <a:xfrm>
            <a:off x="4486025" y="948278"/>
            <a:ext cx="3281890" cy="4954830"/>
            <a:chOff x="1148438" y="278269"/>
            <a:chExt cx="2069462" cy="4081856"/>
          </a:xfrm>
        </p:grpSpPr>
        <p:sp>
          <p:nvSpPr>
            <p:cNvPr id="257" name="Google Shape;257;p33"/>
            <p:cNvSpPr/>
            <p:nvPr/>
          </p:nvSpPr>
          <p:spPr>
            <a:xfrm>
              <a:off x="1178650" y="283725"/>
              <a:ext cx="2030400" cy="4076400"/>
            </a:xfrm>
            <a:prstGeom prst="rect">
              <a:avLst/>
            </a:prstGeom>
            <a:solidFill>
              <a:schemeClr val="accent1"/>
            </a:solidFill>
            <a:ln>
              <a:noFill/>
            </a:ln>
          </p:spPr>
          <p:txBody>
            <a:bodyPr spcFirstLastPara="1" wrap="square" lIns="121900" tIns="121900" rIns="121900" bIns="121900" anchor="ctr" anchorCtr="0">
              <a:noAutofit/>
            </a:bodyPr>
            <a:lstStyle/>
            <a:p>
              <a:endParaRPr sz="2533" dirty="0"/>
            </a:p>
          </p:txBody>
        </p:sp>
        <p:sp>
          <p:nvSpPr>
            <p:cNvPr id="258" name="Google Shape;258;p33"/>
            <p:cNvSpPr/>
            <p:nvPr/>
          </p:nvSpPr>
          <p:spPr>
            <a:xfrm>
              <a:off x="1169800" y="278269"/>
              <a:ext cx="2048100" cy="18471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endParaRPr sz="2533" dirty="0"/>
            </a:p>
          </p:txBody>
        </p:sp>
        <p:sp>
          <p:nvSpPr>
            <p:cNvPr id="259" name="Google Shape;259;p33"/>
            <p:cNvSpPr/>
            <p:nvPr/>
          </p:nvSpPr>
          <p:spPr>
            <a:xfrm>
              <a:off x="1233923" y="1225061"/>
              <a:ext cx="1815000" cy="608100"/>
            </a:xfrm>
            <a:prstGeom prst="rect">
              <a:avLst/>
            </a:prstGeom>
            <a:noFill/>
            <a:ln>
              <a:noFill/>
            </a:ln>
          </p:spPr>
          <p:txBody>
            <a:bodyPr spcFirstLastPara="1" wrap="square" lIns="121900" tIns="121900" rIns="121900" bIns="121900" anchor="t" anchorCtr="0">
              <a:noAutofit/>
            </a:bodyPr>
            <a:lstStyle/>
            <a:p>
              <a:endParaRPr sz="1600" dirty="0">
                <a:solidFill>
                  <a:srgbClr val="1D7E74"/>
                </a:solidFill>
                <a:latin typeface="Roboto Medium"/>
                <a:ea typeface="Roboto Medium"/>
                <a:cs typeface="Roboto Medium"/>
                <a:sym typeface="Roboto Medium"/>
              </a:endParaRPr>
            </a:p>
          </p:txBody>
        </p:sp>
        <p:sp>
          <p:nvSpPr>
            <p:cNvPr id="260" name="Google Shape;260;p33"/>
            <p:cNvSpPr/>
            <p:nvPr/>
          </p:nvSpPr>
          <p:spPr>
            <a:xfrm>
              <a:off x="1275666" y="1532724"/>
              <a:ext cx="1815000" cy="829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dirty="0"/>
                <a:t>Average Salary </a:t>
              </a:r>
              <a:endParaRPr lang="en-GB" sz="1600" b="1" dirty="0" smtClean="0"/>
            </a:p>
            <a:p>
              <a:pPr algn="ctr">
                <a:lnSpc>
                  <a:spcPct val="115000"/>
                </a:lnSpc>
              </a:pPr>
              <a:r>
                <a:rPr lang="en-GB" sz="1600" b="1" dirty="0" smtClean="0"/>
                <a:t>$</a:t>
              </a:r>
              <a:r>
                <a:rPr lang="en-GB" sz="1600" b="1" dirty="0"/>
                <a:t>47,840 per year</a:t>
              </a:r>
              <a:endParaRPr sz="933" b="1" dirty="0">
                <a:solidFill>
                  <a:srgbClr val="1D7E74"/>
                </a:solidFill>
              </a:endParaRPr>
            </a:p>
          </p:txBody>
        </p:sp>
        <p:sp>
          <p:nvSpPr>
            <p:cNvPr id="261" name="Google Shape;261;p33"/>
            <p:cNvSpPr/>
            <p:nvPr/>
          </p:nvSpPr>
          <p:spPr>
            <a:xfrm>
              <a:off x="1256137" y="312906"/>
              <a:ext cx="1815000" cy="675000"/>
            </a:xfrm>
            <a:prstGeom prst="rect">
              <a:avLst/>
            </a:prstGeom>
            <a:noFill/>
            <a:ln>
              <a:noFill/>
            </a:ln>
          </p:spPr>
          <p:txBody>
            <a:bodyPr spcFirstLastPara="1" wrap="square" lIns="121900" tIns="121900" rIns="121900" bIns="121900" anchor="t" anchorCtr="0">
              <a:noAutofit/>
            </a:bodyPr>
            <a:lstStyle/>
            <a:p>
              <a:pPr algn="ctr"/>
              <a:r>
                <a:rPr lang="en-GB" sz="2133" b="1" dirty="0">
                  <a:solidFill>
                    <a:srgbClr val="1D7E74"/>
                  </a:solidFill>
                </a:rPr>
                <a:t>Job Development/Job Placement Specialist</a:t>
              </a:r>
              <a:endParaRPr sz="2133" b="1" dirty="0">
                <a:solidFill>
                  <a:srgbClr val="1D7E74"/>
                </a:solidFill>
              </a:endParaRPr>
            </a:p>
          </p:txBody>
        </p:sp>
        <p:sp>
          <p:nvSpPr>
            <p:cNvPr id="262" name="Google Shape;262;p33"/>
            <p:cNvSpPr/>
            <p:nvPr/>
          </p:nvSpPr>
          <p:spPr>
            <a:xfrm rot="5400000">
              <a:off x="1938956" y="2244338"/>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endParaRPr sz="2533" dirty="0"/>
            </a:p>
          </p:txBody>
        </p:sp>
        <p:sp>
          <p:nvSpPr>
            <p:cNvPr id="263" name="Google Shape;263;p33"/>
            <p:cNvSpPr/>
            <p:nvPr/>
          </p:nvSpPr>
          <p:spPr>
            <a:xfrm>
              <a:off x="1148438" y="2577936"/>
              <a:ext cx="2030400" cy="1085400"/>
            </a:xfrm>
            <a:prstGeom prst="rect">
              <a:avLst/>
            </a:prstGeom>
            <a:noFill/>
            <a:ln>
              <a:noFill/>
            </a:ln>
          </p:spPr>
          <p:txBody>
            <a:bodyPr spcFirstLastPara="1" wrap="square" lIns="121900" tIns="121900" rIns="121900" bIns="121900" anchor="t" anchorCtr="0">
              <a:noAutofit/>
            </a:bodyPr>
            <a:lstStyle/>
            <a:p>
              <a:pPr marL="609585" indent="-397923">
                <a:lnSpc>
                  <a:spcPct val="115000"/>
                </a:lnSpc>
                <a:buClr>
                  <a:schemeClr val="lt1"/>
                </a:buClr>
                <a:buSzPts val="1100"/>
                <a:buChar char="●"/>
              </a:pPr>
              <a:r>
                <a:rPr lang="en-GB" sz="1467" b="1" dirty="0">
                  <a:solidFill>
                    <a:schemeClr val="lt1"/>
                  </a:solidFill>
                </a:rPr>
                <a:t>Employer negotiations, including accommodations</a:t>
              </a:r>
              <a:endParaRPr sz="1467" b="1" dirty="0">
                <a:solidFill>
                  <a:schemeClr val="lt1"/>
                </a:solidFill>
              </a:endParaRPr>
            </a:p>
            <a:p>
              <a:pPr marL="609585" indent="-397923">
                <a:lnSpc>
                  <a:spcPct val="115000"/>
                </a:lnSpc>
                <a:buClr>
                  <a:schemeClr val="lt1"/>
                </a:buClr>
                <a:buSzPts val="1100"/>
                <a:buChar char="●"/>
              </a:pPr>
              <a:r>
                <a:rPr lang="en-GB" sz="1467" b="1" dirty="0">
                  <a:solidFill>
                    <a:schemeClr val="lt1"/>
                  </a:solidFill>
                </a:rPr>
                <a:t>Accompanying the job seeker to an interview (where appropriate)</a:t>
              </a:r>
              <a:endParaRPr sz="1467" b="1" dirty="0">
                <a:solidFill>
                  <a:schemeClr val="lt1"/>
                </a:solidFill>
              </a:endParaRPr>
            </a:p>
            <a:p>
              <a:pPr marL="609585" indent="-397923">
                <a:lnSpc>
                  <a:spcPct val="115000"/>
                </a:lnSpc>
                <a:buClr>
                  <a:schemeClr val="lt1"/>
                </a:buClr>
                <a:buSzPts val="1100"/>
                <a:buChar char="●"/>
              </a:pPr>
              <a:r>
                <a:rPr lang="en-GB" sz="1467" b="1" dirty="0">
                  <a:solidFill>
                    <a:schemeClr val="lt1"/>
                  </a:solidFill>
                </a:rPr>
                <a:t>Assisting in job description development</a:t>
              </a:r>
              <a:endParaRPr sz="1467" b="1" dirty="0">
                <a:solidFill>
                  <a:schemeClr val="lt1"/>
                </a:solidFill>
              </a:endParaRPr>
            </a:p>
          </p:txBody>
        </p:sp>
      </p:grpSp>
      <p:grpSp>
        <p:nvGrpSpPr>
          <p:cNvPr id="264" name="Google Shape;264;p33"/>
          <p:cNvGrpSpPr/>
          <p:nvPr/>
        </p:nvGrpSpPr>
        <p:grpSpPr>
          <a:xfrm>
            <a:off x="7899000" y="954901"/>
            <a:ext cx="3329813" cy="4948207"/>
            <a:chOff x="1118224" y="283725"/>
            <a:chExt cx="2099681" cy="4076400"/>
          </a:xfrm>
        </p:grpSpPr>
        <p:sp>
          <p:nvSpPr>
            <p:cNvPr id="265" name="Google Shape;265;p33"/>
            <p:cNvSpPr/>
            <p:nvPr/>
          </p:nvSpPr>
          <p:spPr>
            <a:xfrm>
              <a:off x="1178650" y="283725"/>
              <a:ext cx="2030400" cy="4076400"/>
            </a:xfrm>
            <a:prstGeom prst="rect">
              <a:avLst/>
            </a:prstGeom>
            <a:solidFill>
              <a:schemeClr val="accent1"/>
            </a:solidFill>
            <a:ln>
              <a:noFill/>
            </a:ln>
          </p:spPr>
          <p:txBody>
            <a:bodyPr spcFirstLastPara="1" wrap="square" lIns="121900" tIns="121900" rIns="121900" bIns="121900" anchor="ctr" anchorCtr="0">
              <a:noAutofit/>
            </a:bodyPr>
            <a:lstStyle/>
            <a:p>
              <a:endParaRPr sz="2533" dirty="0"/>
            </a:p>
          </p:txBody>
        </p:sp>
        <p:sp>
          <p:nvSpPr>
            <p:cNvPr id="266" name="Google Shape;266;p33"/>
            <p:cNvSpPr/>
            <p:nvPr/>
          </p:nvSpPr>
          <p:spPr>
            <a:xfrm>
              <a:off x="1169804" y="283725"/>
              <a:ext cx="2048100" cy="1419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endParaRPr sz="2533" dirty="0"/>
            </a:p>
          </p:txBody>
        </p:sp>
        <p:sp>
          <p:nvSpPr>
            <p:cNvPr id="267" name="Google Shape;267;p33"/>
            <p:cNvSpPr/>
            <p:nvPr/>
          </p:nvSpPr>
          <p:spPr>
            <a:xfrm>
              <a:off x="1225914" y="1167998"/>
              <a:ext cx="1815000" cy="608100"/>
            </a:xfrm>
            <a:prstGeom prst="rect">
              <a:avLst/>
            </a:prstGeom>
            <a:noFill/>
            <a:ln>
              <a:noFill/>
            </a:ln>
          </p:spPr>
          <p:txBody>
            <a:bodyPr spcFirstLastPara="1" wrap="square" lIns="121900" tIns="121900" rIns="121900" bIns="121900" anchor="t" anchorCtr="0">
              <a:noAutofit/>
            </a:bodyPr>
            <a:lstStyle/>
            <a:p>
              <a:pPr algn="ctr"/>
              <a:r>
                <a:rPr lang="en-GB" sz="1600" b="1" dirty="0"/>
                <a:t>Average salary </a:t>
              </a:r>
              <a:endParaRPr lang="en-GB" sz="1600" b="1" dirty="0" smtClean="0"/>
            </a:p>
            <a:p>
              <a:pPr algn="ctr"/>
              <a:r>
                <a:rPr lang="en-GB" sz="1600" b="1" dirty="0" smtClean="0"/>
                <a:t>$</a:t>
              </a:r>
              <a:r>
                <a:rPr lang="en-GB" sz="1600" b="1" dirty="0"/>
                <a:t>39,520  per year</a:t>
              </a:r>
              <a:endParaRPr sz="1600" b="1" dirty="0">
                <a:solidFill>
                  <a:srgbClr val="1D7E74"/>
                </a:solidFill>
              </a:endParaRPr>
            </a:p>
          </p:txBody>
        </p:sp>
        <p:sp>
          <p:nvSpPr>
            <p:cNvPr id="268" name="Google Shape;268;p33"/>
            <p:cNvSpPr/>
            <p:nvPr/>
          </p:nvSpPr>
          <p:spPr>
            <a:xfrm>
              <a:off x="1225926" y="341756"/>
              <a:ext cx="1815000" cy="675000"/>
            </a:xfrm>
            <a:prstGeom prst="rect">
              <a:avLst/>
            </a:prstGeom>
            <a:noFill/>
            <a:ln>
              <a:noFill/>
            </a:ln>
          </p:spPr>
          <p:txBody>
            <a:bodyPr spcFirstLastPara="1" wrap="square" lIns="121900" tIns="121900" rIns="121900" bIns="121900" anchor="t" anchorCtr="0">
              <a:noAutofit/>
            </a:bodyPr>
            <a:lstStyle/>
            <a:p>
              <a:pPr algn="ctr"/>
              <a:r>
                <a:rPr lang="en-GB" sz="2133" b="1" dirty="0">
                  <a:solidFill>
                    <a:srgbClr val="1D7E74"/>
                  </a:solidFill>
                </a:rPr>
                <a:t>Job Coach/Employment Facilitator </a:t>
              </a:r>
              <a:endParaRPr sz="2133" b="1" dirty="0">
                <a:solidFill>
                  <a:srgbClr val="1D7E74"/>
                </a:solidFill>
              </a:endParaRPr>
            </a:p>
          </p:txBody>
        </p:sp>
        <p:sp>
          <p:nvSpPr>
            <p:cNvPr id="269" name="Google Shape;269;p33"/>
            <p:cNvSpPr/>
            <p:nvPr/>
          </p:nvSpPr>
          <p:spPr>
            <a:xfrm rot="5400000">
              <a:off x="1969086" y="1888642"/>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endParaRPr sz="2533" dirty="0"/>
            </a:p>
          </p:txBody>
        </p:sp>
        <p:sp>
          <p:nvSpPr>
            <p:cNvPr id="270" name="Google Shape;270;p33"/>
            <p:cNvSpPr/>
            <p:nvPr/>
          </p:nvSpPr>
          <p:spPr>
            <a:xfrm>
              <a:off x="1118224" y="2222241"/>
              <a:ext cx="2030400" cy="1085400"/>
            </a:xfrm>
            <a:prstGeom prst="rect">
              <a:avLst/>
            </a:prstGeom>
            <a:noFill/>
            <a:ln>
              <a:noFill/>
            </a:ln>
          </p:spPr>
          <p:txBody>
            <a:bodyPr spcFirstLastPara="1" wrap="square" lIns="121900" tIns="121900" rIns="121900" bIns="121900" anchor="t" anchorCtr="0">
              <a:noAutofit/>
            </a:bodyPr>
            <a:lstStyle/>
            <a:p>
              <a:pPr marL="609585" indent="-364058">
                <a:lnSpc>
                  <a:spcPct val="115000"/>
                </a:lnSpc>
                <a:buClr>
                  <a:schemeClr val="lt1"/>
                </a:buClr>
                <a:buSzPts val="700"/>
                <a:buChar char="●"/>
              </a:pPr>
              <a:r>
                <a:rPr lang="en-GB" sz="1467" b="1" dirty="0">
                  <a:solidFill>
                    <a:schemeClr val="lt1"/>
                  </a:solidFill>
                </a:rPr>
                <a:t>Supporting the employee to learn job tasks</a:t>
              </a:r>
              <a:endParaRPr sz="1467" b="1" dirty="0">
                <a:solidFill>
                  <a:schemeClr val="lt1"/>
                </a:solidFill>
              </a:endParaRPr>
            </a:p>
            <a:p>
              <a:pPr marL="609585" indent="-364058">
                <a:lnSpc>
                  <a:spcPct val="115000"/>
                </a:lnSpc>
                <a:buClr>
                  <a:schemeClr val="lt1"/>
                </a:buClr>
                <a:buSzPts val="700"/>
                <a:buChar char="●"/>
              </a:pPr>
              <a:r>
                <a:rPr lang="en-GB" sz="1467" b="1" dirty="0">
                  <a:solidFill>
                    <a:schemeClr val="lt1"/>
                  </a:solidFill>
                </a:rPr>
                <a:t>Facilitate a relationship between the employee and their </a:t>
              </a:r>
              <a:r>
                <a:rPr lang="en-GB" sz="1467" b="1" dirty="0" smtClean="0">
                  <a:solidFill>
                    <a:schemeClr val="lt1"/>
                  </a:solidFill>
                </a:rPr>
                <a:t>co-workers/supervisors</a:t>
              </a:r>
              <a:endParaRPr sz="1467" b="1" dirty="0">
                <a:solidFill>
                  <a:schemeClr val="lt1"/>
                </a:solidFill>
              </a:endParaRPr>
            </a:p>
            <a:p>
              <a:pPr marL="609585" indent="-364058">
                <a:lnSpc>
                  <a:spcPct val="115000"/>
                </a:lnSpc>
                <a:buClr>
                  <a:schemeClr val="lt1"/>
                </a:buClr>
                <a:buSzPts val="700"/>
                <a:buChar char="●"/>
              </a:pPr>
              <a:r>
                <a:rPr lang="en-GB" sz="1467" b="1" dirty="0">
                  <a:solidFill>
                    <a:schemeClr val="lt1"/>
                  </a:solidFill>
                </a:rPr>
                <a:t>Assist with fading to </a:t>
              </a:r>
              <a:r>
                <a:rPr lang="en-GB" sz="1467" b="1" dirty="0" smtClean="0">
                  <a:solidFill>
                    <a:schemeClr val="lt1"/>
                  </a:solidFill>
                </a:rPr>
                <a:t>co-worker </a:t>
              </a:r>
              <a:r>
                <a:rPr lang="en-GB" sz="1467" b="1" dirty="0">
                  <a:solidFill>
                    <a:schemeClr val="lt1"/>
                  </a:solidFill>
                </a:rPr>
                <a:t>and natural supports</a:t>
              </a:r>
              <a:endParaRPr sz="800" b="1" dirty="0">
                <a:solidFill>
                  <a:schemeClr val="lt1"/>
                </a:solidFill>
              </a:endParaRPr>
            </a:p>
          </p:txBody>
        </p:sp>
      </p:grpSp>
    </p:spTree>
    <p:extLst>
      <p:ext uri="{BB962C8B-B14F-4D97-AF65-F5344CB8AC3E}">
        <p14:creationId xmlns:p14="http://schemas.microsoft.com/office/powerpoint/2010/main" val="204489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body" idx="1"/>
          </p:nvPr>
        </p:nvSpPr>
        <p:spPr>
          <a:xfrm>
            <a:off x="972600" y="1941167"/>
            <a:ext cx="10251600" cy="3845600"/>
          </a:xfrm>
          <a:prstGeom prst="rect">
            <a:avLst/>
          </a:prstGeom>
        </p:spPr>
        <p:txBody>
          <a:bodyPr spcFirstLastPara="1" wrap="square" lIns="121900" tIns="121900" rIns="121900" bIns="121900" anchor="t" anchorCtr="0">
            <a:noAutofit/>
          </a:bodyPr>
          <a:lstStyle/>
          <a:p>
            <a:pPr marL="0" indent="0">
              <a:buNone/>
            </a:pPr>
            <a:endParaRPr dirty="0"/>
          </a:p>
        </p:txBody>
      </p:sp>
      <p:sp>
        <p:nvSpPr>
          <p:cNvPr id="276" name="Google Shape;276;p34"/>
          <p:cNvSpPr txBox="1">
            <a:spLocks noGrp="1"/>
          </p:cNvSpPr>
          <p:nvPr>
            <p:ph type="title"/>
          </p:nvPr>
        </p:nvSpPr>
        <p:spPr>
          <a:xfrm>
            <a:off x="972600" y="843800"/>
            <a:ext cx="10251200" cy="713600"/>
          </a:xfrm>
          <a:prstGeom prst="rect">
            <a:avLst/>
          </a:prstGeom>
        </p:spPr>
        <p:txBody>
          <a:bodyPr spcFirstLastPara="1" wrap="square" lIns="121900" tIns="121900" rIns="121900" bIns="121900" anchor="t" anchorCtr="0">
            <a:noAutofit/>
          </a:bodyPr>
          <a:lstStyle/>
          <a:p>
            <a:endParaRPr dirty="0"/>
          </a:p>
        </p:txBody>
      </p:sp>
      <p:pic>
        <p:nvPicPr>
          <p:cNvPr id="277" name="Google Shape;277;p34"/>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461988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body" idx="1"/>
          </p:nvPr>
        </p:nvSpPr>
        <p:spPr>
          <a:xfrm>
            <a:off x="207833" y="1684400"/>
            <a:ext cx="11788000" cy="3845600"/>
          </a:xfrm>
          <a:prstGeom prst="rect">
            <a:avLst/>
          </a:prstGeom>
        </p:spPr>
        <p:txBody>
          <a:bodyPr spcFirstLastPara="1" wrap="square" lIns="121900" tIns="121900" rIns="121900" bIns="121900" anchor="t" anchorCtr="0">
            <a:noAutofit/>
          </a:bodyPr>
          <a:lstStyle/>
          <a:p>
            <a:pPr>
              <a:buClr>
                <a:schemeClr val="dk2"/>
              </a:buClr>
            </a:pPr>
            <a:r>
              <a:rPr lang="en-GB" b="1" dirty="0">
                <a:solidFill>
                  <a:schemeClr val="dk2"/>
                </a:solidFill>
              </a:rPr>
              <a:t>Benefits Counseling </a:t>
            </a:r>
            <a:endParaRPr b="1" dirty="0">
              <a:solidFill>
                <a:schemeClr val="dk2"/>
              </a:solidFill>
            </a:endParaRPr>
          </a:p>
          <a:p>
            <a:pPr lvl="1">
              <a:spcBef>
                <a:spcPts val="0"/>
              </a:spcBef>
              <a:buClr>
                <a:schemeClr val="dk2"/>
              </a:buClr>
            </a:pPr>
            <a:r>
              <a:rPr lang="en-GB" sz="1600" dirty="0">
                <a:solidFill>
                  <a:schemeClr val="dk2"/>
                </a:solidFill>
              </a:rPr>
              <a:t>EFAP should review the data on the differences in availability and access to certified benefits planners for persons with disabilities prior to beginning employment and early in the employment planning process</a:t>
            </a:r>
            <a:endParaRPr sz="1600" dirty="0">
              <a:solidFill>
                <a:schemeClr val="dk2"/>
              </a:solidFill>
            </a:endParaRPr>
          </a:p>
          <a:p>
            <a:pPr marL="1219170" indent="0">
              <a:buNone/>
            </a:pPr>
            <a:endParaRPr sz="1600" dirty="0">
              <a:solidFill>
                <a:schemeClr val="dk2"/>
              </a:solidFill>
            </a:endParaRPr>
          </a:p>
          <a:p>
            <a:pPr>
              <a:buClr>
                <a:schemeClr val="dk2"/>
              </a:buClr>
            </a:pPr>
            <a:r>
              <a:rPr lang="en-GB" b="1" dirty="0">
                <a:solidFill>
                  <a:schemeClr val="dk2"/>
                </a:solidFill>
              </a:rPr>
              <a:t>Assistive Technology</a:t>
            </a:r>
            <a:endParaRPr b="1" dirty="0">
              <a:solidFill>
                <a:schemeClr val="dk2"/>
              </a:solidFill>
            </a:endParaRPr>
          </a:p>
          <a:p>
            <a:pPr lvl="1">
              <a:spcBef>
                <a:spcPts val="0"/>
              </a:spcBef>
              <a:buClr>
                <a:schemeClr val="dk2"/>
              </a:buClr>
            </a:pPr>
            <a:r>
              <a:rPr lang="en-GB" sz="1600" dirty="0">
                <a:solidFill>
                  <a:schemeClr val="dk2"/>
                </a:solidFill>
              </a:rPr>
              <a:t>There should be a timely availability of certified assistive technology specialists to meet the person, review their support needs and make additions to the person’s plan, including sources for funding and training to use the device.</a:t>
            </a:r>
            <a:endParaRPr sz="1600" dirty="0">
              <a:solidFill>
                <a:schemeClr val="dk2"/>
              </a:solidFill>
            </a:endParaRPr>
          </a:p>
          <a:p>
            <a:pPr marL="1219170" indent="0">
              <a:buNone/>
            </a:pPr>
            <a:endParaRPr sz="1600" dirty="0">
              <a:solidFill>
                <a:schemeClr val="dk2"/>
              </a:solidFill>
            </a:endParaRPr>
          </a:p>
          <a:p>
            <a:pPr>
              <a:buClr>
                <a:schemeClr val="dk2"/>
              </a:buClr>
            </a:pPr>
            <a:r>
              <a:rPr lang="en-GB" sz="1600" b="1" dirty="0">
                <a:solidFill>
                  <a:schemeClr val="dk2"/>
                </a:solidFill>
              </a:rPr>
              <a:t>Individual Supported Employment Rates v. Group Employment and Segregated Day Program Rates</a:t>
            </a:r>
            <a:endParaRPr sz="1600" b="1" dirty="0">
              <a:solidFill>
                <a:schemeClr val="dk2"/>
              </a:solidFill>
            </a:endParaRPr>
          </a:p>
          <a:p>
            <a:pPr lvl="1">
              <a:spcBef>
                <a:spcPts val="0"/>
              </a:spcBef>
              <a:buClr>
                <a:schemeClr val="dk2"/>
              </a:buClr>
            </a:pPr>
            <a:r>
              <a:rPr lang="en-GB" sz="1600" dirty="0">
                <a:solidFill>
                  <a:schemeClr val="dk2"/>
                </a:solidFill>
              </a:rPr>
              <a:t>The recommendations and proposed rates for services do not address the rates that a variety of state agencies pay for non-vocational, facility-based day services for individuals with disabilities</a:t>
            </a:r>
            <a:endParaRPr sz="1600" dirty="0">
              <a:solidFill>
                <a:schemeClr val="dk2"/>
              </a:solidFill>
            </a:endParaRPr>
          </a:p>
          <a:p>
            <a:pPr marL="1219170" indent="0">
              <a:buNone/>
            </a:pPr>
            <a:endParaRPr sz="1600" dirty="0">
              <a:solidFill>
                <a:schemeClr val="dk2"/>
              </a:solidFill>
            </a:endParaRPr>
          </a:p>
          <a:p>
            <a:pPr>
              <a:buClr>
                <a:schemeClr val="dk2"/>
              </a:buClr>
            </a:pPr>
            <a:r>
              <a:rPr lang="en-GB" sz="1600" b="1" dirty="0">
                <a:solidFill>
                  <a:schemeClr val="dk2"/>
                </a:solidFill>
              </a:rPr>
              <a:t>Data Collection and Sharing</a:t>
            </a:r>
            <a:endParaRPr sz="1600" dirty="0">
              <a:solidFill>
                <a:schemeClr val="dk2"/>
              </a:solidFill>
            </a:endParaRPr>
          </a:p>
          <a:p>
            <a:pPr lvl="1">
              <a:spcBef>
                <a:spcPts val="0"/>
              </a:spcBef>
              <a:buClr>
                <a:schemeClr val="dk2"/>
              </a:buClr>
            </a:pPr>
            <a:r>
              <a:rPr lang="en-GB" sz="1600" dirty="0">
                <a:solidFill>
                  <a:schemeClr val="dk2"/>
                </a:solidFill>
              </a:rPr>
              <a:t>EFAP should consider the development of a comprehensive, interagency collaborative evaluation system to track and document the short- and long-term benefits and return on investments of public funding.</a:t>
            </a:r>
            <a:endParaRPr sz="1600" dirty="0">
              <a:solidFill>
                <a:schemeClr val="dk2"/>
              </a:solidFill>
            </a:endParaRPr>
          </a:p>
        </p:txBody>
      </p:sp>
      <p:sp>
        <p:nvSpPr>
          <p:cNvPr id="321" name="Google Shape;321;p41"/>
          <p:cNvSpPr txBox="1">
            <a:spLocks noGrp="1"/>
          </p:cNvSpPr>
          <p:nvPr>
            <p:ph type="title"/>
          </p:nvPr>
        </p:nvSpPr>
        <p:spPr>
          <a:xfrm>
            <a:off x="972600" y="843800"/>
            <a:ext cx="10251200" cy="713600"/>
          </a:xfrm>
          <a:prstGeom prst="rect">
            <a:avLst/>
          </a:prstGeom>
        </p:spPr>
        <p:txBody>
          <a:bodyPr spcFirstLastPara="1" wrap="square" lIns="121900" tIns="121900" rIns="121900" bIns="121900" anchor="t" anchorCtr="0">
            <a:noAutofit/>
          </a:bodyPr>
          <a:lstStyle/>
          <a:p>
            <a:r>
              <a:rPr lang="en-GB" dirty="0"/>
              <a:t>Recommended Issues for Discussion</a:t>
            </a:r>
            <a:endParaRPr dirty="0"/>
          </a:p>
        </p:txBody>
      </p:sp>
    </p:spTree>
    <p:extLst>
      <p:ext uri="{BB962C8B-B14F-4D97-AF65-F5344CB8AC3E}">
        <p14:creationId xmlns:p14="http://schemas.microsoft.com/office/powerpoint/2010/main" val="1063768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C45D12D-534C-7224-5F2E-B3DD08EC0EB8}"/>
              </a:ext>
            </a:extLst>
          </p:cNvPr>
          <p:cNvSpPr>
            <a:spLocks noGrp="1"/>
          </p:cNvSpPr>
          <p:nvPr>
            <p:ph type="title"/>
          </p:nvPr>
        </p:nvSpPr>
        <p:spPr>
          <a:xfrm>
            <a:off x="972600" y="1152400"/>
            <a:ext cx="9361600" cy="3980000"/>
          </a:xfrm>
        </p:spPr>
        <p:txBody>
          <a:bodyPr wrap="square" anchor="ctr">
            <a:normAutofit/>
          </a:bodyPr>
          <a:lstStyle/>
          <a:p>
            <a:pPr algn="ctr"/>
            <a:r>
              <a:rPr lang="en-US" dirty="0" smtClean="0">
                <a:solidFill>
                  <a:schemeClr val="accent1"/>
                </a:solidFill>
              </a:rPr>
              <a:t>COEF Sustainability </a:t>
            </a:r>
            <a:endParaRPr lang="en-US" dirty="0"/>
          </a:p>
        </p:txBody>
      </p:sp>
      <p:sp>
        <p:nvSpPr>
          <p:cNvPr id="6" name="TextBox 5">
            <a:extLst>
              <a:ext uri="{FF2B5EF4-FFF2-40B4-BE49-F238E27FC236}">
                <a16:creationId xmlns:a16="http://schemas.microsoft.com/office/drawing/2014/main" id="{578A06BE-18BE-D375-1F20-B9FEB7498708}"/>
              </a:ext>
            </a:extLst>
          </p:cNvPr>
          <p:cNvSpPr txBox="1"/>
          <p:nvPr/>
        </p:nvSpPr>
        <p:spPr>
          <a:xfrm>
            <a:off x="4724400" y="4343400"/>
            <a:ext cx="2743200" cy="317500"/>
          </a:xfrm>
          <a:prstGeom prst="rect">
            <a:avLst/>
          </a:prstGeom>
        </p:spPr>
        <p:txBody>
          <a:bodyPr lIns="91440" tIns="45720" rIns="91440" bIns="45720" anchor="t">
            <a:normAutofit fontScale="92500" lnSpcReduction="20000"/>
          </a:bodyPr>
          <a:lstStyle/>
          <a:p>
            <a:endParaRPr lang="en-US" dirty="0">
              <a:cs typeface="Arial"/>
            </a:endParaRPr>
          </a:p>
        </p:txBody>
      </p:sp>
    </p:spTree>
    <p:extLst>
      <p:ext uri="{BB962C8B-B14F-4D97-AF65-F5344CB8AC3E}">
        <p14:creationId xmlns:p14="http://schemas.microsoft.com/office/powerpoint/2010/main" val="2817230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5660" y="1986886"/>
            <a:ext cx="10945080" cy="4261513"/>
          </a:xfrm>
        </p:spPr>
        <p:txBody>
          <a:bodyPr/>
          <a:lstStyle/>
          <a:p>
            <a:r>
              <a:rPr lang="en-US" sz="2400" dirty="0"/>
              <a:t>Colorado University / JFK Partners</a:t>
            </a:r>
          </a:p>
          <a:p>
            <a:pPr lvl="1"/>
            <a:r>
              <a:rPr lang="en-US" sz="2000" dirty="0"/>
              <a:t>Employment First Data Project, Children’s Hospital Pilot</a:t>
            </a:r>
          </a:p>
          <a:p>
            <a:pPr marL="146050" indent="0">
              <a:buNone/>
            </a:pPr>
            <a:endParaRPr lang="en-US" sz="1400" dirty="0"/>
          </a:p>
          <a:p>
            <a:r>
              <a:rPr lang="en-US" sz="2400" dirty="0"/>
              <a:t>Development Disabilities Planning Council </a:t>
            </a:r>
          </a:p>
          <a:p>
            <a:pPr lvl="1"/>
            <a:r>
              <a:rPr lang="en-US" sz="2000" dirty="0"/>
              <a:t>Youth and Family curriculum with Employment First Focus, DB101 maintenance</a:t>
            </a:r>
          </a:p>
          <a:p>
            <a:endParaRPr lang="en-US" sz="2000" dirty="0"/>
          </a:p>
          <a:p>
            <a:r>
              <a:rPr lang="en-US" sz="2400" dirty="0"/>
              <a:t>Office of Behavioral Health</a:t>
            </a:r>
          </a:p>
          <a:p>
            <a:pPr lvl="1"/>
            <a:r>
              <a:rPr lang="en-US" sz="2000" dirty="0"/>
              <a:t>IPS Employment Specialist Training, Fidelity Reviews, Learning Communities</a:t>
            </a:r>
          </a:p>
          <a:p>
            <a:endParaRPr lang="en-US" dirty="0"/>
          </a:p>
        </p:txBody>
      </p:sp>
      <p:sp>
        <p:nvSpPr>
          <p:cNvPr id="3" name="Title 2"/>
          <p:cNvSpPr>
            <a:spLocks noGrp="1"/>
          </p:cNvSpPr>
          <p:nvPr>
            <p:ph type="title"/>
          </p:nvPr>
        </p:nvSpPr>
        <p:spPr/>
        <p:txBody>
          <a:bodyPr/>
          <a:lstStyle/>
          <a:p>
            <a:r>
              <a:rPr lang="en-US" dirty="0"/>
              <a:t>Commitments from EFAP Partners - FY23</a:t>
            </a:r>
          </a:p>
        </p:txBody>
      </p:sp>
    </p:spTree>
    <p:extLst>
      <p:ext uri="{BB962C8B-B14F-4D97-AF65-F5344CB8AC3E}">
        <p14:creationId xmlns:p14="http://schemas.microsoft.com/office/powerpoint/2010/main" val="292351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58840" y="1925927"/>
            <a:ext cx="10251600" cy="3845600"/>
          </a:xfrm>
        </p:spPr>
        <p:txBody>
          <a:bodyPr/>
          <a:lstStyle/>
          <a:p>
            <a:r>
              <a:rPr lang="en-US" sz="2400" dirty="0" smtClean="0"/>
              <a:t>Division of Vocational Rehabilitation</a:t>
            </a:r>
            <a:endParaRPr lang="en-US" sz="2400" dirty="0"/>
          </a:p>
        </p:txBody>
      </p:sp>
      <p:sp>
        <p:nvSpPr>
          <p:cNvPr id="3" name="Title 2"/>
          <p:cNvSpPr>
            <a:spLocks noGrp="1"/>
          </p:cNvSpPr>
          <p:nvPr>
            <p:ph type="title"/>
          </p:nvPr>
        </p:nvSpPr>
        <p:spPr/>
        <p:txBody>
          <a:bodyPr/>
          <a:lstStyle/>
          <a:p>
            <a:r>
              <a:rPr lang="en-US" dirty="0"/>
              <a:t>Commitments from EFAP Partners - FY23</a:t>
            </a:r>
          </a:p>
        </p:txBody>
      </p:sp>
      <p:sp>
        <p:nvSpPr>
          <p:cNvPr id="4" name="TextBox 3"/>
          <p:cNvSpPr txBox="1"/>
          <p:nvPr/>
        </p:nvSpPr>
        <p:spPr>
          <a:xfrm>
            <a:off x="1082040" y="2940786"/>
            <a:ext cx="4663440" cy="2246769"/>
          </a:xfrm>
          <a:prstGeom prst="rect">
            <a:avLst/>
          </a:prstGeom>
          <a:noFill/>
        </p:spPr>
        <p:txBody>
          <a:bodyPr wrap="square" rtlCol="0">
            <a:spAutoFit/>
          </a:bodyPr>
          <a:lstStyle/>
          <a:p>
            <a:r>
              <a:rPr lang="en-US" sz="2000" dirty="0">
                <a:solidFill>
                  <a:schemeClr val="tx1"/>
                </a:solidFill>
              </a:rPr>
              <a:t>Training </a:t>
            </a:r>
            <a:r>
              <a:rPr lang="en-US" sz="2000" dirty="0" smtClean="0">
                <a:solidFill>
                  <a:schemeClr val="tx1"/>
                </a:solidFill>
              </a:rPr>
              <a:t>&amp; Learning Communities</a:t>
            </a:r>
          </a:p>
          <a:p>
            <a:endParaRPr lang="en-US" sz="2000" dirty="0" smtClean="0">
              <a:solidFill>
                <a:schemeClr val="tx1"/>
              </a:solidFill>
            </a:endParaRPr>
          </a:p>
          <a:p>
            <a:r>
              <a:rPr lang="en-US" sz="2000" dirty="0" smtClean="0">
                <a:solidFill>
                  <a:schemeClr val="tx1"/>
                </a:solidFill>
              </a:rPr>
              <a:t>Employment First</a:t>
            </a:r>
            <a:endParaRPr lang="en-US" sz="2000" dirty="0">
              <a:solidFill>
                <a:schemeClr val="tx1"/>
              </a:solidFill>
            </a:endParaRPr>
          </a:p>
          <a:p>
            <a:r>
              <a:rPr lang="en-US" sz="2000" dirty="0">
                <a:solidFill>
                  <a:schemeClr val="tx1"/>
                </a:solidFill>
              </a:rPr>
              <a:t>Benefits Counseling &amp; DB101</a:t>
            </a:r>
          </a:p>
          <a:p>
            <a:r>
              <a:rPr lang="en-US" sz="2000" dirty="0">
                <a:solidFill>
                  <a:schemeClr val="tx1"/>
                </a:solidFill>
              </a:rPr>
              <a:t>Supported Employment</a:t>
            </a:r>
          </a:p>
          <a:p>
            <a:r>
              <a:rPr lang="en-US" sz="2000" dirty="0">
                <a:solidFill>
                  <a:schemeClr val="tx1"/>
                </a:solidFill>
              </a:rPr>
              <a:t>Customized </a:t>
            </a:r>
            <a:r>
              <a:rPr lang="en-US" sz="2000" dirty="0" smtClean="0">
                <a:solidFill>
                  <a:schemeClr val="tx1"/>
                </a:solidFill>
              </a:rPr>
              <a:t>Employment</a:t>
            </a:r>
          </a:p>
          <a:p>
            <a:r>
              <a:rPr lang="en-US" sz="2000" dirty="0" smtClean="0">
                <a:solidFill>
                  <a:schemeClr val="tx1"/>
                </a:solidFill>
              </a:rPr>
              <a:t>Systematic Instruction</a:t>
            </a:r>
            <a:endParaRPr lang="en-US" sz="2000" dirty="0">
              <a:solidFill>
                <a:schemeClr val="tx1"/>
              </a:solidFill>
            </a:endParaRPr>
          </a:p>
        </p:txBody>
      </p:sp>
      <p:sp>
        <p:nvSpPr>
          <p:cNvPr id="5" name="Rectangle 4"/>
          <p:cNvSpPr/>
          <p:nvPr/>
        </p:nvSpPr>
        <p:spPr>
          <a:xfrm>
            <a:off x="6554414" y="2940786"/>
            <a:ext cx="4456025" cy="3354765"/>
          </a:xfrm>
          <a:prstGeom prst="rect">
            <a:avLst/>
          </a:prstGeom>
        </p:spPr>
        <p:txBody>
          <a:bodyPr wrap="square">
            <a:spAutoFit/>
          </a:bodyPr>
          <a:lstStyle/>
          <a:p>
            <a:r>
              <a:rPr lang="en-US" sz="2000" dirty="0" smtClean="0">
                <a:solidFill>
                  <a:schemeClr val="tx1"/>
                </a:solidFill>
              </a:rPr>
              <a:t>Children’s Hospital Employment First Transition Pilot</a:t>
            </a:r>
          </a:p>
          <a:p>
            <a:endParaRPr lang="en-US" sz="2000" dirty="0" smtClean="0">
              <a:solidFill>
                <a:schemeClr val="tx1"/>
              </a:solidFill>
            </a:endParaRPr>
          </a:p>
          <a:p>
            <a:r>
              <a:rPr lang="en-US" sz="2000" dirty="0" smtClean="0">
                <a:solidFill>
                  <a:schemeClr val="tx1"/>
                </a:solidFill>
              </a:rPr>
              <a:t>DVR Parent Advisory Group</a:t>
            </a:r>
          </a:p>
          <a:p>
            <a:endParaRPr lang="en-US" sz="2000" dirty="0">
              <a:solidFill>
                <a:schemeClr val="tx1"/>
              </a:solidFill>
            </a:endParaRPr>
          </a:p>
          <a:p>
            <a:r>
              <a:rPr lang="en-US" sz="2000" dirty="0" smtClean="0">
                <a:solidFill>
                  <a:schemeClr val="tx1"/>
                </a:solidFill>
              </a:rPr>
              <a:t>DVR Referrals</a:t>
            </a:r>
          </a:p>
          <a:p>
            <a:endParaRPr lang="en-US" sz="2000" dirty="0" smtClean="0">
              <a:solidFill>
                <a:schemeClr val="tx1"/>
              </a:solidFill>
            </a:endParaRPr>
          </a:p>
          <a:p>
            <a:r>
              <a:rPr lang="en-US" sz="2000" dirty="0" smtClean="0">
                <a:solidFill>
                  <a:schemeClr val="tx1"/>
                </a:solidFill>
              </a:rPr>
              <a:t>DVR &amp; EFAP Communications</a:t>
            </a:r>
          </a:p>
          <a:p>
            <a:endParaRPr lang="en-US" sz="1800" dirty="0">
              <a:solidFill>
                <a:schemeClr val="tx1"/>
              </a:solidFill>
            </a:endParaRPr>
          </a:p>
          <a:p>
            <a:endParaRPr lang="en-US" sz="1800" dirty="0" smtClean="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331874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2600" y="2444087"/>
            <a:ext cx="10251600" cy="3301393"/>
          </a:xfrm>
        </p:spPr>
        <p:txBody>
          <a:bodyPr/>
          <a:lstStyle/>
          <a:p>
            <a:pPr marL="127000" indent="0" algn="ctr">
              <a:lnSpc>
                <a:spcPct val="111000"/>
              </a:lnSpc>
              <a:buSzPts val="1600"/>
              <a:buNone/>
            </a:pPr>
            <a:r>
              <a:rPr lang="en-US" sz="3600" i="1" dirty="0">
                <a:solidFill>
                  <a:schemeClr val="accent1"/>
                </a:solidFill>
                <a:latin typeface="Open Sans"/>
                <a:ea typeface="Open Sans"/>
                <a:cs typeface="Open Sans"/>
                <a:sym typeface="Open Sans"/>
              </a:rPr>
              <a:t>Join COEFs Sustainability Workgroup </a:t>
            </a:r>
          </a:p>
          <a:p>
            <a:pPr marL="127000" indent="0" algn="ctr">
              <a:lnSpc>
                <a:spcPct val="111000"/>
              </a:lnSpc>
              <a:buSzPts val="1600"/>
              <a:buNone/>
            </a:pPr>
            <a:endParaRPr lang="en-US" sz="3600" i="1" dirty="0" smtClean="0">
              <a:solidFill>
                <a:schemeClr val="accent1"/>
              </a:solidFill>
              <a:latin typeface="Open Sans"/>
              <a:ea typeface="Open Sans"/>
              <a:cs typeface="Open Sans"/>
              <a:sym typeface="Open Sans"/>
            </a:endParaRPr>
          </a:p>
          <a:p>
            <a:pPr marL="127000" indent="0" algn="ctr">
              <a:lnSpc>
                <a:spcPct val="111000"/>
              </a:lnSpc>
              <a:buSzPts val="1600"/>
              <a:buNone/>
            </a:pPr>
            <a:r>
              <a:rPr lang="en-US" sz="3600" i="1" dirty="0" smtClean="0">
                <a:solidFill>
                  <a:schemeClr val="accent1"/>
                </a:solidFill>
                <a:latin typeface="Open Sans"/>
                <a:ea typeface="Open Sans"/>
                <a:cs typeface="Open Sans"/>
                <a:sym typeface="Open Sans"/>
              </a:rPr>
              <a:t>Kick </a:t>
            </a:r>
            <a:r>
              <a:rPr lang="en-US" sz="3600" i="1" dirty="0">
                <a:solidFill>
                  <a:schemeClr val="accent1"/>
                </a:solidFill>
                <a:latin typeface="Open Sans"/>
                <a:ea typeface="Open Sans"/>
                <a:cs typeface="Open Sans"/>
                <a:sym typeface="Open Sans"/>
              </a:rPr>
              <a:t>off meeting being scheduled </a:t>
            </a:r>
            <a:endParaRPr lang="en-US" sz="3600" i="1" dirty="0" smtClean="0">
              <a:solidFill>
                <a:schemeClr val="accent1"/>
              </a:solidFill>
              <a:latin typeface="Open Sans"/>
              <a:ea typeface="Open Sans"/>
              <a:cs typeface="Open Sans"/>
              <a:sym typeface="Open Sans"/>
            </a:endParaRPr>
          </a:p>
          <a:p>
            <a:pPr marL="127000" indent="0" algn="ctr">
              <a:lnSpc>
                <a:spcPct val="111000"/>
              </a:lnSpc>
              <a:buSzPts val="1600"/>
              <a:buNone/>
            </a:pPr>
            <a:r>
              <a:rPr lang="en-US" sz="3600" i="1" dirty="0" smtClean="0">
                <a:solidFill>
                  <a:schemeClr val="accent1"/>
                </a:solidFill>
                <a:latin typeface="Open Sans"/>
                <a:ea typeface="Open Sans"/>
                <a:cs typeface="Open Sans"/>
                <a:sym typeface="Open Sans"/>
              </a:rPr>
              <a:t>June </a:t>
            </a:r>
            <a:r>
              <a:rPr lang="en-US" sz="3600" i="1" dirty="0">
                <a:solidFill>
                  <a:schemeClr val="accent1"/>
                </a:solidFill>
                <a:latin typeface="Open Sans"/>
                <a:ea typeface="Open Sans"/>
                <a:cs typeface="Open Sans"/>
                <a:sym typeface="Open Sans"/>
              </a:rPr>
              <a:t>2022</a:t>
            </a:r>
          </a:p>
          <a:p>
            <a:endParaRPr lang="en-US" dirty="0"/>
          </a:p>
        </p:txBody>
      </p:sp>
      <p:sp>
        <p:nvSpPr>
          <p:cNvPr id="3" name="Title 2"/>
          <p:cNvSpPr>
            <a:spLocks noGrp="1"/>
          </p:cNvSpPr>
          <p:nvPr>
            <p:ph type="title"/>
          </p:nvPr>
        </p:nvSpPr>
        <p:spPr/>
        <p:txBody>
          <a:bodyPr/>
          <a:lstStyle/>
          <a:p>
            <a:r>
              <a:rPr lang="en-US" dirty="0">
                <a:latin typeface="Open Sans"/>
                <a:ea typeface="Open Sans"/>
                <a:cs typeface="Open Sans"/>
                <a:sym typeface="Open Sans"/>
              </a:rPr>
              <a:t>COEFs Pathway Forward – FY24 and Beyond</a:t>
            </a:r>
            <a:endParaRPr lang="en-US" dirty="0"/>
          </a:p>
        </p:txBody>
      </p:sp>
    </p:spTree>
    <p:extLst>
      <p:ext uri="{BB962C8B-B14F-4D97-AF65-F5344CB8AC3E}">
        <p14:creationId xmlns:p14="http://schemas.microsoft.com/office/powerpoint/2010/main" val="111596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972600" y="843800"/>
            <a:ext cx="10251200" cy="713600"/>
          </a:xfrm>
          <a:prstGeom prst="rect">
            <a:avLst/>
          </a:prstGeom>
        </p:spPr>
        <p:txBody>
          <a:bodyPr spcFirstLastPara="1" wrap="square" lIns="121900" tIns="121900" rIns="121900" bIns="121900" anchor="t" anchorCtr="0">
            <a:noAutofit/>
          </a:bodyPr>
          <a:lstStyle/>
          <a:p>
            <a:r>
              <a:rPr lang="en-GB" dirty="0" smtClean="0"/>
              <a:t>Questions / Discussion </a:t>
            </a:r>
            <a:endParaRPr dirty="0"/>
          </a:p>
        </p:txBody>
      </p:sp>
      <p:pic>
        <p:nvPicPr>
          <p:cNvPr id="339" name="Google Shape;339;p44"/>
          <p:cNvPicPr preferRelativeResize="0"/>
          <p:nvPr/>
        </p:nvPicPr>
        <p:blipFill>
          <a:blip r:embed="rId3">
            <a:alphaModFix/>
          </a:blip>
          <a:stretch>
            <a:fillRect/>
          </a:stretch>
        </p:blipFill>
        <p:spPr>
          <a:xfrm>
            <a:off x="1713567" y="1719800"/>
            <a:ext cx="8040472" cy="4894200"/>
          </a:xfrm>
          <a:prstGeom prst="rect">
            <a:avLst/>
          </a:prstGeom>
          <a:noFill/>
          <a:ln>
            <a:noFill/>
          </a:ln>
        </p:spPr>
      </p:pic>
    </p:spTree>
    <p:extLst>
      <p:ext uri="{BB962C8B-B14F-4D97-AF65-F5344CB8AC3E}">
        <p14:creationId xmlns:p14="http://schemas.microsoft.com/office/powerpoint/2010/main" val="288267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1d3cda9acd_0_25"/>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US" dirty="0"/>
              <a:t>Agenda</a:t>
            </a:r>
            <a:endParaRPr dirty="0"/>
          </a:p>
        </p:txBody>
      </p:sp>
      <p:sp>
        <p:nvSpPr>
          <p:cNvPr id="146" name="Google Shape;146;g11d3cda9acd_0_25"/>
          <p:cNvSpPr txBox="1">
            <a:spLocks noGrp="1"/>
          </p:cNvSpPr>
          <p:nvPr>
            <p:ph type="body" idx="2"/>
          </p:nvPr>
        </p:nvSpPr>
        <p:spPr>
          <a:xfrm>
            <a:off x="6429737" y="929314"/>
            <a:ext cx="5429753" cy="4926800"/>
          </a:xfrm>
          <a:prstGeom prst="rect">
            <a:avLst/>
          </a:prstGeom>
        </p:spPr>
        <p:txBody>
          <a:bodyPr spcFirstLastPara="1" wrap="square" lIns="121900" tIns="121900" rIns="121900" bIns="121900" anchor="t" anchorCtr="0">
            <a:noAutofit/>
          </a:bodyPr>
          <a:lstStyle/>
          <a:p>
            <a:pPr marL="495300" indent="-342900">
              <a:buClr>
                <a:schemeClr val="dk2"/>
              </a:buClr>
              <a:buSzPts val="1800"/>
            </a:pPr>
            <a:r>
              <a:rPr lang="en-US" sz="2400" dirty="0" smtClean="0">
                <a:solidFill>
                  <a:schemeClr val="dk2"/>
                </a:solidFill>
              </a:rPr>
              <a:t>Introductions</a:t>
            </a:r>
          </a:p>
          <a:p>
            <a:pPr marL="495300" indent="-342900">
              <a:buClr>
                <a:schemeClr val="dk2"/>
              </a:buClr>
              <a:buSzPts val="1800"/>
            </a:pPr>
            <a:endParaRPr lang="en-US" sz="2400" dirty="0">
              <a:solidFill>
                <a:schemeClr val="dk2"/>
              </a:solidFill>
            </a:endParaRPr>
          </a:p>
          <a:p>
            <a:pPr marL="495300" indent="-342900">
              <a:lnSpc>
                <a:spcPct val="114999"/>
              </a:lnSpc>
              <a:buClr>
                <a:srgbClr val="1E194F"/>
              </a:buClr>
              <a:buSzPts val="1800"/>
            </a:pPr>
            <a:r>
              <a:rPr lang="en-US" sz="2400" dirty="0">
                <a:solidFill>
                  <a:schemeClr val="dk2"/>
                </a:solidFill>
              </a:rPr>
              <a:t>Benefits Counseling </a:t>
            </a:r>
            <a:r>
              <a:rPr lang="en-US" sz="2400" dirty="0" smtClean="0">
                <a:solidFill>
                  <a:schemeClr val="dk2"/>
                </a:solidFill>
              </a:rPr>
              <a:t>Updates</a:t>
            </a:r>
          </a:p>
          <a:p>
            <a:pPr marL="495300" indent="-342900">
              <a:lnSpc>
                <a:spcPct val="114999"/>
              </a:lnSpc>
              <a:buClr>
                <a:srgbClr val="1E194F"/>
              </a:buClr>
              <a:buSzPts val="1800"/>
            </a:pPr>
            <a:endParaRPr lang="en-US" sz="2400" dirty="0">
              <a:solidFill>
                <a:schemeClr val="dk2"/>
              </a:solidFill>
            </a:endParaRPr>
          </a:p>
          <a:p>
            <a:pPr marL="495300" indent="-342900">
              <a:buClr>
                <a:schemeClr val="dk2"/>
              </a:buClr>
              <a:buSzPts val="1800"/>
            </a:pPr>
            <a:r>
              <a:rPr lang="en-US" sz="2400" dirty="0" smtClean="0">
                <a:solidFill>
                  <a:schemeClr val="dk2"/>
                </a:solidFill>
              </a:rPr>
              <a:t>COEF </a:t>
            </a:r>
            <a:r>
              <a:rPr lang="en-US" sz="2400" dirty="0">
                <a:solidFill>
                  <a:schemeClr val="dk2"/>
                </a:solidFill>
              </a:rPr>
              <a:t>Employment First Data System (CO-DESOS) </a:t>
            </a:r>
            <a:endParaRPr lang="en-US" sz="2400" dirty="0" smtClean="0">
              <a:solidFill>
                <a:schemeClr val="dk2"/>
              </a:solidFill>
            </a:endParaRPr>
          </a:p>
          <a:p>
            <a:pPr marL="495300" indent="-342900">
              <a:buClr>
                <a:schemeClr val="dk2"/>
              </a:buClr>
              <a:buSzPts val="1800"/>
            </a:pPr>
            <a:endParaRPr lang="en-US" sz="2400" dirty="0">
              <a:solidFill>
                <a:schemeClr val="dk2"/>
              </a:solidFill>
            </a:endParaRPr>
          </a:p>
          <a:p>
            <a:pPr marL="495300" indent="-342900">
              <a:lnSpc>
                <a:spcPct val="114999"/>
              </a:lnSpc>
              <a:buSzPts val="1800"/>
            </a:pPr>
            <a:r>
              <a:rPr lang="en-US" sz="2400" dirty="0" smtClean="0">
                <a:solidFill>
                  <a:schemeClr val="dk2"/>
                </a:solidFill>
              </a:rPr>
              <a:t>Rate </a:t>
            </a:r>
            <a:r>
              <a:rPr lang="en-US" sz="2400" dirty="0">
                <a:solidFill>
                  <a:schemeClr val="dk2"/>
                </a:solidFill>
              </a:rPr>
              <a:t>Study </a:t>
            </a:r>
            <a:r>
              <a:rPr lang="en-US" sz="2400" dirty="0" smtClean="0">
                <a:solidFill>
                  <a:schemeClr val="dk2"/>
                </a:solidFill>
              </a:rPr>
              <a:t>Updates</a:t>
            </a:r>
          </a:p>
          <a:p>
            <a:pPr marL="495300" indent="-342900">
              <a:lnSpc>
                <a:spcPct val="114999"/>
              </a:lnSpc>
              <a:buSzPts val="1800"/>
            </a:pPr>
            <a:endParaRPr lang="en-US" sz="2400" dirty="0">
              <a:solidFill>
                <a:schemeClr val="dk2"/>
              </a:solidFill>
            </a:endParaRPr>
          </a:p>
          <a:p>
            <a:pPr marL="495300" indent="-342900">
              <a:lnSpc>
                <a:spcPct val="114999"/>
              </a:lnSpc>
              <a:buSzPts val="1800"/>
            </a:pPr>
            <a:r>
              <a:rPr lang="en-US" sz="2400" dirty="0" smtClean="0">
                <a:solidFill>
                  <a:schemeClr val="dk2"/>
                </a:solidFill>
              </a:rPr>
              <a:t>COEF </a:t>
            </a:r>
            <a:r>
              <a:rPr lang="en-US" sz="2400" dirty="0">
                <a:solidFill>
                  <a:schemeClr val="dk2"/>
                </a:solidFill>
              </a:rPr>
              <a:t>Sustainability </a:t>
            </a:r>
          </a:p>
          <a:p>
            <a:pPr marL="152400" indent="0">
              <a:lnSpc>
                <a:spcPct val="114999"/>
              </a:lnSpc>
              <a:buSzPts val="1800"/>
              <a:buNone/>
            </a:pPr>
            <a:endParaRPr lang="en-US" sz="2400" dirty="0">
              <a:solidFill>
                <a:schemeClr val="dk2"/>
              </a:solidFill>
            </a:endParaRPr>
          </a:p>
          <a:p>
            <a:pPr marL="152400" indent="0">
              <a:lnSpc>
                <a:spcPct val="114999"/>
              </a:lnSpc>
              <a:buSzPts val="1800"/>
              <a:buNone/>
            </a:pPr>
            <a:endParaRPr lang="en-US" sz="2400" dirty="0">
              <a:solidFill>
                <a:schemeClr val="dk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a:spLocks noGrp="1"/>
          </p:cNvSpPr>
          <p:nvPr>
            <p:ph type="title"/>
          </p:nvPr>
        </p:nvSpPr>
        <p:spPr>
          <a:xfrm>
            <a:off x="970400" y="852933"/>
            <a:ext cx="10251200" cy="2024800"/>
          </a:xfrm>
          <a:prstGeom prst="rect">
            <a:avLst/>
          </a:prstGeom>
          <a:noFill/>
          <a:ln>
            <a:noFill/>
          </a:ln>
        </p:spPr>
        <p:txBody>
          <a:bodyPr spcFirstLastPara="1" wrap="square" lIns="121900" tIns="121900" rIns="121900" bIns="121900" anchor="t" anchorCtr="0">
            <a:noAutofit/>
          </a:bodyPr>
          <a:lstStyle/>
          <a:p>
            <a:r>
              <a:rPr lang="en-US" dirty="0"/>
              <a:t>THANK YOU.</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C45D12D-534C-7224-5F2E-B3DD08EC0EB8}"/>
              </a:ext>
            </a:extLst>
          </p:cNvPr>
          <p:cNvSpPr>
            <a:spLocks noGrp="1"/>
          </p:cNvSpPr>
          <p:nvPr>
            <p:ph type="title"/>
          </p:nvPr>
        </p:nvSpPr>
        <p:spPr>
          <a:xfrm>
            <a:off x="972600" y="1152400"/>
            <a:ext cx="9361600" cy="3980000"/>
          </a:xfrm>
        </p:spPr>
        <p:txBody>
          <a:bodyPr wrap="square" anchor="ctr">
            <a:normAutofit/>
          </a:bodyPr>
          <a:lstStyle/>
          <a:p>
            <a:pPr algn="ctr"/>
            <a:r>
              <a:rPr lang="en-US" dirty="0">
                <a:solidFill>
                  <a:schemeClr val="accent1"/>
                </a:solidFill>
              </a:rPr>
              <a:t>Benefits </a:t>
            </a:r>
            <a:r>
              <a:rPr lang="en-US" dirty="0" smtClean="0">
                <a:solidFill>
                  <a:schemeClr val="accent1"/>
                </a:solidFill>
              </a:rPr>
              <a:t>Counseling Updates</a:t>
            </a:r>
            <a:endParaRPr lang="en-US" dirty="0"/>
          </a:p>
        </p:txBody>
      </p:sp>
      <p:sp>
        <p:nvSpPr>
          <p:cNvPr id="6" name="TextBox 5">
            <a:extLst>
              <a:ext uri="{FF2B5EF4-FFF2-40B4-BE49-F238E27FC236}">
                <a16:creationId xmlns:a16="http://schemas.microsoft.com/office/drawing/2014/main" id="{578A06BE-18BE-D375-1F20-B9FEB7498708}"/>
              </a:ext>
            </a:extLst>
          </p:cNvPr>
          <p:cNvSpPr txBox="1"/>
          <p:nvPr/>
        </p:nvSpPr>
        <p:spPr>
          <a:xfrm>
            <a:off x="4724400" y="4343400"/>
            <a:ext cx="2743200" cy="317500"/>
          </a:xfrm>
          <a:prstGeom prst="rect">
            <a:avLst/>
          </a:prstGeom>
        </p:spPr>
        <p:txBody>
          <a:bodyPr lIns="91440" tIns="45720" rIns="91440" bIns="45720" anchor="t">
            <a:normAutofit fontScale="92500" lnSpcReduction="20000"/>
          </a:bodyPr>
          <a:lstStyle/>
          <a:p>
            <a:endParaRPr lang="en-US" dirty="0">
              <a:cs typeface="Arial"/>
            </a:endParaRPr>
          </a:p>
        </p:txBody>
      </p:sp>
    </p:spTree>
    <p:extLst>
      <p:ext uri="{BB962C8B-B14F-4D97-AF65-F5344CB8AC3E}">
        <p14:creationId xmlns:p14="http://schemas.microsoft.com/office/powerpoint/2010/main" val="512697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96B950-FC55-C005-1221-99C977253851}"/>
              </a:ext>
            </a:extLst>
          </p:cNvPr>
          <p:cNvSpPr>
            <a:spLocks noGrp="1"/>
          </p:cNvSpPr>
          <p:nvPr>
            <p:ph type="body" idx="1"/>
          </p:nvPr>
        </p:nvSpPr>
        <p:spPr>
          <a:xfrm>
            <a:off x="526902" y="1628872"/>
            <a:ext cx="10483524" cy="5081580"/>
          </a:xfrm>
        </p:spPr>
        <p:txBody>
          <a:bodyPr/>
          <a:lstStyle/>
          <a:p>
            <a:pPr marL="194310" indent="0">
              <a:lnSpc>
                <a:spcPct val="114999"/>
              </a:lnSpc>
              <a:buNone/>
            </a:pPr>
            <a:endParaRPr lang="en-US" sz="2400" b="1" dirty="0" smtClean="0">
              <a:solidFill>
                <a:srgbClr val="002060"/>
              </a:solidFill>
              <a:latin typeface="Arial Nova"/>
            </a:endParaRPr>
          </a:p>
          <a:p>
            <a:pPr marL="194310" indent="0">
              <a:lnSpc>
                <a:spcPct val="114999"/>
              </a:lnSpc>
              <a:buNone/>
            </a:pPr>
            <a:r>
              <a:rPr lang="en-US" sz="2400" b="1" dirty="0" smtClean="0">
                <a:solidFill>
                  <a:srgbClr val="002060"/>
                </a:solidFill>
                <a:latin typeface="Arial Nova"/>
              </a:rPr>
              <a:t>Colorado Disability Benefits 101 Utilization</a:t>
            </a:r>
          </a:p>
          <a:p>
            <a:pPr marL="194310" indent="0">
              <a:lnSpc>
                <a:spcPct val="114999"/>
              </a:lnSpc>
              <a:buNone/>
            </a:pPr>
            <a:endParaRPr lang="en-US" sz="2400" b="1" dirty="0">
              <a:solidFill>
                <a:srgbClr val="002060"/>
              </a:solidFill>
              <a:latin typeface="Arial Nova"/>
            </a:endParaRPr>
          </a:p>
          <a:p>
            <a:pPr marL="480060" indent="-285750">
              <a:lnSpc>
                <a:spcPct val="114999"/>
              </a:lnSpc>
            </a:pPr>
            <a:r>
              <a:rPr lang="en-US" sz="2000" dirty="0" smtClean="0">
                <a:solidFill>
                  <a:srgbClr val="002060"/>
                </a:solidFill>
                <a:latin typeface="Arial Nova"/>
              </a:rPr>
              <a:t>Utilization Data for February – April </a:t>
            </a:r>
            <a:r>
              <a:rPr lang="en-US" sz="2000" dirty="0">
                <a:solidFill>
                  <a:srgbClr val="002060"/>
                </a:solidFill>
                <a:latin typeface="Arial Nova"/>
              </a:rPr>
              <a:t>2022 </a:t>
            </a:r>
            <a:endParaRPr lang="en-US" sz="2000" dirty="0" smtClean="0">
              <a:solidFill>
                <a:srgbClr val="002060"/>
              </a:solidFill>
              <a:latin typeface="Arial Nova"/>
            </a:endParaRPr>
          </a:p>
          <a:p>
            <a:pPr marL="194310" indent="0">
              <a:lnSpc>
                <a:spcPct val="114999"/>
              </a:lnSpc>
              <a:buNone/>
            </a:pPr>
            <a:r>
              <a:rPr lang="en-US" sz="2000" dirty="0">
                <a:solidFill>
                  <a:srgbClr val="002060"/>
                </a:solidFill>
                <a:latin typeface="Arial Nova"/>
              </a:rPr>
              <a:t>	</a:t>
            </a:r>
            <a:r>
              <a:rPr lang="en-US" sz="2000" dirty="0" smtClean="0">
                <a:solidFill>
                  <a:srgbClr val="002060"/>
                </a:solidFill>
                <a:latin typeface="Arial Nova"/>
              </a:rPr>
              <a:t>	Total </a:t>
            </a:r>
            <a:r>
              <a:rPr lang="en-US" sz="2000" dirty="0">
                <a:solidFill>
                  <a:srgbClr val="002060"/>
                </a:solidFill>
                <a:latin typeface="Arial Nova"/>
              </a:rPr>
              <a:t>Users of English / Spanish Site: </a:t>
            </a:r>
            <a:r>
              <a:rPr lang="en-US" sz="2000" dirty="0" smtClean="0">
                <a:solidFill>
                  <a:srgbClr val="002060"/>
                </a:solidFill>
                <a:latin typeface="Arial Nova"/>
              </a:rPr>
              <a:t>4,291 </a:t>
            </a:r>
            <a:r>
              <a:rPr lang="en-US" sz="2000" dirty="0">
                <a:solidFill>
                  <a:srgbClr val="002060"/>
                </a:solidFill>
                <a:latin typeface="Arial Nova"/>
              </a:rPr>
              <a:t>(New Users </a:t>
            </a:r>
            <a:r>
              <a:rPr lang="en-US" sz="2000" dirty="0" smtClean="0">
                <a:solidFill>
                  <a:srgbClr val="002060"/>
                </a:solidFill>
                <a:latin typeface="Arial Nova"/>
              </a:rPr>
              <a:t>4,143)</a:t>
            </a:r>
          </a:p>
          <a:p>
            <a:pPr marL="194310" indent="0">
              <a:lnSpc>
                <a:spcPct val="114999"/>
              </a:lnSpc>
              <a:buNone/>
            </a:pPr>
            <a:endParaRPr lang="en-US" sz="2000" dirty="0">
              <a:solidFill>
                <a:srgbClr val="002060"/>
              </a:solidFill>
              <a:latin typeface="Arial Nova"/>
            </a:endParaRPr>
          </a:p>
          <a:p>
            <a:pPr marL="480060" indent="-285750">
              <a:lnSpc>
                <a:spcPct val="114999"/>
              </a:lnSpc>
            </a:pPr>
            <a:r>
              <a:rPr lang="en-US" sz="2000" b="1" dirty="0">
                <a:solidFill>
                  <a:srgbClr val="002060"/>
                </a:solidFill>
                <a:latin typeface="Arial Nova"/>
              </a:rPr>
              <a:t>Colorado Cities represented: </a:t>
            </a:r>
            <a:r>
              <a:rPr lang="en-US" sz="2000" dirty="0">
                <a:solidFill>
                  <a:srgbClr val="002060"/>
                </a:solidFill>
                <a:latin typeface="Arial Nova"/>
              </a:rPr>
              <a:t>Denver, Fort Collins, Boulder, Aurora, Lakewood, Colorado Springs, Longmont, Greeley, Westminster, Arvada, Englewood, Grand Junction, Pueblo, Thornton, Parker, Centennial, Highlands Ranch, Littleton, Bailey, </a:t>
            </a:r>
            <a:r>
              <a:rPr lang="en-US" sz="2000" dirty="0" smtClean="0">
                <a:solidFill>
                  <a:srgbClr val="002060"/>
                </a:solidFill>
                <a:latin typeface="Arial Nova"/>
              </a:rPr>
              <a:t>Berthoud</a:t>
            </a:r>
            <a:r>
              <a:rPr lang="en-US" sz="2000" dirty="0">
                <a:solidFill>
                  <a:srgbClr val="002060"/>
                </a:solidFill>
                <a:latin typeface="Arial Nova"/>
              </a:rPr>
              <a:t>, Craig, Golden, La Junta, Loveland, Sterling. </a:t>
            </a:r>
          </a:p>
          <a:p>
            <a:pPr marL="194310" indent="0">
              <a:buNone/>
            </a:pPr>
            <a:endParaRPr lang="en-US" sz="2000" b="1" dirty="0">
              <a:solidFill>
                <a:srgbClr val="002060"/>
              </a:solidFill>
              <a:latin typeface="Arial Nova"/>
            </a:endParaRPr>
          </a:p>
          <a:p>
            <a:pPr marL="480060" indent="-285750">
              <a:lnSpc>
                <a:spcPct val="114999"/>
              </a:lnSpc>
            </a:pPr>
            <a:endParaRPr lang="en-US" sz="1700" dirty="0">
              <a:solidFill>
                <a:srgbClr val="002060"/>
              </a:solidFill>
              <a:latin typeface="Arial Nova"/>
            </a:endParaRPr>
          </a:p>
          <a:p>
            <a:pPr marL="194310" indent="0">
              <a:lnSpc>
                <a:spcPct val="114999"/>
              </a:lnSpc>
              <a:buNone/>
            </a:pPr>
            <a:endParaRPr lang="en-US" sz="1700" dirty="0">
              <a:solidFill>
                <a:srgbClr val="002060"/>
              </a:solidFill>
              <a:latin typeface="Arial Nova"/>
            </a:endParaRPr>
          </a:p>
        </p:txBody>
      </p:sp>
      <p:sp>
        <p:nvSpPr>
          <p:cNvPr id="3" name="Title 2">
            <a:extLst>
              <a:ext uri="{FF2B5EF4-FFF2-40B4-BE49-F238E27FC236}">
                <a16:creationId xmlns:a16="http://schemas.microsoft.com/office/drawing/2014/main" id="{99930FF1-21ED-D37F-310A-416CE651DF24}"/>
              </a:ext>
            </a:extLst>
          </p:cNvPr>
          <p:cNvSpPr>
            <a:spLocks noGrp="1"/>
          </p:cNvSpPr>
          <p:nvPr>
            <p:ph type="title"/>
          </p:nvPr>
        </p:nvSpPr>
        <p:spPr>
          <a:xfrm>
            <a:off x="647813" y="806325"/>
            <a:ext cx="10251200" cy="713600"/>
          </a:xfrm>
        </p:spPr>
        <p:txBody>
          <a:bodyPr/>
          <a:lstStyle/>
          <a:p>
            <a:r>
              <a:rPr lang="en-US" sz="3450" dirty="0"/>
              <a:t>Benefits Counseling In Colorado</a:t>
            </a:r>
            <a:endParaRPr lang="en-US" dirty="0"/>
          </a:p>
        </p:txBody>
      </p:sp>
    </p:spTree>
    <p:extLst>
      <p:ext uri="{BB962C8B-B14F-4D97-AF65-F5344CB8AC3E}">
        <p14:creationId xmlns:p14="http://schemas.microsoft.com/office/powerpoint/2010/main" val="226709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6122" y="1734690"/>
            <a:ext cx="10944097" cy="4784098"/>
          </a:xfrm>
        </p:spPr>
        <p:txBody>
          <a:bodyPr/>
          <a:lstStyle/>
          <a:p>
            <a:pPr marL="194310" lvl="0" indent="0">
              <a:buClr>
                <a:srgbClr val="58595B"/>
              </a:buClr>
              <a:buNone/>
            </a:pPr>
            <a:r>
              <a:rPr lang="en-US" sz="2400" b="1" dirty="0">
                <a:solidFill>
                  <a:srgbClr val="002060"/>
                </a:solidFill>
                <a:latin typeface="Arial Nova"/>
              </a:rPr>
              <a:t>Benefits Counseling Certification Cohorts</a:t>
            </a:r>
          </a:p>
          <a:p>
            <a:pPr marL="194310" lvl="0" indent="0">
              <a:buClr>
                <a:srgbClr val="58595B"/>
              </a:buClr>
              <a:buNone/>
            </a:pPr>
            <a:endParaRPr lang="en-US" sz="2000" b="1" dirty="0">
              <a:solidFill>
                <a:srgbClr val="002060"/>
              </a:solidFill>
              <a:latin typeface="Arial Nova"/>
            </a:endParaRPr>
          </a:p>
          <a:p>
            <a:pPr marL="480060" lvl="0" indent="-285750">
              <a:lnSpc>
                <a:spcPct val="114999"/>
              </a:lnSpc>
              <a:buClr>
                <a:srgbClr val="58595B"/>
              </a:buClr>
            </a:pPr>
            <a:r>
              <a:rPr lang="en-US" sz="2000" dirty="0">
                <a:solidFill>
                  <a:srgbClr val="002060"/>
                </a:solidFill>
                <a:latin typeface="Arial Nova"/>
              </a:rPr>
              <a:t>COEF </a:t>
            </a:r>
            <a:r>
              <a:rPr lang="en-US" sz="2000" dirty="0" smtClean="0">
                <a:solidFill>
                  <a:srgbClr val="002060"/>
                </a:solidFill>
                <a:latin typeface="Arial Nova"/>
              </a:rPr>
              <a:t>/ </a:t>
            </a:r>
            <a:r>
              <a:rPr lang="en-US" sz="2000" dirty="0">
                <a:solidFill>
                  <a:srgbClr val="002060"/>
                </a:solidFill>
                <a:latin typeface="Arial Nova"/>
              </a:rPr>
              <a:t>DVR partnership – offering Cornell WIP-C Certification at a reduced rate</a:t>
            </a:r>
          </a:p>
          <a:p>
            <a:pPr marL="480060" lvl="0" indent="-285750">
              <a:lnSpc>
                <a:spcPct val="114999"/>
              </a:lnSpc>
              <a:buClr>
                <a:srgbClr val="58595B"/>
              </a:buClr>
            </a:pPr>
            <a:r>
              <a:rPr lang="en-US" sz="2000" dirty="0">
                <a:solidFill>
                  <a:srgbClr val="002060"/>
                </a:solidFill>
                <a:latin typeface="Arial Nova"/>
              </a:rPr>
              <a:t>Cohort One finished classes with 20; Cohort Two projected to finish with 17</a:t>
            </a:r>
          </a:p>
          <a:p>
            <a:pPr marL="480060" lvl="0" indent="-285750">
              <a:lnSpc>
                <a:spcPct val="114999"/>
              </a:lnSpc>
              <a:buClr>
                <a:srgbClr val="58595B"/>
              </a:buClr>
            </a:pPr>
            <a:r>
              <a:rPr lang="en-US" sz="2000" dirty="0">
                <a:solidFill>
                  <a:srgbClr val="002060"/>
                </a:solidFill>
                <a:latin typeface="Arial Nova"/>
              </a:rPr>
              <a:t>COEF Statewide Benefits Collaborative Support upon completion</a:t>
            </a:r>
          </a:p>
          <a:p>
            <a:pPr marL="194310" indent="0">
              <a:lnSpc>
                <a:spcPct val="114999"/>
              </a:lnSpc>
              <a:buNone/>
            </a:pPr>
            <a:endParaRPr lang="en-US" sz="2400" b="1" dirty="0">
              <a:solidFill>
                <a:srgbClr val="002060"/>
              </a:solidFill>
              <a:latin typeface="Arial Nova"/>
            </a:endParaRPr>
          </a:p>
          <a:p>
            <a:pPr marL="194310" indent="0">
              <a:lnSpc>
                <a:spcPct val="114999"/>
              </a:lnSpc>
              <a:buNone/>
            </a:pPr>
            <a:r>
              <a:rPr lang="en-US" sz="2400" b="1" dirty="0" smtClean="0">
                <a:solidFill>
                  <a:srgbClr val="002060"/>
                </a:solidFill>
                <a:latin typeface="Arial Nova"/>
              </a:rPr>
              <a:t>Benefits </a:t>
            </a:r>
            <a:r>
              <a:rPr lang="en-US" sz="2400" b="1" dirty="0">
                <a:solidFill>
                  <a:srgbClr val="002060"/>
                </a:solidFill>
                <a:latin typeface="Arial Nova"/>
              </a:rPr>
              <a:t>Counseling in DD and SLS Waivers </a:t>
            </a:r>
            <a:endParaRPr lang="en-US" sz="2400" b="1" dirty="0" smtClean="0">
              <a:solidFill>
                <a:srgbClr val="002060"/>
              </a:solidFill>
              <a:latin typeface="Arial Nova"/>
            </a:endParaRPr>
          </a:p>
          <a:p>
            <a:pPr marL="194310" indent="0">
              <a:lnSpc>
                <a:spcPct val="114999"/>
              </a:lnSpc>
              <a:buNone/>
            </a:pPr>
            <a:endParaRPr lang="en-US" sz="2400" b="1" dirty="0">
              <a:solidFill>
                <a:srgbClr val="002060"/>
              </a:solidFill>
              <a:latin typeface="Arial Nova"/>
            </a:endParaRPr>
          </a:p>
          <a:p>
            <a:pPr marL="480060" indent="-285750">
              <a:lnSpc>
                <a:spcPct val="114999"/>
              </a:lnSpc>
            </a:pPr>
            <a:r>
              <a:rPr lang="en-US" sz="1800" dirty="0" smtClean="0">
                <a:solidFill>
                  <a:srgbClr val="002060"/>
                </a:solidFill>
                <a:latin typeface="Arial Nova"/>
              </a:rPr>
              <a:t>HCPF has partnering with COEF to collect data from other </a:t>
            </a:r>
            <a:r>
              <a:rPr lang="en-US" sz="1800" dirty="0">
                <a:solidFill>
                  <a:srgbClr val="002060"/>
                </a:solidFill>
                <a:latin typeface="Arial Nova"/>
              </a:rPr>
              <a:t>states, and Colorado Subject Matter Experts to learn potential successes and challenges in implementing benefits counseling in DD and SLS Waivers </a:t>
            </a:r>
          </a:p>
          <a:p>
            <a:pPr marL="480060" indent="-285750">
              <a:lnSpc>
                <a:spcPct val="114999"/>
              </a:lnSpc>
            </a:pPr>
            <a:r>
              <a:rPr lang="en-US" sz="1800" dirty="0" smtClean="0">
                <a:solidFill>
                  <a:srgbClr val="002060"/>
                </a:solidFill>
                <a:latin typeface="Arial Nova"/>
              </a:rPr>
              <a:t>COEF will be making recommendations to HCPF about what to consider when adding Benefits Counseling as a waiver service.  </a:t>
            </a:r>
            <a:endParaRPr lang="en-US" dirty="0"/>
          </a:p>
        </p:txBody>
      </p:sp>
      <p:sp>
        <p:nvSpPr>
          <p:cNvPr id="3" name="Title 2"/>
          <p:cNvSpPr>
            <a:spLocks noGrp="1"/>
          </p:cNvSpPr>
          <p:nvPr>
            <p:ph type="title"/>
          </p:nvPr>
        </p:nvSpPr>
        <p:spPr/>
        <p:txBody>
          <a:bodyPr/>
          <a:lstStyle/>
          <a:p>
            <a:r>
              <a:rPr lang="en-US" dirty="0"/>
              <a:t>Benefits Counseling In Colorado</a:t>
            </a:r>
          </a:p>
        </p:txBody>
      </p:sp>
    </p:spTree>
    <p:extLst>
      <p:ext uri="{BB962C8B-B14F-4D97-AF65-F5344CB8AC3E}">
        <p14:creationId xmlns:p14="http://schemas.microsoft.com/office/powerpoint/2010/main" val="4029469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BDD701-9A1E-EF50-C824-DF57877229DE}"/>
              </a:ext>
            </a:extLst>
          </p:cNvPr>
          <p:cNvSpPr>
            <a:spLocks noGrp="1"/>
          </p:cNvSpPr>
          <p:nvPr>
            <p:ph type="title"/>
          </p:nvPr>
        </p:nvSpPr>
        <p:spPr>
          <a:xfrm>
            <a:off x="972600" y="1763267"/>
            <a:ext cx="10251200" cy="2024800"/>
          </a:xfrm>
        </p:spPr>
        <p:txBody>
          <a:bodyPr/>
          <a:lstStyle/>
          <a:p>
            <a:r>
              <a:rPr lang="en-US" dirty="0"/>
              <a:t>Colorado Employment First Data System (CO-DESOS)</a:t>
            </a:r>
          </a:p>
        </p:txBody>
      </p:sp>
    </p:spTree>
    <p:extLst>
      <p:ext uri="{BB962C8B-B14F-4D97-AF65-F5344CB8AC3E}">
        <p14:creationId xmlns:p14="http://schemas.microsoft.com/office/powerpoint/2010/main" val="248768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1d3cda9acd_0_20"/>
          <p:cNvSpPr txBox="1">
            <a:spLocks noGrp="1"/>
          </p:cNvSpPr>
          <p:nvPr>
            <p:ph type="title"/>
          </p:nvPr>
        </p:nvSpPr>
        <p:spPr>
          <a:xfrm>
            <a:off x="972600" y="843800"/>
            <a:ext cx="10251200" cy="713600"/>
          </a:xfrm>
          <a:prstGeom prst="rect">
            <a:avLst/>
          </a:prstGeom>
        </p:spPr>
        <p:txBody>
          <a:bodyPr spcFirstLastPara="1" wrap="square" lIns="121900" tIns="121900" rIns="121900" bIns="121900" anchor="t" anchorCtr="0">
            <a:noAutofit/>
          </a:bodyPr>
          <a:lstStyle/>
          <a:p>
            <a:r>
              <a:rPr lang="en-US" dirty="0" smtClean="0"/>
              <a:t>Employment First Data </a:t>
            </a:r>
            <a:r>
              <a:rPr lang="en-US" dirty="0"/>
              <a:t>Timeline</a:t>
            </a:r>
            <a:endParaRPr dirty="0"/>
          </a:p>
        </p:txBody>
      </p:sp>
      <p:sp>
        <p:nvSpPr>
          <p:cNvPr id="177" name="Google Shape;177;g11d3cda9acd_0_20"/>
          <p:cNvSpPr/>
          <p:nvPr/>
        </p:nvSpPr>
        <p:spPr>
          <a:xfrm>
            <a:off x="2886617" y="2997484"/>
            <a:ext cx="792400" cy="49200"/>
          </a:xfrm>
          <a:prstGeom prst="roundRect">
            <a:avLst>
              <a:gd name="adj" fmla="val 50000"/>
            </a:avLst>
          </a:prstGeom>
          <a:solidFill>
            <a:srgbClr val="A72A1E"/>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nvGrpSpPr>
          <p:cNvPr id="178" name="Google Shape;178;g11d3cda9acd_0_20"/>
          <p:cNvGrpSpPr/>
          <p:nvPr/>
        </p:nvGrpSpPr>
        <p:grpSpPr>
          <a:xfrm>
            <a:off x="432815" y="1998855"/>
            <a:ext cx="2862859" cy="4891866"/>
            <a:chOff x="623797" y="1957150"/>
            <a:chExt cx="1826268" cy="2955929"/>
          </a:xfrm>
        </p:grpSpPr>
        <p:sp>
          <p:nvSpPr>
            <p:cNvPr id="179" name="Google Shape;179;g11d3cda9acd_0_20"/>
            <p:cNvSpPr/>
            <p:nvPr/>
          </p:nvSpPr>
          <p:spPr>
            <a:xfrm>
              <a:off x="1151886" y="195715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1E194F"/>
                </a:solidFill>
                <a:latin typeface="Arial"/>
                <a:cs typeface="Arial"/>
                <a:sym typeface="Arial"/>
              </a:endParaRPr>
            </a:p>
          </p:txBody>
        </p:sp>
        <p:sp>
          <p:nvSpPr>
            <p:cNvPr id="180" name="Google Shape;180;g11d3cda9acd_0_20"/>
            <p:cNvSpPr txBox="1"/>
            <p:nvPr/>
          </p:nvSpPr>
          <p:spPr>
            <a:xfrm>
              <a:off x="1230636" y="2118324"/>
              <a:ext cx="436800" cy="3210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b="1" kern="0" dirty="0">
                  <a:solidFill>
                    <a:srgbClr val="1E194F"/>
                  </a:solidFill>
                  <a:latin typeface="Roboto"/>
                  <a:ea typeface="Roboto"/>
                  <a:cs typeface="Roboto"/>
                  <a:sym typeface="Roboto"/>
                </a:rPr>
                <a:t>2017</a:t>
              </a:r>
              <a:endParaRPr sz="1400" b="1" kern="0" dirty="0">
                <a:solidFill>
                  <a:srgbClr val="1E194F"/>
                </a:solidFill>
                <a:latin typeface="Roboto"/>
                <a:ea typeface="Roboto"/>
                <a:cs typeface="Roboto"/>
                <a:sym typeface="Roboto"/>
              </a:endParaRPr>
            </a:p>
          </p:txBody>
        </p:sp>
        <p:sp>
          <p:nvSpPr>
            <p:cNvPr id="181" name="Google Shape;181;g11d3cda9acd_0_20"/>
            <p:cNvSpPr txBox="1"/>
            <p:nvPr/>
          </p:nvSpPr>
          <p:spPr>
            <a:xfrm>
              <a:off x="623797" y="2760620"/>
              <a:ext cx="1709100" cy="446400"/>
            </a:xfrm>
            <a:prstGeom prst="rect">
              <a:avLst/>
            </a:prstGeom>
            <a:noFill/>
            <a:ln>
              <a:noFill/>
            </a:ln>
          </p:spPr>
          <p:txBody>
            <a:bodyPr spcFirstLastPara="1" wrap="square" lIns="121900" tIns="121900" rIns="121900" bIns="121900" anchor="b" anchorCtr="0">
              <a:noAutofit/>
            </a:bodyPr>
            <a:lstStyle/>
            <a:p>
              <a:pPr algn="ctr" defTabSz="1219170">
                <a:lnSpc>
                  <a:spcPct val="115000"/>
                </a:lnSpc>
                <a:buClr>
                  <a:srgbClr val="000000"/>
                </a:buClr>
              </a:pPr>
              <a:r>
                <a:rPr lang="en-US" sz="1600" b="1" kern="0" dirty="0">
                  <a:solidFill>
                    <a:srgbClr val="1E194F"/>
                  </a:solidFill>
                  <a:latin typeface="Roboto"/>
                  <a:ea typeface="Roboto"/>
                  <a:cs typeface="Roboto"/>
                  <a:sym typeface="Roboto"/>
                </a:rPr>
                <a:t>EFAP Strategic Recommendations</a:t>
              </a:r>
              <a:endParaRPr sz="1600" b="1" kern="0" dirty="0">
                <a:solidFill>
                  <a:srgbClr val="1E194F"/>
                </a:solidFill>
                <a:latin typeface="Roboto"/>
                <a:ea typeface="Roboto"/>
                <a:cs typeface="Roboto"/>
                <a:sym typeface="Roboto"/>
              </a:endParaRPr>
            </a:p>
          </p:txBody>
        </p:sp>
        <p:sp>
          <p:nvSpPr>
            <p:cNvPr id="182" name="Google Shape;182;g11d3cda9acd_0_20"/>
            <p:cNvSpPr txBox="1"/>
            <p:nvPr/>
          </p:nvSpPr>
          <p:spPr>
            <a:xfrm>
              <a:off x="695065" y="3176079"/>
              <a:ext cx="1755000" cy="17370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kern="0" dirty="0">
                  <a:solidFill>
                    <a:srgbClr val="1E194F"/>
                  </a:solidFill>
                  <a:latin typeface="Roboto"/>
                  <a:ea typeface="Roboto"/>
                  <a:cs typeface="Roboto"/>
                  <a:sym typeface="Roboto"/>
                </a:rPr>
                <a:t>1.-A Develop a system to track employment outcomes and day service participation for Coloradans with significant disabilities and produce an annual report to the Colorado General Assembly consistent with CRS 25.5-10-204 (1) (g) (III).</a:t>
              </a:r>
              <a:endParaRPr sz="1400" kern="0" dirty="0">
                <a:solidFill>
                  <a:srgbClr val="1E194F"/>
                </a:solidFill>
                <a:latin typeface="Roboto"/>
                <a:ea typeface="Roboto"/>
                <a:cs typeface="Roboto"/>
                <a:sym typeface="Roboto"/>
              </a:endParaRPr>
            </a:p>
          </p:txBody>
        </p:sp>
      </p:grpSp>
      <p:grpSp>
        <p:nvGrpSpPr>
          <p:cNvPr id="183" name="Google Shape;183;g11d3cda9acd_0_20"/>
          <p:cNvGrpSpPr/>
          <p:nvPr/>
        </p:nvGrpSpPr>
        <p:grpSpPr>
          <a:xfrm>
            <a:off x="3476884" y="1998869"/>
            <a:ext cx="2495291" cy="3508628"/>
            <a:chOff x="2699423" y="2029111"/>
            <a:chExt cx="1709103" cy="1826016"/>
          </a:xfrm>
        </p:grpSpPr>
        <p:sp>
          <p:nvSpPr>
            <p:cNvPr id="184" name="Google Shape;184;g11d3cda9acd_0_20"/>
            <p:cNvSpPr/>
            <p:nvPr/>
          </p:nvSpPr>
          <p:spPr>
            <a:xfrm>
              <a:off x="3215426" y="2029111"/>
              <a:ext cx="665100" cy="522300"/>
            </a:xfrm>
            <a:prstGeom prst="ellipse">
              <a:avLst/>
            </a:prstGeom>
            <a:noFill/>
            <a:ln w="3810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1E194F"/>
                </a:solidFill>
                <a:latin typeface="Arial"/>
                <a:cs typeface="Arial"/>
                <a:sym typeface="Arial"/>
              </a:endParaRPr>
            </a:p>
          </p:txBody>
        </p:sp>
        <p:sp>
          <p:nvSpPr>
            <p:cNvPr id="185" name="Google Shape;185;g11d3cda9acd_0_20"/>
            <p:cNvSpPr txBox="1"/>
            <p:nvPr/>
          </p:nvSpPr>
          <p:spPr>
            <a:xfrm>
              <a:off x="2699425" y="2660925"/>
              <a:ext cx="1709100" cy="446400"/>
            </a:xfrm>
            <a:prstGeom prst="rect">
              <a:avLst/>
            </a:prstGeom>
            <a:noFill/>
            <a:ln>
              <a:noFill/>
            </a:ln>
          </p:spPr>
          <p:txBody>
            <a:bodyPr spcFirstLastPara="1" wrap="square" lIns="121900" tIns="121900" rIns="121900" bIns="121900" anchor="b" anchorCtr="0">
              <a:noAutofit/>
            </a:bodyPr>
            <a:lstStyle/>
            <a:p>
              <a:pPr algn="ctr" defTabSz="1219170">
                <a:lnSpc>
                  <a:spcPct val="115000"/>
                </a:lnSpc>
                <a:buClr>
                  <a:srgbClr val="000000"/>
                </a:buClr>
              </a:pPr>
              <a:r>
                <a:rPr lang="en-US" sz="1600" b="1" kern="0" dirty="0">
                  <a:solidFill>
                    <a:srgbClr val="1E194F"/>
                  </a:solidFill>
                  <a:latin typeface="Roboto"/>
                  <a:ea typeface="Roboto"/>
                  <a:cs typeface="Roboto"/>
                  <a:sym typeface="Roboto"/>
                </a:rPr>
                <a:t>Indiana University UCEDD</a:t>
              </a:r>
              <a:endParaRPr sz="1600" b="1" kern="0" dirty="0">
                <a:solidFill>
                  <a:srgbClr val="1E194F"/>
                </a:solidFill>
                <a:latin typeface="Roboto"/>
                <a:ea typeface="Roboto"/>
                <a:cs typeface="Roboto"/>
                <a:sym typeface="Roboto"/>
              </a:endParaRPr>
            </a:p>
          </p:txBody>
        </p:sp>
        <p:sp>
          <p:nvSpPr>
            <p:cNvPr id="186" name="Google Shape;186;g11d3cda9acd_0_20"/>
            <p:cNvSpPr txBox="1"/>
            <p:nvPr/>
          </p:nvSpPr>
          <p:spPr>
            <a:xfrm>
              <a:off x="2699423" y="3117727"/>
              <a:ext cx="1709100" cy="737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333" kern="0" dirty="0">
                  <a:solidFill>
                    <a:srgbClr val="1E194F"/>
                  </a:solidFill>
                  <a:latin typeface="Roboto"/>
                  <a:ea typeface="Roboto"/>
                  <a:cs typeface="Roboto"/>
                  <a:sym typeface="Roboto"/>
                </a:rPr>
                <a:t>Presents DESOS to EFAP, COEF responds to feedback and questions. Continued engagement occurs during the HCPF </a:t>
              </a:r>
              <a:r>
                <a:rPr lang="en-US" sz="1333" kern="0" dirty="0" smtClean="0">
                  <a:solidFill>
                    <a:srgbClr val="1E194F"/>
                  </a:solidFill>
                  <a:latin typeface="Roboto"/>
                  <a:ea typeface="Roboto"/>
                  <a:cs typeface="Roboto"/>
                  <a:sym typeface="Roboto"/>
                </a:rPr>
                <a:t>SB18-145 </a:t>
              </a:r>
              <a:r>
                <a:rPr lang="en-US" sz="1333" kern="0" dirty="0">
                  <a:solidFill>
                    <a:srgbClr val="1E194F"/>
                  </a:solidFill>
                  <a:latin typeface="Roboto"/>
                  <a:ea typeface="Roboto"/>
                  <a:cs typeface="Roboto"/>
                  <a:sym typeface="Roboto"/>
                </a:rPr>
                <a:t>Data Committee </a:t>
              </a:r>
              <a:endParaRPr sz="1333" kern="0" dirty="0">
                <a:solidFill>
                  <a:srgbClr val="1E194F"/>
                </a:solidFill>
                <a:latin typeface="Roboto"/>
                <a:ea typeface="Roboto"/>
                <a:cs typeface="Roboto"/>
                <a:sym typeface="Roboto"/>
              </a:endParaRPr>
            </a:p>
          </p:txBody>
        </p:sp>
        <p:sp>
          <p:nvSpPr>
            <p:cNvPr id="187" name="Google Shape;187;g11d3cda9acd_0_20"/>
            <p:cNvSpPr txBox="1"/>
            <p:nvPr/>
          </p:nvSpPr>
          <p:spPr>
            <a:xfrm>
              <a:off x="3229639" y="2123206"/>
              <a:ext cx="584100" cy="326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b="1" kern="0" dirty="0">
                  <a:solidFill>
                    <a:srgbClr val="1E194F"/>
                  </a:solidFill>
                  <a:latin typeface="Roboto"/>
                  <a:ea typeface="Roboto"/>
                  <a:cs typeface="Roboto"/>
                  <a:sym typeface="Roboto"/>
                </a:rPr>
                <a:t>April 2021</a:t>
              </a:r>
              <a:endParaRPr sz="1400" b="1" kern="0" dirty="0">
                <a:solidFill>
                  <a:srgbClr val="1E194F"/>
                </a:solidFill>
                <a:latin typeface="Roboto"/>
                <a:ea typeface="Roboto"/>
                <a:cs typeface="Roboto"/>
                <a:sym typeface="Roboto"/>
              </a:endParaRPr>
            </a:p>
          </p:txBody>
        </p:sp>
      </p:grpSp>
      <p:grpSp>
        <p:nvGrpSpPr>
          <p:cNvPr id="188" name="Google Shape;188;g11d3cda9acd_0_20"/>
          <p:cNvGrpSpPr/>
          <p:nvPr/>
        </p:nvGrpSpPr>
        <p:grpSpPr>
          <a:xfrm>
            <a:off x="6313198" y="1998855"/>
            <a:ext cx="2570813" cy="3611553"/>
            <a:chOff x="4792079" y="1957151"/>
            <a:chExt cx="1760831" cy="1785776"/>
          </a:xfrm>
        </p:grpSpPr>
        <p:sp>
          <p:nvSpPr>
            <p:cNvPr id="189" name="Google Shape;189;g11d3cda9acd_0_20"/>
            <p:cNvSpPr/>
            <p:nvPr/>
          </p:nvSpPr>
          <p:spPr>
            <a:xfrm>
              <a:off x="5338798" y="1957151"/>
              <a:ext cx="637200" cy="4938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90" name="Google Shape;190;g11d3cda9acd_0_20"/>
            <p:cNvSpPr txBox="1"/>
            <p:nvPr/>
          </p:nvSpPr>
          <p:spPr>
            <a:xfrm>
              <a:off x="4792079" y="2707215"/>
              <a:ext cx="1709100" cy="272700"/>
            </a:xfrm>
            <a:prstGeom prst="rect">
              <a:avLst/>
            </a:prstGeom>
            <a:noFill/>
            <a:ln>
              <a:noFill/>
            </a:ln>
          </p:spPr>
          <p:txBody>
            <a:bodyPr spcFirstLastPara="1" wrap="square" lIns="121900" tIns="121900" rIns="121900" bIns="121900" anchor="b" anchorCtr="0">
              <a:noAutofit/>
            </a:bodyPr>
            <a:lstStyle/>
            <a:p>
              <a:pPr algn="ctr" defTabSz="1219170">
                <a:lnSpc>
                  <a:spcPct val="115000"/>
                </a:lnSpc>
                <a:buClr>
                  <a:srgbClr val="000000"/>
                </a:buClr>
              </a:pPr>
              <a:r>
                <a:rPr lang="en-US" sz="1600" b="1" kern="0" dirty="0">
                  <a:solidFill>
                    <a:srgbClr val="1E194F"/>
                  </a:solidFill>
                  <a:latin typeface="Roboto"/>
                  <a:ea typeface="Roboto"/>
                  <a:cs typeface="Roboto"/>
                  <a:sym typeface="Roboto"/>
                </a:rPr>
                <a:t>COEF Procures DESOS</a:t>
              </a:r>
              <a:endParaRPr sz="1600" b="1" kern="0" dirty="0">
                <a:solidFill>
                  <a:srgbClr val="1E194F"/>
                </a:solidFill>
                <a:latin typeface="Roboto"/>
                <a:ea typeface="Roboto"/>
                <a:cs typeface="Roboto"/>
                <a:sym typeface="Roboto"/>
              </a:endParaRPr>
            </a:p>
          </p:txBody>
        </p:sp>
        <p:sp>
          <p:nvSpPr>
            <p:cNvPr id="191" name="Google Shape;191;g11d3cda9acd_0_20"/>
            <p:cNvSpPr txBox="1"/>
            <p:nvPr/>
          </p:nvSpPr>
          <p:spPr>
            <a:xfrm>
              <a:off x="4843810" y="3005527"/>
              <a:ext cx="1709100" cy="737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kern="0" dirty="0">
                  <a:solidFill>
                    <a:srgbClr val="1E194F"/>
                  </a:solidFill>
                  <a:latin typeface="Roboto"/>
                  <a:ea typeface="Roboto"/>
                  <a:cs typeface="Roboto"/>
                  <a:sym typeface="Roboto"/>
                </a:rPr>
                <a:t>CO website build begins</a:t>
              </a:r>
              <a:endParaRPr sz="1400" kern="0" dirty="0">
                <a:solidFill>
                  <a:srgbClr val="1E194F"/>
                </a:solidFill>
                <a:latin typeface="Roboto"/>
                <a:ea typeface="Roboto"/>
                <a:cs typeface="Roboto"/>
                <a:sym typeface="Roboto"/>
              </a:endParaRPr>
            </a:p>
          </p:txBody>
        </p:sp>
        <p:sp>
          <p:nvSpPr>
            <p:cNvPr id="192" name="Google Shape;192;g11d3cda9acd_0_20"/>
            <p:cNvSpPr txBox="1"/>
            <p:nvPr/>
          </p:nvSpPr>
          <p:spPr>
            <a:xfrm>
              <a:off x="5319609" y="2050200"/>
              <a:ext cx="637200" cy="3228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b="1" kern="0" dirty="0">
                  <a:solidFill>
                    <a:srgbClr val="1E194F"/>
                  </a:solidFill>
                  <a:latin typeface="Roboto"/>
                  <a:ea typeface="Roboto"/>
                  <a:cs typeface="Roboto"/>
                  <a:sym typeface="Roboto"/>
                </a:rPr>
                <a:t>January 2022</a:t>
              </a:r>
              <a:endParaRPr sz="1400" b="1" kern="0" dirty="0">
                <a:solidFill>
                  <a:srgbClr val="1E194F"/>
                </a:solidFill>
                <a:latin typeface="Roboto"/>
                <a:ea typeface="Roboto"/>
                <a:cs typeface="Roboto"/>
                <a:sym typeface="Roboto"/>
              </a:endParaRPr>
            </a:p>
          </p:txBody>
        </p:sp>
      </p:grpSp>
      <p:grpSp>
        <p:nvGrpSpPr>
          <p:cNvPr id="193" name="Google Shape;193;g11d3cda9acd_0_20"/>
          <p:cNvGrpSpPr/>
          <p:nvPr/>
        </p:nvGrpSpPr>
        <p:grpSpPr>
          <a:xfrm>
            <a:off x="9090684" y="2035201"/>
            <a:ext cx="2615379" cy="3558689"/>
            <a:chOff x="6863376" y="1932422"/>
            <a:chExt cx="1709100" cy="1799499"/>
          </a:xfrm>
        </p:grpSpPr>
        <p:sp>
          <p:nvSpPr>
            <p:cNvPr id="194" name="Google Shape;194;g11d3cda9acd_0_20"/>
            <p:cNvSpPr/>
            <p:nvPr/>
          </p:nvSpPr>
          <p:spPr>
            <a:xfrm>
              <a:off x="7402489" y="1932422"/>
              <a:ext cx="630900" cy="486900"/>
            </a:xfrm>
            <a:prstGeom prst="ellipse">
              <a:avLst/>
            </a:prstGeom>
            <a:no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95" name="Google Shape;195;g11d3cda9acd_0_20"/>
            <p:cNvSpPr txBox="1"/>
            <p:nvPr/>
          </p:nvSpPr>
          <p:spPr>
            <a:xfrm>
              <a:off x="6863376" y="2600358"/>
              <a:ext cx="1709100" cy="360900"/>
            </a:xfrm>
            <a:prstGeom prst="rect">
              <a:avLst/>
            </a:prstGeom>
            <a:noFill/>
            <a:ln>
              <a:noFill/>
            </a:ln>
          </p:spPr>
          <p:txBody>
            <a:bodyPr spcFirstLastPara="1" wrap="square" lIns="121900" tIns="121900" rIns="121900" bIns="121900" anchor="b" anchorCtr="0">
              <a:noAutofit/>
            </a:bodyPr>
            <a:lstStyle/>
            <a:p>
              <a:pPr algn="ctr" defTabSz="1219170">
                <a:lnSpc>
                  <a:spcPct val="115000"/>
                </a:lnSpc>
                <a:buClr>
                  <a:srgbClr val="000000"/>
                </a:buClr>
              </a:pPr>
              <a:r>
                <a:rPr lang="en-US" sz="1600" b="1" kern="0" dirty="0">
                  <a:solidFill>
                    <a:srgbClr val="1E194F"/>
                  </a:solidFill>
                  <a:latin typeface="Roboto"/>
                  <a:ea typeface="Roboto"/>
                  <a:cs typeface="Roboto"/>
                  <a:sym typeface="Roboto"/>
                </a:rPr>
                <a:t>COEF Launch of CO DESOS</a:t>
              </a:r>
              <a:endParaRPr sz="1600" b="1" kern="0" dirty="0">
                <a:solidFill>
                  <a:srgbClr val="1E194F"/>
                </a:solidFill>
                <a:latin typeface="Roboto"/>
                <a:ea typeface="Roboto"/>
                <a:cs typeface="Roboto"/>
                <a:sym typeface="Roboto"/>
              </a:endParaRPr>
            </a:p>
          </p:txBody>
        </p:sp>
        <p:sp>
          <p:nvSpPr>
            <p:cNvPr id="196" name="Google Shape;196;g11d3cda9acd_0_20"/>
            <p:cNvSpPr txBox="1"/>
            <p:nvPr/>
          </p:nvSpPr>
          <p:spPr>
            <a:xfrm>
              <a:off x="6981425" y="2994521"/>
              <a:ext cx="1473000" cy="737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kern="0" dirty="0">
                  <a:solidFill>
                    <a:srgbClr val="1E194F"/>
                  </a:solidFill>
                  <a:latin typeface="Roboto"/>
                  <a:ea typeface="Roboto"/>
                  <a:cs typeface="Roboto"/>
                  <a:sym typeface="Roboto"/>
                </a:rPr>
                <a:t>Stakeholder engagement, project plan and initial provider data entry</a:t>
              </a:r>
              <a:endParaRPr sz="1400" kern="0" dirty="0">
                <a:solidFill>
                  <a:srgbClr val="1E194F"/>
                </a:solidFill>
                <a:latin typeface="Roboto"/>
                <a:ea typeface="Roboto"/>
                <a:cs typeface="Roboto"/>
                <a:sym typeface="Roboto"/>
              </a:endParaRPr>
            </a:p>
          </p:txBody>
        </p:sp>
        <p:sp>
          <p:nvSpPr>
            <p:cNvPr id="197" name="Google Shape;197;g11d3cda9acd_0_20"/>
            <p:cNvSpPr txBox="1"/>
            <p:nvPr/>
          </p:nvSpPr>
          <p:spPr>
            <a:xfrm>
              <a:off x="7402489" y="2015881"/>
              <a:ext cx="630900" cy="3693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US" sz="1400" b="1" kern="0" dirty="0">
                  <a:solidFill>
                    <a:srgbClr val="1E194F"/>
                  </a:solidFill>
                  <a:latin typeface="Roboto"/>
                  <a:ea typeface="Roboto"/>
                  <a:cs typeface="Roboto"/>
                  <a:sym typeface="Roboto"/>
                </a:rPr>
                <a:t>Summer 2022</a:t>
              </a:r>
              <a:endParaRPr sz="1400" b="1" kern="0" dirty="0">
                <a:solidFill>
                  <a:srgbClr val="1E194F"/>
                </a:solidFill>
                <a:latin typeface="Roboto"/>
                <a:ea typeface="Roboto"/>
                <a:cs typeface="Roboto"/>
                <a:sym typeface="Roboto"/>
              </a:endParaRPr>
            </a:p>
          </p:txBody>
        </p:sp>
      </p:grpSp>
      <p:sp>
        <p:nvSpPr>
          <p:cNvPr id="198" name="Google Shape;198;g11d3cda9acd_0_20"/>
          <p:cNvSpPr/>
          <p:nvPr/>
        </p:nvSpPr>
        <p:spPr>
          <a:xfrm>
            <a:off x="5782900" y="2997484"/>
            <a:ext cx="7924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99" name="Google Shape;199;g11d3cda9acd_0_20"/>
          <p:cNvSpPr/>
          <p:nvPr/>
        </p:nvSpPr>
        <p:spPr>
          <a:xfrm>
            <a:off x="8558867" y="2997484"/>
            <a:ext cx="792400" cy="49200"/>
          </a:xfrm>
          <a:prstGeom prst="roundRect">
            <a:avLst>
              <a:gd name="adj" fmla="val 50000"/>
            </a:avLst>
          </a:prstGeom>
          <a:solidFill>
            <a:srgbClr val="85858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5"/>
          <p:cNvSpPr txBox="1">
            <a:spLocks noGrp="1"/>
          </p:cNvSpPr>
          <p:nvPr>
            <p:ph type="title"/>
          </p:nvPr>
        </p:nvSpPr>
        <p:spPr>
          <a:xfrm>
            <a:off x="972600" y="843800"/>
            <a:ext cx="10251200" cy="713600"/>
          </a:xfrm>
          <a:prstGeom prst="rect">
            <a:avLst/>
          </a:prstGeom>
          <a:noFill/>
          <a:ln>
            <a:noFill/>
          </a:ln>
        </p:spPr>
        <p:txBody>
          <a:bodyPr spcFirstLastPara="1" wrap="square" lIns="121900" tIns="121900" rIns="121900" bIns="121900" anchor="t" anchorCtr="0">
            <a:noAutofit/>
          </a:bodyPr>
          <a:lstStyle/>
          <a:p>
            <a:r>
              <a:rPr lang="en-US" dirty="0"/>
              <a:t>Goals of CO Employment First Data System</a:t>
            </a:r>
            <a:endParaRPr dirty="0"/>
          </a:p>
        </p:txBody>
      </p:sp>
      <p:sp>
        <p:nvSpPr>
          <p:cNvPr id="205" name="Google Shape;205;p5"/>
          <p:cNvSpPr txBox="1"/>
          <p:nvPr/>
        </p:nvSpPr>
        <p:spPr>
          <a:xfrm>
            <a:off x="559400" y="1873376"/>
            <a:ext cx="10664400" cy="5396373"/>
          </a:xfrm>
          <a:prstGeom prst="rect">
            <a:avLst/>
          </a:prstGeom>
          <a:noFill/>
          <a:ln>
            <a:noFill/>
          </a:ln>
        </p:spPr>
        <p:txBody>
          <a:bodyPr spcFirstLastPara="1" wrap="square" lIns="121900" tIns="121900" rIns="121900" bIns="121900" anchor="t" anchorCtr="0">
            <a:spAutoFit/>
          </a:bodyPr>
          <a:lstStyle/>
          <a:p>
            <a:pPr marL="608965" indent="-448310" defTabSz="1219170">
              <a:buClr>
                <a:srgbClr val="000000"/>
              </a:buClr>
              <a:buSzPts val="1700"/>
              <a:buFont typeface="Arial"/>
              <a:buChar char="●"/>
            </a:pPr>
            <a:r>
              <a:rPr lang="en-US" sz="2400" kern="0" dirty="0">
                <a:latin typeface="Arial"/>
                <a:cs typeface="Arial"/>
                <a:sym typeface="Arial"/>
              </a:rPr>
              <a:t>Create an annual “point in time” style data collection process in Colorado</a:t>
            </a:r>
            <a:endParaRPr lang="en-US" sz="2400" kern="0" dirty="0">
              <a:latin typeface="Arial"/>
              <a:cs typeface="Arial"/>
            </a:endParaRPr>
          </a:p>
          <a:p>
            <a:pPr marL="608965" defTabSz="1219170">
              <a:buClr>
                <a:srgbClr val="000000"/>
              </a:buClr>
            </a:pPr>
            <a:endParaRPr lang="en-US" sz="2400" kern="0" dirty="0">
              <a:latin typeface="Arial"/>
              <a:cs typeface="Arial"/>
            </a:endParaRPr>
          </a:p>
          <a:p>
            <a:pPr marL="608965" indent="-448310" defTabSz="1219170">
              <a:buClr>
                <a:srgbClr val="000000"/>
              </a:buClr>
              <a:buSzPts val="1700"/>
              <a:buFont typeface="Arial"/>
              <a:buChar char="●"/>
            </a:pPr>
            <a:r>
              <a:rPr lang="en-US" sz="2400" kern="0" dirty="0">
                <a:latin typeface="Arial"/>
                <a:cs typeface="Arial"/>
                <a:sym typeface="Arial"/>
              </a:rPr>
              <a:t>CO-DESOS is </a:t>
            </a:r>
            <a:r>
              <a:rPr lang="en-US" sz="2400" i="1" u="sng" kern="0" dirty="0">
                <a:latin typeface="Arial"/>
                <a:cs typeface="Arial"/>
                <a:sym typeface="Arial"/>
              </a:rPr>
              <a:t>accessible, user friendly and accepted</a:t>
            </a:r>
            <a:r>
              <a:rPr lang="en-US" sz="2400" kern="0" dirty="0">
                <a:latin typeface="Arial"/>
                <a:cs typeface="Arial"/>
                <a:sym typeface="Arial"/>
              </a:rPr>
              <a:t> by provider organizations as valuable.</a:t>
            </a:r>
            <a:endParaRPr lang="en-US" sz="2400" kern="0" dirty="0">
              <a:latin typeface="Arial"/>
              <a:cs typeface="Arial"/>
            </a:endParaRPr>
          </a:p>
          <a:p>
            <a:pPr marL="608965" defTabSz="1219170">
              <a:buClr>
                <a:srgbClr val="000000"/>
              </a:buClr>
            </a:pPr>
            <a:endParaRPr lang="en-US" sz="2400" kern="0" dirty="0">
              <a:latin typeface="Arial"/>
              <a:cs typeface="Arial"/>
            </a:endParaRPr>
          </a:p>
          <a:p>
            <a:pPr marL="608965" indent="-448310" defTabSz="1219170">
              <a:buClr>
                <a:srgbClr val="000000"/>
              </a:buClr>
              <a:buSzPts val="1700"/>
              <a:buFont typeface="Arial"/>
              <a:buChar char="●"/>
            </a:pPr>
            <a:r>
              <a:rPr lang="en-US" sz="2400" kern="0" dirty="0">
                <a:latin typeface="Arial"/>
                <a:cs typeface="Arial"/>
                <a:sym typeface="Arial"/>
              </a:rPr>
              <a:t>Produces an annual data report on key Employment First outcomes that can be used by a wide variety of stakeholders. </a:t>
            </a:r>
          </a:p>
          <a:p>
            <a:pPr marL="608965" defTabSz="1219170">
              <a:buClr>
                <a:srgbClr val="000000"/>
              </a:buClr>
            </a:pPr>
            <a:endParaRPr lang="en-US" sz="2400" kern="0" dirty="0">
              <a:latin typeface="Arial"/>
              <a:cs typeface="Arial"/>
            </a:endParaRPr>
          </a:p>
          <a:p>
            <a:pPr marL="609585" indent="-448722" defTabSz="1219170">
              <a:buClr>
                <a:srgbClr val="000000"/>
              </a:buClr>
              <a:buSzPts val="1700"/>
              <a:buFont typeface="Arial"/>
              <a:buChar char="●"/>
            </a:pPr>
            <a:r>
              <a:rPr lang="en-US" sz="2400" kern="0" dirty="0">
                <a:latin typeface="Arial"/>
                <a:cs typeface="Arial"/>
                <a:sym typeface="Arial"/>
              </a:rPr>
              <a:t>CO-DESOS establishes a collaborative Employment First data culture with increased provider response rates each year and the opportunity to compare data longitudinally. </a:t>
            </a:r>
            <a:endParaRPr lang="en-US" sz="2400" kern="0" dirty="0">
              <a:latin typeface="Arial"/>
              <a:cs typeface="Arial"/>
            </a:endParaRPr>
          </a:p>
          <a:p>
            <a:pPr marL="608965" indent="-448310" defTabSz="1219170">
              <a:buClr>
                <a:srgbClr val="000000"/>
              </a:buClr>
              <a:buSzPts val="1700"/>
              <a:buFont typeface="Arial"/>
              <a:buChar char="●"/>
            </a:pPr>
            <a:endParaRPr lang="en-US" sz="2267" kern="0" dirty="0">
              <a:solidFill>
                <a:srgbClr val="000000"/>
              </a:solidFill>
              <a:latin typeface="Arial"/>
              <a:cs typeface="Arial"/>
            </a:endParaRPr>
          </a:p>
          <a:p>
            <a:pPr marL="608965" indent="-448310" defTabSz="1219170">
              <a:buClr>
                <a:srgbClr val="000000"/>
              </a:buClr>
              <a:buSzPts val="1700"/>
              <a:buFont typeface="Arial"/>
              <a:buChar char="●"/>
            </a:pPr>
            <a:endParaRPr lang="en-US" sz="2400" kern="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d3cda9acd_0_1"/>
          <p:cNvSpPr txBox="1">
            <a:spLocks noGrp="1"/>
          </p:cNvSpPr>
          <p:nvPr>
            <p:ph type="title"/>
          </p:nvPr>
        </p:nvSpPr>
        <p:spPr>
          <a:xfrm>
            <a:off x="972600" y="843800"/>
            <a:ext cx="10251200" cy="713600"/>
          </a:xfrm>
          <a:prstGeom prst="rect">
            <a:avLst/>
          </a:prstGeom>
        </p:spPr>
        <p:txBody>
          <a:bodyPr spcFirstLastPara="1" wrap="square" lIns="121900" tIns="121900" rIns="121900" bIns="121900" anchor="t" anchorCtr="0">
            <a:noAutofit/>
          </a:bodyPr>
          <a:lstStyle/>
          <a:p>
            <a:r>
              <a:rPr lang="en-US" dirty="0"/>
              <a:t>CO DESOS Demo Site</a:t>
            </a:r>
            <a:endParaRPr dirty="0"/>
          </a:p>
        </p:txBody>
      </p:sp>
      <p:pic>
        <p:nvPicPr>
          <p:cNvPr id="211" name="Google Shape;211;g11d3cda9acd_0_1"/>
          <p:cNvPicPr preferRelativeResize="0"/>
          <p:nvPr/>
        </p:nvPicPr>
        <p:blipFill>
          <a:blip r:embed="rId3">
            <a:alphaModFix/>
          </a:blip>
          <a:stretch>
            <a:fillRect/>
          </a:stretch>
        </p:blipFill>
        <p:spPr>
          <a:xfrm>
            <a:off x="972600" y="1557400"/>
            <a:ext cx="9062632" cy="5339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lorado Office of Employment First">
  <a:themeElements>
    <a:clrScheme name="Streamline">
      <a:dk1>
        <a:srgbClr val="58595B"/>
      </a:dk1>
      <a:lt1>
        <a:srgbClr val="FFFFFF"/>
      </a:lt1>
      <a:dk2>
        <a:srgbClr val="1E194F"/>
      </a:dk2>
      <a:lt2>
        <a:srgbClr val="E9EDEE"/>
      </a:lt2>
      <a:accent1>
        <a:srgbClr val="1E194F"/>
      </a:accent1>
      <a:accent2>
        <a:srgbClr val="86C7CA"/>
      </a:accent2>
      <a:accent3>
        <a:srgbClr val="FFD56E"/>
      </a:accent3>
      <a:accent4>
        <a:srgbClr val="60A861"/>
      </a:accent4>
      <a:accent5>
        <a:srgbClr val="F04B5D"/>
      </a:accent5>
      <a:accent6>
        <a:srgbClr val="F5841F"/>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1373</Words>
  <Application>Microsoft Office PowerPoint</Application>
  <PresentationFormat>Widescreen</PresentationFormat>
  <Paragraphs>152</Paragraphs>
  <Slides>20</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Nova</vt:lpstr>
      <vt:lpstr>Calibri</vt:lpstr>
      <vt:lpstr>Lato</vt:lpstr>
      <vt:lpstr>Open Sans</vt:lpstr>
      <vt:lpstr>Raleway</vt:lpstr>
      <vt:lpstr>Roboto</vt:lpstr>
      <vt:lpstr>Roboto Medium</vt:lpstr>
      <vt:lpstr>Roboto Slab</vt:lpstr>
      <vt:lpstr>Roboto Thin</vt:lpstr>
      <vt:lpstr>Colorado Office of Employment First</vt:lpstr>
      <vt:lpstr>COEF Updates Alliance State Forum  May 19, 2022 </vt:lpstr>
      <vt:lpstr>Agenda</vt:lpstr>
      <vt:lpstr>Benefits Counseling Updates</vt:lpstr>
      <vt:lpstr>Benefits Counseling In Colorado</vt:lpstr>
      <vt:lpstr>Benefits Counseling In Colorado</vt:lpstr>
      <vt:lpstr>Colorado Employment First Data System (CO-DESOS)</vt:lpstr>
      <vt:lpstr>Employment First Data Timeline</vt:lpstr>
      <vt:lpstr>Goals of CO Employment First Data System</vt:lpstr>
      <vt:lpstr>CO DESOS Demo Site</vt:lpstr>
      <vt:lpstr>What’s Next? </vt:lpstr>
      <vt:lpstr>Rate Structure and Rate Methodology Report  Can be found at our website: RSRM Report</vt:lpstr>
      <vt:lpstr>PowerPoint Presentation</vt:lpstr>
      <vt:lpstr>PowerPoint Presentation</vt:lpstr>
      <vt:lpstr>Recommended Issues for Discussion</vt:lpstr>
      <vt:lpstr>COEF Sustainability </vt:lpstr>
      <vt:lpstr>Commitments from EFAP Partners - FY23</vt:lpstr>
      <vt:lpstr>Commitments from EFAP Partners - FY23</vt:lpstr>
      <vt:lpstr>COEFs Pathway Forward – FY24 and Beyond</vt:lpstr>
      <vt:lpstr>Questions / 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COEF Updates to Alliance State Meeting  May 19th, 2022</dc:title>
  <dc:creator>Taylor, Aryn</dc:creator>
  <cp:lastModifiedBy>Henke, Patricia</cp:lastModifiedBy>
  <cp:revision>110</cp:revision>
  <dcterms:created xsi:type="dcterms:W3CDTF">2022-05-10T21:47:41Z</dcterms:created>
  <dcterms:modified xsi:type="dcterms:W3CDTF">2022-05-19T03:51:16Z</dcterms:modified>
</cp:coreProperties>
</file>