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48"/>
  </p:notesMasterIdLst>
  <p:sldIdLst>
    <p:sldId id="256" r:id="rId2"/>
    <p:sldId id="258" r:id="rId3"/>
    <p:sldId id="394" r:id="rId4"/>
    <p:sldId id="395" r:id="rId5"/>
    <p:sldId id="277" r:id="rId6"/>
    <p:sldId id="347" r:id="rId7"/>
    <p:sldId id="266" r:id="rId8"/>
    <p:sldId id="267" r:id="rId9"/>
    <p:sldId id="324" r:id="rId10"/>
    <p:sldId id="396" r:id="rId11"/>
    <p:sldId id="276" r:id="rId12"/>
    <p:sldId id="397" r:id="rId13"/>
    <p:sldId id="274" r:id="rId14"/>
    <p:sldId id="340" r:id="rId15"/>
    <p:sldId id="269" r:id="rId16"/>
    <p:sldId id="362" r:id="rId17"/>
    <p:sldId id="398" r:id="rId18"/>
    <p:sldId id="369" r:id="rId19"/>
    <p:sldId id="370" r:id="rId20"/>
    <p:sldId id="279" r:id="rId21"/>
    <p:sldId id="280" r:id="rId22"/>
    <p:sldId id="331" r:id="rId23"/>
    <p:sldId id="326" r:id="rId24"/>
    <p:sldId id="332" r:id="rId25"/>
    <p:sldId id="333" r:id="rId26"/>
    <p:sldId id="330" r:id="rId27"/>
    <p:sldId id="405" r:id="rId28"/>
    <p:sldId id="406" r:id="rId29"/>
    <p:sldId id="407" r:id="rId30"/>
    <p:sldId id="334" r:id="rId31"/>
    <p:sldId id="335" r:id="rId32"/>
    <p:sldId id="401" r:id="rId33"/>
    <p:sldId id="402" r:id="rId34"/>
    <p:sldId id="403" r:id="rId35"/>
    <p:sldId id="354" r:id="rId36"/>
    <p:sldId id="404" r:id="rId37"/>
    <p:sldId id="311" r:id="rId38"/>
    <p:sldId id="377" r:id="rId39"/>
    <p:sldId id="376" r:id="rId40"/>
    <p:sldId id="337" r:id="rId41"/>
    <p:sldId id="338" r:id="rId42"/>
    <p:sldId id="292" r:id="rId43"/>
    <p:sldId id="378" r:id="rId44"/>
    <p:sldId id="315" r:id="rId45"/>
    <p:sldId id="408" r:id="rId46"/>
    <p:sldId id="409" r:id="rId47"/>
  </p:sldIdLst>
  <p:sldSz cx="9144000" cy="6858000" type="screen4x3"/>
  <p:notesSz cx="7053263" cy="93091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60239" autoAdjust="0"/>
  </p:normalViewPr>
  <p:slideViewPr>
    <p:cSldViewPr>
      <p:cViewPr varScale="1">
        <p:scale>
          <a:sx n="57" d="100"/>
          <a:sy n="57" d="100"/>
        </p:scale>
        <p:origin x="-1527"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B3B22B44-C693-479C-85AA-2E315280AF05}" type="datetimeFigureOut">
              <a:rPr lang="en-US" smtClean="0"/>
              <a:t>6/21/2017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3F7FBB75-7CC1-4128-AE0D-2864247E1BE9}" type="slidenum">
              <a:rPr lang="en-US" smtClean="0"/>
              <a:t>‹#›</a:t>
            </a:fld>
            <a:endParaRPr lang="en-US"/>
          </a:p>
        </p:txBody>
      </p:sp>
    </p:spTree>
    <p:extLst>
      <p:ext uri="{BB962C8B-B14F-4D97-AF65-F5344CB8AC3E}">
        <p14:creationId xmlns:p14="http://schemas.microsoft.com/office/powerpoint/2010/main" val="27506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a:t>
            </a:fld>
            <a:endParaRPr lang="en-US"/>
          </a:p>
        </p:txBody>
      </p:sp>
    </p:spTree>
    <p:extLst>
      <p:ext uri="{BB962C8B-B14F-4D97-AF65-F5344CB8AC3E}">
        <p14:creationId xmlns:p14="http://schemas.microsoft.com/office/powerpoint/2010/main" val="156803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11</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12</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13</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14</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5194864-0F35-45CC-8F0E-C9EAE6BBC7A4}" type="slidenum">
              <a:rPr lang="en-US" smtClean="0"/>
              <a:t>15</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16</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17</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pPr defTabSz="934664">
              <a:defRPr/>
            </a:pPr>
            <a:endParaRPr lang="en-US"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18</a:t>
            </a:fld>
            <a:endParaRPr lang="en-US" dirty="0"/>
          </a:p>
        </p:txBody>
      </p:sp>
    </p:spTree>
    <p:extLst>
      <p:ext uri="{BB962C8B-B14F-4D97-AF65-F5344CB8AC3E}">
        <p14:creationId xmlns:p14="http://schemas.microsoft.com/office/powerpoint/2010/main" val="266892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pPr defTabSz="934664">
              <a:defRPr/>
            </a:pPr>
            <a:endParaRPr lang="en-US"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19</a:t>
            </a:fld>
            <a:endParaRPr lang="en-US" dirty="0"/>
          </a:p>
        </p:txBody>
      </p:sp>
    </p:spTree>
    <p:extLst>
      <p:ext uri="{BB962C8B-B14F-4D97-AF65-F5344CB8AC3E}">
        <p14:creationId xmlns:p14="http://schemas.microsoft.com/office/powerpoint/2010/main" val="266892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20</a:t>
            </a:fld>
            <a:endParaRPr lang="en-US"/>
          </a:p>
        </p:txBody>
      </p:sp>
    </p:spTree>
    <p:extLst>
      <p:ext uri="{BB962C8B-B14F-4D97-AF65-F5344CB8AC3E}">
        <p14:creationId xmlns:p14="http://schemas.microsoft.com/office/powerpoint/2010/main" val="117697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a:t>
            </a:fld>
            <a:endParaRPr lang="en-US"/>
          </a:p>
        </p:txBody>
      </p:sp>
    </p:spTree>
    <p:extLst>
      <p:ext uri="{BB962C8B-B14F-4D97-AF65-F5344CB8AC3E}">
        <p14:creationId xmlns:p14="http://schemas.microsoft.com/office/powerpoint/2010/main" val="2579064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21</a:t>
            </a:fld>
            <a:endParaRPr lang="en-US"/>
          </a:p>
        </p:txBody>
      </p:sp>
    </p:spTree>
    <p:extLst>
      <p:ext uri="{BB962C8B-B14F-4D97-AF65-F5344CB8AC3E}">
        <p14:creationId xmlns:p14="http://schemas.microsoft.com/office/powerpoint/2010/main" val="48852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22</a:t>
            </a:fld>
            <a:endParaRPr lang="en-US"/>
          </a:p>
        </p:txBody>
      </p:sp>
    </p:spTree>
    <p:extLst>
      <p:ext uri="{BB962C8B-B14F-4D97-AF65-F5344CB8AC3E}">
        <p14:creationId xmlns:p14="http://schemas.microsoft.com/office/powerpoint/2010/main" val="34811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23</a:t>
            </a:fld>
            <a:endParaRPr lang="en-US"/>
          </a:p>
        </p:txBody>
      </p:sp>
    </p:spTree>
    <p:extLst>
      <p:ext uri="{BB962C8B-B14F-4D97-AF65-F5344CB8AC3E}">
        <p14:creationId xmlns:p14="http://schemas.microsoft.com/office/powerpoint/2010/main" val="3963086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24</a:t>
            </a:fld>
            <a:endParaRPr lang="en-US"/>
          </a:p>
        </p:txBody>
      </p:sp>
    </p:spTree>
    <p:extLst>
      <p:ext uri="{BB962C8B-B14F-4D97-AF65-F5344CB8AC3E}">
        <p14:creationId xmlns:p14="http://schemas.microsoft.com/office/powerpoint/2010/main" val="289566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25</a:t>
            </a:fld>
            <a:endParaRPr lang="en-US"/>
          </a:p>
        </p:txBody>
      </p:sp>
    </p:spTree>
    <p:extLst>
      <p:ext uri="{BB962C8B-B14F-4D97-AF65-F5344CB8AC3E}">
        <p14:creationId xmlns:p14="http://schemas.microsoft.com/office/powerpoint/2010/main" val="134269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26</a:t>
            </a:fld>
            <a:endParaRPr lang="en-US"/>
          </a:p>
        </p:txBody>
      </p:sp>
    </p:spTree>
    <p:extLst>
      <p:ext uri="{BB962C8B-B14F-4D97-AF65-F5344CB8AC3E}">
        <p14:creationId xmlns:p14="http://schemas.microsoft.com/office/powerpoint/2010/main" val="582145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28</a:t>
            </a:fld>
            <a:endParaRPr lang="en-US"/>
          </a:p>
        </p:txBody>
      </p:sp>
    </p:spTree>
    <p:extLst>
      <p:ext uri="{BB962C8B-B14F-4D97-AF65-F5344CB8AC3E}">
        <p14:creationId xmlns:p14="http://schemas.microsoft.com/office/powerpoint/2010/main" val="2856761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29</a:t>
            </a:fld>
            <a:endParaRPr lang="en-US"/>
          </a:p>
        </p:txBody>
      </p:sp>
    </p:spTree>
    <p:extLst>
      <p:ext uri="{BB962C8B-B14F-4D97-AF65-F5344CB8AC3E}">
        <p14:creationId xmlns:p14="http://schemas.microsoft.com/office/powerpoint/2010/main" val="1506926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32</a:t>
            </a:fld>
            <a:endParaRPr lang="en-US"/>
          </a:p>
        </p:txBody>
      </p:sp>
    </p:spTree>
    <p:extLst>
      <p:ext uri="{BB962C8B-B14F-4D97-AF65-F5344CB8AC3E}">
        <p14:creationId xmlns:p14="http://schemas.microsoft.com/office/powerpoint/2010/main" val="4116233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33</a:t>
            </a:fld>
            <a:endParaRPr lang="en-US"/>
          </a:p>
        </p:txBody>
      </p:sp>
    </p:spTree>
    <p:extLst>
      <p:ext uri="{BB962C8B-B14F-4D97-AF65-F5344CB8AC3E}">
        <p14:creationId xmlns:p14="http://schemas.microsoft.com/office/powerpoint/2010/main" val="411623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normAutofit/>
          </a:bodyPr>
          <a:lstStyle/>
          <a:p>
            <a:pPr defTabSz="934676">
              <a:defRPr/>
            </a:pPr>
            <a:endParaRPr lang="en-US" dirty="0"/>
          </a:p>
        </p:txBody>
      </p:sp>
      <p:sp>
        <p:nvSpPr>
          <p:cNvPr id="4" name="Slide Number Placeholder 3"/>
          <p:cNvSpPr>
            <a:spLocks noGrp="1"/>
          </p:cNvSpPr>
          <p:nvPr>
            <p:ph type="sldNum" sz="quarter" idx="10"/>
          </p:nvPr>
        </p:nvSpPr>
        <p:spPr/>
        <p:txBody>
          <a:bodyPr/>
          <a:lstStyle/>
          <a:p>
            <a:fld id="{FD697A6E-ABEE-46B6-A445-A81BB07602D2}" type="slidenum">
              <a:rPr lang="en-US" smtClean="0"/>
              <a:pPr/>
              <a:t>4</a:t>
            </a:fld>
            <a:endParaRPr lang="en-US" dirty="0"/>
          </a:p>
        </p:txBody>
      </p:sp>
    </p:spTree>
    <p:extLst>
      <p:ext uri="{BB962C8B-B14F-4D97-AF65-F5344CB8AC3E}">
        <p14:creationId xmlns:p14="http://schemas.microsoft.com/office/powerpoint/2010/main" val="1293251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BB75-7CC1-4128-AE0D-2864247E1BE9}" type="slidenum">
              <a:rPr lang="en-US" smtClean="0"/>
              <a:t>34</a:t>
            </a:fld>
            <a:endParaRPr lang="en-US"/>
          </a:p>
        </p:txBody>
      </p:sp>
    </p:spTree>
    <p:extLst>
      <p:ext uri="{BB962C8B-B14F-4D97-AF65-F5344CB8AC3E}">
        <p14:creationId xmlns:p14="http://schemas.microsoft.com/office/powerpoint/2010/main" val="4116233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5194864-0F35-45CC-8F0E-C9EAE6BBC7A4}" type="slidenum">
              <a:rPr lang="en-US" smtClean="0"/>
              <a:t>35</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5194864-0F35-45CC-8F0E-C9EAE6BBC7A4}" type="slidenum">
              <a:rPr lang="en-US" smtClean="0"/>
              <a:t>36</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normAutofit/>
          </a:bodyPr>
          <a:lstStyle/>
          <a:p>
            <a:pPr defTabSz="927563">
              <a:defRPr/>
            </a:pPr>
            <a:endParaRPr lang="en-US" dirty="0"/>
          </a:p>
        </p:txBody>
      </p:sp>
      <p:sp>
        <p:nvSpPr>
          <p:cNvPr id="4" name="Slide Number Placeholder 3"/>
          <p:cNvSpPr>
            <a:spLocks noGrp="1"/>
          </p:cNvSpPr>
          <p:nvPr>
            <p:ph type="sldNum" sz="quarter" idx="10"/>
          </p:nvPr>
        </p:nvSpPr>
        <p:spPr/>
        <p:txBody>
          <a:bodyPr/>
          <a:lstStyle/>
          <a:p>
            <a:fld id="{FD697A6E-ABEE-46B6-A445-A81BB07602D2}" type="slidenum">
              <a:rPr lang="en-US" smtClean="0"/>
              <a:pPr/>
              <a:t>37</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38</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39</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15194864-0F35-45CC-8F0E-C9EAE6BBC7A4}" type="slidenum">
              <a:rPr lang="en-US" smtClean="0"/>
              <a:t>40</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41</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15194864-0F35-45CC-8F0E-C9EAE6BBC7A4}" type="slidenum">
              <a:rPr lang="en-US" smtClean="0"/>
              <a:t>42</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15194864-0F35-45CC-8F0E-C9EAE6BBC7A4}" type="slidenum">
              <a:rPr lang="en-US" smtClean="0"/>
              <a:t>43</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5</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15194864-0F35-45CC-8F0E-C9EAE6BBC7A4}" type="slidenum">
              <a:rPr lang="en-US" smtClean="0"/>
              <a:t>44</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45</a:t>
            </a:fld>
            <a:endParaRPr lang="en-US"/>
          </a:p>
        </p:txBody>
      </p:sp>
    </p:spTree>
    <p:extLst>
      <p:ext uri="{BB962C8B-B14F-4D97-AF65-F5344CB8AC3E}">
        <p14:creationId xmlns:p14="http://schemas.microsoft.com/office/powerpoint/2010/main" val="986654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46</a:t>
            </a:fld>
            <a:endParaRPr lang="en-US"/>
          </a:p>
        </p:txBody>
      </p:sp>
    </p:spTree>
    <p:extLst>
      <p:ext uri="{BB962C8B-B14F-4D97-AF65-F5344CB8AC3E}">
        <p14:creationId xmlns:p14="http://schemas.microsoft.com/office/powerpoint/2010/main" val="98665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5194864-0F35-45CC-8F0E-C9EAE6BBC7A4}" type="slidenum">
              <a:rPr lang="en-US" smtClean="0"/>
              <a:t>6</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7</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8</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9</a:t>
            </a:fld>
            <a:endParaRPr lang="en-US"/>
          </a:p>
        </p:txBody>
      </p:sp>
    </p:spTree>
    <p:extLst>
      <p:ext uri="{BB962C8B-B14F-4D97-AF65-F5344CB8AC3E}">
        <p14:creationId xmlns:p14="http://schemas.microsoft.com/office/powerpoint/2010/main" val="194282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155575"/>
            <a:ext cx="3413125" cy="25590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5194864-0F35-45CC-8F0E-C9EAE6BBC7A4}" type="slidenum">
              <a:rPr lang="en-US" smtClean="0"/>
              <a:t>10</a:t>
            </a:fld>
            <a:endParaRPr lang="en-US"/>
          </a:p>
        </p:txBody>
      </p:sp>
    </p:spTree>
    <p:extLst>
      <p:ext uri="{BB962C8B-B14F-4D97-AF65-F5344CB8AC3E}">
        <p14:creationId xmlns:p14="http://schemas.microsoft.com/office/powerpoint/2010/main" val="194282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2E3BF-B4B2-4823-8D8D-75EE4D62F3E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1129E5C-B87C-45E8-9429-EB5B82617BD8}" type="slidenum">
              <a:rPr lang="en-US" altLang="en-US" smtClean="0"/>
              <a:pPr>
                <a:defRPr/>
              </a:pPr>
              <a:t>‹#›</a:t>
            </a:fld>
            <a:endParaRPr lang="en-US" altLang="en-US" dirty="0"/>
          </a:p>
        </p:txBody>
      </p:sp>
    </p:spTree>
    <p:extLst>
      <p:ext uri="{BB962C8B-B14F-4D97-AF65-F5344CB8AC3E}">
        <p14:creationId xmlns:p14="http://schemas.microsoft.com/office/powerpoint/2010/main" val="84864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6010A0D-9E11-4D61-9E29-8EFF2CAFD7A1}" type="slidenum">
              <a:rPr lang="en-US" altLang="en-US" smtClean="0"/>
              <a:pPr>
                <a:defRPr/>
              </a:pPr>
              <a:t>‹#›</a:t>
            </a:fld>
            <a:endParaRPr lang="en-US" altLang="en-US"/>
          </a:p>
        </p:txBody>
      </p:sp>
    </p:spTree>
    <p:extLst>
      <p:ext uri="{BB962C8B-B14F-4D97-AF65-F5344CB8AC3E}">
        <p14:creationId xmlns:p14="http://schemas.microsoft.com/office/powerpoint/2010/main" val="347145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6F84BF-75C2-4F91-BAE7-D1DFEDC3D8A1}" type="slidenum">
              <a:rPr lang="en-US" altLang="en-US" smtClean="0"/>
              <a:pPr>
                <a:defRPr/>
              </a:pPr>
              <a:t>‹#›</a:t>
            </a:fld>
            <a:endParaRPr lang="en-US" altLang="en-US"/>
          </a:p>
        </p:txBody>
      </p:sp>
    </p:spTree>
    <p:extLst>
      <p:ext uri="{BB962C8B-B14F-4D97-AF65-F5344CB8AC3E}">
        <p14:creationId xmlns:p14="http://schemas.microsoft.com/office/powerpoint/2010/main" val="365480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2800" b="1" dirty="0">
                <a:solidFill>
                  <a:srgbClr val="000000"/>
                </a:solidFill>
                <a:latin typeface="Calibri" pitchFamily="34" charset="0"/>
                <a:ea typeface="+mj-ea"/>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p:nvPr>
        </p:nvSpPr>
        <p:spPr>
          <a:xfrm>
            <a:off x="0" y="6248400"/>
            <a:ext cx="6477000" cy="533400"/>
          </a:xfrm>
          <a:prstGeom prst="rect">
            <a:avLst/>
          </a:prstGeom>
        </p:spPr>
        <p:txBody>
          <a:bodyPr/>
          <a:lstStyle>
            <a:lvl1pPr marL="0" indent="0" algn="l">
              <a:spcBef>
                <a:spcPts val="0"/>
              </a:spcBef>
              <a:buNone/>
              <a:defRPr sz="1150" baseline="0">
                <a:solidFill>
                  <a:schemeClr val="tx1"/>
                </a:solidFill>
                <a:latin typeface="Calibri" pitchFamily="34" charset="0"/>
                <a:cs typeface="Calibri" pitchFamily="34" charset="0"/>
              </a:defRPr>
            </a:lvl1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2"/>
          </p:nvPr>
        </p:nvSpPr>
        <p:spPr/>
        <p:txBody>
          <a:bodyPr/>
          <a:lstStyle/>
          <a:p>
            <a:fld id="{6CFBD219-DB6F-4B19-B3ED-744BFD012DB5}" type="datetime1">
              <a:rPr lang="en-US" smtClean="0"/>
              <a:t>6/21/2017</a:t>
            </a:fld>
            <a:endParaRPr lang="en-US" dirty="0"/>
          </a:p>
        </p:txBody>
      </p:sp>
      <p:sp>
        <p:nvSpPr>
          <p:cNvPr id="5" name="Footer Placeholder 4"/>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F45CD627-AFD1-43C3-8D77-47B47C4FD8CA}" type="slidenum">
              <a:rPr lang="en-US" smtClean="0"/>
              <a:pPr/>
              <a:t>‹#›</a:t>
            </a:fld>
            <a:endParaRPr lang="en-US" dirty="0"/>
          </a:p>
        </p:txBody>
      </p:sp>
    </p:spTree>
    <p:extLst>
      <p:ext uri="{BB962C8B-B14F-4D97-AF65-F5344CB8AC3E}">
        <p14:creationId xmlns:p14="http://schemas.microsoft.com/office/powerpoint/2010/main" val="133811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2E3BF-B4B2-4823-8D8D-75EE4D62F3EC}"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0A013A-2393-4DBD-B7A6-47AB27820967}" type="slidenum">
              <a:rPr lang="en-US" altLang="en-US" smtClean="0"/>
              <a:pPr>
                <a:defRPr/>
              </a:pPr>
              <a:t>‹#›</a:t>
            </a:fld>
            <a:endParaRPr lang="en-US" altLang="en-US"/>
          </a:p>
        </p:txBody>
      </p:sp>
    </p:spTree>
    <p:extLst>
      <p:ext uri="{BB962C8B-B14F-4D97-AF65-F5344CB8AC3E}">
        <p14:creationId xmlns:p14="http://schemas.microsoft.com/office/powerpoint/2010/main" val="47659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FA7C23-1D32-4893-828E-4FACEAAD5067}" type="slidenum">
              <a:rPr lang="en-US" altLang="en-US" smtClean="0"/>
              <a:pPr>
                <a:defRPr/>
              </a:pPr>
              <a:t>‹#›</a:t>
            </a:fld>
            <a:endParaRPr lang="en-US" altLang="en-US"/>
          </a:p>
        </p:txBody>
      </p:sp>
    </p:spTree>
    <p:extLst>
      <p:ext uri="{BB962C8B-B14F-4D97-AF65-F5344CB8AC3E}">
        <p14:creationId xmlns:p14="http://schemas.microsoft.com/office/powerpoint/2010/main" val="373324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3094B5-D2FF-474E-BC56-D00565908D76}" type="slidenum">
              <a:rPr lang="en-US" altLang="en-US" smtClean="0"/>
              <a:pPr>
                <a:defRPr/>
              </a:pPr>
              <a:t>‹#›</a:t>
            </a:fld>
            <a:endParaRPr lang="en-US" altLang="en-US"/>
          </a:p>
        </p:txBody>
      </p:sp>
    </p:spTree>
    <p:extLst>
      <p:ext uri="{BB962C8B-B14F-4D97-AF65-F5344CB8AC3E}">
        <p14:creationId xmlns:p14="http://schemas.microsoft.com/office/powerpoint/2010/main" val="407178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14CF727-3D5F-4BA9-9463-61A4F5957EEC}" type="slidenum">
              <a:rPr lang="en-US" altLang="en-US" smtClean="0"/>
              <a:pPr>
                <a:defRPr/>
              </a:pPr>
              <a:t>‹#›</a:t>
            </a:fld>
            <a:endParaRPr lang="en-US" altLang="en-US"/>
          </a:p>
        </p:txBody>
      </p:sp>
    </p:spTree>
    <p:extLst>
      <p:ext uri="{BB962C8B-B14F-4D97-AF65-F5344CB8AC3E}">
        <p14:creationId xmlns:p14="http://schemas.microsoft.com/office/powerpoint/2010/main" val="86749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043BFD2D-1ADA-4EB3-9B83-A5486067FE10}" type="slidenum">
              <a:rPr lang="en-US" altLang="en-US" smtClean="0"/>
              <a:pPr>
                <a:defRPr/>
              </a:pPr>
              <a:t>‹#›</a:t>
            </a:fld>
            <a:endParaRPr lang="en-US" altLang="en-US"/>
          </a:p>
        </p:txBody>
      </p:sp>
    </p:spTree>
    <p:extLst>
      <p:ext uri="{BB962C8B-B14F-4D97-AF65-F5344CB8AC3E}">
        <p14:creationId xmlns:p14="http://schemas.microsoft.com/office/powerpoint/2010/main" val="136912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DD75FC6E-C27E-4120-AEDA-B618875CCC35}" type="slidenum">
              <a:rPr lang="en-US" altLang="en-US" smtClean="0"/>
              <a:pPr>
                <a:defRPr/>
              </a:pPr>
              <a:t>‹#›</a:t>
            </a:fld>
            <a:endParaRPr lang="en-US" altLang="en-US"/>
          </a:p>
        </p:txBody>
      </p:sp>
    </p:spTree>
    <p:extLst>
      <p:ext uri="{BB962C8B-B14F-4D97-AF65-F5344CB8AC3E}">
        <p14:creationId xmlns:p14="http://schemas.microsoft.com/office/powerpoint/2010/main" val="347536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2DD59B4-374D-4E4A-B1DA-535C811412E4}" type="slidenum">
              <a:rPr lang="en-US" altLang="en-US" smtClean="0"/>
              <a:pPr>
                <a:defRPr/>
              </a:pPr>
              <a:t>‹#›</a:t>
            </a:fld>
            <a:endParaRPr lang="en-US" altLang="en-US"/>
          </a:p>
        </p:txBody>
      </p:sp>
    </p:spTree>
    <p:extLst>
      <p:ext uri="{BB962C8B-B14F-4D97-AF65-F5344CB8AC3E}">
        <p14:creationId xmlns:p14="http://schemas.microsoft.com/office/powerpoint/2010/main" val="156599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A88B7ED-E12D-4632-95F1-4695C9F83C28}" type="slidenum">
              <a:rPr lang="en-US" altLang="en-US" smtClean="0"/>
              <a:pPr>
                <a:defRPr/>
              </a:pPr>
              <a:t>‹#›</a:t>
            </a:fld>
            <a:endParaRPr lang="en-US" altLang="en-US"/>
          </a:p>
        </p:txBody>
      </p:sp>
    </p:spTree>
    <p:extLst>
      <p:ext uri="{BB962C8B-B14F-4D97-AF65-F5344CB8AC3E}">
        <p14:creationId xmlns:p14="http://schemas.microsoft.com/office/powerpoint/2010/main" val="10975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85D54FF-ADFD-4CE9-BE00-DCED6446C079}" type="slidenum">
              <a:rPr lang="en-US" altLang="en-US" smtClean="0"/>
              <a:pPr>
                <a:defRPr/>
              </a:pPr>
              <a:t>‹#›</a:t>
            </a:fld>
            <a:endParaRPr lang="en-US" altLang="en-US"/>
          </a:p>
        </p:txBody>
      </p:sp>
      <p:pic>
        <p:nvPicPr>
          <p:cNvPr id="7" name="Picture 2" descr="PPT Pag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051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www.whitehouse.gov/sites/whitehouse.gov/files/omb/budget/fy2018/budge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hhs.gov/sites/default/files/sec-price-admin-verma-ltr.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aid.gov/federal-policy-guidance/downloads/cib050917.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hyperlink" Target="https://www.gpo.gov/fdsys/pkg/FR-2016-05-23/pdf/2016-11754.pdf"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po.gov/fdsys/pkg/FR-2016-05-23/pdf/2016-11754.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congress.gov/bill/115th-congress/house-bill/162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congress.gov/bill/115th-congress/house-bill/162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congress.gov/bill/115th-congress/house-bill/162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congress.gov/bill/115th-congress/house-bill/162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congress.gov/bill/115th-congress/house-bill/1628"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avalere.com/expertise/managed-care/insights/capped-funding-in-medicaid-could-significantly-reduce-federal-spending" TargetMode="Externa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avalere.com/expertise/managed-care/insights/capped-funding-in-medicaid-could-significantly-reduce-federal-spend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ncormarketplac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www.congress.gov/bill/115th-congress/house-bill/162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hyperlink" Target="https://www.congress.gov/bill/115th-congress/house-bill/162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s://www.congress.gov/bill/115th-congress/house-bill/162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ongress.gov/bill/115th-congress/house-bill/162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s://www.congress.gov/bill/115th-congress/house-bill/162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qrcengage.com/ancor/file/ZuL1zlyZ3mE/Workforce%20White%20Paper%20-%20Final%20-%20hyperlinked%20version.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2.jpeg"/><Relationship Id="rId5" Type="http://schemas.openxmlformats.org/officeDocument/2006/relationships/image" Target="../media/image3.jpg"/><Relationship Id="rId4" Type="http://schemas.openxmlformats.org/officeDocument/2006/relationships/hyperlink" Target="https://www.congress.gov/bill/114th-congress/house-bill/34"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ongress.gov/115/bills/hr5/BILLS-115hr5rfs.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3.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hyperlink" Target="https://www.congress.gov/bill/115th-congress/house-bill/620?q=%7b%22search%22:%5b%22hr+620%22%5d%7d&amp;r=1"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s://www.congress.gov/bill/115th-congress/house-bill/1377"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congress.gov/113/plaws/publ295/PLAW-113publ295.pdf" TargetMode="External"/><Relationship Id="rId7" Type="http://schemas.openxmlformats.org/officeDocument/2006/relationships/hyperlink" Target="https://sessions.house.gov/media-center/press-releases/sessions-mcmorris-rodgers-cardenas-smith-and-langevin-announce"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congress.gov/115/bills/s817/BILLS-115s817is.pdf" TargetMode="External"/><Relationship Id="rId5" Type="http://schemas.openxmlformats.org/officeDocument/2006/relationships/hyperlink" Target="https://www.congress.gov/115/bills/s816/BILLS-115s816is.pdf" TargetMode="External"/><Relationship Id="rId4" Type="http://schemas.openxmlformats.org/officeDocument/2006/relationships/hyperlink" Target="https://www.congress.gov/115/bills/s818/BILLS-115s818is.pdf" TargetMode="External"/><Relationship Id="rId9"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hyperlink" Target="https://www.congress.gov/bill/115th-congress/senate-bill/910"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hyperlink" Target="mailto:kberland@ancor.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ANCOR WHITE-3 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304800" y="5105404"/>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50000"/>
              </a:spcBef>
              <a:buFontTx/>
              <a:buNone/>
            </a:pPr>
            <a:r>
              <a:rPr lang="en-US" altLang="en-US" sz="2400" i="1">
                <a:solidFill>
                  <a:schemeClr val="bg1"/>
                </a:solidFill>
                <a:latin typeface="Arial" charset="0"/>
              </a:rPr>
              <a:t>Shaping policy, sharing solutions, strengthening communities</a:t>
            </a:r>
          </a:p>
        </p:txBody>
      </p:sp>
      <p:sp>
        <p:nvSpPr>
          <p:cNvPr id="2052" name="Line 7"/>
          <p:cNvSpPr>
            <a:spLocks noChangeShapeType="1"/>
          </p:cNvSpPr>
          <p:nvPr/>
        </p:nvSpPr>
        <p:spPr bwMode="auto">
          <a:xfrm>
            <a:off x="914400" y="4495800"/>
            <a:ext cx="72390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676403"/>
            <a:ext cx="8001000" cy="1461939"/>
          </a:xfrm>
          <a:prstGeom prst="rect">
            <a:avLst/>
          </a:prstGeom>
          <a:noFill/>
        </p:spPr>
        <p:txBody>
          <a:bodyPr wrap="square" rtlCol="0">
            <a:spAutoFit/>
          </a:bodyPr>
          <a:lstStyle/>
          <a:p>
            <a:pPr>
              <a:spcBef>
                <a:spcPts val="600"/>
              </a:spcBef>
              <a:spcAft>
                <a:spcPts val="600"/>
              </a:spcAft>
            </a:pPr>
            <a:r>
              <a:rPr lang="en-US" sz="2400" b="1" u="sng" dirty="0" smtClean="0">
                <a:latin typeface="+mj-lt"/>
              </a:rPr>
              <a:t>Cabinet Appointments: Labor Department</a:t>
            </a:r>
          </a:p>
          <a:p>
            <a:endParaRPr lang="en-US" sz="2000" dirty="0">
              <a:latin typeface="+mj-lt"/>
            </a:endParaRPr>
          </a:p>
          <a:p>
            <a:endParaRPr lang="en-US" sz="2000" dirty="0" smtClean="0">
              <a:latin typeface="+mj-lt"/>
            </a:endParaRPr>
          </a:p>
          <a:p>
            <a:endParaRPr lang="en-US" sz="2000"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10</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3" name="TextBox 2"/>
          <p:cNvSpPr txBox="1"/>
          <p:nvPr/>
        </p:nvSpPr>
        <p:spPr>
          <a:xfrm>
            <a:off x="2748285" y="2407368"/>
            <a:ext cx="6243321" cy="3539430"/>
          </a:xfrm>
          <a:prstGeom prst="rect">
            <a:avLst/>
          </a:prstGeom>
          <a:noFill/>
        </p:spPr>
        <p:txBody>
          <a:bodyPr wrap="square" rtlCol="0">
            <a:spAutoFit/>
          </a:bodyPr>
          <a:lstStyle/>
          <a:p>
            <a:r>
              <a:rPr lang="en-US" b="1" dirty="0" smtClean="0">
                <a:latin typeface="+mj-lt"/>
              </a:rPr>
              <a:t>Alexander Acosta</a:t>
            </a:r>
          </a:p>
          <a:p>
            <a:pPr marL="342900" indent="-342900">
              <a:buFont typeface="Arial" panose="020B0604020202020204" pitchFamily="34" charset="0"/>
              <a:buChar char="•"/>
            </a:pPr>
            <a:r>
              <a:rPr lang="en-US" sz="2000" dirty="0" smtClean="0">
                <a:latin typeface="+mj-lt"/>
              </a:rPr>
              <a:t>Dean of Florida International University College of Law</a:t>
            </a:r>
          </a:p>
          <a:p>
            <a:pPr marL="342900" indent="-342900">
              <a:buFont typeface="Arial" panose="020B0604020202020204" pitchFamily="34" charset="0"/>
              <a:buChar char="•"/>
            </a:pPr>
            <a:r>
              <a:rPr lang="en-US" sz="2000" dirty="0" smtClean="0">
                <a:latin typeface="+mj-lt"/>
              </a:rPr>
              <a:t>Former U.S. Attorney for the Southern District of Florida</a:t>
            </a:r>
          </a:p>
          <a:p>
            <a:pPr marL="342900" indent="-342900">
              <a:buFont typeface="Arial" panose="020B0604020202020204" pitchFamily="34" charset="0"/>
              <a:buChar char="•"/>
            </a:pPr>
            <a:r>
              <a:rPr lang="en-US" sz="2000" dirty="0" smtClean="0">
                <a:latin typeface="+mj-lt"/>
              </a:rPr>
              <a:t>Appointed to NLRB, DOJ by President George W. Bush</a:t>
            </a:r>
          </a:p>
          <a:p>
            <a:pPr marL="342900" indent="-342900">
              <a:buFont typeface="Arial" panose="020B0604020202020204" pitchFamily="34" charset="0"/>
              <a:buChar char="•"/>
            </a:pPr>
            <a:r>
              <a:rPr lang="en-US" sz="2000" dirty="0" smtClean="0">
                <a:latin typeface="+mj-lt"/>
              </a:rPr>
              <a:t>Sided against unions in several cases</a:t>
            </a:r>
          </a:p>
          <a:p>
            <a:pPr marL="342900" indent="-342900">
              <a:buFont typeface="Arial" panose="020B0604020202020204" pitchFamily="34" charset="0"/>
              <a:buChar char="•"/>
            </a:pPr>
            <a:r>
              <a:rPr lang="en-US" sz="2000" dirty="0" smtClean="0">
                <a:latin typeface="+mj-lt"/>
              </a:rPr>
              <a:t>Pledges to streamline DOL per President Trump’s budget plan</a:t>
            </a:r>
          </a:p>
          <a:p>
            <a:pPr marL="342900" indent="-342900">
              <a:buFont typeface="Arial" panose="020B0604020202020204" pitchFamily="34" charset="0"/>
              <a:buChar char="•"/>
            </a:pPr>
            <a:r>
              <a:rPr lang="en-US" sz="2000" dirty="0" smtClean="0">
                <a:latin typeface="+mj-lt"/>
              </a:rPr>
              <a:t>Sworn in on April 28, 2017</a:t>
            </a:r>
          </a:p>
          <a:p>
            <a:pPr marL="342900" indent="-342900">
              <a:buFont typeface="Arial" panose="020B0604020202020204" pitchFamily="34" charset="0"/>
              <a:buChar char="•"/>
            </a:pPr>
            <a:endParaRPr lang="en-US" sz="2000" dirty="0" smtClean="0">
              <a:latin typeface="+mj-lt"/>
            </a:endParaRPr>
          </a:p>
          <a:p>
            <a:pPr marL="342900" indent="-342900">
              <a:buFont typeface="Arial" panose="020B0604020202020204" pitchFamily="34" charset="0"/>
              <a:buChar char="•"/>
            </a:pPr>
            <a:endParaRPr lang="en-US" sz="2000" dirty="0" smtClean="0">
              <a:latin typeface="+mj-lt"/>
            </a:endParaRPr>
          </a:p>
        </p:txBody>
      </p:sp>
      <p:sp>
        <p:nvSpPr>
          <p:cNvPr id="5" name="AutoShape 2" descr="Image result for alexander acosta"/>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alexander acosta"/>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alexander acosta"/>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alexander acosta"/>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mage result for alexander aco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89" y="2407371"/>
            <a:ext cx="2095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19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676403"/>
            <a:ext cx="8001000" cy="1461939"/>
          </a:xfrm>
          <a:prstGeom prst="rect">
            <a:avLst/>
          </a:prstGeom>
          <a:noFill/>
        </p:spPr>
        <p:txBody>
          <a:bodyPr wrap="square" rtlCol="0">
            <a:spAutoFit/>
          </a:bodyPr>
          <a:lstStyle/>
          <a:p>
            <a:pPr>
              <a:spcBef>
                <a:spcPts val="600"/>
              </a:spcBef>
              <a:spcAft>
                <a:spcPts val="600"/>
              </a:spcAft>
            </a:pPr>
            <a:r>
              <a:rPr lang="en-US" sz="2400" b="1" u="sng" dirty="0" smtClean="0">
                <a:latin typeface="+mj-lt"/>
              </a:rPr>
              <a:t>Cabinet Appointments: Education Department</a:t>
            </a:r>
          </a:p>
          <a:p>
            <a:endParaRPr lang="en-US" sz="2000" dirty="0">
              <a:latin typeface="+mj-lt"/>
            </a:endParaRPr>
          </a:p>
          <a:p>
            <a:endParaRPr lang="en-US" sz="2000" dirty="0" smtClean="0">
              <a:latin typeface="+mj-lt"/>
            </a:endParaRPr>
          </a:p>
          <a:p>
            <a:endParaRPr lang="en-US" sz="2000"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11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3" name="TextBox 2"/>
          <p:cNvSpPr txBox="1"/>
          <p:nvPr/>
        </p:nvSpPr>
        <p:spPr>
          <a:xfrm>
            <a:off x="2748285" y="2407368"/>
            <a:ext cx="6243321" cy="3231654"/>
          </a:xfrm>
          <a:prstGeom prst="rect">
            <a:avLst/>
          </a:prstGeom>
          <a:noFill/>
        </p:spPr>
        <p:txBody>
          <a:bodyPr wrap="square" rtlCol="0">
            <a:spAutoFit/>
          </a:bodyPr>
          <a:lstStyle/>
          <a:p>
            <a:r>
              <a:rPr lang="en-US" b="1" dirty="0" smtClean="0">
                <a:latin typeface="+mj-lt"/>
              </a:rPr>
              <a:t>Betsy </a:t>
            </a:r>
            <a:r>
              <a:rPr lang="en-US" b="1" dirty="0" err="1" smtClean="0">
                <a:latin typeface="+mj-lt"/>
              </a:rPr>
              <a:t>DeVos</a:t>
            </a:r>
            <a:endParaRPr lang="en-US" b="1" dirty="0" smtClean="0">
              <a:latin typeface="+mj-lt"/>
            </a:endParaRPr>
          </a:p>
          <a:p>
            <a:pPr marL="342900" indent="-342900">
              <a:buFont typeface="Arial" panose="020B0604020202020204" pitchFamily="34" charset="0"/>
              <a:buChar char="•"/>
            </a:pPr>
            <a:r>
              <a:rPr lang="en-US" sz="2000" dirty="0" smtClean="0">
                <a:latin typeface="+mj-lt"/>
              </a:rPr>
              <a:t>Former Chair of Michigan Republican Party</a:t>
            </a:r>
          </a:p>
          <a:p>
            <a:pPr marL="342900" indent="-342900">
              <a:buFont typeface="Arial" panose="020B0604020202020204" pitchFamily="34" charset="0"/>
              <a:buChar char="•"/>
            </a:pPr>
            <a:r>
              <a:rPr lang="en-US" sz="2000" dirty="0" smtClean="0">
                <a:latin typeface="+mj-lt"/>
              </a:rPr>
              <a:t>Supports school choice, school vouchers, charter schools</a:t>
            </a:r>
          </a:p>
          <a:p>
            <a:pPr marL="342900" indent="-342900">
              <a:buFont typeface="Arial" panose="020B0604020202020204" pitchFamily="34" charset="0"/>
              <a:buChar char="•"/>
            </a:pPr>
            <a:r>
              <a:rPr lang="en-US" sz="2000" dirty="0" smtClean="0">
                <a:latin typeface="+mj-lt"/>
              </a:rPr>
              <a:t>Serves on boards of </a:t>
            </a:r>
            <a:r>
              <a:rPr lang="en-US" sz="2000" dirty="0" err="1" smtClean="0">
                <a:latin typeface="+mj-lt"/>
              </a:rPr>
              <a:t>Windquest</a:t>
            </a:r>
            <a:r>
              <a:rPr lang="en-US" sz="2000" dirty="0" smtClean="0">
                <a:latin typeface="+mj-lt"/>
              </a:rPr>
              <a:t> Group, </a:t>
            </a:r>
            <a:r>
              <a:rPr lang="en-US" sz="2000" dirty="0" err="1" smtClean="0">
                <a:latin typeface="+mj-lt"/>
              </a:rPr>
              <a:t>Neurocore</a:t>
            </a:r>
            <a:endParaRPr lang="en-US" sz="2000" dirty="0" smtClean="0">
              <a:latin typeface="+mj-lt"/>
            </a:endParaRPr>
          </a:p>
          <a:p>
            <a:pPr marL="342900" indent="-342900">
              <a:buFont typeface="Arial" panose="020B0604020202020204" pitchFamily="34" charset="0"/>
              <a:buChar char="•"/>
            </a:pPr>
            <a:r>
              <a:rPr lang="en-US" sz="2000" dirty="0" smtClean="0">
                <a:latin typeface="+mj-lt"/>
              </a:rPr>
              <a:t>Concerns over commitment to Federal enforcement of Individuals with Disabilities Education Act (IDEA)</a:t>
            </a:r>
          </a:p>
          <a:p>
            <a:pPr marL="342900" indent="-342900">
              <a:buFont typeface="Arial" panose="020B0604020202020204" pitchFamily="34" charset="0"/>
              <a:buChar char="•"/>
            </a:pPr>
            <a:r>
              <a:rPr lang="en-US" sz="2000" dirty="0" smtClean="0">
                <a:latin typeface="+mj-lt"/>
              </a:rPr>
              <a:t>Sworn in on February 7, 2017</a:t>
            </a:r>
          </a:p>
          <a:p>
            <a:pPr marL="342900" indent="-342900">
              <a:buFont typeface="Arial" panose="020B0604020202020204" pitchFamily="34" charset="0"/>
              <a:buChar char="•"/>
            </a:pPr>
            <a:endParaRPr lang="en-US" sz="2000" dirty="0" smtClean="0">
              <a:latin typeface="+mj-lt"/>
            </a:endParaRPr>
          </a:p>
          <a:p>
            <a:pPr marL="342900" indent="-342900">
              <a:buFont typeface="Arial" panose="020B0604020202020204" pitchFamily="34" charset="0"/>
              <a:buChar char="•"/>
            </a:pPr>
            <a:endParaRPr lang="en-US" sz="2000" dirty="0" smtClean="0">
              <a:latin typeface="+mj-lt"/>
            </a:endParaRPr>
          </a:p>
        </p:txBody>
      </p:sp>
      <p:sp>
        <p:nvSpPr>
          <p:cNvPr id="5" name="AutoShape 2" descr="Image result for alexander acosta"/>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alexander acosta"/>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alexander acosta"/>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alexander acosta"/>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71" y="2424493"/>
            <a:ext cx="2089421" cy="26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5568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676404"/>
            <a:ext cx="8001000" cy="461665"/>
          </a:xfrm>
          <a:prstGeom prst="rect">
            <a:avLst/>
          </a:prstGeom>
          <a:noFill/>
        </p:spPr>
        <p:txBody>
          <a:bodyPr wrap="square" rtlCol="0">
            <a:spAutoFit/>
          </a:bodyPr>
          <a:lstStyle/>
          <a:p>
            <a:pPr>
              <a:spcBef>
                <a:spcPts val="600"/>
              </a:spcBef>
              <a:spcAft>
                <a:spcPts val="600"/>
              </a:spcAft>
            </a:pPr>
            <a:r>
              <a:rPr lang="en-US" sz="2400" b="1" u="sng" dirty="0" smtClean="0">
                <a:latin typeface="+mj-lt"/>
              </a:rPr>
              <a:t>Cabinet Appointments: </a:t>
            </a:r>
            <a:r>
              <a:rPr lang="en-US" b="1" u="sng" dirty="0" smtClean="0">
                <a:latin typeface="+mj-lt"/>
              </a:rPr>
              <a:t>Housing and Urban Development</a:t>
            </a:r>
            <a:endParaRPr lang="en-US" sz="2000"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12</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3" name="TextBox 2"/>
          <p:cNvSpPr txBox="1"/>
          <p:nvPr/>
        </p:nvSpPr>
        <p:spPr>
          <a:xfrm>
            <a:off x="2748285" y="2407368"/>
            <a:ext cx="6243321" cy="3231654"/>
          </a:xfrm>
          <a:prstGeom prst="rect">
            <a:avLst/>
          </a:prstGeom>
          <a:noFill/>
        </p:spPr>
        <p:txBody>
          <a:bodyPr wrap="square" rtlCol="0">
            <a:spAutoFit/>
          </a:bodyPr>
          <a:lstStyle/>
          <a:p>
            <a:r>
              <a:rPr lang="en-US" b="1" dirty="0" smtClean="0">
                <a:latin typeface="+mj-lt"/>
              </a:rPr>
              <a:t>Ben Carson</a:t>
            </a:r>
          </a:p>
          <a:p>
            <a:pPr marL="342900" indent="-342900">
              <a:buFont typeface="Arial" panose="020B0604020202020204" pitchFamily="34" charset="0"/>
              <a:buChar char="•"/>
            </a:pPr>
            <a:r>
              <a:rPr lang="en-US" sz="2000" dirty="0" smtClean="0">
                <a:latin typeface="+mj-lt"/>
              </a:rPr>
              <a:t>Former Director of Pediatric Neurosurgery at Johns Hopkins Hospital</a:t>
            </a:r>
          </a:p>
          <a:p>
            <a:pPr marL="342900" indent="-342900">
              <a:buFont typeface="Arial" panose="020B0604020202020204" pitchFamily="34" charset="0"/>
              <a:buChar char="•"/>
            </a:pPr>
            <a:r>
              <a:rPr lang="en-US" sz="2000" dirty="0" smtClean="0">
                <a:latin typeface="+mj-lt"/>
              </a:rPr>
              <a:t>Elected into the National Academy of Sciences Institute of Medicine</a:t>
            </a:r>
          </a:p>
          <a:p>
            <a:pPr marL="342900" indent="-342900">
              <a:buFont typeface="Arial" panose="020B0604020202020204" pitchFamily="34" charset="0"/>
              <a:buChar char="•"/>
            </a:pPr>
            <a:r>
              <a:rPr lang="en-US" sz="2000" dirty="0" smtClean="0">
                <a:latin typeface="+mj-lt"/>
              </a:rPr>
              <a:t>Has said that fair </a:t>
            </a:r>
            <a:r>
              <a:rPr lang="en-US" sz="2000" dirty="0">
                <a:latin typeface="+mj-lt"/>
              </a:rPr>
              <a:t>h</a:t>
            </a:r>
            <a:r>
              <a:rPr lang="en-US" sz="2000" dirty="0" smtClean="0">
                <a:latin typeface="+mj-lt"/>
              </a:rPr>
              <a:t>ousing laws, housing subsidies are priorities</a:t>
            </a:r>
          </a:p>
          <a:p>
            <a:pPr marL="342900" indent="-342900">
              <a:buFont typeface="Arial" panose="020B0604020202020204" pitchFamily="34" charset="0"/>
              <a:buChar char="•"/>
            </a:pPr>
            <a:r>
              <a:rPr lang="en-US" sz="2000" dirty="0" smtClean="0">
                <a:latin typeface="+mj-lt"/>
              </a:rPr>
              <a:t>Sworn in on March 2, 2017</a:t>
            </a:r>
          </a:p>
          <a:p>
            <a:pPr marL="342900" indent="-342900">
              <a:buFont typeface="Arial" panose="020B0604020202020204" pitchFamily="34" charset="0"/>
              <a:buChar char="•"/>
            </a:pPr>
            <a:endParaRPr lang="en-US" sz="2000" dirty="0" smtClean="0">
              <a:latin typeface="+mj-lt"/>
            </a:endParaRPr>
          </a:p>
          <a:p>
            <a:pPr marL="342900" indent="-342900">
              <a:buFont typeface="Arial" panose="020B0604020202020204" pitchFamily="34" charset="0"/>
              <a:buChar char="•"/>
            </a:pPr>
            <a:endParaRPr lang="en-US" sz="2000" dirty="0" smtClean="0">
              <a:latin typeface="+mj-lt"/>
            </a:endParaRPr>
          </a:p>
        </p:txBody>
      </p:sp>
      <p:sp>
        <p:nvSpPr>
          <p:cNvPr id="5" name="AutoShape 2" descr="Image result for alexander acosta"/>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alexander acosta"/>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alexander acosta"/>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alexander acosta"/>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Ben Carson official portrait as HUD secreta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07373"/>
            <a:ext cx="20955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40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676404"/>
            <a:ext cx="8001000" cy="461665"/>
          </a:xfrm>
          <a:prstGeom prst="rect">
            <a:avLst/>
          </a:prstGeom>
          <a:noFill/>
        </p:spPr>
        <p:txBody>
          <a:bodyPr wrap="square" rtlCol="0">
            <a:spAutoFit/>
          </a:bodyPr>
          <a:lstStyle/>
          <a:p>
            <a:pPr>
              <a:spcBef>
                <a:spcPts val="600"/>
              </a:spcBef>
              <a:spcAft>
                <a:spcPts val="600"/>
              </a:spcAft>
            </a:pPr>
            <a:r>
              <a:rPr lang="en-US" sz="2400" b="1" u="sng" dirty="0" smtClean="0">
                <a:latin typeface="+mj-lt"/>
              </a:rPr>
              <a:t>Appointments: Health and Human Services</a:t>
            </a:r>
            <a:endParaRPr lang="en-US" sz="2000"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13</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11266" name="Picture 2" descr="Tom Price official Transition 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5" y="2156621"/>
            <a:ext cx="1078865" cy="13485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36065" y="2184240"/>
            <a:ext cx="7303135" cy="4124206"/>
          </a:xfrm>
          <a:prstGeom prst="rect">
            <a:avLst/>
          </a:prstGeom>
          <a:noFill/>
        </p:spPr>
        <p:txBody>
          <a:bodyPr wrap="square" rtlCol="0">
            <a:spAutoFit/>
          </a:bodyPr>
          <a:lstStyle/>
          <a:p>
            <a:r>
              <a:rPr lang="en-US" sz="2000" b="1" dirty="0" smtClean="0">
                <a:latin typeface="+mj-lt"/>
              </a:rPr>
              <a:t>Tom Price – Secretary, HHS</a:t>
            </a:r>
          </a:p>
          <a:p>
            <a:pPr marL="342900" indent="-342900">
              <a:buFont typeface="Arial" panose="020B0604020202020204" pitchFamily="34" charset="0"/>
              <a:buChar char="•"/>
            </a:pPr>
            <a:r>
              <a:rPr lang="en-US" sz="1800" dirty="0" smtClean="0">
                <a:latin typeface="+mj-lt"/>
              </a:rPr>
              <a:t>Served as U.S. Representative for GA’s 6</a:t>
            </a:r>
            <a:r>
              <a:rPr lang="en-US" sz="1800" baseline="30000" dirty="0" smtClean="0">
                <a:latin typeface="+mj-lt"/>
              </a:rPr>
              <a:t>th</a:t>
            </a:r>
            <a:r>
              <a:rPr lang="en-US" sz="1800" dirty="0" smtClean="0">
                <a:latin typeface="+mj-lt"/>
              </a:rPr>
              <a:t> District</a:t>
            </a:r>
          </a:p>
          <a:p>
            <a:pPr marL="342900" indent="-342900">
              <a:buFont typeface="Arial" panose="020B0604020202020204" pitchFamily="34" charset="0"/>
              <a:buChar char="•"/>
            </a:pPr>
            <a:r>
              <a:rPr lang="en-US" sz="1800" dirty="0" smtClean="0">
                <a:latin typeface="+mj-lt"/>
              </a:rPr>
              <a:t>Former Chair of House Budget Committee</a:t>
            </a:r>
          </a:p>
          <a:p>
            <a:pPr marL="342900" indent="-342900">
              <a:buFont typeface="Arial" panose="020B0604020202020204" pitchFamily="34" charset="0"/>
              <a:buChar char="•"/>
            </a:pPr>
            <a:r>
              <a:rPr lang="en-US" sz="1800" dirty="0" smtClean="0">
                <a:latin typeface="+mj-lt"/>
              </a:rPr>
              <a:t>Sworn in on February 10, 2017</a:t>
            </a:r>
          </a:p>
          <a:p>
            <a:pPr marL="342900" indent="-342900">
              <a:buFont typeface="Arial" panose="020B0604020202020204" pitchFamily="34" charset="0"/>
              <a:buChar char="•"/>
            </a:pPr>
            <a:endParaRPr lang="en-US" sz="1800" dirty="0">
              <a:latin typeface="+mj-lt"/>
            </a:endParaRPr>
          </a:p>
          <a:p>
            <a:r>
              <a:rPr lang="en-US" sz="2000" b="1" dirty="0" smtClean="0">
                <a:latin typeface="+mj-lt"/>
              </a:rPr>
              <a:t>Seema </a:t>
            </a:r>
            <a:r>
              <a:rPr lang="en-US" sz="2000" b="1" dirty="0" err="1" smtClean="0">
                <a:latin typeface="+mj-lt"/>
              </a:rPr>
              <a:t>Verma</a:t>
            </a:r>
            <a:r>
              <a:rPr lang="en-US" sz="2000" b="1" dirty="0" smtClean="0">
                <a:latin typeface="+mj-lt"/>
              </a:rPr>
              <a:t> – Administrator, CMS</a:t>
            </a:r>
            <a:endParaRPr lang="en-US" sz="2000" b="1" dirty="0">
              <a:latin typeface="+mj-lt"/>
            </a:endParaRPr>
          </a:p>
          <a:p>
            <a:pPr marL="342900" indent="-342900">
              <a:buFont typeface="Arial" panose="020B0604020202020204" pitchFamily="34" charset="0"/>
              <a:buChar char="•"/>
            </a:pPr>
            <a:r>
              <a:rPr lang="en-US" sz="1800" dirty="0">
                <a:latin typeface="+mj-lt"/>
              </a:rPr>
              <a:t>Founder/CEO of SVC Inc., health policy consulting</a:t>
            </a:r>
          </a:p>
          <a:p>
            <a:pPr marL="342900" indent="-342900">
              <a:buFont typeface="Arial" panose="020B0604020202020204" pitchFamily="34" charset="0"/>
              <a:buChar char="•"/>
            </a:pPr>
            <a:r>
              <a:rPr lang="en-US" sz="1800" dirty="0">
                <a:latin typeface="+mj-lt"/>
              </a:rPr>
              <a:t>Instrumental in crafting Healthy Indiana </a:t>
            </a:r>
            <a:r>
              <a:rPr lang="en-US" sz="1800" dirty="0" smtClean="0">
                <a:latin typeface="+mj-lt"/>
              </a:rPr>
              <a:t>Plan, other state Medicaid plans</a:t>
            </a:r>
            <a:endParaRPr lang="en-US" sz="1800" dirty="0">
              <a:latin typeface="+mj-lt"/>
            </a:endParaRPr>
          </a:p>
          <a:p>
            <a:pPr marL="342900" indent="-342900">
              <a:buFont typeface="Arial" panose="020B0604020202020204" pitchFamily="34" charset="0"/>
              <a:buChar char="•"/>
            </a:pPr>
            <a:r>
              <a:rPr lang="en-US" sz="1800" dirty="0" smtClean="0">
                <a:latin typeface="+mj-lt"/>
              </a:rPr>
              <a:t>Sworn </a:t>
            </a:r>
            <a:r>
              <a:rPr lang="en-US" sz="1800" dirty="0">
                <a:latin typeface="+mj-lt"/>
              </a:rPr>
              <a:t>in on March 14, </a:t>
            </a:r>
            <a:r>
              <a:rPr lang="en-US" sz="1800" dirty="0" smtClean="0">
                <a:latin typeface="+mj-lt"/>
              </a:rPr>
              <a:t>2017</a:t>
            </a:r>
          </a:p>
          <a:p>
            <a:pPr marL="342900" indent="-342900">
              <a:buFont typeface="Arial" panose="020B0604020202020204" pitchFamily="34" charset="0"/>
              <a:buChar char="•"/>
            </a:pPr>
            <a:endParaRPr lang="en-US" sz="1800" dirty="0">
              <a:latin typeface="+mj-lt"/>
            </a:endParaRPr>
          </a:p>
          <a:p>
            <a:r>
              <a:rPr lang="en-US" sz="1800" b="1" dirty="0" smtClean="0">
                <a:latin typeface="+mj-lt"/>
              </a:rPr>
              <a:t>Brian </a:t>
            </a:r>
            <a:r>
              <a:rPr lang="en-US" sz="1800" b="1" dirty="0">
                <a:latin typeface="+mj-lt"/>
              </a:rPr>
              <a:t>Neale – Director, CMCS </a:t>
            </a:r>
            <a:endParaRPr lang="en-US" sz="1800" b="1" dirty="0" smtClean="0">
              <a:latin typeface="+mj-lt"/>
            </a:endParaRPr>
          </a:p>
          <a:p>
            <a:pPr marL="285750" indent="-285750">
              <a:buFont typeface="Arial" panose="020B0604020202020204" pitchFamily="34" charset="0"/>
              <a:buChar char="•"/>
            </a:pPr>
            <a:r>
              <a:rPr lang="en-US" sz="1800" dirty="0" smtClean="0">
                <a:latin typeface="+mj-lt"/>
              </a:rPr>
              <a:t>Former healthcare policy director for Mike Pence</a:t>
            </a:r>
          </a:p>
          <a:p>
            <a:pPr marL="342900" indent="-342900">
              <a:buFont typeface="Arial" panose="020B0604020202020204" pitchFamily="34" charset="0"/>
              <a:buChar char="•"/>
            </a:pPr>
            <a:r>
              <a:rPr lang="en-US" sz="1800" dirty="0" smtClean="0">
                <a:latin typeface="+mj-lt"/>
              </a:rPr>
              <a:t>Worked with Pence, </a:t>
            </a:r>
            <a:r>
              <a:rPr lang="en-US" sz="1800" dirty="0" err="1" smtClean="0">
                <a:latin typeface="+mj-lt"/>
              </a:rPr>
              <a:t>Verma</a:t>
            </a:r>
            <a:r>
              <a:rPr lang="en-US" sz="1800" dirty="0" smtClean="0">
                <a:latin typeface="+mj-lt"/>
              </a:rPr>
              <a:t> on Healthy Indiana Plan</a:t>
            </a:r>
          </a:p>
          <a:p>
            <a:endParaRPr lang="en-US" dirty="0">
              <a:latin typeface="+mj-lt"/>
            </a:endParaRPr>
          </a:p>
        </p:txBody>
      </p:sp>
      <p:pic>
        <p:nvPicPr>
          <p:cNvPr id="9" name="Picture 2" descr="Seema Verma official Transition portra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3680623"/>
            <a:ext cx="1078864" cy="1348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rian neale"/>
          <p:cNvPicPr>
            <a:picLocks noChangeAspect="1" noChangeArrowheads="1"/>
          </p:cNvPicPr>
          <p:nvPr/>
        </p:nvPicPr>
        <p:blipFill rotWithShape="1">
          <a:blip r:embed="rId6">
            <a:extLst>
              <a:ext uri="{28A0092B-C50C-407E-A947-70E740481C1C}">
                <a14:useLocalDpi xmlns:a14="http://schemas.microsoft.com/office/drawing/2010/main" val="0"/>
              </a:ext>
            </a:extLst>
          </a:blip>
          <a:srcRect t="12746" r="35736"/>
          <a:stretch/>
        </p:blipFill>
        <p:spPr bwMode="auto">
          <a:xfrm>
            <a:off x="468736" y="5105400"/>
            <a:ext cx="1066341"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85543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1699" t="9772" r="11356" b="12476"/>
          <a:stretch/>
        </p:blipFill>
        <p:spPr bwMode="auto">
          <a:xfrm>
            <a:off x="5943600" y="2515517"/>
            <a:ext cx="3172858" cy="266608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304800" y="1717119"/>
            <a:ext cx="8077200" cy="4124206"/>
          </a:xfrm>
          <a:prstGeom prst="rect">
            <a:avLst/>
          </a:prstGeom>
          <a:noFill/>
        </p:spPr>
        <p:txBody>
          <a:bodyPr wrap="square" rtlCol="0">
            <a:spAutoFit/>
          </a:bodyPr>
          <a:lstStyle/>
          <a:p>
            <a:pPr>
              <a:spcBef>
                <a:spcPts val="600"/>
              </a:spcBef>
              <a:spcAft>
                <a:spcPts val="600"/>
              </a:spcAft>
            </a:pPr>
            <a:r>
              <a:rPr lang="en-US" sz="2200" b="1" u="sng" dirty="0" smtClean="0">
                <a:latin typeface="+mj-lt"/>
              </a:rPr>
              <a:t>Trump Introduces </a:t>
            </a:r>
            <a:r>
              <a:rPr lang="en-US" sz="2200" b="1" u="sng" dirty="0" smtClean="0">
                <a:latin typeface="+mj-lt"/>
                <a:hlinkClick r:id="rId4"/>
              </a:rPr>
              <a:t>FY2018 Budget Proposal</a:t>
            </a:r>
            <a:r>
              <a:rPr lang="en-US" sz="2200" b="1" u="sng" dirty="0" smtClean="0">
                <a:latin typeface="+mj-lt"/>
              </a:rPr>
              <a:t> (May 23, 2017)</a:t>
            </a:r>
          </a:p>
          <a:p>
            <a:pPr marL="342900" indent="-342900">
              <a:spcBef>
                <a:spcPts val="600"/>
              </a:spcBef>
              <a:spcAft>
                <a:spcPts val="600"/>
              </a:spcAft>
              <a:buFont typeface="Arial" panose="020B0604020202020204" pitchFamily="34" charset="0"/>
              <a:buChar char="•"/>
            </a:pPr>
            <a:r>
              <a:rPr lang="en-US" sz="1600" dirty="0" smtClean="0">
                <a:latin typeface="+mj-lt"/>
              </a:rPr>
              <a:t>Proposes deep cuts for many agencies, including Agriculture, Labor, State, EPA, Commerce, Education, HHS, HUD, and DOT </a:t>
            </a:r>
          </a:p>
          <a:p>
            <a:pPr marL="342900" indent="-342900">
              <a:spcBef>
                <a:spcPts val="600"/>
              </a:spcBef>
              <a:spcAft>
                <a:spcPts val="600"/>
              </a:spcAft>
              <a:buFont typeface="Arial" panose="020B0604020202020204" pitchFamily="34" charset="0"/>
              <a:buChar char="•"/>
            </a:pPr>
            <a:r>
              <a:rPr lang="en-US" sz="1600" dirty="0" smtClean="0">
                <a:latin typeface="+mj-lt"/>
              </a:rPr>
              <a:t>Increases defense spending by $54B</a:t>
            </a:r>
          </a:p>
          <a:p>
            <a:pPr marL="342900" indent="-342900">
              <a:spcBef>
                <a:spcPts val="600"/>
              </a:spcBef>
              <a:spcAft>
                <a:spcPts val="600"/>
              </a:spcAft>
              <a:buFont typeface="Arial" panose="020B0604020202020204" pitchFamily="34" charset="0"/>
              <a:buChar char="•"/>
            </a:pPr>
            <a:r>
              <a:rPr lang="en-US" sz="1600" dirty="0" smtClean="0">
                <a:latin typeface="+mj-lt"/>
              </a:rPr>
              <a:t>Medicaid – Cuts $610B (in addition to $834B in AHCA)</a:t>
            </a:r>
          </a:p>
          <a:p>
            <a:pPr marL="342900" indent="-342900">
              <a:spcBef>
                <a:spcPts val="600"/>
              </a:spcBef>
              <a:spcAft>
                <a:spcPts val="600"/>
              </a:spcAft>
              <a:buFont typeface="Arial" panose="020B0604020202020204" pitchFamily="34" charset="0"/>
              <a:buChar char="•"/>
            </a:pPr>
            <a:r>
              <a:rPr lang="en-US" sz="1600" dirty="0" smtClean="0">
                <a:latin typeface="+mj-lt"/>
              </a:rPr>
              <a:t>CHIP – Cuts $16.7B</a:t>
            </a:r>
          </a:p>
          <a:p>
            <a:pPr marL="342900" indent="-342900">
              <a:spcBef>
                <a:spcPts val="600"/>
              </a:spcBef>
              <a:spcAft>
                <a:spcPts val="600"/>
              </a:spcAft>
              <a:buFont typeface="Arial" panose="020B0604020202020204" pitchFamily="34" charset="0"/>
              <a:buChar char="•"/>
            </a:pPr>
            <a:r>
              <a:rPr lang="en-US" sz="1600" dirty="0" smtClean="0">
                <a:latin typeface="+mj-lt"/>
              </a:rPr>
              <a:t>Social Security – Cuts $74B, including SSI/SSDI benefits</a:t>
            </a:r>
          </a:p>
          <a:p>
            <a:pPr marL="342900" indent="-342900">
              <a:spcBef>
                <a:spcPts val="600"/>
              </a:spcBef>
              <a:spcAft>
                <a:spcPts val="600"/>
              </a:spcAft>
              <a:buFont typeface="Arial" panose="020B0604020202020204" pitchFamily="34" charset="0"/>
              <a:buChar char="•"/>
            </a:pPr>
            <a:r>
              <a:rPr lang="en-US" sz="1600" dirty="0">
                <a:latin typeface="+mj-lt"/>
              </a:rPr>
              <a:t>ODEP – Refocuses department away from TA grants and towards state </a:t>
            </a:r>
            <a:r>
              <a:rPr lang="en-US" sz="1600" dirty="0" smtClean="0">
                <a:latin typeface="+mj-lt"/>
              </a:rPr>
              <a:t>                                        demos </a:t>
            </a:r>
            <a:r>
              <a:rPr lang="en-US" sz="1600" dirty="0">
                <a:latin typeface="+mj-lt"/>
              </a:rPr>
              <a:t>to help individuals with disabilities get or stay in labor market</a:t>
            </a:r>
          </a:p>
          <a:p>
            <a:pPr marL="342900" indent="-342900">
              <a:spcBef>
                <a:spcPts val="600"/>
              </a:spcBef>
              <a:spcAft>
                <a:spcPts val="600"/>
              </a:spcAft>
              <a:buFont typeface="Arial" panose="020B0604020202020204" pitchFamily="34" charset="0"/>
              <a:buChar char="•"/>
            </a:pPr>
            <a:r>
              <a:rPr lang="en-US" sz="1600" dirty="0" smtClean="0">
                <a:latin typeface="+mj-lt"/>
              </a:rPr>
              <a:t>SNAP – Cuts $200B</a:t>
            </a:r>
          </a:p>
          <a:p>
            <a:pPr marL="342900" indent="-342900">
              <a:spcBef>
                <a:spcPts val="600"/>
              </a:spcBef>
              <a:spcAft>
                <a:spcPts val="600"/>
              </a:spcAft>
              <a:buFont typeface="Arial" panose="020B0604020202020204" pitchFamily="34" charset="0"/>
              <a:buChar char="•"/>
            </a:pPr>
            <a:r>
              <a:rPr lang="en-US" sz="1600" dirty="0" smtClean="0">
                <a:latin typeface="+mj-lt"/>
              </a:rPr>
              <a:t>HUD – Cuts $6.2B, including $1B cut from rental assistance programs</a:t>
            </a:r>
          </a:p>
        </p:txBody>
      </p:sp>
      <p:sp>
        <p:nvSpPr>
          <p:cNvPr id="2" name="Slide Number Placeholder 1"/>
          <p:cNvSpPr>
            <a:spLocks noGrp="1"/>
          </p:cNvSpPr>
          <p:nvPr>
            <p:ph type="sldNum" sz="quarter" idx="12"/>
          </p:nvPr>
        </p:nvSpPr>
        <p:spPr/>
        <p:txBody>
          <a:bodyPr/>
          <a:lstStyle/>
          <a:p>
            <a:fld id="{63EE47EA-2E08-4F2F-A4DD-983CEC81A8F0}" type="slidenum">
              <a:rPr lang="en-US" smtClean="0"/>
              <a:t>14</a:t>
            </a:fld>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Tree>
    <p:extLst>
      <p:ext uri="{BB962C8B-B14F-4D97-AF65-F5344CB8AC3E}">
        <p14:creationId xmlns:p14="http://schemas.microsoft.com/office/powerpoint/2010/main" val="28282574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15</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9" name="Title 1"/>
          <p:cNvSpPr txBox="1">
            <a:spLocks/>
          </p:cNvSpPr>
          <p:nvPr/>
        </p:nvSpPr>
        <p:spPr>
          <a:xfrm>
            <a:off x="457200" y="1143000"/>
            <a:ext cx="8229600" cy="685800"/>
          </a:xfrm>
          <a:prstGeom prst="rect">
            <a:avLst/>
          </a:prstGeom>
          <a:noFill/>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Outside the Beltway: What’s Going on in the States?</a:t>
            </a:r>
            <a:endParaRPr lang="en-US" sz="3200" b="1" kern="0" dirty="0"/>
          </a:p>
        </p:txBody>
      </p:sp>
      <p:grpSp>
        <p:nvGrpSpPr>
          <p:cNvPr id="10" name="Group 9"/>
          <p:cNvGrpSpPr/>
          <p:nvPr/>
        </p:nvGrpSpPr>
        <p:grpSpPr>
          <a:xfrm>
            <a:off x="371095" y="1663149"/>
            <a:ext cx="8401821" cy="4890051"/>
            <a:chOff x="371089" y="1663149"/>
            <a:chExt cx="8401821" cy="4890051"/>
          </a:xfrm>
        </p:grpSpPr>
        <p:grpSp>
          <p:nvGrpSpPr>
            <p:cNvPr id="6" name="Group 5"/>
            <p:cNvGrpSpPr/>
            <p:nvPr/>
          </p:nvGrpSpPr>
          <p:grpSpPr>
            <a:xfrm>
              <a:off x="371089" y="1663149"/>
              <a:ext cx="8401821" cy="4890051"/>
              <a:chOff x="371089" y="1663149"/>
              <a:chExt cx="8401821" cy="4890051"/>
            </a:xfrm>
          </p:grpSpPr>
          <p:pic>
            <p:nvPicPr>
              <p:cNvPr id="4098" name="Picture 2" descr="http://images.dailykos.com/images/327489/original/State_Legislative_Trifectas.png?14791394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89" y="1663149"/>
                <a:ext cx="8401821" cy="479179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533900" y="5867400"/>
                <a:ext cx="21717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7719390" y="3352800"/>
              <a:ext cx="967409"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17612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2900685" y="2286001"/>
            <a:ext cx="6167121" cy="4266419"/>
          </a:xfrm>
          <a:prstGeom prst="rect">
            <a:avLst/>
          </a:prstGeom>
        </p:spPr>
        <p:txBody>
          <a:bodyPr/>
          <a:lstStyle/>
          <a:p>
            <a:pPr>
              <a:spcBef>
                <a:spcPts val="300"/>
              </a:spcBef>
              <a:spcAft>
                <a:spcPts val="300"/>
              </a:spcAft>
            </a:pPr>
            <a:r>
              <a:rPr lang="en-US" sz="2000" b="1" u="sng" dirty="0" smtClean="0">
                <a:latin typeface="+mj-lt"/>
              </a:rPr>
              <a:t>A letter sent on March 14 to Governors:</a:t>
            </a:r>
          </a:p>
          <a:p>
            <a:pPr marL="285750" indent="-285750">
              <a:spcBef>
                <a:spcPts val="300"/>
              </a:spcBef>
              <a:spcAft>
                <a:spcPts val="300"/>
              </a:spcAft>
              <a:buFont typeface="Arial" panose="020B0604020202020204" pitchFamily="34" charset="0"/>
              <a:buChar char="•"/>
            </a:pPr>
            <a:r>
              <a:rPr lang="en-US" sz="2000" dirty="0" smtClean="0">
                <a:latin typeface="+mj-lt"/>
              </a:rPr>
              <a:t>Characterizes current Medicaid program as “outdated”, “rigid” and full of burdensome federal rules</a:t>
            </a:r>
          </a:p>
          <a:p>
            <a:pPr marL="285750" indent="-285750">
              <a:spcBef>
                <a:spcPts val="300"/>
              </a:spcBef>
              <a:spcAft>
                <a:spcPts val="300"/>
              </a:spcAft>
              <a:buFont typeface="Arial" panose="020B0604020202020204" pitchFamily="34" charset="0"/>
              <a:buChar char="•"/>
            </a:pPr>
            <a:r>
              <a:rPr lang="en-US" sz="2000" dirty="0" smtClean="0">
                <a:latin typeface="+mj-lt"/>
              </a:rPr>
              <a:t>Asserts HHS’ commitment to streamlined approval of 1115 demonstrations that innovate around training, employment, and independence</a:t>
            </a:r>
          </a:p>
          <a:p>
            <a:pPr marL="285750" indent="-285750">
              <a:spcBef>
                <a:spcPts val="300"/>
              </a:spcBef>
              <a:spcAft>
                <a:spcPts val="300"/>
              </a:spcAft>
              <a:buFont typeface="Arial" panose="020B0604020202020204" pitchFamily="34" charset="0"/>
              <a:buChar char="•"/>
            </a:pPr>
            <a:r>
              <a:rPr lang="en-US" sz="2000" dirty="0" smtClean="0">
                <a:latin typeface="+mj-lt"/>
              </a:rPr>
              <a:t>Suggests state-led reforms that could made including cost-sharing, HSA-like programs, and premium payments</a:t>
            </a:r>
          </a:p>
          <a:p>
            <a:pPr marL="285750" indent="-285750">
              <a:spcBef>
                <a:spcPts val="300"/>
              </a:spcBef>
              <a:spcAft>
                <a:spcPts val="300"/>
              </a:spcAft>
              <a:buFont typeface="Arial" panose="020B0604020202020204" pitchFamily="34" charset="0"/>
              <a:buChar char="•"/>
            </a:pPr>
            <a:r>
              <a:rPr lang="en-US" sz="2000" dirty="0" smtClean="0">
                <a:latin typeface="+mj-lt"/>
              </a:rPr>
              <a:t>Suggests extension of HCBS implementation deadline</a:t>
            </a:r>
          </a:p>
          <a:p>
            <a:pPr marL="285750" indent="-285750">
              <a:spcBef>
                <a:spcPts val="300"/>
              </a:spcBef>
              <a:spcAft>
                <a:spcPts val="300"/>
              </a:spcAft>
              <a:buFont typeface="Arial" panose="020B0604020202020204" pitchFamily="34" charset="0"/>
              <a:buChar char="•"/>
            </a:pPr>
            <a:r>
              <a:rPr lang="en-US" sz="2000" dirty="0" smtClean="0">
                <a:latin typeface="+mj-lt"/>
              </a:rPr>
              <a:t>Suggests states may get more flexibility in making heightened scrutiny determinations</a:t>
            </a:r>
          </a:p>
          <a:p>
            <a:pPr>
              <a:spcBef>
                <a:spcPts val="600"/>
              </a:spcBef>
              <a:spcAft>
                <a:spcPts val="600"/>
              </a:spcAft>
              <a:defRPr/>
            </a:pPr>
            <a:endParaRPr lang="en-US" sz="1700" dirty="0" smtClean="0">
              <a:latin typeface="+mj-lt"/>
            </a:endParaRPr>
          </a:p>
        </p:txBody>
      </p:sp>
      <p:sp>
        <p:nvSpPr>
          <p:cNvPr id="6" name="Title 1"/>
          <p:cNvSpPr txBox="1">
            <a:spLocks/>
          </p:cNvSpPr>
          <p:nvPr/>
        </p:nvSpPr>
        <p:spPr>
          <a:xfrm>
            <a:off x="457200" y="16764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hlinkClick r:id="rId3"/>
              </a:rPr>
              <a:t>Price/</a:t>
            </a:r>
            <a:r>
              <a:rPr lang="en-US" sz="2800" i="1" kern="0" dirty="0" err="1" smtClean="0">
                <a:hlinkClick r:id="rId3"/>
              </a:rPr>
              <a:t>Verma</a:t>
            </a:r>
            <a:r>
              <a:rPr lang="en-US" sz="2800" i="1" kern="0" dirty="0" smtClean="0">
                <a:hlinkClick r:id="rId3"/>
              </a:rPr>
              <a:t> Letter</a:t>
            </a:r>
            <a:endParaRPr lang="en-US" sz="2800" i="1" kern="0" dirty="0" smtClean="0"/>
          </a:p>
        </p:txBody>
      </p:sp>
      <p:sp>
        <p:nvSpPr>
          <p:cNvPr id="2" name="Slide Number Placeholder 1"/>
          <p:cNvSpPr>
            <a:spLocks noGrp="1"/>
          </p:cNvSpPr>
          <p:nvPr>
            <p:ph type="sldNum" sz="quarter" idx="12"/>
          </p:nvPr>
        </p:nvSpPr>
        <p:spPr/>
        <p:txBody>
          <a:bodyPr/>
          <a:lstStyle/>
          <a:p>
            <a:fld id="{63EE47EA-2E08-4F2F-A4DD-983CEC81A8F0}" type="slidenum">
              <a:rPr lang="en-US" smtClean="0"/>
              <a:t>16</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9" name="Title 1"/>
          <p:cNvSpPr txBox="1">
            <a:spLocks/>
          </p:cNvSpPr>
          <p:nvPr/>
        </p:nvSpPr>
        <p:spPr>
          <a:xfrm>
            <a:off x="152400" y="1219200"/>
            <a:ext cx="8915400" cy="8382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smtClean="0">
                <a:ln w="22225">
                  <a:noFill/>
                  <a:prstDash val="solid"/>
                </a:ln>
              </a:rPr>
              <a:t>CMS Home and Community Based Settings Rule</a:t>
            </a:r>
            <a:endParaRPr lang="en-US" sz="3200" b="1" kern="0" dirty="0">
              <a:ln w="22225">
                <a:noFill/>
                <a:prstDash val="solid"/>
              </a:ln>
            </a:endParaRPr>
          </a:p>
        </p:txBody>
      </p:sp>
      <p:pic>
        <p:nvPicPr>
          <p:cNvPr id="3" name="Picture 2" descr="Image result for seema verm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984"/>
          <a:stretch/>
        </p:blipFill>
        <p:spPr bwMode="auto">
          <a:xfrm>
            <a:off x="457200" y="4191003"/>
            <a:ext cx="2012400" cy="22648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m pric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006"/>
          <a:stretch/>
        </p:blipFill>
        <p:spPr bwMode="auto">
          <a:xfrm>
            <a:off x="472452" y="2057401"/>
            <a:ext cx="1997148" cy="197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393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2900685" y="2286001"/>
            <a:ext cx="6167121" cy="4266419"/>
          </a:xfrm>
          <a:prstGeom prst="rect">
            <a:avLst/>
          </a:prstGeom>
        </p:spPr>
        <p:txBody>
          <a:bodyPr/>
          <a:lstStyle/>
          <a:p>
            <a:pPr>
              <a:spcBef>
                <a:spcPts val="300"/>
              </a:spcBef>
              <a:spcAft>
                <a:spcPts val="300"/>
              </a:spcAft>
            </a:pPr>
            <a:r>
              <a:rPr lang="en-US" sz="2000" b="1" u="sng" dirty="0" smtClean="0">
                <a:latin typeface="+mj-lt"/>
                <a:hlinkClick r:id="rId3"/>
              </a:rPr>
              <a:t>Guidance</a:t>
            </a:r>
            <a:r>
              <a:rPr lang="en-US" sz="2000" b="1" u="sng" dirty="0" smtClean="0">
                <a:latin typeface="+mj-lt"/>
              </a:rPr>
              <a:t> issued on May 9:</a:t>
            </a:r>
          </a:p>
          <a:p>
            <a:pPr marL="285750" indent="-285750">
              <a:spcBef>
                <a:spcPts val="300"/>
              </a:spcBef>
              <a:spcAft>
                <a:spcPts val="300"/>
              </a:spcAft>
              <a:buFont typeface="Arial" panose="020B0604020202020204" pitchFamily="34" charset="0"/>
              <a:buChar char="•"/>
            </a:pPr>
            <a:r>
              <a:rPr lang="en-US" sz="2000" dirty="0" smtClean="0">
                <a:latin typeface="+mj-lt"/>
              </a:rPr>
              <a:t>Extends compliance deadline for HCBS rule by three years, to March 17, 2022</a:t>
            </a:r>
          </a:p>
          <a:p>
            <a:pPr marL="285750" indent="-285750">
              <a:spcBef>
                <a:spcPts val="300"/>
              </a:spcBef>
              <a:spcAft>
                <a:spcPts val="300"/>
              </a:spcAft>
              <a:buFont typeface="Arial" panose="020B0604020202020204" pitchFamily="34" charset="0"/>
              <a:buChar char="•"/>
            </a:pPr>
            <a:r>
              <a:rPr lang="en-US" sz="2000" dirty="0" smtClean="0">
                <a:latin typeface="+mj-lt"/>
              </a:rPr>
              <a:t>Does not extend planning period, saying: </a:t>
            </a:r>
            <a:r>
              <a:rPr lang="en-US" sz="2000" i="1" dirty="0" smtClean="0">
                <a:latin typeface="+mj-lt"/>
              </a:rPr>
              <a:t>“[S]</a:t>
            </a:r>
            <a:r>
              <a:rPr lang="en-US" sz="2000" i="1" dirty="0" err="1" smtClean="0">
                <a:latin typeface="+mj-lt"/>
              </a:rPr>
              <a:t>tates</a:t>
            </a:r>
            <a:r>
              <a:rPr lang="en-US" sz="2000" i="1" dirty="0" smtClean="0">
                <a:latin typeface="+mj-lt"/>
              </a:rPr>
              <a:t> </a:t>
            </a:r>
            <a:r>
              <a:rPr lang="en-US" sz="2000" i="1" dirty="0">
                <a:latin typeface="+mj-lt"/>
              </a:rPr>
              <a:t>should continue progress in assessing existing operations and identifying milestones for compliance that result in final Statewide Transition Plan approval by March 17, 2019</a:t>
            </a:r>
            <a:r>
              <a:rPr lang="en-US" sz="2000" i="1" dirty="0" smtClean="0">
                <a:latin typeface="+mj-lt"/>
              </a:rPr>
              <a:t>.</a:t>
            </a:r>
            <a:r>
              <a:rPr lang="en-US" sz="2000" dirty="0" smtClean="0">
                <a:latin typeface="+mj-lt"/>
              </a:rPr>
              <a:t>” </a:t>
            </a:r>
            <a:endParaRPr lang="en-US" sz="1700" dirty="0">
              <a:latin typeface="+mj-lt"/>
            </a:endParaRPr>
          </a:p>
          <a:p>
            <a:pPr marL="285750" indent="-285750">
              <a:spcBef>
                <a:spcPts val="300"/>
              </a:spcBef>
              <a:spcAft>
                <a:spcPts val="300"/>
              </a:spcAft>
              <a:buFont typeface="Arial" panose="020B0604020202020204" pitchFamily="34" charset="0"/>
              <a:buChar char="•"/>
            </a:pPr>
            <a:r>
              <a:rPr lang="en-US" sz="2000" dirty="0">
                <a:latin typeface="+mj-lt"/>
              </a:rPr>
              <a:t>Does not change requirement that new settings must come into the HCBS program already in </a:t>
            </a:r>
            <a:r>
              <a:rPr lang="en-US" sz="2000" dirty="0" smtClean="0">
                <a:latin typeface="+mj-lt"/>
              </a:rPr>
              <a:t>compliance</a:t>
            </a:r>
          </a:p>
          <a:p>
            <a:pPr>
              <a:spcBef>
                <a:spcPts val="300"/>
              </a:spcBef>
              <a:spcAft>
                <a:spcPts val="300"/>
              </a:spcAft>
            </a:pPr>
            <a:endParaRPr lang="en-US" sz="2000"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17</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9" name="Title 1"/>
          <p:cNvSpPr txBox="1">
            <a:spLocks/>
          </p:cNvSpPr>
          <p:nvPr/>
        </p:nvSpPr>
        <p:spPr>
          <a:xfrm>
            <a:off x="152400" y="1219200"/>
            <a:ext cx="8915400" cy="8382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kern="0" smtClean="0">
                <a:ln w="22225">
                  <a:noFill/>
                  <a:prstDash val="solid"/>
                </a:ln>
              </a:rPr>
              <a:t>CMS Home and Community Based Settings Rule</a:t>
            </a:r>
            <a:endParaRPr lang="en-US" sz="3200" b="1" kern="0" dirty="0">
              <a:ln w="22225">
                <a:noFill/>
                <a:prstDash val="solid"/>
              </a:ln>
            </a:endParaRPr>
          </a:p>
        </p:txBody>
      </p:sp>
      <p:sp>
        <p:nvSpPr>
          <p:cNvPr id="5" name="AutoShape 2" descr="Image result for cms"/>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cms"/>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c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57" y="3395237"/>
            <a:ext cx="2748279" cy="1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55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FINAL RULE: </a:t>
            </a:r>
            <a:r>
              <a:rPr lang="en-US" sz="3200" kern="0" dirty="0" smtClean="0">
                <a:hlinkClick r:id="rId3"/>
              </a:rPr>
              <a:t>DOL Overtime Exemption</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18</a:t>
            </a:fld>
            <a:endParaRPr lang="en-US" dirty="0"/>
          </a:p>
        </p:txBody>
      </p:sp>
      <p:pic>
        <p:nvPicPr>
          <p:cNvPr id="3074" name="Picture 2" descr="http://morticianresource.com/wp-content/uploads/2013/02/Mortician-Salary-Pay.jpg"/>
          <p:cNvPicPr>
            <a:picLocks noChangeAspect="1" noChangeArrowheads="1"/>
          </p:cNvPicPr>
          <p:nvPr/>
        </p:nvPicPr>
        <p:blipFill rotWithShape="1">
          <a:blip r:embed="rId4">
            <a:extLst>
              <a:ext uri="{28A0092B-C50C-407E-A947-70E740481C1C}">
                <a14:useLocalDpi xmlns:a14="http://schemas.microsoft.com/office/drawing/2010/main" val="0"/>
              </a:ext>
            </a:extLst>
          </a:blip>
          <a:srcRect l="11672" t="13491" r="20487" b="12199"/>
          <a:stretch/>
        </p:blipFill>
        <p:spPr bwMode="auto">
          <a:xfrm>
            <a:off x="420173" y="2484316"/>
            <a:ext cx="3009711" cy="3287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81400" y="1752600"/>
            <a:ext cx="5181600" cy="5047536"/>
          </a:xfrm>
          <a:prstGeom prst="rect">
            <a:avLst/>
          </a:prstGeom>
          <a:solidFill>
            <a:schemeClr val="bg1">
              <a:alpha val="50000"/>
            </a:schemeClr>
          </a:solidFill>
        </p:spPr>
        <p:txBody>
          <a:bodyPr wrap="square" rtlCol="0">
            <a:spAutoFit/>
          </a:bodyPr>
          <a:lstStyle/>
          <a:p>
            <a:pPr fontAlgn="t">
              <a:spcBef>
                <a:spcPts val="600"/>
              </a:spcBef>
              <a:spcAft>
                <a:spcPts val="600"/>
              </a:spcAft>
            </a:pPr>
            <a:r>
              <a:rPr lang="en-US" sz="1800" b="1" u="sng" kern="0" dirty="0" smtClean="0">
                <a:latin typeface="+mj-lt"/>
              </a:rPr>
              <a:t>Finalized:</a:t>
            </a:r>
            <a:r>
              <a:rPr lang="en-US" sz="1800" b="1" kern="0" dirty="0" smtClean="0">
                <a:latin typeface="+mj-lt"/>
              </a:rPr>
              <a:t> </a:t>
            </a:r>
            <a:r>
              <a:rPr lang="en-US" sz="1800" kern="0" dirty="0" smtClean="0">
                <a:latin typeface="+mj-lt"/>
              </a:rPr>
              <a:t>May 23, 2016.</a:t>
            </a:r>
          </a:p>
          <a:p>
            <a:pPr fontAlgn="t">
              <a:spcBef>
                <a:spcPts val="600"/>
              </a:spcBef>
              <a:spcAft>
                <a:spcPts val="600"/>
              </a:spcAft>
            </a:pPr>
            <a:r>
              <a:rPr lang="en-US" sz="1800" b="1" u="sng" kern="0" dirty="0" smtClean="0">
                <a:latin typeface="+mj-lt"/>
              </a:rPr>
              <a:t>Purpose:</a:t>
            </a:r>
            <a:r>
              <a:rPr lang="en-US" sz="1800" kern="0" dirty="0" smtClean="0">
                <a:latin typeface="+mj-lt"/>
              </a:rPr>
              <a:t>  To update the “white collar” exemptions threshold which had not been updated since 2004</a:t>
            </a:r>
          </a:p>
          <a:p>
            <a:pPr fontAlgn="t">
              <a:spcBef>
                <a:spcPts val="600"/>
              </a:spcBef>
              <a:spcAft>
                <a:spcPts val="600"/>
              </a:spcAft>
            </a:pPr>
            <a:r>
              <a:rPr lang="en-US" sz="1800" b="1" u="sng" kern="0" dirty="0" smtClean="0">
                <a:latin typeface="+mj-lt"/>
              </a:rPr>
              <a:t>Key Provisions:</a:t>
            </a:r>
          </a:p>
          <a:p>
            <a:pPr marL="285750" indent="-285750" fontAlgn="t">
              <a:spcBef>
                <a:spcPts val="600"/>
              </a:spcBef>
              <a:spcAft>
                <a:spcPts val="600"/>
              </a:spcAft>
              <a:buFont typeface="Arial" panose="020B0604020202020204" pitchFamily="34" charset="0"/>
              <a:buChar char="•"/>
            </a:pPr>
            <a:r>
              <a:rPr lang="en-US" sz="1800" b="1" kern="0" dirty="0" smtClean="0">
                <a:latin typeface="+mj-lt"/>
              </a:rPr>
              <a:t>$47,476/year ($913/</a:t>
            </a:r>
            <a:r>
              <a:rPr lang="en-US" sz="1800" b="1" kern="0" dirty="0" err="1" smtClean="0">
                <a:latin typeface="+mj-lt"/>
              </a:rPr>
              <a:t>wk</a:t>
            </a:r>
            <a:r>
              <a:rPr lang="en-US" sz="1800" b="1" kern="0" dirty="0" smtClean="0">
                <a:latin typeface="+mj-lt"/>
              </a:rPr>
              <a:t>) </a:t>
            </a:r>
            <a:r>
              <a:rPr lang="en-US" sz="1800" kern="0" dirty="0" smtClean="0">
                <a:latin typeface="+mj-lt"/>
              </a:rPr>
              <a:t>salary threshold for “white collar” exemptions  (40</a:t>
            </a:r>
            <a:r>
              <a:rPr lang="en-US" sz="1800" kern="0" baseline="30000" dirty="0" smtClean="0">
                <a:latin typeface="+mj-lt"/>
              </a:rPr>
              <a:t>th</a:t>
            </a:r>
            <a:r>
              <a:rPr lang="en-US" sz="1800" kern="0" dirty="0" smtClean="0">
                <a:latin typeface="+mj-lt"/>
              </a:rPr>
              <a:t> percentile </a:t>
            </a:r>
            <a:r>
              <a:rPr lang="en-US" sz="1800" kern="0" dirty="0">
                <a:latin typeface="+mj-lt"/>
              </a:rPr>
              <a:t>of lowest-wage Census </a:t>
            </a:r>
            <a:r>
              <a:rPr lang="en-US" sz="1800" kern="0" dirty="0" smtClean="0">
                <a:latin typeface="+mj-lt"/>
              </a:rPr>
              <a:t>region salary data)</a:t>
            </a:r>
          </a:p>
          <a:p>
            <a:pPr marL="285750" indent="-285750" fontAlgn="t">
              <a:spcBef>
                <a:spcPts val="600"/>
              </a:spcBef>
              <a:spcAft>
                <a:spcPts val="600"/>
              </a:spcAft>
              <a:buFont typeface="Arial" panose="020B0604020202020204" pitchFamily="34" charset="0"/>
              <a:buChar char="•"/>
            </a:pPr>
            <a:r>
              <a:rPr lang="en-US" sz="1800" b="1" kern="0" dirty="0" smtClean="0">
                <a:latin typeface="+mj-lt"/>
              </a:rPr>
              <a:t>$134,004/year </a:t>
            </a:r>
            <a:r>
              <a:rPr lang="en-US" sz="1800" kern="0" dirty="0" smtClean="0">
                <a:latin typeface="+mj-lt"/>
              </a:rPr>
              <a:t>salary threshold for highly compensated employees (90</a:t>
            </a:r>
            <a:r>
              <a:rPr lang="en-US" sz="1800" kern="0" baseline="30000" dirty="0" smtClean="0">
                <a:latin typeface="+mj-lt"/>
              </a:rPr>
              <a:t>th</a:t>
            </a:r>
            <a:r>
              <a:rPr lang="en-US" sz="1800" kern="0" dirty="0" smtClean="0">
                <a:latin typeface="+mj-lt"/>
              </a:rPr>
              <a:t> percentile of national salary data)</a:t>
            </a:r>
          </a:p>
          <a:p>
            <a:pPr marL="285750" indent="-285750" fontAlgn="t">
              <a:spcBef>
                <a:spcPts val="600"/>
              </a:spcBef>
              <a:spcAft>
                <a:spcPts val="600"/>
              </a:spcAft>
              <a:buFont typeface="Arial" panose="020B0604020202020204" pitchFamily="34" charset="0"/>
              <a:buChar char="•"/>
            </a:pPr>
            <a:r>
              <a:rPr lang="en-US" sz="1800" b="1" kern="0" dirty="0" smtClean="0">
                <a:latin typeface="+mj-lt"/>
              </a:rPr>
              <a:t>Update every 3 years</a:t>
            </a:r>
            <a:r>
              <a:rPr lang="en-US" sz="1800" kern="0" dirty="0" smtClean="0">
                <a:latin typeface="+mj-lt"/>
              </a:rPr>
              <a:t>, beginning January 1, 2020</a:t>
            </a:r>
          </a:p>
          <a:p>
            <a:pPr marL="285750" indent="-285750" fontAlgn="t">
              <a:spcBef>
                <a:spcPts val="600"/>
              </a:spcBef>
              <a:spcAft>
                <a:spcPts val="600"/>
              </a:spcAft>
              <a:buFont typeface="Arial" panose="020B0604020202020204" pitchFamily="34" charset="0"/>
              <a:buChar char="•"/>
            </a:pPr>
            <a:r>
              <a:rPr lang="en-US" sz="1800" b="1" kern="0" dirty="0" smtClean="0">
                <a:latin typeface="+mj-lt"/>
              </a:rPr>
              <a:t>No changes to the duties test</a:t>
            </a:r>
          </a:p>
          <a:p>
            <a:pPr marL="285750" indent="-285750" fontAlgn="t">
              <a:spcBef>
                <a:spcPts val="600"/>
              </a:spcBef>
              <a:spcAft>
                <a:spcPts val="600"/>
              </a:spcAft>
              <a:buFont typeface="Arial" panose="020B0604020202020204" pitchFamily="34" charset="0"/>
              <a:buChar char="•"/>
            </a:pPr>
            <a:r>
              <a:rPr lang="en-US" sz="1800" kern="0" dirty="0" smtClean="0">
                <a:latin typeface="+mj-lt"/>
              </a:rPr>
              <a:t>Time-limited </a:t>
            </a:r>
            <a:r>
              <a:rPr lang="en-US" sz="1800" b="1" kern="0" dirty="0" smtClean="0">
                <a:latin typeface="+mj-lt"/>
              </a:rPr>
              <a:t>non-enforcement policy </a:t>
            </a:r>
            <a:r>
              <a:rPr lang="en-US" sz="1800" kern="0" dirty="0" smtClean="0">
                <a:latin typeface="+mj-lt"/>
              </a:rPr>
              <a:t>for certain Medicaid IDD providers</a:t>
            </a:r>
            <a:endParaRPr lang="en-US" sz="1800" dirty="0" smtClean="0">
              <a:latin typeface="+mj-l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3" name="Multiply 2"/>
          <p:cNvSpPr/>
          <p:nvPr/>
        </p:nvSpPr>
        <p:spPr>
          <a:xfrm>
            <a:off x="2748285" y="96909"/>
            <a:ext cx="6205215" cy="8014116"/>
          </a:xfrm>
          <a:prstGeom prst="mathMultiply">
            <a:avLst>
              <a:gd name="adj1" fmla="val 148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6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FINAL RULE: </a:t>
            </a:r>
            <a:r>
              <a:rPr lang="en-US" sz="3200" kern="0" dirty="0" smtClean="0">
                <a:hlinkClick r:id="rId3"/>
              </a:rPr>
              <a:t>DOL Overtime Exemption</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19</a:t>
            </a:fld>
            <a:endParaRPr lang="en-US" dirty="0"/>
          </a:p>
        </p:txBody>
      </p:sp>
      <p:pic>
        <p:nvPicPr>
          <p:cNvPr id="3074" name="Picture 2" descr="http://morticianresource.com/wp-content/uploads/2013/02/Mortician-Salary-Pay.jpg"/>
          <p:cNvPicPr>
            <a:picLocks noChangeAspect="1" noChangeArrowheads="1"/>
          </p:cNvPicPr>
          <p:nvPr/>
        </p:nvPicPr>
        <p:blipFill rotWithShape="1">
          <a:blip r:embed="rId4">
            <a:extLst>
              <a:ext uri="{28A0092B-C50C-407E-A947-70E740481C1C}">
                <a14:useLocalDpi xmlns:a14="http://schemas.microsoft.com/office/drawing/2010/main" val="0"/>
              </a:ext>
            </a:extLst>
          </a:blip>
          <a:srcRect l="11672" t="13491" r="20487" b="12199"/>
          <a:stretch/>
        </p:blipFill>
        <p:spPr bwMode="auto">
          <a:xfrm>
            <a:off x="420173" y="2484316"/>
            <a:ext cx="3009711" cy="3287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81400" y="1752600"/>
            <a:ext cx="5181600" cy="4278094"/>
          </a:xfrm>
          <a:prstGeom prst="rect">
            <a:avLst/>
          </a:prstGeom>
          <a:solidFill>
            <a:schemeClr val="bg1">
              <a:alpha val="50000"/>
            </a:schemeClr>
          </a:solidFill>
        </p:spPr>
        <p:txBody>
          <a:bodyPr wrap="square" rtlCol="0">
            <a:spAutoFit/>
          </a:bodyPr>
          <a:lstStyle/>
          <a:p>
            <a:pPr fontAlgn="t">
              <a:spcBef>
                <a:spcPts val="600"/>
              </a:spcBef>
              <a:spcAft>
                <a:spcPts val="600"/>
              </a:spcAft>
            </a:pPr>
            <a:r>
              <a:rPr lang="en-US" sz="1800" b="1" u="sng" kern="0" dirty="0" smtClean="0">
                <a:latin typeface="+mj-lt"/>
              </a:rPr>
              <a:t>Legal challenge:</a:t>
            </a:r>
            <a:r>
              <a:rPr lang="en-US" sz="1800" b="1" kern="0" dirty="0" smtClean="0">
                <a:latin typeface="+mj-lt"/>
              </a:rPr>
              <a:t>  </a:t>
            </a:r>
            <a:r>
              <a:rPr lang="en-US" sz="1800" kern="0" dirty="0" smtClean="0">
                <a:latin typeface="+mj-lt"/>
              </a:rPr>
              <a:t>On September 20, 2016 twenty-one states, chambers of commerce, and other industry groups filed suit challenging the rule.</a:t>
            </a:r>
          </a:p>
          <a:p>
            <a:pPr fontAlgn="t">
              <a:spcBef>
                <a:spcPts val="600"/>
              </a:spcBef>
              <a:spcAft>
                <a:spcPts val="600"/>
              </a:spcAft>
            </a:pPr>
            <a:r>
              <a:rPr lang="en-US" sz="1800" b="1" u="sng" kern="0" dirty="0" smtClean="0">
                <a:latin typeface="+mj-lt"/>
              </a:rPr>
              <a:t>District Court:</a:t>
            </a:r>
            <a:r>
              <a:rPr lang="en-US" sz="1800" kern="0" dirty="0" smtClean="0">
                <a:latin typeface="+mj-lt"/>
              </a:rPr>
              <a:t>  On November 22, 2016, a federal judge issued a preliminary injunction against the rule, effectively suspending it nationwide. DOL asked that the injunction be suspended pending appeal, but was denied. </a:t>
            </a:r>
          </a:p>
          <a:p>
            <a:pPr fontAlgn="t">
              <a:spcBef>
                <a:spcPts val="600"/>
              </a:spcBef>
              <a:spcAft>
                <a:spcPts val="600"/>
              </a:spcAft>
            </a:pPr>
            <a:r>
              <a:rPr lang="en-US" sz="1800" b="1" u="sng" kern="0" dirty="0" smtClean="0">
                <a:latin typeface="+mj-lt"/>
              </a:rPr>
              <a:t>Future of the Rule:</a:t>
            </a:r>
            <a:r>
              <a:rPr lang="en-US" sz="1800" kern="0" dirty="0" smtClean="0">
                <a:latin typeface="+mj-lt"/>
              </a:rPr>
              <a:t> As the legal challenge continues to play out, the Trump administration and Congress majority party have indicated that they intend to roll back the rule. It is likely that the rule will be resolved through the legislative process before the legal process ends. </a:t>
            </a:r>
            <a:endParaRPr lang="en-US" sz="1800" dirty="0" smtClean="0">
              <a:latin typeface="+mj-l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Tree>
    <p:extLst>
      <p:ext uri="{BB962C8B-B14F-4D97-AF65-F5344CB8AC3E}">
        <p14:creationId xmlns:p14="http://schemas.microsoft.com/office/powerpoint/2010/main" val="63777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647700" y="2362204"/>
            <a:ext cx="7772400" cy="1470025"/>
          </a:xfrm>
        </p:spPr>
        <p:txBody>
          <a:bodyPr>
            <a:normAutofit/>
          </a:bodyPr>
          <a:lstStyle/>
          <a:p>
            <a:pPr eaLnBrk="1" hangingPunct="1"/>
            <a:r>
              <a:rPr lang="en-US" altLang="en-US" b="1" i="1" kern="1200" dirty="0" smtClean="0">
                <a:solidFill>
                  <a:schemeClr val="tx1"/>
                </a:solidFill>
              </a:rPr>
              <a:t>What’s Happening on the Federal Front?</a:t>
            </a:r>
            <a:endParaRPr lang="en-US" altLang="en-US" b="1" i="1" kern="1200" dirty="0">
              <a:solidFill>
                <a:schemeClr val="tx1"/>
              </a:solidFill>
            </a:endParaRPr>
          </a:p>
        </p:txBody>
      </p:sp>
      <p:sp>
        <p:nvSpPr>
          <p:cNvPr id="4" name="Rectangle 3"/>
          <p:cNvSpPr/>
          <p:nvPr/>
        </p:nvSpPr>
        <p:spPr>
          <a:xfrm>
            <a:off x="457200" y="4267200"/>
            <a:ext cx="8153400" cy="1477328"/>
          </a:xfrm>
          <a:prstGeom prst="rect">
            <a:avLst/>
          </a:prstGeom>
        </p:spPr>
        <p:txBody>
          <a:bodyPr wrap="square">
            <a:spAutoFit/>
          </a:bodyPr>
          <a:lstStyle/>
          <a:p>
            <a:r>
              <a:rPr lang="en-US" sz="1800" i="1" dirty="0" smtClean="0">
                <a:latin typeface="Calibri" panose="020F0502020204030204" pitchFamily="34" charset="0"/>
              </a:rPr>
              <a:t>Presenter:</a:t>
            </a:r>
            <a:endParaRPr lang="en-US" sz="1800" dirty="0" smtClean="0">
              <a:latin typeface="Calibri" panose="020F0502020204030204" pitchFamily="34" charset="0"/>
            </a:endParaRPr>
          </a:p>
          <a:p>
            <a:r>
              <a:rPr lang="en-US" altLang="en-US" sz="1800" dirty="0" smtClean="0">
                <a:latin typeface="Calibri" panose="020F0502020204030204" pitchFamily="34" charset="0"/>
              </a:rPr>
              <a:t>Katherine Berland, Director of Public Policy</a:t>
            </a:r>
          </a:p>
          <a:p>
            <a:r>
              <a:rPr lang="en-US" altLang="en-US" sz="1800" dirty="0" smtClean="0">
                <a:latin typeface="Calibri" panose="020F0502020204030204" pitchFamily="34" charset="0"/>
              </a:rPr>
              <a:t>American Network of Community Options and Resources</a:t>
            </a:r>
          </a:p>
          <a:p>
            <a:pPr algn="r"/>
            <a:r>
              <a:rPr lang="en-US" sz="1800" dirty="0" smtClean="0">
                <a:latin typeface="Calibri" panose="020F0502020204030204" pitchFamily="34" charset="0"/>
              </a:rPr>
              <a:t>Alliance Summit</a:t>
            </a:r>
          </a:p>
          <a:p>
            <a:pPr algn="r"/>
            <a:r>
              <a:rPr lang="en-US" sz="1800" dirty="0" smtClean="0">
                <a:latin typeface="Calibri" panose="020F0502020204030204" pitchFamily="34" charset="0"/>
              </a:rPr>
              <a:t>June 22, 2017</a:t>
            </a:r>
            <a:endParaRPr lang="en-US" sz="1800"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2" name="Picture 2" descr="https://static.wixstatic.com/media/887053_43c3f0182deb4b1e8d556ababb7e5aac.png/v1/fill/w_196,h_150,al_c,usm_0.66_1.00_0.01/887053_43c3f0182deb4b1e8d556ababb7e5aa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53053"/>
            <a:ext cx="1866900" cy="1428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676275" y="1295403"/>
            <a:ext cx="7772400" cy="1470025"/>
          </a:xfrm>
        </p:spPr>
        <p:txBody>
          <a:bodyPr>
            <a:normAutofit fontScale="90000"/>
          </a:bodyPr>
          <a:lstStyle/>
          <a:p>
            <a:pPr eaLnBrk="1" hangingPunct="1"/>
            <a:r>
              <a:rPr lang="en-US" altLang="en-US" sz="4000" b="1" i="1" dirty="0" smtClean="0"/>
              <a:t>Affordable Care Act Repeal and Replace: What the heck is happening?</a:t>
            </a:r>
            <a:endParaRPr lang="en-US" altLang="en-US" sz="4000" b="1" i="1" kern="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5122" name="Picture 2" descr="Image result for rose garden ahca"/>
          <p:cNvPicPr>
            <a:picLocks noChangeAspect="1" noChangeArrowheads="1"/>
          </p:cNvPicPr>
          <p:nvPr/>
        </p:nvPicPr>
        <p:blipFill rotWithShape="1">
          <a:blip r:embed="rId4">
            <a:extLst>
              <a:ext uri="{28A0092B-C50C-407E-A947-70E740481C1C}">
                <a14:useLocalDpi xmlns:a14="http://schemas.microsoft.com/office/drawing/2010/main" val="0"/>
              </a:ext>
            </a:extLst>
          </a:blip>
          <a:srcRect r="1205"/>
          <a:stretch/>
        </p:blipFill>
        <p:spPr bwMode="auto">
          <a:xfrm>
            <a:off x="914405" y="2590803"/>
            <a:ext cx="7227013" cy="411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105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60509"/>
            <a:ext cx="8839200" cy="4492691"/>
          </a:xfrm>
          <a:blipFill dpi="0" rotWithShape="1">
            <a:blip r:embed="rId3">
              <a:alphaModFix amt="35000"/>
            </a:blip>
            <a:srcRect/>
            <a:stretch>
              <a:fillRect/>
            </a:stretch>
          </a:blipFill>
        </p:spPr>
        <p:txBody>
          <a:bodyPr>
            <a:normAutofit fontScale="92500" lnSpcReduction="20000"/>
          </a:bodyPr>
          <a:lstStyle/>
          <a:p>
            <a:pPr marL="0" indent="0">
              <a:buNone/>
            </a:pPr>
            <a:r>
              <a:rPr lang="en-US" sz="2000" b="1" dirty="0" smtClean="0"/>
              <a:t>January 4:	</a:t>
            </a:r>
            <a:r>
              <a:rPr lang="en-US" sz="2000" dirty="0" smtClean="0"/>
              <a:t>Senate resolution to repeal the ACA through budget reconciliation</a:t>
            </a:r>
          </a:p>
          <a:p>
            <a:pPr marL="0" indent="0">
              <a:buNone/>
            </a:pPr>
            <a:r>
              <a:rPr lang="en-US" sz="2000" b="1" dirty="0" smtClean="0"/>
              <a:t>January 20:</a:t>
            </a:r>
            <a:r>
              <a:rPr lang="en-US" sz="2000" dirty="0" smtClean="0"/>
              <a:t>	President Trump signs Executive Orders on ACA enforcement </a:t>
            </a:r>
          </a:p>
          <a:p>
            <a:pPr marL="0" indent="0">
              <a:buNone/>
            </a:pPr>
            <a:r>
              <a:rPr lang="en-US" sz="2000" b="1" dirty="0" smtClean="0"/>
              <a:t>March 6:</a:t>
            </a:r>
            <a:r>
              <a:rPr lang="en-US" sz="2000" dirty="0" smtClean="0"/>
              <a:t>		House introduces American Health Care Act (AHCA)</a:t>
            </a:r>
          </a:p>
          <a:p>
            <a:pPr marL="0" indent="0">
              <a:buNone/>
            </a:pPr>
            <a:r>
              <a:rPr lang="en-US" sz="2000" b="1" dirty="0" smtClean="0"/>
              <a:t>March 8: 	</a:t>
            </a:r>
            <a:r>
              <a:rPr lang="en-US" sz="2000" dirty="0" smtClean="0"/>
              <a:t>House committees hold AHCA markups</a:t>
            </a:r>
          </a:p>
          <a:p>
            <a:pPr marL="0" indent="0">
              <a:buNone/>
            </a:pPr>
            <a:r>
              <a:rPr lang="en-US" sz="2000" b="1" dirty="0" smtClean="0"/>
              <a:t>March 9: </a:t>
            </a:r>
            <a:r>
              <a:rPr lang="en-US" sz="2000" dirty="0" smtClean="0"/>
              <a:t>	House Energy &amp; Commerce/Ways &amp; Means vote to advance AHCA</a:t>
            </a:r>
            <a:endParaRPr lang="en-US" sz="2000" u="sng" dirty="0" smtClean="0"/>
          </a:p>
          <a:p>
            <a:pPr marL="0" indent="0">
              <a:buNone/>
            </a:pPr>
            <a:r>
              <a:rPr lang="en-US" sz="2000" b="1" dirty="0" smtClean="0"/>
              <a:t>March 13:	</a:t>
            </a:r>
            <a:r>
              <a:rPr lang="en-US" sz="2000" dirty="0" smtClean="0"/>
              <a:t>CBO releases AHCA score</a:t>
            </a:r>
          </a:p>
          <a:p>
            <a:pPr marL="0" indent="0">
              <a:buNone/>
            </a:pPr>
            <a:r>
              <a:rPr lang="en-US" sz="2000" b="1" dirty="0" smtClean="0"/>
              <a:t>March 15: 	</a:t>
            </a:r>
            <a:r>
              <a:rPr lang="en-US" sz="2000" dirty="0" smtClean="0"/>
              <a:t>House Budget committee votes to advance AHCA</a:t>
            </a:r>
          </a:p>
          <a:p>
            <a:pPr marL="0" indent="0">
              <a:buNone/>
            </a:pPr>
            <a:r>
              <a:rPr lang="en-US" sz="2000" b="1" dirty="0" smtClean="0"/>
              <a:t>March 21:</a:t>
            </a:r>
            <a:r>
              <a:rPr lang="en-US" sz="2000" dirty="0" smtClean="0"/>
              <a:t>	House </a:t>
            </a:r>
            <a:r>
              <a:rPr lang="en-US" sz="2000" dirty="0"/>
              <a:t>R</a:t>
            </a:r>
            <a:r>
              <a:rPr lang="en-US" sz="2000" dirty="0" smtClean="0"/>
              <a:t>ules committee releases Manager’s Amendment</a:t>
            </a:r>
          </a:p>
          <a:p>
            <a:pPr marL="0" indent="0">
              <a:buNone/>
            </a:pPr>
            <a:r>
              <a:rPr lang="en-US" sz="2000" b="1" dirty="0" smtClean="0"/>
              <a:t>March 23: 	</a:t>
            </a:r>
            <a:r>
              <a:rPr lang="en-US" sz="2000" dirty="0" smtClean="0"/>
              <a:t>House Rules committee releases revised Manager’s Amendment</a:t>
            </a:r>
          </a:p>
          <a:p>
            <a:pPr marL="0" indent="0">
              <a:buNone/>
            </a:pPr>
            <a:r>
              <a:rPr lang="en-US" sz="2000" b="1" dirty="0" smtClean="0"/>
              <a:t>March 24:</a:t>
            </a:r>
            <a:r>
              <a:rPr lang="en-US" sz="2000" dirty="0" smtClean="0"/>
              <a:t>	AHCA withdrawn from House floor</a:t>
            </a:r>
          </a:p>
          <a:p>
            <a:pPr marL="0" indent="0">
              <a:buNone/>
            </a:pPr>
            <a:r>
              <a:rPr lang="en-US" sz="2000" b="1" dirty="0" smtClean="0"/>
              <a:t>April 25:</a:t>
            </a:r>
            <a:r>
              <a:rPr lang="en-US" sz="2000" dirty="0" smtClean="0"/>
              <a:t>		MacArthur amendment introduced</a:t>
            </a:r>
          </a:p>
          <a:p>
            <a:pPr marL="0" indent="0">
              <a:buNone/>
            </a:pPr>
            <a:r>
              <a:rPr lang="en-US" sz="2000" b="1" dirty="0" smtClean="0"/>
              <a:t>May 4: </a:t>
            </a:r>
            <a:r>
              <a:rPr lang="en-US" sz="2000" dirty="0" smtClean="0"/>
              <a:t>		House passes AHCA</a:t>
            </a:r>
          </a:p>
          <a:p>
            <a:pPr marL="0" indent="0">
              <a:buNone/>
            </a:pPr>
            <a:r>
              <a:rPr lang="en-US" sz="2000" b="1" dirty="0" smtClean="0"/>
              <a:t>May 24:</a:t>
            </a:r>
            <a:r>
              <a:rPr lang="en-US" sz="2000" dirty="0" smtClean="0"/>
              <a:t> 		Revised CBO score released</a:t>
            </a:r>
          </a:p>
          <a:p>
            <a:pPr marL="0" indent="0">
              <a:buNone/>
            </a:pPr>
            <a:r>
              <a:rPr lang="en-US" sz="2000" b="1" dirty="0" smtClean="0"/>
              <a:t>June 22:</a:t>
            </a:r>
            <a:r>
              <a:rPr lang="en-US" sz="2000" dirty="0" smtClean="0"/>
              <a:t>		Draft text released (TBD)</a:t>
            </a:r>
          </a:p>
          <a:p>
            <a:pPr marL="0" indent="0">
              <a:buNone/>
            </a:pPr>
            <a:r>
              <a:rPr lang="en-US" sz="2000" b="1" dirty="0" smtClean="0"/>
              <a:t>June 29:		</a:t>
            </a:r>
            <a:r>
              <a:rPr lang="en-US" sz="2000" dirty="0" smtClean="0"/>
              <a:t>Senate vote expected</a:t>
            </a:r>
            <a:endParaRPr 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 Timeline (2017)</a:t>
            </a:r>
            <a:endParaRPr lang="en-US" sz="2800" i="1" dirty="0"/>
          </a:p>
          <a:p>
            <a:pPr marL="0" indent="0" algn="ctr" fontAlgn="auto">
              <a:spcAft>
                <a:spcPts val="0"/>
              </a:spcAft>
              <a:buFont typeface="Arial" panose="020B0604020202020204" pitchFamily="34" charset="0"/>
              <a:buNone/>
            </a:pPr>
            <a:endParaRPr lang="en-US" b="1" dirty="0"/>
          </a:p>
        </p:txBody>
      </p:sp>
    </p:spTree>
    <p:extLst>
      <p:ext uri="{BB962C8B-B14F-4D97-AF65-F5344CB8AC3E}">
        <p14:creationId xmlns:p14="http://schemas.microsoft.com/office/powerpoint/2010/main" val="1126446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pic>
        <p:nvPicPr>
          <p:cNvPr id="5122"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7703" t="18869" r="8464" b="12129"/>
          <a:stretch/>
        </p:blipFill>
        <p:spPr bwMode="auto">
          <a:xfrm>
            <a:off x="260917" y="2172788"/>
            <a:ext cx="4974724" cy="3074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8714" y="5227322"/>
            <a:ext cx="2596852" cy="276999"/>
          </a:xfrm>
          <a:prstGeom prst="rect">
            <a:avLst/>
          </a:prstGeom>
          <a:noFill/>
        </p:spPr>
        <p:txBody>
          <a:bodyPr wrap="square" rtlCol="0">
            <a:spAutoFit/>
          </a:bodyPr>
          <a:lstStyle/>
          <a:p>
            <a:r>
              <a:rPr lang="en-US" sz="1200" i="1" dirty="0" smtClean="0">
                <a:latin typeface="+mj-lt"/>
              </a:rPr>
              <a:t>Graphic by Kaiser Family Foundation</a:t>
            </a:r>
            <a:endParaRPr lang="en-US" sz="1200" i="1" dirty="0">
              <a:latin typeface="+mj-lt"/>
            </a:endParaRPr>
          </a:p>
        </p:txBody>
      </p:sp>
      <p:sp>
        <p:nvSpPr>
          <p:cNvPr id="11" name="TextBox 10"/>
          <p:cNvSpPr txBox="1"/>
          <p:nvPr/>
        </p:nvSpPr>
        <p:spPr>
          <a:xfrm>
            <a:off x="5157651" y="2168435"/>
            <a:ext cx="3962400" cy="2831544"/>
          </a:xfrm>
          <a:prstGeom prst="rect">
            <a:avLst/>
          </a:prstGeom>
          <a:noFill/>
        </p:spPr>
        <p:txBody>
          <a:bodyPr wrap="square" rtlCol="0">
            <a:spAutoFit/>
          </a:bodyPr>
          <a:lstStyle/>
          <a:p>
            <a:pPr>
              <a:spcAft>
                <a:spcPts val="600"/>
              </a:spcAft>
            </a:pPr>
            <a:r>
              <a:rPr lang="en-US" b="1" i="1" u="sng" dirty="0" smtClean="0">
                <a:latin typeface="+mn-lt"/>
              </a:rPr>
              <a:t>Repeal Medicaid Expansion</a:t>
            </a:r>
          </a:p>
          <a:p>
            <a:pPr marL="342900" indent="-342900">
              <a:spcAft>
                <a:spcPts val="600"/>
              </a:spcAft>
              <a:buFont typeface="Arial" panose="020B0604020202020204" pitchFamily="34" charset="0"/>
              <a:buChar char="•"/>
            </a:pPr>
            <a:r>
              <a:rPr lang="en-US" dirty="0" smtClean="0">
                <a:latin typeface="+mn-lt"/>
              </a:rPr>
              <a:t>Would end states’ ability to expand by 2020</a:t>
            </a:r>
          </a:p>
          <a:p>
            <a:pPr marL="342900" indent="-342900">
              <a:spcAft>
                <a:spcPts val="600"/>
              </a:spcAft>
              <a:buFont typeface="Arial" panose="020B0604020202020204" pitchFamily="34" charset="0"/>
              <a:buChar char="•"/>
            </a:pPr>
            <a:r>
              <a:rPr lang="en-US" dirty="0" smtClean="0">
                <a:latin typeface="+mn-lt"/>
              </a:rPr>
              <a:t>Enhanced match would continue for those already enrolled unless break in coverage</a:t>
            </a:r>
            <a:endParaRPr lang="en-US" dirty="0">
              <a:latin typeface="+mn-lt"/>
            </a:endParaRPr>
          </a:p>
        </p:txBody>
      </p:sp>
    </p:spTree>
    <p:extLst>
      <p:ext uri="{BB962C8B-B14F-4D97-AF65-F5344CB8AC3E}">
        <p14:creationId xmlns:p14="http://schemas.microsoft.com/office/powerpoint/2010/main" val="341380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5157651" y="2168435"/>
            <a:ext cx="3962400" cy="4385816"/>
          </a:xfrm>
          <a:prstGeom prst="rect">
            <a:avLst/>
          </a:prstGeom>
          <a:noFill/>
        </p:spPr>
        <p:txBody>
          <a:bodyPr wrap="square" rtlCol="0">
            <a:spAutoFit/>
          </a:bodyPr>
          <a:lstStyle/>
          <a:p>
            <a:pPr>
              <a:spcAft>
                <a:spcPts val="600"/>
              </a:spcAft>
            </a:pPr>
            <a:r>
              <a:rPr lang="en-US" b="1" i="1" u="sng" dirty="0" smtClean="0">
                <a:latin typeface="+mn-lt"/>
              </a:rPr>
              <a:t>Remove EHB Requirements</a:t>
            </a:r>
          </a:p>
          <a:p>
            <a:pPr marL="342900" indent="-342900">
              <a:spcAft>
                <a:spcPts val="600"/>
              </a:spcAft>
              <a:buFont typeface="Arial" panose="020B0604020202020204" pitchFamily="34" charset="0"/>
              <a:buChar char="•"/>
            </a:pPr>
            <a:r>
              <a:rPr lang="en-US" dirty="0" smtClean="0">
                <a:latin typeface="+mn-lt"/>
              </a:rPr>
              <a:t>Starting in 2020 remove requirement that Medicaid Alternative Benefit Plans (ABPs) include EHBs</a:t>
            </a:r>
          </a:p>
          <a:p>
            <a:pPr marL="342900" indent="-342900">
              <a:spcAft>
                <a:spcPts val="600"/>
              </a:spcAft>
              <a:buFont typeface="Arial" panose="020B0604020202020204" pitchFamily="34" charset="0"/>
              <a:buChar char="•"/>
            </a:pPr>
            <a:r>
              <a:rPr lang="en-US" dirty="0" smtClean="0">
                <a:latin typeface="+mn-lt"/>
              </a:rPr>
              <a:t>States would define EHB for purposes of premium tax credit</a:t>
            </a:r>
          </a:p>
          <a:p>
            <a:pPr marL="342900" indent="-342900">
              <a:spcAft>
                <a:spcPts val="600"/>
              </a:spcAft>
              <a:buFont typeface="Arial" panose="020B0604020202020204" pitchFamily="34" charset="0"/>
              <a:buChar char="•"/>
            </a:pPr>
            <a:r>
              <a:rPr lang="en-US" dirty="0" smtClean="0">
                <a:latin typeface="+mn-lt"/>
              </a:rPr>
              <a:t>MacArthur amendment would give states an option to define EHBS</a:t>
            </a:r>
          </a:p>
        </p:txBody>
      </p:sp>
      <p:pic>
        <p:nvPicPr>
          <p:cNvPr id="7170" name="Picture 2" descr="Image result for essential health benefits"/>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053" y="2133600"/>
            <a:ext cx="46768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82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381005" y="2118395"/>
            <a:ext cx="6858001" cy="3431709"/>
          </a:xfrm>
          <a:prstGeom prst="rect">
            <a:avLst/>
          </a:prstGeom>
          <a:noFill/>
        </p:spPr>
        <p:txBody>
          <a:bodyPr wrap="square" rtlCol="0">
            <a:spAutoFit/>
          </a:bodyPr>
          <a:lstStyle/>
          <a:p>
            <a:pPr>
              <a:spcAft>
                <a:spcPts val="600"/>
              </a:spcAft>
            </a:pPr>
            <a:r>
              <a:rPr lang="en-US" b="1" i="1" u="sng" dirty="0" smtClean="0">
                <a:latin typeface="+mn-lt"/>
              </a:rPr>
              <a:t>Continuous Coverage</a:t>
            </a:r>
          </a:p>
          <a:p>
            <a:pPr marL="342900" indent="-342900">
              <a:spcAft>
                <a:spcPts val="600"/>
              </a:spcAft>
              <a:buFont typeface="Arial" panose="020B0604020202020204" pitchFamily="34" charset="0"/>
              <a:buChar char="•"/>
            </a:pPr>
            <a:r>
              <a:rPr lang="en-US" dirty="0" smtClean="0">
                <a:latin typeface="+mn-lt"/>
              </a:rPr>
              <a:t>Impose 30% penalty for individuals who have a coverage lapse of 63 days</a:t>
            </a:r>
          </a:p>
          <a:p>
            <a:pPr>
              <a:spcAft>
                <a:spcPts val="600"/>
              </a:spcAft>
            </a:pPr>
            <a:endParaRPr lang="en-US" b="1" i="1" u="sng" dirty="0" smtClean="0">
              <a:latin typeface="+mn-lt"/>
            </a:endParaRPr>
          </a:p>
          <a:p>
            <a:pPr>
              <a:spcAft>
                <a:spcPts val="600"/>
              </a:spcAft>
            </a:pPr>
            <a:r>
              <a:rPr lang="en-US" b="1" i="1" u="sng" dirty="0" smtClean="0">
                <a:latin typeface="+mn-lt"/>
              </a:rPr>
              <a:t>Individual </a:t>
            </a:r>
            <a:r>
              <a:rPr lang="en-US" b="1" i="1" u="sng" dirty="0">
                <a:latin typeface="+mn-lt"/>
              </a:rPr>
              <a:t>Mandate</a:t>
            </a:r>
          </a:p>
          <a:p>
            <a:pPr marL="342900" indent="-342900">
              <a:spcAft>
                <a:spcPts val="600"/>
              </a:spcAft>
              <a:buFont typeface="Arial" panose="020B0604020202020204" pitchFamily="34" charset="0"/>
              <a:buChar char="•"/>
            </a:pPr>
            <a:r>
              <a:rPr lang="en-US" dirty="0" smtClean="0">
                <a:latin typeface="+mn-lt"/>
              </a:rPr>
              <a:t>Individual tax penalty eliminated as of January 1, 2016</a:t>
            </a:r>
          </a:p>
          <a:p>
            <a:pPr marL="342900" indent="-342900">
              <a:spcAft>
                <a:spcPts val="600"/>
              </a:spcAft>
              <a:buFont typeface="Arial" panose="020B0604020202020204" pitchFamily="34" charset="0"/>
              <a:buChar char="•"/>
            </a:pPr>
            <a:endParaRPr lang="en-US" dirty="0">
              <a:latin typeface="+mn-lt"/>
            </a:endParaRPr>
          </a:p>
        </p:txBody>
      </p:sp>
      <p:pic>
        <p:nvPicPr>
          <p:cNvPr id="10242" name="Picture 2" descr="Image result for continu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557" y="2909503"/>
            <a:ext cx="3327763" cy="249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31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4114800" y="2286000"/>
            <a:ext cx="4713514" cy="4570482"/>
          </a:xfrm>
          <a:prstGeom prst="rect">
            <a:avLst/>
          </a:prstGeom>
          <a:noFill/>
        </p:spPr>
        <p:txBody>
          <a:bodyPr wrap="square" rtlCol="0">
            <a:spAutoFit/>
          </a:bodyPr>
          <a:lstStyle/>
          <a:p>
            <a:pPr>
              <a:spcAft>
                <a:spcPts val="600"/>
              </a:spcAft>
            </a:pPr>
            <a:r>
              <a:rPr lang="en-US" b="1" i="1" u="sng" dirty="0" smtClean="0">
                <a:latin typeface="+mj-lt"/>
              </a:rPr>
              <a:t>Replace Subsidies with Tax Credits</a:t>
            </a:r>
          </a:p>
          <a:p>
            <a:pPr marL="342900" indent="-342900">
              <a:spcAft>
                <a:spcPts val="600"/>
              </a:spcAft>
              <a:buFont typeface="Arial" panose="020B0604020202020204" pitchFamily="34" charset="0"/>
              <a:buChar char="•"/>
            </a:pPr>
            <a:r>
              <a:rPr lang="en-US" dirty="0">
                <a:latin typeface="+mj-lt"/>
              </a:rPr>
              <a:t>Starting in 2020, replace ACA income-based tax credits with </a:t>
            </a:r>
            <a:r>
              <a:rPr lang="en-US" dirty="0" smtClean="0">
                <a:latin typeface="+mj-lt"/>
              </a:rPr>
              <a:t>age-adjusted tax credits. </a:t>
            </a:r>
          </a:p>
          <a:p>
            <a:pPr marL="800100" lvl="1" indent="-342900">
              <a:spcAft>
                <a:spcPts val="600"/>
              </a:spcAft>
              <a:buFont typeface="Arial" panose="020B0604020202020204" pitchFamily="34" charset="0"/>
              <a:buChar char="•"/>
            </a:pPr>
            <a:r>
              <a:rPr lang="en-US" sz="2000" dirty="0" smtClean="0">
                <a:latin typeface="+mj-lt"/>
              </a:rPr>
              <a:t>Up to age 29 - </a:t>
            </a:r>
            <a:r>
              <a:rPr lang="en-US" sz="2000" dirty="0">
                <a:latin typeface="+mj-lt"/>
              </a:rPr>
              <a:t>$2,000 </a:t>
            </a:r>
            <a:endParaRPr lang="en-US" sz="2000" dirty="0" smtClean="0">
              <a:latin typeface="+mj-lt"/>
            </a:endParaRPr>
          </a:p>
          <a:p>
            <a:pPr marL="800100" lvl="1" indent="-342900">
              <a:spcAft>
                <a:spcPts val="600"/>
              </a:spcAft>
              <a:buFont typeface="Arial" panose="020B0604020202020204" pitchFamily="34" charset="0"/>
              <a:buChar char="•"/>
            </a:pPr>
            <a:r>
              <a:rPr lang="en-US" sz="2000" dirty="0" smtClean="0">
                <a:latin typeface="+mj-lt"/>
              </a:rPr>
              <a:t>Age 30-39 - $2,500 </a:t>
            </a:r>
          </a:p>
          <a:p>
            <a:pPr marL="800100" lvl="1" indent="-342900">
              <a:spcAft>
                <a:spcPts val="600"/>
              </a:spcAft>
              <a:buFont typeface="Arial" panose="020B0604020202020204" pitchFamily="34" charset="0"/>
              <a:buChar char="•"/>
            </a:pPr>
            <a:r>
              <a:rPr lang="en-US" sz="2000" dirty="0" smtClean="0">
                <a:latin typeface="+mj-lt"/>
              </a:rPr>
              <a:t>Age 40-49 </a:t>
            </a:r>
            <a:r>
              <a:rPr lang="en-US" sz="2000" dirty="0">
                <a:latin typeface="+mj-lt"/>
              </a:rPr>
              <a:t>- $3,000 </a:t>
            </a:r>
            <a:endParaRPr lang="en-US" sz="2000" dirty="0" smtClean="0">
              <a:latin typeface="+mj-lt"/>
            </a:endParaRPr>
          </a:p>
          <a:p>
            <a:pPr marL="800100" lvl="1" indent="-342900">
              <a:spcAft>
                <a:spcPts val="600"/>
              </a:spcAft>
              <a:buFont typeface="Arial" panose="020B0604020202020204" pitchFamily="34" charset="0"/>
              <a:buChar char="•"/>
            </a:pPr>
            <a:r>
              <a:rPr lang="en-US" sz="2000" dirty="0" smtClean="0">
                <a:latin typeface="+mj-lt"/>
              </a:rPr>
              <a:t>Age 50-59 </a:t>
            </a:r>
            <a:r>
              <a:rPr lang="en-US" sz="2000" dirty="0">
                <a:latin typeface="+mj-lt"/>
              </a:rPr>
              <a:t>- $3,500 </a:t>
            </a:r>
            <a:endParaRPr lang="en-US" sz="2000" dirty="0" smtClean="0">
              <a:latin typeface="+mj-lt"/>
            </a:endParaRPr>
          </a:p>
          <a:p>
            <a:pPr marL="800100" lvl="1" indent="-342900">
              <a:spcAft>
                <a:spcPts val="600"/>
              </a:spcAft>
              <a:buFont typeface="Arial" panose="020B0604020202020204" pitchFamily="34" charset="0"/>
              <a:buChar char="•"/>
            </a:pPr>
            <a:r>
              <a:rPr lang="en-US" sz="2000" dirty="0" smtClean="0">
                <a:latin typeface="+mj-lt"/>
              </a:rPr>
              <a:t>Age 60 and older </a:t>
            </a:r>
            <a:r>
              <a:rPr lang="en-US" sz="2000" dirty="0">
                <a:latin typeface="+mj-lt"/>
              </a:rPr>
              <a:t>- $4,000 </a:t>
            </a:r>
            <a:endParaRPr lang="en-US" sz="2000" dirty="0" smtClean="0">
              <a:latin typeface="+mj-lt"/>
            </a:endParaRPr>
          </a:p>
          <a:p>
            <a:pPr marL="800100" lvl="1" indent="-342900">
              <a:spcAft>
                <a:spcPts val="600"/>
              </a:spcAft>
              <a:buFont typeface="Arial" panose="020B0604020202020204" pitchFamily="34" charset="0"/>
              <a:buChar char="•"/>
            </a:pPr>
            <a:r>
              <a:rPr lang="en-US" sz="2000" dirty="0" smtClean="0">
                <a:latin typeface="+mj-lt"/>
              </a:rPr>
              <a:t>Families </a:t>
            </a:r>
            <a:r>
              <a:rPr lang="en-US" sz="2000" dirty="0">
                <a:latin typeface="+mj-lt"/>
              </a:rPr>
              <a:t>can claim credits for up to 5 oldest members, up to limit of $14,000 per </a:t>
            </a:r>
            <a:r>
              <a:rPr lang="en-US" sz="2000" dirty="0" smtClean="0">
                <a:latin typeface="+mj-lt"/>
              </a:rPr>
              <a:t>year</a:t>
            </a:r>
          </a:p>
        </p:txBody>
      </p:sp>
      <p:sp>
        <p:nvSpPr>
          <p:cNvPr id="2" name="AutoShape 2" descr="Image result for tax credit"/>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ax credi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ax credi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ax credit"/>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8" y="2286000"/>
            <a:ext cx="314672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381003" y="2057405"/>
            <a:ext cx="4724401" cy="4893647"/>
          </a:xfrm>
          <a:prstGeom prst="rect">
            <a:avLst/>
          </a:prstGeom>
          <a:noFill/>
        </p:spPr>
        <p:txBody>
          <a:bodyPr wrap="square" rtlCol="0">
            <a:spAutoFit/>
          </a:bodyPr>
          <a:lstStyle/>
          <a:p>
            <a:pPr>
              <a:spcAft>
                <a:spcPts val="600"/>
              </a:spcAft>
            </a:pPr>
            <a:r>
              <a:rPr lang="en-US" b="1" i="1" u="sng" dirty="0" smtClean="0">
                <a:latin typeface="+mn-lt"/>
              </a:rPr>
              <a:t>Impose Per Capita Caps</a:t>
            </a:r>
          </a:p>
          <a:p>
            <a:pPr marL="342900" indent="-342900">
              <a:spcAft>
                <a:spcPts val="600"/>
              </a:spcAft>
              <a:buFont typeface="Arial" panose="020B0604020202020204" pitchFamily="34" charset="0"/>
              <a:buChar char="•"/>
            </a:pPr>
            <a:r>
              <a:rPr lang="en-US" dirty="0" smtClean="0">
                <a:latin typeface="+mn-lt"/>
              </a:rPr>
              <a:t>Eligibility categories (beginning in FY 2020):</a:t>
            </a:r>
          </a:p>
          <a:p>
            <a:pPr marL="800100" lvl="1" indent="-342900">
              <a:spcAft>
                <a:spcPts val="0"/>
              </a:spcAft>
              <a:buFont typeface="Wingdings" panose="05000000000000000000" pitchFamily="2" charset="2"/>
              <a:buChar char="§"/>
            </a:pPr>
            <a:r>
              <a:rPr lang="en-US" sz="2000" dirty="0" smtClean="0">
                <a:latin typeface="+mn-lt"/>
              </a:rPr>
              <a:t>Seniors</a:t>
            </a:r>
          </a:p>
          <a:p>
            <a:pPr marL="800100" lvl="1" indent="-342900">
              <a:spcAft>
                <a:spcPts val="0"/>
              </a:spcAft>
              <a:buFont typeface="Wingdings" panose="05000000000000000000" pitchFamily="2" charset="2"/>
              <a:buChar char="§"/>
            </a:pPr>
            <a:r>
              <a:rPr lang="en-US" sz="2000" dirty="0" smtClean="0">
                <a:latin typeface="+mn-lt"/>
              </a:rPr>
              <a:t>Blind and disabled</a:t>
            </a:r>
          </a:p>
          <a:p>
            <a:pPr marL="800100" lvl="1" indent="-342900">
              <a:spcAft>
                <a:spcPts val="0"/>
              </a:spcAft>
              <a:buFont typeface="Wingdings" panose="05000000000000000000" pitchFamily="2" charset="2"/>
              <a:buChar char="§"/>
            </a:pPr>
            <a:r>
              <a:rPr lang="en-US" sz="2000" dirty="0" smtClean="0">
                <a:latin typeface="+mn-lt"/>
              </a:rPr>
              <a:t>Children ineligible for CHIP</a:t>
            </a:r>
          </a:p>
          <a:p>
            <a:pPr marL="800100" lvl="1" indent="-342900">
              <a:spcAft>
                <a:spcPts val="0"/>
              </a:spcAft>
              <a:buFont typeface="Wingdings" panose="05000000000000000000" pitchFamily="2" charset="2"/>
              <a:buChar char="§"/>
            </a:pPr>
            <a:r>
              <a:rPr lang="en-US" sz="2000" dirty="0" smtClean="0">
                <a:latin typeface="+mn-lt"/>
              </a:rPr>
              <a:t>Medicaid expansion population</a:t>
            </a:r>
          </a:p>
          <a:p>
            <a:pPr marL="800100" lvl="1" indent="-342900">
              <a:spcAft>
                <a:spcPts val="0"/>
              </a:spcAft>
              <a:buFont typeface="Wingdings" panose="05000000000000000000" pitchFamily="2" charset="2"/>
              <a:buChar char="§"/>
            </a:pPr>
            <a:r>
              <a:rPr lang="en-US" sz="2000" dirty="0" smtClean="0">
                <a:latin typeface="+mn-lt"/>
              </a:rPr>
              <a:t>Other adults</a:t>
            </a:r>
          </a:p>
          <a:p>
            <a:pPr marL="342900" indent="-342900">
              <a:spcAft>
                <a:spcPts val="600"/>
              </a:spcAft>
              <a:buFont typeface="Arial" panose="020B0604020202020204" pitchFamily="34" charset="0"/>
              <a:buChar char="•"/>
            </a:pPr>
            <a:r>
              <a:rPr lang="en-US" dirty="0" smtClean="0">
                <a:latin typeface="+mn-lt"/>
              </a:rPr>
              <a:t>Use FY 2016 spending to determine initial baseline</a:t>
            </a:r>
          </a:p>
          <a:p>
            <a:pPr marL="342900" indent="-342900">
              <a:spcAft>
                <a:spcPts val="600"/>
              </a:spcAft>
              <a:buFont typeface="Arial" panose="020B0604020202020204" pitchFamily="34" charset="0"/>
              <a:buChar char="•"/>
            </a:pPr>
            <a:r>
              <a:rPr lang="en-US" dirty="0" smtClean="0">
                <a:latin typeface="+mn-lt"/>
              </a:rPr>
              <a:t>Inflation rate of CPI-M/CPI-M + 1</a:t>
            </a:r>
          </a:p>
          <a:p>
            <a:pPr marL="342900" indent="-342900">
              <a:spcAft>
                <a:spcPts val="600"/>
              </a:spcAft>
              <a:buFont typeface="Arial" panose="020B0604020202020204" pitchFamily="34" charset="0"/>
              <a:buChar char="•"/>
            </a:pPr>
            <a:r>
              <a:rPr lang="en-US" dirty="0" smtClean="0">
                <a:latin typeface="+mn-lt"/>
              </a:rPr>
              <a:t>States could chose block grant option for certain populations</a:t>
            </a:r>
            <a:endParaRPr lang="en-US" dirty="0">
              <a:latin typeface="+mn-lt"/>
            </a:endParaRPr>
          </a:p>
        </p:txBody>
      </p:sp>
      <p:pic>
        <p:nvPicPr>
          <p:cNvPr id="1028" name="Picture 4" descr="Image result for budget 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25337"/>
            <a:ext cx="3875314" cy="386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86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2595879" cy="1066800"/>
          </a:xfrm>
          <a:prstGeom prst="rect">
            <a:avLst/>
          </a:prstGeom>
        </p:spPr>
      </p:pic>
      <p:sp>
        <p:nvSpPr>
          <p:cNvPr id="5" name="Content Placeholder 2"/>
          <p:cNvSpPr txBox="1">
            <a:spLocks/>
          </p:cNvSpPr>
          <p:nvPr/>
        </p:nvSpPr>
        <p:spPr>
          <a:xfrm>
            <a:off x="598714" y="1065246"/>
            <a:ext cx="8229600" cy="10683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Medicaid Reform</a:t>
            </a:r>
          </a:p>
          <a:p>
            <a:pPr marL="0" indent="0" algn="ctr" fontAlgn="auto">
              <a:spcAft>
                <a:spcPts val="0"/>
              </a:spcAft>
              <a:buNone/>
            </a:pPr>
            <a:r>
              <a:rPr lang="en-US" sz="2800" b="1" i="1" dirty="0" smtClean="0"/>
              <a:t>Block Grants and Per Capita Caps</a:t>
            </a:r>
            <a:endParaRPr lang="en-US" sz="2800" i="1" dirty="0"/>
          </a:p>
          <a:p>
            <a:pPr marL="0" indent="0" algn="ctr" fontAlgn="auto">
              <a:spcAft>
                <a:spcPts val="0"/>
              </a:spcAft>
              <a:buFont typeface="Arial" panose="020B0604020202020204" pitchFamily="34" charset="0"/>
              <a:buNone/>
            </a:pP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514089258"/>
              </p:ext>
            </p:extLst>
          </p:nvPr>
        </p:nvGraphicFramePr>
        <p:xfrm>
          <a:off x="457200" y="2133600"/>
          <a:ext cx="8371113" cy="4572001"/>
        </p:xfrm>
        <a:graphic>
          <a:graphicData uri="http://schemas.openxmlformats.org/drawingml/2006/table">
            <a:tbl>
              <a:tblPr firstRow="1" bandRow="1">
                <a:tableStyleId>{5C22544A-7EE6-4342-B048-85BDC9FD1C3A}</a:tableStyleId>
              </a:tblPr>
              <a:tblGrid>
                <a:gridCol w="2790371"/>
                <a:gridCol w="2790371"/>
                <a:gridCol w="2790371"/>
              </a:tblGrid>
              <a:tr h="930729">
                <a:tc>
                  <a:txBody>
                    <a:bodyPr/>
                    <a:lstStyle/>
                    <a:p>
                      <a:pPr algn="ctr"/>
                      <a:r>
                        <a:rPr lang="en-US" i="1" dirty="0" smtClean="0"/>
                        <a:t>Current System</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smtClean="0">
                          <a:solidFill>
                            <a:schemeClr val="tx1"/>
                          </a:solidFill>
                        </a:rPr>
                        <a:t>Block Grants</a:t>
                      </a:r>
                      <a:endParaRPr lang="en-US"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i="1" dirty="0" smtClean="0">
                          <a:solidFill>
                            <a:schemeClr val="bg1"/>
                          </a:solidFill>
                        </a:rPr>
                        <a:t>Per Capita</a:t>
                      </a:r>
                      <a:r>
                        <a:rPr lang="en-US" i="1" baseline="0" dirty="0" smtClean="0">
                          <a:solidFill>
                            <a:schemeClr val="bg1"/>
                          </a:solidFill>
                        </a:rPr>
                        <a:t> Caps</a:t>
                      </a:r>
                      <a:endParaRPr lang="en-US" i="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930729">
                <a:tc>
                  <a:txBody>
                    <a:bodyPr/>
                    <a:lstStyle/>
                    <a:p>
                      <a:r>
                        <a:rPr lang="en-US" sz="1600" dirty="0" smtClean="0"/>
                        <a:t>Open-ended</a:t>
                      </a:r>
                      <a:r>
                        <a:rPr lang="en-US" sz="1600" baseline="0" dirty="0" smtClean="0"/>
                        <a:t> entitlement, federal match of state funds (50 – 73%).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600" dirty="0" smtClean="0"/>
                        <a:t>Set dollar amount allocated to states based on as-of-yet undetermined criteria.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600" dirty="0" smtClean="0"/>
                        <a:t>Fixed dollar amount allocated</a:t>
                      </a:r>
                      <a:r>
                        <a:rPr lang="en-US" sz="1600" baseline="0" dirty="0" smtClean="0"/>
                        <a:t> per person eligible for Medicaid.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710543">
                <a:tc>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Medicaid</a:t>
                      </a:r>
                      <a:r>
                        <a:rPr lang="en-US" sz="1600" baseline="0" dirty="0" smtClean="0"/>
                        <a:t> program must cover certain populations and meet certain requirements to qualify for funding.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600" dirty="0" smtClean="0"/>
                        <a:t>Regardless</a:t>
                      </a:r>
                      <a:r>
                        <a:rPr lang="en-US" sz="1600" baseline="0" dirty="0" smtClean="0"/>
                        <a:t> of the level of state spending, states receive a fixed pot of money. Any shortages are the responsibility of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smtClean="0"/>
                        <a:t>Most capitated proposals do</a:t>
                      </a:r>
                      <a:r>
                        <a:rPr lang="en-US" sz="1600" baseline="0" dirty="0" smtClean="0"/>
                        <a:t> not tie payment increases to actual cost increases.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90" name="Group 89"/>
          <p:cNvGrpSpPr/>
          <p:nvPr/>
        </p:nvGrpSpPr>
        <p:grpSpPr>
          <a:xfrm>
            <a:off x="507732" y="4067175"/>
            <a:ext cx="2400300" cy="1419225"/>
            <a:chOff x="0" y="0"/>
            <a:chExt cx="2400300" cy="1419225"/>
          </a:xfrm>
        </p:grpSpPr>
        <p:sp>
          <p:nvSpPr>
            <p:cNvPr id="91" name="Text Box 2"/>
            <p:cNvSpPr txBox="1">
              <a:spLocks noChangeArrowheads="1"/>
            </p:cNvSpPr>
            <p:nvPr/>
          </p:nvSpPr>
          <p:spPr bwMode="auto">
            <a:xfrm>
              <a:off x="266700" y="1085850"/>
              <a:ext cx="1295400" cy="3143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022594"/>
                  </a:solidFill>
                  <a:effectLst/>
                  <a:latin typeface="MV Boli"/>
                  <a:ea typeface="Calibri"/>
                  <a:cs typeface="Times New Roman"/>
                </a:rPr>
                <a:t>State spending</a:t>
              </a:r>
              <a:endParaRPr lang="en-US" sz="1100">
                <a:effectLst/>
                <a:latin typeface="Calibri"/>
                <a:ea typeface="Calibri"/>
                <a:cs typeface="Times New Roman"/>
              </a:endParaRPr>
            </a:p>
          </p:txBody>
        </p:sp>
        <p:sp>
          <p:nvSpPr>
            <p:cNvPr id="92" name="Text Box 2"/>
            <p:cNvSpPr txBox="1">
              <a:spLocks noChangeArrowheads="1"/>
            </p:cNvSpPr>
            <p:nvPr/>
          </p:nvSpPr>
          <p:spPr bwMode="auto">
            <a:xfrm>
              <a:off x="390525" y="0"/>
              <a:ext cx="1019175" cy="5715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100" b="1">
                  <a:solidFill>
                    <a:srgbClr val="E36C0A"/>
                  </a:solidFill>
                  <a:effectLst/>
                  <a:latin typeface="MV Boli"/>
                  <a:ea typeface="Calibri"/>
                  <a:cs typeface="Times New Roman"/>
                </a:rPr>
                <a:t>Federal contribution</a:t>
              </a:r>
              <a:endParaRPr lang="en-US" sz="1100">
                <a:effectLst/>
                <a:latin typeface="Calibri"/>
                <a:ea typeface="Calibri"/>
                <a:cs typeface="Times New Roman"/>
              </a:endParaRPr>
            </a:p>
          </p:txBody>
        </p:sp>
        <p:pic>
          <p:nvPicPr>
            <p:cNvPr id="93" name="Picture 92" descr="Image result for graph matching contribution"/>
            <p:cNvPicPr>
              <a:picLocks noChangeAspect="1"/>
            </p:cNvPicPr>
            <p:nvPr/>
          </p:nvPicPr>
          <p:blipFill rotWithShape="1">
            <a:blip r:embed="rId3">
              <a:extLst>
                <a:ext uri="{28A0092B-C50C-407E-A947-70E740481C1C}">
                  <a14:useLocalDpi xmlns:a14="http://schemas.microsoft.com/office/drawing/2010/main" val="0"/>
                </a:ext>
              </a:extLst>
            </a:blip>
            <a:srcRect t="43869" r="49703" b="27907"/>
            <a:stretch/>
          </p:blipFill>
          <p:spPr bwMode="auto">
            <a:xfrm>
              <a:off x="0" y="0"/>
              <a:ext cx="2400300" cy="1152525"/>
            </a:xfrm>
            <a:prstGeom prst="rect">
              <a:avLst/>
            </a:prstGeom>
            <a:noFill/>
            <a:ln>
              <a:noFill/>
            </a:ln>
            <a:extLst>
              <a:ext uri="{53640926-AAD7-44D8-BBD7-CCE9431645EC}">
                <a14:shadowObscured xmlns:a14="http://schemas.microsoft.com/office/drawing/2010/main"/>
              </a:ext>
            </a:extLst>
          </p:spPr>
        </p:pic>
        <p:sp>
          <p:nvSpPr>
            <p:cNvPr id="94" name="Circular Arrow 93"/>
            <p:cNvSpPr/>
            <p:nvPr/>
          </p:nvSpPr>
          <p:spPr>
            <a:xfrm rot="18777083" flipV="1">
              <a:off x="1214438" y="1042987"/>
              <a:ext cx="323850" cy="428625"/>
            </a:xfrm>
            <a:prstGeom prst="circularArrow">
              <a:avLst>
                <a:gd name="adj1" fmla="val 12500"/>
                <a:gd name="adj2" fmla="val 1142319"/>
                <a:gd name="adj3" fmla="val 20457681"/>
                <a:gd name="adj4" fmla="val 12685390"/>
                <a:gd name="adj5" fmla="val 13685"/>
              </a:avLst>
            </a:prstGeom>
            <a:solidFill>
              <a:srgbClr val="022594"/>
            </a:solidFill>
            <a:ln>
              <a:solidFill>
                <a:srgbClr val="02259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Circular Arrow 94"/>
            <p:cNvSpPr/>
            <p:nvPr/>
          </p:nvSpPr>
          <p:spPr>
            <a:xfrm rot="1090623">
              <a:off x="1266825" y="171450"/>
              <a:ext cx="323850" cy="428625"/>
            </a:xfrm>
            <a:prstGeom prst="circularArrow">
              <a:avLst>
                <a:gd name="adj1" fmla="val 12500"/>
                <a:gd name="adj2" fmla="val 1142319"/>
                <a:gd name="adj3" fmla="val 20457681"/>
                <a:gd name="adj4" fmla="val 12685390"/>
                <a:gd name="adj5" fmla="val 1368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6" name="Group 95"/>
          <p:cNvGrpSpPr/>
          <p:nvPr/>
        </p:nvGrpSpPr>
        <p:grpSpPr>
          <a:xfrm>
            <a:off x="3210514" y="5334000"/>
            <a:ext cx="2809875" cy="1057275"/>
            <a:chOff x="0" y="0"/>
            <a:chExt cx="2809875" cy="1057275"/>
          </a:xfrm>
        </p:grpSpPr>
        <p:grpSp>
          <p:nvGrpSpPr>
            <p:cNvPr id="97" name="Group 96"/>
            <p:cNvGrpSpPr/>
            <p:nvPr/>
          </p:nvGrpSpPr>
          <p:grpSpPr>
            <a:xfrm>
              <a:off x="0" y="438150"/>
              <a:ext cx="1257300" cy="619125"/>
              <a:chOff x="0" y="0"/>
              <a:chExt cx="1257300" cy="619125"/>
            </a:xfrm>
          </p:grpSpPr>
          <p:pic>
            <p:nvPicPr>
              <p:cNvPr id="110" name="Picture 109" descr="Image result for dollar sign"/>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533400" cy="457200"/>
              </a:xfrm>
              <a:prstGeom prst="rect">
                <a:avLst/>
              </a:prstGeom>
              <a:noFill/>
              <a:ln>
                <a:noFill/>
              </a:ln>
            </p:spPr>
          </p:pic>
          <p:pic>
            <p:nvPicPr>
              <p:cNvPr id="111" name="Picture 110" descr="Image result for dollar sign"/>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475" y="19050"/>
                <a:ext cx="533400" cy="457200"/>
              </a:xfrm>
              <a:prstGeom prst="rect">
                <a:avLst/>
              </a:prstGeom>
              <a:noFill/>
              <a:ln>
                <a:noFill/>
              </a:ln>
            </p:spPr>
          </p:pic>
          <p:pic>
            <p:nvPicPr>
              <p:cNvPr id="112" name="Picture 111" descr="Image result for dollar sign"/>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900" y="28575"/>
                <a:ext cx="533400" cy="457200"/>
              </a:xfrm>
              <a:prstGeom prst="rect">
                <a:avLst/>
              </a:prstGeom>
              <a:noFill/>
              <a:ln>
                <a:noFill/>
              </a:ln>
            </p:spPr>
          </p:pic>
          <p:sp>
            <p:nvSpPr>
              <p:cNvPr id="113" name="Text Box 2"/>
              <p:cNvSpPr txBox="1">
                <a:spLocks noChangeArrowheads="1"/>
              </p:cNvSpPr>
              <p:nvPr/>
            </p:nvSpPr>
            <p:spPr bwMode="auto">
              <a:xfrm>
                <a:off x="57150" y="361950"/>
                <a:ext cx="1200150"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i="1">
                    <a:effectLst/>
                    <a:latin typeface="Calibri"/>
                    <a:ea typeface="Calibri"/>
                    <a:cs typeface="Times New Roman"/>
                  </a:rPr>
                  <a:t>Higher state spending</a:t>
                </a:r>
                <a:endParaRPr lang="en-US" sz="1100">
                  <a:effectLst/>
                  <a:latin typeface="Calibri"/>
                  <a:ea typeface="Calibri"/>
                  <a:cs typeface="Times New Roman"/>
                </a:endParaRPr>
              </a:p>
            </p:txBody>
          </p:sp>
        </p:grpSp>
        <p:grpSp>
          <p:nvGrpSpPr>
            <p:cNvPr id="98" name="Group 97"/>
            <p:cNvGrpSpPr/>
            <p:nvPr/>
          </p:nvGrpSpPr>
          <p:grpSpPr>
            <a:xfrm>
              <a:off x="1933575" y="342900"/>
              <a:ext cx="876300" cy="714375"/>
              <a:chOff x="0" y="0"/>
              <a:chExt cx="876300" cy="714375"/>
            </a:xfrm>
          </p:grpSpPr>
          <p:pic>
            <p:nvPicPr>
              <p:cNvPr id="107" name="Picture 106" descr="Image result for dollar sign"/>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350" y="0"/>
                <a:ext cx="333375" cy="285750"/>
              </a:xfrm>
              <a:prstGeom prst="rect">
                <a:avLst/>
              </a:prstGeom>
              <a:noFill/>
              <a:ln>
                <a:noFill/>
              </a:ln>
            </p:spPr>
          </p:pic>
          <p:pic>
            <p:nvPicPr>
              <p:cNvPr id="108" name="Picture 107" descr="Image result for dollar sign"/>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0"/>
                <a:ext cx="333375" cy="285750"/>
              </a:xfrm>
              <a:prstGeom prst="rect">
                <a:avLst/>
              </a:prstGeom>
              <a:noFill/>
              <a:ln>
                <a:noFill/>
              </a:ln>
            </p:spPr>
          </p:pic>
          <p:sp>
            <p:nvSpPr>
              <p:cNvPr id="109" name="Text Box 2"/>
              <p:cNvSpPr txBox="1">
                <a:spLocks noChangeArrowheads="1"/>
              </p:cNvSpPr>
              <p:nvPr/>
            </p:nvSpPr>
            <p:spPr bwMode="auto">
              <a:xfrm>
                <a:off x="0" y="219075"/>
                <a:ext cx="876300" cy="4953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800" i="1">
                    <a:effectLst/>
                    <a:latin typeface="Calibri"/>
                    <a:ea typeface="Calibri"/>
                    <a:cs typeface="Times New Roman"/>
                  </a:rPr>
                  <a:t>Fixed level of federal funding</a:t>
                </a:r>
                <a:endParaRPr lang="en-US" sz="1100">
                  <a:effectLst/>
                  <a:latin typeface="Calibri"/>
                  <a:ea typeface="Calibri"/>
                  <a:cs typeface="Times New Roman"/>
                </a:endParaRPr>
              </a:p>
            </p:txBody>
          </p:sp>
        </p:grpSp>
        <p:grpSp>
          <p:nvGrpSpPr>
            <p:cNvPr id="99" name="Group 98"/>
            <p:cNvGrpSpPr/>
            <p:nvPr/>
          </p:nvGrpSpPr>
          <p:grpSpPr>
            <a:xfrm>
              <a:off x="95250" y="0"/>
              <a:ext cx="1076325" cy="409575"/>
              <a:chOff x="0" y="0"/>
              <a:chExt cx="1076325" cy="409575"/>
            </a:xfrm>
          </p:grpSpPr>
          <p:pic>
            <p:nvPicPr>
              <p:cNvPr id="103" name="Picture 102" descr="Image result for dollar sign"/>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075" y="0"/>
                <a:ext cx="276225" cy="238125"/>
              </a:xfrm>
              <a:prstGeom prst="rect">
                <a:avLst/>
              </a:prstGeom>
              <a:noFill/>
              <a:ln>
                <a:noFill/>
              </a:ln>
            </p:spPr>
          </p:pic>
          <p:pic>
            <p:nvPicPr>
              <p:cNvPr id="104" name="Picture 103" descr="Image result for dollar sign"/>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150" y="0"/>
                <a:ext cx="276225" cy="238125"/>
              </a:xfrm>
              <a:prstGeom prst="rect">
                <a:avLst/>
              </a:prstGeom>
              <a:noFill/>
              <a:ln>
                <a:noFill/>
              </a:ln>
            </p:spPr>
          </p:pic>
          <p:pic>
            <p:nvPicPr>
              <p:cNvPr id="105" name="Picture 104" descr="Image result for dollar sign"/>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275" y="0"/>
                <a:ext cx="276225" cy="238125"/>
              </a:xfrm>
              <a:prstGeom prst="rect">
                <a:avLst/>
              </a:prstGeom>
              <a:noFill/>
              <a:ln>
                <a:noFill/>
              </a:ln>
            </p:spPr>
          </p:pic>
          <p:sp>
            <p:nvSpPr>
              <p:cNvPr id="106" name="Text Box 2"/>
              <p:cNvSpPr txBox="1">
                <a:spLocks noChangeArrowheads="1"/>
              </p:cNvSpPr>
              <p:nvPr/>
            </p:nvSpPr>
            <p:spPr bwMode="auto">
              <a:xfrm>
                <a:off x="0" y="152400"/>
                <a:ext cx="1076325"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i="1" dirty="0">
                    <a:effectLst/>
                    <a:latin typeface="Calibri"/>
                    <a:ea typeface="Calibri"/>
                    <a:cs typeface="Times New Roman"/>
                  </a:rPr>
                  <a:t>Lower state spending</a:t>
                </a:r>
                <a:endParaRPr lang="en-US" sz="1100" dirty="0">
                  <a:effectLst/>
                  <a:latin typeface="Calibri"/>
                  <a:ea typeface="Calibri"/>
                  <a:cs typeface="Times New Roman"/>
                </a:endParaRPr>
              </a:p>
            </p:txBody>
          </p:sp>
        </p:grpSp>
        <p:grpSp>
          <p:nvGrpSpPr>
            <p:cNvPr id="100" name="Group 99"/>
            <p:cNvGrpSpPr/>
            <p:nvPr/>
          </p:nvGrpSpPr>
          <p:grpSpPr>
            <a:xfrm>
              <a:off x="1171575" y="171450"/>
              <a:ext cx="762000" cy="571500"/>
              <a:chOff x="0" y="0"/>
              <a:chExt cx="762000" cy="571500"/>
            </a:xfrm>
          </p:grpSpPr>
          <p:cxnSp>
            <p:nvCxnSpPr>
              <p:cNvPr id="101" name="Straight Arrow Connector 100"/>
              <p:cNvCxnSpPr/>
              <p:nvPr/>
            </p:nvCxnSpPr>
            <p:spPr>
              <a:xfrm>
                <a:off x="0" y="0"/>
                <a:ext cx="762000" cy="2762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0" y="495300"/>
                <a:ext cx="762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52" name="Group 2051"/>
          <p:cNvGrpSpPr/>
          <p:nvPr/>
        </p:nvGrpSpPr>
        <p:grpSpPr>
          <a:xfrm>
            <a:off x="6020389" y="4026559"/>
            <a:ext cx="2742611" cy="1078841"/>
            <a:chOff x="5727113" y="3704643"/>
            <a:chExt cx="3208674" cy="1285875"/>
          </a:xfrm>
        </p:grpSpPr>
        <p:grpSp>
          <p:nvGrpSpPr>
            <p:cNvPr id="114" name="Group 113"/>
            <p:cNvGrpSpPr/>
            <p:nvPr/>
          </p:nvGrpSpPr>
          <p:grpSpPr>
            <a:xfrm>
              <a:off x="6327188" y="3704643"/>
              <a:ext cx="2608599" cy="600076"/>
              <a:chOff x="0" y="0"/>
              <a:chExt cx="2608599" cy="600076"/>
            </a:xfrm>
          </p:grpSpPr>
          <p:grpSp>
            <p:nvGrpSpPr>
              <p:cNvPr id="154" name="Group 153"/>
              <p:cNvGrpSpPr/>
              <p:nvPr/>
            </p:nvGrpSpPr>
            <p:grpSpPr>
              <a:xfrm>
                <a:off x="114300" y="0"/>
                <a:ext cx="704851" cy="400050"/>
                <a:chOff x="0" y="0"/>
                <a:chExt cx="876300" cy="571500"/>
              </a:xfrm>
            </p:grpSpPr>
            <p:grpSp>
              <p:nvGrpSpPr>
                <p:cNvPr id="159" name="Group 158"/>
                <p:cNvGrpSpPr/>
                <p:nvPr/>
              </p:nvGrpSpPr>
              <p:grpSpPr>
                <a:xfrm>
                  <a:off x="333375" y="0"/>
                  <a:ext cx="200025" cy="571500"/>
                  <a:chOff x="0" y="0"/>
                  <a:chExt cx="200025" cy="571500"/>
                </a:xfrm>
              </p:grpSpPr>
              <p:pic>
                <p:nvPicPr>
                  <p:cNvPr id="173" name="Picture 172" descr="Image result for mens room man clipart"/>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74" name="Picture 173" descr="Image result for dollar sign"/>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60" name="Group 159"/>
                <p:cNvGrpSpPr/>
                <p:nvPr/>
              </p:nvGrpSpPr>
              <p:grpSpPr>
                <a:xfrm>
                  <a:off x="0" y="0"/>
                  <a:ext cx="876300" cy="571500"/>
                  <a:chOff x="0" y="0"/>
                  <a:chExt cx="876300" cy="571500"/>
                </a:xfrm>
              </p:grpSpPr>
              <p:grpSp>
                <p:nvGrpSpPr>
                  <p:cNvPr id="161" name="Group 160"/>
                  <p:cNvGrpSpPr/>
                  <p:nvPr/>
                </p:nvGrpSpPr>
                <p:grpSpPr>
                  <a:xfrm>
                    <a:off x="0" y="0"/>
                    <a:ext cx="200025" cy="571500"/>
                    <a:chOff x="0" y="0"/>
                    <a:chExt cx="200025" cy="571500"/>
                  </a:xfrm>
                </p:grpSpPr>
                <p:pic>
                  <p:nvPicPr>
                    <p:cNvPr id="171" name="Picture 170" descr="Image result for mens room man clipart"/>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72" name="Picture 171" descr="Image result for dollar sign"/>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62" name="Group 161"/>
                  <p:cNvGrpSpPr/>
                  <p:nvPr/>
                </p:nvGrpSpPr>
                <p:grpSpPr>
                  <a:xfrm>
                    <a:off x="161925" y="0"/>
                    <a:ext cx="200025" cy="571500"/>
                    <a:chOff x="0" y="0"/>
                    <a:chExt cx="200025" cy="571500"/>
                  </a:xfrm>
                </p:grpSpPr>
                <p:pic>
                  <p:nvPicPr>
                    <p:cNvPr id="169" name="Picture 168" descr="Image result for mens room man clipart"/>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70" name="Picture 169" descr="Image result for dollar sign"/>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63" name="Group 162"/>
                  <p:cNvGrpSpPr/>
                  <p:nvPr/>
                </p:nvGrpSpPr>
                <p:grpSpPr>
                  <a:xfrm>
                    <a:off x="676275" y="0"/>
                    <a:ext cx="200025" cy="571500"/>
                    <a:chOff x="0" y="0"/>
                    <a:chExt cx="200025" cy="571500"/>
                  </a:xfrm>
                </p:grpSpPr>
                <p:pic>
                  <p:nvPicPr>
                    <p:cNvPr id="167" name="Picture 166" descr="Image result for mens room man clipart"/>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68" name="Picture 167" descr="Image result for dollar sign"/>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64" name="Group 163"/>
                  <p:cNvGrpSpPr/>
                  <p:nvPr/>
                </p:nvGrpSpPr>
                <p:grpSpPr>
                  <a:xfrm>
                    <a:off x="504825" y="0"/>
                    <a:ext cx="200025" cy="571500"/>
                    <a:chOff x="0" y="0"/>
                    <a:chExt cx="200025" cy="571500"/>
                  </a:xfrm>
                </p:grpSpPr>
                <p:pic>
                  <p:nvPicPr>
                    <p:cNvPr id="165" name="Picture 164" descr="Image result for mens room man clipart"/>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66" name="Picture 165" descr="Image result for dollar sign"/>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grpSp>
          <p:pic>
            <p:nvPicPr>
              <p:cNvPr id="155" name="Picture 154" descr="Image result for equal sign"/>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025" y="171450"/>
                <a:ext cx="228600" cy="228600"/>
              </a:xfrm>
              <a:prstGeom prst="rect">
                <a:avLst/>
              </a:prstGeom>
              <a:noFill/>
              <a:ln>
                <a:noFill/>
              </a:ln>
            </p:spPr>
          </p:pic>
          <p:pic>
            <p:nvPicPr>
              <p:cNvPr id="156" name="Picture 155" descr="Image result for dollar sign"/>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3525" y="95250"/>
                <a:ext cx="266700" cy="228600"/>
              </a:xfrm>
              <a:prstGeom prst="rect">
                <a:avLst/>
              </a:prstGeom>
              <a:noFill/>
              <a:ln>
                <a:noFill/>
              </a:ln>
            </p:spPr>
          </p:pic>
          <p:sp>
            <p:nvSpPr>
              <p:cNvPr id="157" name="Text Box 2"/>
              <p:cNvSpPr txBox="1">
                <a:spLocks noChangeArrowheads="1"/>
              </p:cNvSpPr>
              <p:nvPr/>
            </p:nvSpPr>
            <p:spPr bwMode="auto">
              <a:xfrm>
                <a:off x="0" y="352425"/>
                <a:ext cx="1190627" cy="24765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i="1" dirty="0">
                    <a:effectLst/>
                    <a:latin typeface="Calibri"/>
                    <a:ea typeface="Calibri"/>
                    <a:cs typeface="Times New Roman"/>
                  </a:rPr>
                  <a:t>Fewer enrollees</a:t>
                </a:r>
                <a:endParaRPr lang="en-US" sz="1100" dirty="0">
                  <a:effectLst/>
                  <a:latin typeface="Calibri"/>
                  <a:ea typeface="Calibri"/>
                  <a:cs typeface="Times New Roman"/>
                </a:endParaRPr>
              </a:p>
            </p:txBody>
          </p:sp>
          <p:sp>
            <p:nvSpPr>
              <p:cNvPr id="158" name="Text Box 2"/>
              <p:cNvSpPr txBox="1">
                <a:spLocks noChangeArrowheads="1"/>
              </p:cNvSpPr>
              <p:nvPr/>
            </p:nvSpPr>
            <p:spPr bwMode="auto">
              <a:xfrm>
                <a:off x="1190627" y="342900"/>
                <a:ext cx="1417972"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i="1" dirty="0">
                    <a:effectLst/>
                    <a:latin typeface="Calibri"/>
                    <a:ea typeface="Calibri"/>
                    <a:cs typeface="Times New Roman"/>
                  </a:rPr>
                  <a:t>Less federal funding</a:t>
                </a:r>
                <a:endParaRPr lang="en-US" sz="1100" dirty="0">
                  <a:effectLst/>
                  <a:latin typeface="Calibri"/>
                  <a:ea typeface="Calibri"/>
                  <a:cs typeface="Times New Roman"/>
                </a:endParaRPr>
              </a:p>
            </p:txBody>
          </p:sp>
        </p:grpSp>
        <p:grpSp>
          <p:nvGrpSpPr>
            <p:cNvPr id="115" name="Group 114"/>
            <p:cNvGrpSpPr/>
            <p:nvPr/>
          </p:nvGrpSpPr>
          <p:grpSpPr>
            <a:xfrm>
              <a:off x="5727113" y="4276143"/>
              <a:ext cx="3208673" cy="714375"/>
              <a:chOff x="0" y="0"/>
              <a:chExt cx="3208673" cy="714375"/>
            </a:xfrm>
          </p:grpSpPr>
          <p:grpSp>
            <p:nvGrpSpPr>
              <p:cNvPr id="116" name="Group 115"/>
              <p:cNvGrpSpPr/>
              <p:nvPr/>
            </p:nvGrpSpPr>
            <p:grpSpPr>
              <a:xfrm>
                <a:off x="0" y="57150"/>
                <a:ext cx="704850" cy="409575"/>
                <a:chOff x="0" y="0"/>
                <a:chExt cx="847725" cy="571500"/>
              </a:xfrm>
            </p:grpSpPr>
            <p:grpSp>
              <p:nvGrpSpPr>
                <p:cNvPr id="138" name="Group 137"/>
                <p:cNvGrpSpPr/>
                <p:nvPr/>
              </p:nvGrpSpPr>
              <p:grpSpPr>
                <a:xfrm>
                  <a:off x="485775" y="0"/>
                  <a:ext cx="200025" cy="571500"/>
                  <a:chOff x="0" y="0"/>
                  <a:chExt cx="200025" cy="571500"/>
                </a:xfrm>
              </p:grpSpPr>
              <p:pic>
                <p:nvPicPr>
                  <p:cNvPr id="152" name="Picture 151"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53" name="Picture 152"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39" name="Group 138"/>
                <p:cNvGrpSpPr/>
                <p:nvPr/>
              </p:nvGrpSpPr>
              <p:grpSpPr>
                <a:xfrm>
                  <a:off x="0" y="0"/>
                  <a:ext cx="847725" cy="571500"/>
                  <a:chOff x="0" y="0"/>
                  <a:chExt cx="847725" cy="571500"/>
                </a:xfrm>
              </p:grpSpPr>
              <p:grpSp>
                <p:nvGrpSpPr>
                  <p:cNvPr id="140" name="Group 139"/>
                  <p:cNvGrpSpPr/>
                  <p:nvPr/>
                </p:nvGrpSpPr>
                <p:grpSpPr>
                  <a:xfrm>
                    <a:off x="0" y="0"/>
                    <a:ext cx="200025" cy="571500"/>
                    <a:chOff x="0" y="0"/>
                    <a:chExt cx="200025" cy="571500"/>
                  </a:xfrm>
                </p:grpSpPr>
                <p:pic>
                  <p:nvPicPr>
                    <p:cNvPr id="150" name="Picture 149"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51" name="Picture 150"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41" name="Group 140"/>
                  <p:cNvGrpSpPr/>
                  <p:nvPr/>
                </p:nvGrpSpPr>
                <p:grpSpPr>
                  <a:xfrm>
                    <a:off x="161925" y="0"/>
                    <a:ext cx="200025" cy="571500"/>
                    <a:chOff x="0" y="0"/>
                    <a:chExt cx="200025" cy="571500"/>
                  </a:xfrm>
                </p:grpSpPr>
                <p:pic>
                  <p:nvPicPr>
                    <p:cNvPr id="148" name="Picture 147"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49" name="Picture 148"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42" name="Group 141"/>
                  <p:cNvGrpSpPr/>
                  <p:nvPr/>
                </p:nvGrpSpPr>
                <p:grpSpPr>
                  <a:xfrm>
                    <a:off x="647700" y="0"/>
                    <a:ext cx="200025" cy="571500"/>
                    <a:chOff x="0" y="0"/>
                    <a:chExt cx="200025" cy="571500"/>
                  </a:xfrm>
                </p:grpSpPr>
                <p:pic>
                  <p:nvPicPr>
                    <p:cNvPr id="146" name="Picture 145"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47" name="Picture 146"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43" name="Group 142"/>
                  <p:cNvGrpSpPr/>
                  <p:nvPr/>
                </p:nvGrpSpPr>
                <p:grpSpPr>
                  <a:xfrm>
                    <a:off x="323850" y="0"/>
                    <a:ext cx="200025" cy="571500"/>
                    <a:chOff x="0" y="0"/>
                    <a:chExt cx="200025" cy="571500"/>
                  </a:xfrm>
                </p:grpSpPr>
                <p:pic>
                  <p:nvPicPr>
                    <p:cNvPr id="144" name="Picture 143"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45" name="Picture 144"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grpSp>
          <p:grpSp>
            <p:nvGrpSpPr>
              <p:cNvPr id="117" name="Group 116"/>
              <p:cNvGrpSpPr/>
              <p:nvPr/>
            </p:nvGrpSpPr>
            <p:grpSpPr>
              <a:xfrm>
                <a:off x="666750" y="57150"/>
                <a:ext cx="704850" cy="409575"/>
                <a:chOff x="0" y="0"/>
                <a:chExt cx="847725" cy="571500"/>
              </a:xfrm>
            </p:grpSpPr>
            <p:grpSp>
              <p:nvGrpSpPr>
                <p:cNvPr id="122" name="Group 121"/>
                <p:cNvGrpSpPr/>
                <p:nvPr/>
              </p:nvGrpSpPr>
              <p:grpSpPr>
                <a:xfrm>
                  <a:off x="485775" y="0"/>
                  <a:ext cx="200025" cy="571500"/>
                  <a:chOff x="0" y="0"/>
                  <a:chExt cx="200025" cy="571500"/>
                </a:xfrm>
              </p:grpSpPr>
              <p:pic>
                <p:nvPicPr>
                  <p:cNvPr id="136" name="Picture 135"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37" name="Picture 136"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23" name="Group 122"/>
                <p:cNvGrpSpPr/>
                <p:nvPr/>
              </p:nvGrpSpPr>
              <p:grpSpPr>
                <a:xfrm>
                  <a:off x="0" y="0"/>
                  <a:ext cx="847725" cy="571500"/>
                  <a:chOff x="0" y="0"/>
                  <a:chExt cx="847725" cy="571500"/>
                </a:xfrm>
              </p:grpSpPr>
              <p:grpSp>
                <p:nvGrpSpPr>
                  <p:cNvPr id="124" name="Group 123"/>
                  <p:cNvGrpSpPr/>
                  <p:nvPr/>
                </p:nvGrpSpPr>
                <p:grpSpPr>
                  <a:xfrm>
                    <a:off x="0" y="0"/>
                    <a:ext cx="200025" cy="571500"/>
                    <a:chOff x="0" y="0"/>
                    <a:chExt cx="200025" cy="571500"/>
                  </a:xfrm>
                </p:grpSpPr>
                <p:pic>
                  <p:nvPicPr>
                    <p:cNvPr id="134" name="Picture 133"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35" name="Picture 134"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25" name="Group 124"/>
                  <p:cNvGrpSpPr/>
                  <p:nvPr/>
                </p:nvGrpSpPr>
                <p:grpSpPr>
                  <a:xfrm>
                    <a:off x="161925" y="0"/>
                    <a:ext cx="200025" cy="571500"/>
                    <a:chOff x="0" y="0"/>
                    <a:chExt cx="200025" cy="571500"/>
                  </a:xfrm>
                </p:grpSpPr>
                <p:pic>
                  <p:nvPicPr>
                    <p:cNvPr id="132" name="Picture 131"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33" name="Picture 132"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26" name="Group 125"/>
                  <p:cNvGrpSpPr/>
                  <p:nvPr/>
                </p:nvGrpSpPr>
                <p:grpSpPr>
                  <a:xfrm>
                    <a:off x="647700" y="0"/>
                    <a:ext cx="200025" cy="571500"/>
                    <a:chOff x="0" y="0"/>
                    <a:chExt cx="200025" cy="571500"/>
                  </a:xfrm>
                </p:grpSpPr>
                <p:pic>
                  <p:nvPicPr>
                    <p:cNvPr id="130" name="Picture 129"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31" name="Picture 130"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nvGrpSpPr>
                  <p:cNvPr id="127" name="Group 126"/>
                  <p:cNvGrpSpPr/>
                  <p:nvPr/>
                </p:nvGrpSpPr>
                <p:grpSpPr>
                  <a:xfrm>
                    <a:off x="323850" y="0"/>
                    <a:ext cx="200025" cy="571500"/>
                    <a:chOff x="0" y="0"/>
                    <a:chExt cx="200025" cy="571500"/>
                  </a:xfrm>
                </p:grpSpPr>
                <p:pic>
                  <p:nvPicPr>
                    <p:cNvPr id="128" name="Picture 127" descr="Image result for mens room man clipart"/>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1450"/>
                      <a:ext cx="200025" cy="400050"/>
                    </a:xfrm>
                    <a:prstGeom prst="rect">
                      <a:avLst/>
                    </a:prstGeom>
                    <a:noFill/>
                    <a:ln>
                      <a:noFill/>
                    </a:ln>
                  </p:spPr>
                </p:pic>
                <p:pic>
                  <p:nvPicPr>
                    <p:cNvPr id="129" name="Picture 128" descr="Image result for dollar sign"/>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0"/>
                      <a:ext cx="171450" cy="171450"/>
                    </a:xfrm>
                    <a:prstGeom prst="rect">
                      <a:avLst/>
                    </a:prstGeom>
                    <a:noFill/>
                    <a:ln>
                      <a:noFill/>
                    </a:ln>
                  </p:spPr>
                </p:pic>
              </p:grpSp>
            </p:grpSp>
          </p:grpSp>
          <p:sp>
            <p:nvSpPr>
              <p:cNvPr id="118" name="Text Box 2"/>
              <p:cNvSpPr txBox="1">
                <a:spLocks noChangeArrowheads="1"/>
              </p:cNvSpPr>
              <p:nvPr/>
            </p:nvSpPr>
            <p:spPr bwMode="auto">
              <a:xfrm>
                <a:off x="444249" y="457201"/>
                <a:ext cx="1158198" cy="25717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i="1" dirty="0">
                    <a:effectLst/>
                    <a:latin typeface="Calibri"/>
                    <a:ea typeface="Calibri"/>
                    <a:cs typeface="Times New Roman"/>
                  </a:rPr>
                  <a:t>More enrollees</a:t>
                </a:r>
                <a:endParaRPr lang="en-US" sz="1100" dirty="0">
                  <a:effectLst/>
                  <a:latin typeface="Calibri"/>
                  <a:ea typeface="Calibri"/>
                  <a:cs typeface="Times New Roman"/>
                </a:endParaRPr>
              </a:p>
            </p:txBody>
          </p:sp>
          <p:sp>
            <p:nvSpPr>
              <p:cNvPr id="119" name="Text Box 2"/>
              <p:cNvSpPr txBox="1">
                <a:spLocks noChangeArrowheads="1"/>
              </p:cNvSpPr>
              <p:nvPr/>
            </p:nvSpPr>
            <p:spPr bwMode="auto">
              <a:xfrm>
                <a:off x="1752599" y="428625"/>
                <a:ext cx="1456074" cy="2857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i="1" dirty="0">
                    <a:effectLst/>
                    <a:latin typeface="Calibri"/>
                    <a:ea typeface="Calibri"/>
                    <a:cs typeface="Times New Roman"/>
                  </a:rPr>
                  <a:t>More federal funding</a:t>
                </a:r>
                <a:endParaRPr lang="en-US" sz="1100" dirty="0">
                  <a:effectLst/>
                  <a:latin typeface="Calibri"/>
                  <a:ea typeface="Calibri"/>
                  <a:cs typeface="Times New Roman"/>
                </a:endParaRPr>
              </a:p>
            </p:txBody>
          </p:sp>
          <p:pic>
            <p:nvPicPr>
              <p:cNvPr id="120" name="Picture 119" descr="Image result for equal sign"/>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150" y="180975"/>
                <a:ext cx="228600" cy="228600"/>
              </a:xfrm>
              <a:prstGeom prst="rect">
                <a:avLst/>
              </a:prstGeom>
              <a:noFill/>
              <a:ln>
                <a:noFill/>
              </a:ln>
            </p:spPr>
          </p:pic>
          <p:pic>
            <p:nvPicPr>
              <p:cNvPr id="121" name="Picture 120" descr="Image result for dollar sign"/>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0"/>
                <a:ext cx="533400" cy="457200"/>
              </a:xfrm>
              <a:prstGeom prst="rect">
                <a:avLst/>
              </a:prstGeom>
              <a:noFill/>
              <a:ln>
                <a:noFill/>
              </a:ln>
            </p:spPr>
          </p:pic>
        </p:grpSp>
      </p:grpSp>
      <p:cxnSp>
        <p:nvCxnSpPr>
          <p:cNvPr id="2054" name="Straight Connector 2053"/>
          <p:cNvCxnSpPr/>
          <p:nvPr/>
        </p:nvCxnSpPr>
        <p:spPr>
          <a:xfrm>
            <a:off x="6133514" y="4495800"/>
            <a:ext cx="24770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9" name="Picture 178"/>
          <p:cNvPicPr/>
          <p:nvPr/>
        </p:nvPicPr>
        <p:blipFill>
          <a:blip r:embed="rId13" cstate="print">
            <a:extLst>
              <a:ext uri="{28A0092B-C50C-407E-A947-70E740481C1C}">
                <a14:useLocalDpi xmlns:a14="http://schemas.microsoft.com/office/drawing/2010/main" val="0"/>
              </a:ext>
            </a:extLst>
          </a:blip>
          <a:stretch>
            <a:fillRect/>
          </a:stretch>
        </p:blipFill>
        <p:spPr>
          <a:xfrm>
            <a:off x="6145022" y="5971640"/>
            <a:ext cx="2505347" cy="685800"/>
          </a:xfrm>
          <a:prstGeom prst="rect">
            <a:avLst/>
          </a:prstGeom>
        </p:spPr>
      </p:pic>
    </p:spTree>
    <p:extLst>
      <p:ext uri="{BB962C8B-B14F-4D97-AF65-F5344CB8AC3E}">
        <p14:creationId xmlns:p14="http://schemas.microsoft.com/office/powerpoint/2010/main" val="6914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595879" cy="1066800"/>
          </a:xfrm>
          <a:prstGeom prst="rect">
            <a:avLst/>
          </a:prstGeom>
        </p:spPr>
      </p:pic>
      <p:sp>
        <p:nvSpPr>
          <p:cNvPr id="5" name="Content Placeholder 2"/>
          <p:cNvSpPr txBox="1">
            <a:spLocks/>
          </p:cNvSpPr>
          <p:nvPr/>
        </p:nvSpPr>
        <p:spPr>
          <a:xfrm>
            <a:off x="598714" y="1065246"/>
            <a:ext cx="8229600" cy="10683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Medicaid Reform</a:t>
            </a:r>
          </a:p>
          <a:p>
            <a:pPr marL="0" indent="0" algn="ctr" fontAlgn="auto">
              <a:spcAft>
                <a:spcPts val="0"/>
              </a:spcAft>
              <a:buNone/>
            </a:pPr>
            <a:r>
              <a:rPr lang="en-US" sz="2800" b="1" i="1" dirty="0" smtClean="0"/>
              <a:t>Block Grants and Per Capita Caps</a:t>
            </a:r>
            <a:endParaRPr lang="en-US" sz="2800" i="1" dirty="0"/>
          </a:p>
          <a:p>
            <a:pPr marL="0" indent="0" algn="ctr" fontAlgn="auto">
              <a:spcAft>
                <a:spcPts val="0"/>
              </a:spcAft>
              <a:buFont typeface="Arial" panose="020B0604020202020204" pitchFamily="34" charset="0"/>
              <a:buNone/>
            </a:pPr>
            <a:endParaRPr lang="en-US" b="1"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236" t="15399" r="14719" b="26794"/>
          <a:stretch/>
        </p:blipFill>
        <p:spPr>
          <a:xfrm>
            <a:off x="1143000" y="2209800"/>
            <a:ext cx="6770669" cy="3691847"/>
          </a:xfrm>
          <a:prstGeom prst="rect">
            <a:avLst/>
          </a:prstGeom>
          <a:ln>
            <a:solidFill>
              <a:schemeClr val="tx1"/>
            </a:solidFill>
          </a:ln>
        </p:spPr>
      </p:pic>
      <p:sp>
        <p:nvSpPr>
          <p:cNvPr id="8" name="TextBox 7"/>
          <p:cNvSpPr txBox="1"/>
          <p:nvPr/>
        </p:nvSpPr>
        <p:spPr>
          <a:xfrm>
            <a:off x="6172200" y="6123801"/>
            <a:ext cx="1752600" cy="276999"/>
          </a:xfrm>
          <a:prstGeom prst="rect">
            <a:avLst/>
          </a:prstGeom>
          <a:noFill/>
        </p:spPr>
        <p:txBody>
          <a:bodyPr wrap="square" rtlCol="0">
            <a:spAutoFit/>
          </a:bodyPr>
          <a:lstStyle/>
          <a:p>
            <a:r>
              <a:rPr lang="en-US" sz="1200" dirty="0" smtClean="0">
                <a:latin typeface="+mj-lt"/>
              </a:rPr>
              <a:t>Source: </a:t>
            </a:r>
            <a:r>
              <a:rPr lang="en-US" sz="1200" dirty="0" smtClean="0">
                <a:latin typeface="+mj-lt"/>
                <a:hlinkClick r:id="rId5"/>
              </a:rPr>
              <a:t>Avalere Health</a:t>
            </a:r>
            <a:endParaRPr lang="en-US" sz="1200" dirty="0">
              <a:latin typeface="+mj-lt"/>
            </a:endParaRPr>
          </a:p>
        </p:txBody>
      </p:sp>
    </p:spTree>
    <p:extLst>
      <p:ext uri="{BB962C8B-B14F-4D97-AF65-F5344CB8AC3E}">
        <p14:creationId xmlns:p14="http://schemas.microsoft.com/office/powerpoint/2010/main" val="264863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595879" cy="1066800"/>
          </a:xfrm>
          <a:prstGeom prst="rect">
            <a:avLst/>
          </a:prstGeom>
        </p:spPr>
      </p:pic>
      <p:sp>
        <p:nvSpPr>
          <p:cNvPr id="5" name="Content Placeholder 2"/>
          <p:cNvSpPr txBox="1">
            <a:spLocks/>
          </p:cNvSpPr>
          <p:nvPr/>
        </p:nvSpPr>
        <p:spPr>
          <a:xfrm>
            <a:off x="598714" y="1065246"/>
            <a:ext cx="8229600" cy="10683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Medicaid Reform</a:t>
            </a:r>
          </a:p>
          <a:p>
            <a:pPr marL="0" indent="0" algn="ctr" fontAlgn="auto">
              <a:spcAft>
                <a:spcPts val="0"/>
              </a:spcAft>
              <a:buNone/>
            </a:pPr>
            <a:r>
              <a:rPr lang="en-US" sz="2800" b="1" i="1" dirty="0" smtClean="0"/>
              <a:t>Block Grants and Per Capita Caps</a:t>
            </a:r>
            <a:endParaRPr lang="en-US" sz="2800" i="1" dirty="0"/>
          </a:p>
          <a:p>
            <a:pPr marL="0" indent="0" algn="ctr" fontAlgn="auto">
              <a:spcAft>
                <a:spcPts val="0"/>
              </a:spcAft>
              <a:buFont typeface="Arial" panose="020B0604020202020204" pitchFamily="34" charset="0"/>
              <a:buNone/>
            </a:pPr>
            <a:endParaRPr lang="en-US" b="1" dirty="0"/>
          </a:p>
        </p:txBody>
      </p:sp>
      <p:sp>
        <p:nvSpPr>
          <p:cNvPr id="8" name="TextBox 7"/>
          <p:cNvSpPr txBox="1"/>
          <p:nvPr/>
        </p:nvSpPr>
        <p:spPr>
          <a:xfrm>
            <a:off x="6172200" y="6123801"/>
            <a:ext cx="1752600" cy="276999"/>
          </a:xfrm>
          <a:prstGeom prst="rect">
            <a:avLst/>
          </a:prstGeom>
          <a:noFill/>
        </p:spPr>
        <p:txBody>
          <a:bodyPr wrap="square" rtlCol="0">
            <a:spAutoFit/>
          </a:bodyPr>
          <a:lstStyle/>
          <a:p>
            <a:r>
              <a:rPr lang="en-US" sz="1200" dirty="0" smtClean="0">
                <a:latin typeface="+mj-lt"/>
              </a:rPr>
              <a:t>Source: </a:t>
            </a:r>
            <a:r>
              <a:rPr lang="en-US" sz="1200" dirty="0" smtClean="0">
                <a:latin typeface="+mj-lt"/>
                <a:hlinkClick r:id="rId4"/>
              </a:rPr>
              <a:t>Avalere Health</a:t>
            </a:r>
            <a:endParaRPr lang="en-US" sz="1200" dirty="0">
              <a:latin typeface="+mj-lt"/>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494" t="15151" r="3452" b="25448"/>
          <a:stretch/>
        </p:blipFill>
        <p:spPr>
          <a:xfrm>
            <a:off x="410110" y="2362200"/>
            <a:ext cx="8417348" cy="3585681"/>
          </a:xfrm>
          <a:prstGeom prst="rect">
            <a:avLst/>
          </a:prstGeom>
        </p:spPr>
      </p:pic>
      <p:sp>
        <p:nvSpPr>
          <p:cNvPr id="3" name="TextBox 2"/>
          <p:cNvSpPr txBox="1"/>
          <p:nvPr/>
        </p:nvSpPr>
        <p:spPr>
          <a:xfrm>
            <a:off x="533400" y="2057400"/>
            <a:ext cx="2830286" cy="400110"/>
          </a:xfrm>
          <a:prstGeom prst="rect">
            <a:avLst/>
          </a:prstGeom>
          <a:noFill/>
        </p:spPr>
        <p:txBody>
          <a:bodyPr wrap="square" rtlCol="0">
            <a:spAutoFit/>
          </a:bodyPr>
          <a:lstStyle/>
          <a:p>
            <a:r>
              <a:rPr lang="en-US" sz="2000" i="1" dirty="0" smtClean="0">
                <a:latin typeface="+mj-lt"/>
              </a:rPr>
              <a:t>Hypothetically…</a:t>
            </a:r>
            <a:endParaRPr lang="en-US" sz="2000" i="1" dirty="0">
              <a:latin typeface="+mj-lt"/>
            </a:endParaRPr>
          </a:p>
        </p:txBody>
      </p:sp>
    </p:spTree>
    <p:extLst>
      <p:ext uri="{BB962C8B-B14F-4D97-AF65-F5344CB8AC3E}">
        <p14:creationId xmlns:p14="http://schemas.microsoft.com/office/powerpoint/2010/main" val="119065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762000" y="1295400"/>
            <a:ext cx="7772400" cy="1828800"/>
          </a:xfrm>
          <a:prstGeom prst="rect">
            <a:avLst/>
          </a:prstGeom>
          <a:noFill/>
        </p:spPr>
        <p:txBody>
          <a:bodyPr/>
          <a:lstStyle/>
          <a:p>
            <a:pPr algn="ctr">
              <a:defRPr/>
            </a:pPr>
            <a:r>
              <a:rPr lang="en-US" sz="3200" kern="0" dirty="0">
                <a:solidFill>
                  <a:schemeClr val="tx2"/>
                </a:solidFill>
                <a:latin typeface="+mj-lt"/>
                <a:ea typeface="+mj-ea"/>
                <a:cs typeface="+mj-cs"/>
              </a:rPr>
              <a:t>ANCOR is…</a:t>
            </a:r>
            <a:br>
              <a:rPr lang="en-US" sz="3200" kern="0" dirty="0">
                <a:solidFill>
                  <a:schemeClr val="tx2"/>
                </a:solidFill>
                <a:latin typeface="+mj-lt"/>
                <a:ea typeface="+mj-ea"/>
                <a:cs typeface="+mj-cs"/>
              </a:rPr>
            </a:br>
            <a:r>
              <a:rPr lang="en-US" sz="3200" kern="0" dirty="0">
                <a:solidFill>
                  <a:schemeClr val="tx2"/>
                </a:solidFill>
                <a:latin typeface="+mj-lt"/>
                <a:ea typeface="+mj-ea"/>
                <a:cs typeface="+mj-cs"/>
              </a:rPr>
              <a:t>A national nonprofit trade association advocating and supporting </a:t>
            </a:r>
          </a:p>
        </p:txBody>
      </p:sp>
      <p:sp>
        <p:nvSpPr>
          <p:cNvPr id="4" name="Content Placeholder 2"/>
          <p:cNvSpPr txBox="1">
            <a:spLocks/>
          </p:cNvSpPr>
          <p:nvPr/>
        </p:nvSpPr>
        <p:spPr>
          <a:xfrm>
            <a:off x="319238" y="2849033"/>
            <a:ext cx="8534400" cy="1752600"/>
          </a:xfrm>
          <a:prstGeom prst="rect">
            <a:avLst/>
          </a:prstGeom>
        </p:spPr>
        <p:txBody>
          <a:bodyPr/>
          <a:lstStyle/>
          <a:p>
            <a:pPr marL="342900" indent="-342900">
              <a:spcBef>
                <a:spcPct val="20000"/>
              </a:spcBef>
              <a:buFontTx/>
              <a:buChar char="•"/>
              <a:defRPr/>
            </a:pPr>
            <a:r>
              <a:rPr lang="en-US" sz="2400" kern="0" dirty="0">
                <a:latin typeface="Calibri" pitchFamily="34" charset="0"/>
              </a:rPr>
              <a:t>Over </a:t>
            </a:r>
            <a:r>
              <a:rPr lang="en-US" sz="2400" b="1" kern="0" dirty="0" smtClean="0">
                <a:latin typeface="Calibri" pitchFamily="34" charset="0"/>
              </a:rPr>
              <a:t>1,200 </a:t>
            </a:r>
            <a:r>
              <a:rPr lang="en-US" sz="2400" b="1" kern="0" dirty="0">
                <a:latin typeface="Calibri" pitchFamily="34" charset="0"/>
              </a:rPr>
              <a:t>private providers </a:t>
            </a:r>
            <a:r>
              <a:rPr lang="en-US" sz="2400" kern="0" dirty="0">
                <a:latin typeface="Calibri" pitchFamily="34" charset="0"/>
              </a:rPr>
              <a:t>of services and supports to</a:t>
            </a:r>
          </a:p>
          <a:p>
            <a:pPr marL="342900" indent="-342900">
              <a:spcBef>
                <a:spcPct val="20000"/>
              </a:spcBef>
              <a:buFontTx/>
              <a:buChar char="•"/>
              <a:defRPr/>
            </a:pPr>
            <a:r>
              <a:rPr lang="en-US" sz="2400" kern="0" dirty="0">
                <a:latin typeface="Calibri" pitchFamily="34" charset="0"/>
              </a:rPr>
              <a:t>Over </a:t>
            </a:r>
            <a:r>
              <a:rPr lang="en-US" b="1" kern="0" dirty="0">
                <a:latin typeface="Calibri" pitchFamily="34" charset="0"/>
              </a:rPr>
              <a:t>8</a:t>
            </a:r>
            <a:r>
              <a:rPr lang="en-US" sz="2400" b="1" kern="0" dirty="0" smtClean="0">
                <a:latin typeface="Calibri" pitchFamily="34" charset="0"/>
              </a:rPr>
              <a:t>00,000 </a:t>
            </a:r>
            <a:r>
              <a:rPr lang="en-US" sz="2400" b="1" kern="0" dirty="0">
                <a:latin typeface="Calibri" pitchFamily="34" charset="0"/>
              </a:rPr>
              <a:t>people with disabilities </a:t>
            </a:r>
            <a:r>
              <a:rPr lang="en-US" sz="2400" kern="0" dirty="0">
                <a:latin typeface="Calibri" pitchFamily="34" charset="0"/>
              </a:rPr>
              <a:t>and their families</a:t>
            </a:r>
          </a:p>
          <a:p>
            <a:pPr marL="342900" indent="-342900">
              <a:spcBef>
                <a:spcPct val="20000"/>
              </a:spcBef>
              <a:buFontTx/>
              <a:buChar char="•"/>
              <a:defRPr/>
            </a:pPr>
            <a:r>
              <a:rPr lang="en-US" sz="2400" kern="0" dirty="0">
                <a:latin typeface="Calibri" pitchFamily="34" charset="0"/>
              </a:rPr>
              <a:t>And employing a workforce of over </a:t>
            </a:r>
            <a:r>
              <a:rPr lang="en-US" b="1" kern="0" dirty="0">
                <a:latin typeface="Calibri" pitchFamily="34" charset="0"/>
              </a:rPr>
              <a:t>6</a:t>
            </a:r>
            <a:r>
              <a:rPr lang="en-US" sz="2400" b="1" kern="0" dirty="0" smtClean="0">
                <a:latin typeface="Calibri" pitchFamily="34" charset="0"/>
              </a:rPr>
              <a:t>00,000 </a:t>
            </a:r>
            <a:r>
              <a:rPr lang="en-US" sz="2400" b="1" kern="0" dirty="0">
                <a:latin typeface="Calibri" pitchFamily="34" charset="0"/>
              </a:rPr>
              <a:t>direct support professionals</a:t>
            </a:r>
            <a:r>
              <a:rPr lang="en-US" sz="2400" kern="0" dirty="0">
                <a:latin typeface="Calibri" pitchFamily="34" charset="0"/>
              </a:rPr>
              <a:t> </a:t>
            </a:r>
            <a:r>
              <a:rPr lang="en-US" sz="2400" kern="0" dirty="0" smtClean="0">
                <a:latin typeface="Calibri" pitchFamily="34" charset="0"/>
              </a:rPr>
              <a:t>(DSPs) and </a:t>
            </a:r>
            <a:r>
              <a:rPr lang="en-US" sz="2400" kern="0" dirty="0">
                <a:latin typeface="Calibri" pitchFamily="34" charset="0"/>
              </a:rPr>
              <a:t>other </a:t>
            </a:r>
            <a:r>
              <a:rPr lang="en-US" sz="2400" kern="0" dirty="0" smtClean="0">
                <a:latin typeface="Calibri" pitchFamily="34" charset="0"/>
              </a:rPr>
              <a:t>staff</a:t>
            </a:r>
          </a:p>
          <a:p>
            <a:pPr marL="342900" indent="-342900">
              <a:spcBef>
                <a:spcPct val="20000"/>
              </a:spcBef>
              <a:buFontTx/>
              <a:buChar char="•"/>
              <a:defRPr/>
            </a:pPr>
            <a:r>
              <a:rPr lang="en-US" sz="2400" i="1" kern="0" dirty="0">
                <a:latin typeface="Calibri" pitchFamily="34" charset="0"/>
              </a:rPr>
              <a:t>Membership benefits include robust government relations representation at federal </a:t>
            </a:r>
            <a:r>
              <a:rPr lang="en-US" sz="2400" i="1" kern="0" dirty="0" smtClean="0">
                <a:latin typeface="Calibri" pitchFamily="34" charset="0"/>
              </a:rPr>
              <a:t>level and access </a:t>
            </a:r>
            <a:r>
              <a:rPr lang="en-US" sz="2400" i="1" kern="0" dirty="0">
                <a:latin typeface="Calibri" pitchFamily="34" charset="0"/>
              </a:rPr>
              <a:t>to exclusive ANCOR </a:t>
            </a:r>
            <a:r>
              <a:rPr lang="en-US" sz="2400" i="1" kern="0" dirty="0" smtClean="0">
                <a:latin typeface="Calibri" pitchFamily="34" charset="0"/>
              </a:rPr>
              <a:t>content, as well as exclusive discounts on technology and I/DD products through the ANCOR marketplace.</a:t>
            </a:r>
            <a:endParaRPr lang="en-US" sz="2400" i="1" kern="0" dirty="0">
              <a:latin typeface="Calibri" pitchFamily="34" charset="0"/>
            </a:endParaRPr>
          </a:p>
        </p:txBody>
      </p:sp>
      <p:pic>
        <p:nvPicPr>
          <p:cNvPr id="1026" name="Picture 2" descr="ANCOR marketplac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6096000"/>
            <a:ext cx="3581400" cy="696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Tree>
    <p:extLst>
      <p:ext uri="{BB962C8B-B14F-4D97-AF65-F5344CB8AC3E}">
        <p14:creationId xmlns:p14="http://schemas.microsoft.com/office/powerpoint/2010/main" val="23779372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3"/>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453844" y="2159728"/>
            <a:ext cx="5078276" cy="4170372"/>
          </a:xfrm>
          <a:prstGeom prst="rect">
            <a:avLst/>
          </a:prstGeom>
          <a:noFill/>
        </p:spPr>
        <p:txBody>
          <a:bodyPr wrap="square" rtlCol="0">
            <a:spAutoFit/>
          </a:bodyPr>
          <a:lstStyle/>
          <a:p>
            <a:pPr>
              <a:spcAft>
                <a:spcPts val="600"/>
              </a:spcAft>
            </a:pPr>
            <a:r>
              <a:rPr lang="en-US" b="1" i="1" u="sng" dirty="0" smtClean="0">
                <a:latin typeface="+mj-lt"/>
              </a:rPr>
              <a:t>So How Do We Pay for This?</a:t>
            </a:r>
          </a:p>
          <a:p>
            <a:pPr marL="342900" indent="-342900">
              <a:spcAft>
                <a:spcPts val="600"/>
              </a:spcAft>
              <a:buFont typeface="Arial" panose="020B0604020202020204" pitchFamily="34" charset="0"/>
              <a:buChar char="•"/>
            </a:pPr>
            <a:r>
              <a:rPr lang="en-US" dirty="0" smtClean="0">
                <a:latin typeface="+mj-lt"/>
              </a:rPr>
              <a:t>Cut approximately $834B from Medicaid over 10 years (in addition to $610B proposed in budget)</a:t>
            </a:r>
          </a:p>
          <a:p>
            <a:pPr marL="342900" indent="-342900">
              <a:spcAft>
                <a:spcPts val="600"/>
              </a:spcAft>
              <a:buFont typeface="Arial" panose="020B0604020202020204" pitchFamily="34" charset="0"/>
              <a:buChar char="•"/>
            </a:pPr>
            <a:r>
              <a:rPr lang="en-US" dirty="0" smtClean="0">
                <a:latin typeface="+mj-lt"/>
              </a:rPr>
              <a:t>Eliminate 1915(k) 6% FMAP enhanced funding</a:t>
            </a:r>
          </a:p>
          <a:p>
            <a:pPr marL="342900" indent="-342900">
              <a:spcAft>
                <a:spcPts val="600"/>
              </a:spcAft>
              <a:buFont typeface="Arial" panose="020B0604020202020204" pitchFamily="34" charset="0"/>
              <a:buChar char="•"/>
            </a:pPr>
            <a:r>
              <a:rPr lang="en-US" dirty="0" smtClean="0">
                <a:latin typeface="+mj-lt"/>
              </a:rPr>
              <a:t>Defund Planned Parenthood</a:t>
            </a:r>
          </a:p>
          <a:p>
            <a:pPr marL="342900" indent="-342900">
              <a:spcAft>
                <a:spcPts val="600"/>
              </a:spcAft>
              <a:buFont typeface="Arial" panose="020B0604020202020204" pitchFamily="34" charset="0"/>
              <a:buChar char="•"/>
            </a:pPr>
            <a:r>
              <a:rPr lang="en-US" dirty="0" smtClean="0">
                <a:latin typeface="+mj-lt"/>
              </a:rPr>
              <a:t>Cap employer tax benefits</a:t>
            </a:r>
          </a:p>
          <a:p>
            <a:pPr marL="342900" indent="-342900">
              <a:spcAft>
                <a:spcPts val="600"/>
              </a:spcAft>
              <a:buFont typeface="Arial" panose="020B0604020202020204" pitchFamily="34" charset="0"/>
              <a:buChar char="•"/>
            </a:pPr>
            <a:r>
              <a:rPr lang="en-US" dirty="0" smtClean="0">
                <a:latin typeface="+mj-lt"/>
              </a:rPr>
              <a:t>CBO estimates 23 million fewer people covered (or 13 million?)</a:t>
            </a:r>
          </a:p>
        </p:txBody>
      </p:sp>
      <p:sp>
        <p:nvSpPr>
          <p:cNvPr id="2" name="AutoShape 2" descr="Image result for tax credit"/>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ax credi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ax credi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ax credit"/>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Image result for congressional budget office seal"/>
          <p:cNvPicPr>
            <a:picLocks noChangeAspect="1" noChangeArrowheads="1"/>
          </p:cNvPicPr>
          <p:nvPr/>
        </p:nvPicPr>
        <p:blipFill rotWithShape="1">
          <a:blip r:embed="rId4">
            <a:extLst>
              <a:ext uri="{28A0092B-C50C-407E-A947-70E740481C1C}">
                <a14:useLocalDpi xmlns:a14="http://schemas.microsoft.com/office/drawing/2010/main" val="0"/>
              </a:ext>
            </a:extLst>
          </a:blip>
          <a:srcRect l="21190" r="21552"/>
          <a:stretch/>
        </p:blipFill>
        <p:spPr bwMode="auto">
          <a:xfrm>
            <a:off x="5532120" y="2494529"/>
            <a:ext cx="3239588"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39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3"/>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453844" y="2159730"/>
            <a:ext cx="8004356" cy="2092881"/>
          </a:xfrm>
          <a:prstGeom prst="rect">
            <a:avLst/>
          </a:prstGeom>
          <a:noFill/>
        </p:spPr>
        <p:txBody>
          <a:bodyPr wrap="square" rtlCol="0">
            <a:spAutoFit/>
          </a:bodyPr>
          <a:lstStyle/>
          <a:p>
            <a:pPr>
              <a:spcAft>
                <a:spcPts val="600"/>
              </a:spcAft>
            </a:pPr>
            <a:r>
              <a:rPr lang="en-US" b="1" i="1" u="sng" dirty="0" smtClean="0">
                <a:latin typeface="+mj-lt"/>
              </a:rPr>
              <a:t>What’s Next?</a:t>
            </a:r>
          </a:p>
          <a:p>
            <a:pPr marL="342900" indent="-342900">
              <a:spcAft>
                <a:spcPts val="600"/>
              </a:spcAft>
              <a:buFont typeface="Arial" panose="020B0604020202020204" pitchFamily="34" charset="0"/>
              <a:buChar char="•"/>
            </a:pPr>
            <a:r>
              <a:rPr lang="en-US" dirty="0" smtClean="0">
                <a:latin typeface="+mj-lt"/>
              </a:rPr>
              <a:t>The Senate is now working on their own version, which will likely include many of the same harmful provisions in the House-passed version</a:t>
            </a:r>
          </a:p>
          <a:p>
            <a:pPr marL="342900" indent="-342900">
              <a:spcAft>
                <a:spcPts val="600"/>
              </a:spcAft>
              <a:buFont typeface="Arial" panose="020B0604020202020204" pitchFamily="34" charset="0"/>
              <a:buChar char="•"/>
            </a:pPr>
            <a:r>
              <a:rPr lang="en-US" dirty="0" smtClean="0">
                <a:latin typeface="+mj-lt"/>
              </a:rPr>
              <a:t>ACA repeal is seen by many as a “must win” issue</a:t>
            </a:r>
          </a:p>
        </p:txBody>
      </p:sp>
      <p:sp>
        <p:nvSpPr>
          <p:cNvPr id="2" name="AutoShape 2" descr="Image result for tax credit"/>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ax credi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ax credi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ax credit"/>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2" descr="Image result for msnbc senate ahca workgroup"/>
          <p:cNvPicPr>
            <a:picLocks noChangeAspect="1" noChangeArrowheads="1"/>
          </p:cNvPicPr>
          <p:nvPr/>
        </p:nvPicPr>
        <p:blipFill rotWithShape="1">
          <a:blip r:embed="rId4">
            <a:extLst>
              <a:ext uri="{28A0092B-C50C-407E-A947-70E740481C1C}">
                <a14:useLocalDpi xmlns:a14="http://schemas.microsoft.com/office/drawing/2010/main" val="0"/>
              </a:ext>
            </a:extLst>
          </a:blip>
          <a:srcRect t="20424" b="22945"/>
          <a:stretch/>
        </p:blipFill>
        <p:spPr bwMode="auto">
          <a:xfrm>
            <a:off x="1583076" y="4252610"/>
            <a:ext cx="5943600" cy="252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3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3810000" y="2159730"/>
            <a:ext cx="4648200" cy="3647152"/>
          </a:xfrm>
          <a:prstGeom prst="rect">
            <a:avLst/>
          </a:prstGeom>
          <a:noFill/>
        </p:spPr>
        <p:txBody>
          <a:bodyPr wrap="square" rtlCol="0">
            <a:spAutoFit/>
          </a:bodyPr>
          <a:lstStyle/>
          <a:p>
            <a:pPr>
              <a:spcAft>
                <a:spcPts val="600"/>
              </a:spcAft>
            </a:pPr>
            <a:r>
              <a:rPr lang="en-US" b="1" i="1" u="sng" dirty="0" smtClean="0">
                <a:latin typeface="+mj-lt"/>
              </a:rPr>
              <a:t>What’s Next?</a:t>
            </a:r>
          </a:p>
          <a:p>
            <a:pPr marL="342900" indent="-342900">
              <a:spcAft>
                <a:spcPts val="600"/>
              </a:spcAft>
              <a:buFont typeface="Arial" panose="020B0604020202020204" pitchFamily="34" charset="0"/>
              <a:buChar char="•"/>
            </a:pPr>
            <a:r>
              <a:rPr lang="en-US" dirty="0" smtClean="0">
                <a:latin typeface="+mj-lt"/>
              </a:rPr>
              <a:t>Pressure is on to resolve any technical details and challenges to get the bill to a vote before the July 4 recess</a:t>
            </a:r>
          </a:p>
          <a:p>
            <a:pPr marL="342900" indent="-342900">
              <a:spcAft>
                <a:spcPts val="600"/>
              </a:spcAft>
              <a:buFont typeface="Arial" panose="020B0604020202020204" pitchFamily="34" charset="0"/>
              <a:buChar char="•"/>
            </a:pPr>
            <a:endParaRPr lang="en-US" dirty="0" smtClean="0">
              <a:latin typeface="+mj-lt"/>
            </a:endParaRPr>
          </a:p>
          <a:p>
            <a:pPr marL="342900" indent="-342900">
              <a:spcAft>
                <a:spcPts val="600"/>
              </a:spcAft>
              <a:buFont typeface="Arial" panose="020B0604020202020204" pitchFamily="34" charset="0"/>
              <a:buChar char="•"/>
            </a:pPr>
            <a:r>
              <a:rPr lang="en-US" dirty="0" smtClean="0">
                <a:latin typeface="+mj-lt"/>
              </a:rPr>
              <a:t>The Byrd Rule challenges appear to be mostly resolved, with some exceptions</a:t>
            </a:r>
          </a:p>
        </p:txBody>
      </p:sp>
      <p:sp>
        <p:nvSpPr>
          <p:cNvPr id="2" name="AutoShape 2" descr="Image result for tax credit"/>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ax credi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ax credi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ax credit"/>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25602" r="35925"/>
          <a:stretch/>
        </p:blipFill>
        <p:spPr bwMode="auto">
          <a:xfrm>
            <a:off x="577310" y="2133600"/>
            <a:ext cx="2929598" cy="412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306262" y="2156305"/>
            <a:ext cx="8761538" cy="4724370"/>
          </a:xfrm>
          <a:prstGeom prst="rect">
            <a:avLst/>
          </a:prstGeom>
          <a:noFill/>
        </p:spPr>
        <p:txBody>
          <a:bodyPr wrap="square" rtlCol="0">
            <a:spAutoFit/>
          </a:bodyPr>
          <a:lstStyle/>
          <a:p>
            <a:pPr>
              <a:spcAft>
                <a:spcPts val="600"/>
              </a:spcAft>
            </a:pPr>
            <a:r>
              <a:rPr lang="en-US" b="1" i="1" u="sng" dirty="0" smtClean="0">
                <a:latin typeface="+mj-lt"/>
              </a:rPr>
              <a:t>What’s at Stake?</a:t>
            </a:r>
          </a:p>
          <a:p>
            <a:pPr marL="342900" indent="-342900">
              <a:spcAft>
                <a:spcPts val="600"/>
              </a:spcAft>
              <a:buFont typeface="Arial" panose="020B0604020202020204" pitchFamily="34" charset="0"/>
              <a:buChar char="•"/>
            </a:pPr>
            <a:r>
              <a:rPr lang="en-US" sz="1800" dirty="0" smtClean="0">
                <a:latin typeface="+mj-lt"/>
              </a:rPr>
              <a:t>Permanent change to the structure of Medicaid funding</a:t>
            </a:r>
          </a:p>
          <a:p>
            <a:pPr marL="800100" lvl="1" indent="-342900">
              <a:spcAft>
                <a:spcPts val="600"/>
              </a:spcAft>
              <a:buFont typeface="Arial" panose="020B0604020202020204" pitchFamily="34" charset="0"/>
              <a:buChar char="•"/>
            </a:pPr>
            <a:r>
              <a:rPr lang="en-US" sz="1600" dirty="0" smtClean="0">
                <a:latin typeface="+mj-lt"/>
              </a:rPr>
              <a:t>Locked in base rate at 2016 spending levels reduces state flexibility and creates unfair disparities</a:t>
            </a:r>
          </a:p>
          <a:p>
            <a:pPr marL="800100" lvl="1" indent="-342900">
              <a:spcAft>
                <a:spcPts val="600"/>
              </a:spcAft>
              <a:buFont typeface="Arial" panose="020B0604020202020204" pitchFamily="34" charset="0"/>
              <a:buChar char="•"/>
            </a:pPr>
            <a:r>
              <a:rPr lang="en-US" sz="1600" dirty="0" smtClean="0">
                <a:latin typeface="+mj-lt"/>
              </a:rPr>
              <a:t>Growth rate that will fall short of actual costs</a:t>
            </a:r>
          </a:p>
          <a:p>
            <a:pPr marL="800100" lvl="1" indent="-342900">
              <a:spcAft>
                <a:spcPts val="600"/>
              </a:spcAft>
              <a:buFont typeface="Arial" panose="020B0604020202020204" pitchFamily="34" charset="0"/>
              <a:buChar char="•"/>
            </a:pPr>
            <a:r>
              <a:rPr lang="en-US" sz="1600" dirty="0" smtClean="0">
                <a:latin typeface="+mj-lt"/>
              </a:rPr>
              <a:t>No guarantee that money brought in under disability rate will be required to be spent on disability services</a:t>
            </a:r>
          </a:p>
          <a:p>
            <a:pPr marL="342900" indent="-342900">
              <a:spcAft>
                <a:spcPts val="600"/>
              </a:spcAft>
              <a:buFont typeface="Arial" panose="020B0604020202020204" pitchFamily="34" charset="0"/>
              <a:buChar char="•"/>
            </a:pPr>
            <a:r>
              <a:rPr lang="en-US" sz="1800" dirty="0" smtClean="0">
                <a:latin typeface="+mj-lt"/>
              </a:rPr>
              <a:t>HCBS waivers and state plans, along with many other services that people with disabilities depend on, are optional services within Medicaid; states may be forced to cut them first</a:t>
            </a:r>
          </a:p>
          <a:p>
            <a:pPr marL="342900" indent="-342900">
              <a:spcAft>
                <a:spcPts val="600"/>
              </a:spcAft>
              <a:buFont typeface="Arial" panose="020B0604020202020204" pitchFamily="34" charset="0"/>
              <a:buChar char="•"/>
            </a:pPr>
            <a:r>
              <a:rPr lang="en-US" sz="1800" dirty="0">
                <a:latin typeface="+mj-lt"/>
              </a:rPr>
              <a:t>As states make hard choices about what to cut and where to find efficiencies, pressure will be on providers to do more with less</a:t>
            </a:r>
          </a:p>
          <a:p>
            <a:pPr marL="342900" indent="-342900">
              <a:spcAft>
                <a:spcPts val="600"/>
              </a:spcAft>
              <a:buFont typeface="Arial" panose="020B0604020202020204" pitchFamily="34" charset="0"/>
              <a:buChar char="•"/>
            </a:pPr>
            <a:r>
              <a:rPr lang="en-US" sz="1800" dirty="0" smtClean="0">
                <a:latin typeface="+mj-lt"/>
              </a:rPr>
              <a:t>All other federal, state, and local laws and rules still must be complied with – with less funding to do so (OIG, </a:t>
            </a:r>
            <a:r>
              <a:rPr lang="en-US" sz="1800" i="1" dirty="0" smtClean="0">
                <a:latin typeface="+mj-lt"/>
              </a:rPr>
              <a:t>Olmstead</a:t>
            </a:r>
            <a:r>
              <a:rPr lang="en-US" sz="1800" dirty="0" smtClean="0">
                <a:latin typeface="+mj-lt"/>
              </a:rPr>
              <a:t>, HCBS, FLSA), setting up conflicts between what is required, what is desired, and what is possible</a:t>
            </a:r>
          </a:p>
        </p:txBody>
      </p:sp>
      <p:sp>
        <p:nvSpPr>
          <p:cNvPr id="2" name="AutoShape 2" descr="Image result for tax credit"/>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ax credi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ax credi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ax credit"/>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2579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6" name="Content Placeholder 2"/>
          <p:cNvSpPr txBox="1">
            <a:spLocks/>
          </p:cNvSpPr>
          <p:nvPr/>
        </p:nvSpPr>
        <p:spPr>
          <a:xfrm>
            <a:off x="598714" y="1065245"/>
            <a:ext cx="8229600" cy="10683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b="1" dirty="0" smtClean="0"/>
              <a:t>ACA Repeal &amp; Replace </a:t>
            </a:r>
          </a:p>
          <a:p>
            <a:pPr marL="0" indent="0" algn="ctr" fontAlgn="auto">
              <a:spcAft>
                <a:spcPts val="0"/>
              </a:spcAft>
              <a:buNone/>
            </a:pPr>
            <a:r>
              <a:rPr lang="en-US" sz="2800" b="1" i="1" dirty="0" smtClean="0"/>
              <a:t>American Health Care Act (</a:t>
            </a:r>
            <a:r>
              <a:rPr lang="en-US" sz="2800" b="1" i="1" dirty="0" smtClean="0">
                <a:hlinkClick r:id="rId4"/>
              </a:rPr>
              <a:t>H.R. 1628</a:t>
            </a:r>
            <a:r>
              <a:rPr lang="en-US" sz="2800" b="1" i="1" dirty="0" smtClean="0"/>
              <a:t>)</a:t>
            </a:r>
            <a:endParaRPr lang="en-US" sz="2800" i="1" dirty="0"/>
          </a:p>
          <a:p>
            <a:pPr marL="0" indent="0" algn="ctr" fontAlgn="auto">
              <a:spcAft>
                <a:spcPts val="0"/>
              </a:spcAft>
              <a:buFont typeface="Arial" panose="020B0604020202020204" pitchFamily="34" charset="0"/>
              <a:buNone/>
            </a:pPr>
            <a:endParaRPr lang="en-US" b="1" dirty="0"/>
          </a:p>
        </p:txBody>
      </p:sp>
      <p:sp>
        <p:nvSpPr>
          <p:cNvPr id="11" name="TextBox 10"/>
          <p:cNvSpPr txBox="1"/>
          <p:nvPr/>
        </p:nvSpPr>
        <p:spPr>
          <a:xfrm>
            <a:off x="4346575" y="2186747"/>
            <a:ext cx="4797425" cy="3262432"/>
          </a:xfrm>
          <a:prstGeom prst="rect">
            <a:avLst/>
          </a:prstGeom>
          <a:noFill/>
        </p:spPr>
        <p:txBody>
          <a:bodyPr wrap="square" rtlCol="0">
            <a:spAutoFit/>
          </a:bodyPr>
          <a:lstStyle/>
          <a:p>
            <a:pPr>
              <a:spcAft>
                <a:spcPts val="600"/>
              </a:spcAft>
            </a:pPr>
            <a:r>
              <a:rPr lang="en-US" b="1" i="1" u="sng" dirty="0" smtClean="0">
                <a:latin typeface="+mj-lt"/>
              </a:rPr>
              <a:t>What’s the Plan?</a:t>
            </a:r>
          </a:p>
          <a:p>
            <a:pPr>
              <a:spcAft>
                <a:spcPts val="600"/>
              </a:spcAft>
            </a:pPr>
            <a:r>
              <a:rPr lang="en-US" dirty="0" smtClean="0">
                <a:latin typeface="+mj-lt"/>
              </a:rPr>
              <a:t>Keep up the pressure on the Senate!</a:t>
            </a:r>
          </a:p>
          <a:p>
            <a:pPr marL="342900" indent="-342900">
              <a:spcAft>
                <a:spcPts val="600"/>
              </a:spcAft>
              <a:buFont typeface="Arial" panose="020B0604020202020204" pitchFamily="34" charset="0"/>
              <a:buChar char="•"/>
            </a:pPr>
            <a:r>
              <a:rPr lang="en-US" dirty="0" smtClean="0">
                <a:latin typeface="+mj-lt"/>
              </a:rPr>
              <a:t>Demand transparency</a:t>
            </a:r>
          </a:p>
          <a:p>
            <a:pPr marL="342900" indent="-342900">
              <a:spcAft>
                <a:spcPts val="600"/>
              </a:spcAft>
              <a:buFont typeface="Arial" panose="020B0604020202020204" pitchFamily="34" charset="0"/>
              <a:buChar char="•"/>
            </a:pPr>
            <a:r>
              <a:rPr lang="en-US" dirty="0" smtClean="0">
                <a:latin typeface="+mj-lt"/>
              </a:rPr>
              <a:t>Educate about:</a:t>
            </a:r>
          </a:p>
          <a:p>
            <a:pPr marL="800100" lvl="1" indent="-342900">
              <a:spcAft>
                <a:spcPts val="600"/>
              </a:spcAft>
              <a:buFont typeface="Arial" panose="020B0604020202020204" pitchFamily="34" charset="0"/>
              <a:buChar char="•"/>
            </a:pPr>
            <a:r>
              <a:rPr lang="en-US" sz="2000" dirty="0" smtClean="0">
                <a:latin typeface="+mj-lt"/>
              </a:rPr>
              <a:t>The services we provide</a:t>
            </a:r>
          </a:p>
          <a:p>
            <a:pPr marL="800100" lvl="1" indent="-342900">
              <a:spcAft>
                <a:spcPts val="600"/>
              </a:spcAft>
              <a:buFont typeface="Arial" panose="020B0604020202020204" pitchFamily="34" charset="0"/>
              <a:buChar char="•"/>
            </a:pPr>
            <a:r>
              <a:rPr lang="en-US" sz="2000" dirty="0" smtClean="0">
                <a:latin typeface="+mj-lt"/>
              </a:rPr>
              <a:t>The way they are funded</a:t>
            </a:r>
          </a:p>
          <a:p>
            <a:pPr marL="800100" lvl="1" indent="-342900">
              <a:spcAft>
                <a:spcPts val="600"/>
              </a:spcAft>
              <a:buFont typeface="Arial" panose="020B0604020202020204" pitchFamily="34" charset="0"/>
              <a:buChar char="•"/>
            </a:pPr>
            <a:r>
              <a:rPr lang="en-US" sz="2000" dirty="0" smtClean="0">
                <a:latin typeface="+mj-lt"/>
              </a:rPr>
              <a:t>The budget shortfalls that will hit states under a per capita cap model</a:t>
            </a:r>
          </a:p>
        </p:txBody>
      </p:sp>
      <p:sp>
        <p:nvSpPr>
          <p:cNvPr id="2" name="AutoShape 2" descr="Image result for tax credit"/>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ax credit"/>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ax credit"/>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ax credit"/>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No automatic alt text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59" y="4038600"/>
            <a:ext cx="2957245" cy="26367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may contain: 5 people, people standing, crowd, beard, hat, tree and outdo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17" r="24115" b="8433"/>
          <a:stretch/>
        </p:blipFill>
        <p:spPr bwMode="auto">
          <a:xfrm>
            <a:off x="1464044" y="2286000"/>
            <a:ext cx="2632168" cy="262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85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76203" y="1143000"/>
            <a:ext cx="8751403" cy="9906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ANCOR Report: </a:t>
            </a:r>
            <a:r>
              <a:rPr lang="en-US" sz="3200" b="1" kern="0" dirty="0">
                <a:hlinkClick r:id="rId3"/>
              </a:rPr>
              <a:t>Addressing the Disability Workforce Crisis of the 21st Century</a:t>
            </a:r>
            <a:r>
              <a:rPr lang="en-US" sz="3200" b="1" kern="0" dirty="0"/>
              <a:t> </a:t>
            </a:r>
          </a:p>
        </p:txBody>
      </p:sp>
      <p:sp>
        <p:nvSpPr>
          <p:cNvPr id="6" name="Slide Number Placeholder 5"/>
          <p:cNvSpPr>
            <a:spLocks noGrp="1"/>
          </p:cNvSpPr>
          <p:nvPr>
            <p:ph type="sldNum" sz="quarter" idx="12"/>
          </p:nvPr>
        </p:nvSpPr>
        <p:spPr/>
        <p:txBody>
          <a:bodyPr/>
          <a:lstStyle/>
          <a:p>
            <a:fld id="{63EE47EA-2E08-4F2F-A4DD-983CEC81A8F0}" type="slidenum">
              <a:rPr lang="en-US" smtClean="0"/>
              <a:t>35</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9218" name="Picture 2" descr="Photo for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82" y="2286000"/>
            <a:ext cx="8541243" cy="14314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1283" y="3810000"/>
            <a:ext cx="8541242" cy="2246769"/>
          </a:xfrm>
          <a:prstGeom prst="rect">
            <a:avLst/>
          </a:prstGeom>
          <a:noFill/>
        </p:spPr>
        <p:txBody>
          <a:bodyPr wrap="square" rtlCol="0">
            <a:spAutoFit/>
          </a:bodyPr>
          <a:lstStyle/>
          <a:p>
            <a:r>
              <a:rPr lang="en-US" sz="2000" kern="0" dirty="0" smtClean="0">
                <a:latin typeface="+mj-lt"/>
                <a:ea typeface="+mj-ea"/>
                <a:cs typeface="+mj-cs"/>
              </a:rPr>
              <a:t>Recommendations</a:t>
            </a:r>
            <a:r>
              <a:rPr lang="en-US" sz="2000" kern="0" dirty="0">
                <a:latin typeface="+mj-lt"/>
                <a:ea typeface="+mj-ea"/>
                <a:cs typeface="+mj-cs"/>
              </a:rPr>
              <a:t>:</a:t>
            </a:r>
          </a:p>
          <a:p>
            <a:pPr marL="342900" indent="-342900">
              <a:buFont typeface="Arial" panose="020B0604020202020204" pitchFamily="34" charset="0"/>
              <a:buChar char="•"/>
            </a:pPr>
            <a:r>
              <a:rPr lang="en-US" sz="2000" kern="0" dirty="0" smtClean="0">
                <a:latin typeface="+mj-lt"/>
                <a:ea typeface="+mj-ea"/>
                <a:cs typeface="+mj-cs"/>
              </a:rPr>
              <a:t>Continue work </a:t>
            </a:r>
            <a:r>
              <a:rPr lang="en-US" sz="2000" kern="0" dirty="0">
                <a:latin typeface="+mj-lt"/>
                <a:ea typeface="+mj-ea"/>
                <a:cs typeface="+mj-cs"/>
              </a:rPr>
              <a:t>at the state level to ensure sufficiency of rates</a:t>
            </a:r>
          </a:p>
          <a:p>
            <a:pPr marL="342900" indent="-342900">
              <a:buFont typeface="Arial" panose="020B0604020202020204" pitchFamily="34" charset="0"/>
              <a:buChar char="•"/>
            </a:pPr>
            <a:r>
              <a:rPr lang="en-US" sz="2000" kern="0" dirty="0">
                <a:latin typeface="+mj-lt"/>
                <a:ea typeface="+mj-ea"/>
                <a:cs typeface="+mj-cs"/>
              </a:rPr>
              <a:t>Need additional visibility for workers and the value they add</a:t>
            </a:r>
          </a:p>
          <a:p>
            <a:pPr marL="342900" indent="-342900">
              <a:buFont typeface="Arial" panose="020B0604020202020204" pitchFamily="34" charset="0"/>
              <a:buChar char="•"/>
            </a:pPr>
            <a:r>
              <a:rPr lang="en-US" sz="2000" kern="0" dirty="0">
                <a:latin typeface="+mj-lt"/>
                <a:ea typeface="+mj-ea"/>
                <a:cs typeface="+mj-cs"/>
              </a:rPr>
              <a:t>Provide tools and training for supervisors</a:t>
            </a:r>
          </a:p>
          <a:p>
            <a:pPr marL="342900" indent="-342900">
              <a:buFont typeface="Arial" panose="020B0604020202020204" pitchFamily="34" charset="0"/>
              <a:buChar char="•"/>
            </a:pPr>
            <a:r>
              <a:rPr lang="en-US" sz="2000" kern="0" dirty="0">
                <a:latin typeface="+mj-lt"/>
                <a:ea typeface="+mj-ea"/>
                <a:cs typeface="+mj-cs"/>
              </a:rPr>
              <a:t>Utilize technology</a:t>
            </a:r>
          </a:p>
          <a:p>
            <a:pPr marL="342900" indent="-342900">
              <a:buFont typeface="Arial" panose="020B0604020202020204" pitchFamily="34" charset="0"/>
              <a:buChar char="•"/>
            </a:pPr>
            <a:r>
              <a:rPr lang="en-US" sz="2000" kern="0" dirty="0">
                <a:latin typeface="+mj-lt"/>
                <a:ea typeface="+mj-ea"/>
                <a:cs typeface="+mj-cs"/>
              </a:rPr>
              <a:t>Think creatively about how to expand </a:t>
            </a:r>
            <a:r>
              <a:rPr lang="en-US" sz="2000" kern="0" dirty="0" smtClean="0">
                <a:latin typeface="+mj-lt"/>
                <a:ea typeface="+mj-ea"/>
                <a:cs typeface="+mj-cs"/>
              </a:rPr>
              <a:t>workforce</a:t>
            </a:r>
          </a:p>
          <a:p>
            <a:pPr marL="342900" indent="-342900">
              <a:buFont typeface="Arial" panose="020B0604020202020204" pitchFamily="34" charset="0"/>
              <a:buChar char="•"/>
            </a:pPr>
            <a:r>
              <a:rPr lang="en-US" sz="2000" kern="0" dirty="0" smtClean="0">
                <a:latin typeface="+mj-lt"/>
                <a:ea typeface="+mj-ea"/>
                <a:cs typeface="+mj-cs"/>
              </a:rPr>
              <a:t>Urge BLS to create new classification for DSPs</a:t>
            </a:r>
            <a:endParaRPr lang="en-US" sz="2000" kern="0" dirty="0">
              <a:latin typeface="+mj-lt"/>
              <a:ea typeface="+mj-ea"/>
              <a:cs typeface="+mj-cs"/>
            </a:endParaRPr>
          </a:p>
        </p:txBody>
      </p:sp>
    </p:spTree>
    <p:extLst>
      <p:ext uri="{BB962C8B-B14F-4D97-AF65-F5344CB8AC3E}">
        <p14:creationId xmlns:p14="http://schemas.microsoft.com/office/powerpoint/2010/main" val="13355120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605620" y="1889760"/>
            <a:ext cx="7775714" cy="4572000"/>
          </a:xfrm>
          <a:prstGeom prst="rect">
            <a:avLst/>
          </a:prstGeom>
          <a:noFill/>
        </p:spPr>
        <p:txBody>
          <a:bodyPr/>
          <a:lstStyle/>
          <a:p>
            <a:pPr fontAlgn="t">
              <a:spcBef>
                <a:spcPts val="600"/>
              </a:spcBef>
              <a:spcAft>
                <a:spcPts val="600"/>
              </a:spcAft>
            </a:pPr>
            <a:r>
              <a:rPr lang="en-US" sz="2000" b="1" u="sng" kern="0" dirty="0" smtClean="0">
                <a:latin typeface="+mj-lt"/>
              </a:rPr>
              <a:t>The Goal:</a:t>
            </a:r>
            <a:r>
              <a:rPr lang="en-US" sz="2000" kern="0" dirty="0" smtClean="0">
                <a:latin typeface="+mj-lt"/>
              </a:rPr>
              <a:t> To get the Bureau of Labor Statistics within Department of Labor to create a new Standard Occupational Classification for Direct Support Professionals. </a:t>
            </a:r>
          </a:p>
          <a:p>
            <a:pPr fontAlgn="t">
              <a:spcBef>
                <a:spcPts val="600"/>
              </a:spcBef>
              <a:spcAft>
                <a:spcPts val="600"/>
              </a:spcAft>
            </a:pPr>
            <a:r>
              <a:rPr lang="en-US" sz="2000" b="1" u="sng" kern="0" dirty="0" smtClean="0">
                <a:latin typeface="+mj-lt"/>
              </a:rPr>
              <a:t>Why We Need It:</a:t>
            </a:r>
            <a:r>
              <a:rPr lang="en-US" sz="2000" kern="0" dirty="0" smtClean="0">
                <a:latin typeface="+mj-lt"/>
              </a:rPr>
              <a:t> BLS collects data that is relied on by policymakers nationwide. DSP data is not captured in its own category, and other SOCs (</a:t>
            </a:r>
            <a:r>
              <a:rPr lang="en-US" sz="2000" i="1" kern="0" dirty="0" smtClean="0">
                <a:latin typeface="+mj-lt"/>
              </a:rPr>
              <a:t>e.g. </a:t>
            </a:r>
            <a:r>
              <a:rPr lang="en-US" sz="2000" kern="0" dirty="0" smtClean="0">
                <a:latin typeface="+mj-lt"/>
              </a:rPr>
              <a:t>home health aides, nursing assistants) do not give us a full and accurate picture. </a:t>
            </a:r>
          </a:p>
          <a:p>
            <a:pPr fontAlgn="t">
              <a:spcBef>
                <a:spcPts val="600"/>
              </a:spcBef>
              <a:spcAft>
                <a:spcPts val="600"/>
              </a:spcAft>
            </a:pPr>
            <a:r>
              <a:rPr lang="en-US" sz="2000" b="1" u="sng" kern="0" dirty="0" smtClean="0">
                <a:latin typeface="+mj-lt"/>
              </a:rPr>
              <a:t>What We’re Doing:</a:t>
            </a:r>
            <a:r>
              <a:rPr lang="en-US" sz="2000" kern="0" dirty="0" smtClean="0">
                <a:latin typeface="+mj-lt"/>
              </a:rPr>
              <a:t> Formal request to BLS, testimony at state and federal levels to urge DOL to create SOC, outreach to Congressional offices.</a:t>
            </a:r>
          </a:p>
          <a:p>
            <a:pPr fontAlgn="t">
              <a:spcBef>
                <a:spcPts val="600"/>
              </a:spcBef>
              <a:spcAft>
                <a:spcPts val="600"/>
              </a:spcAft>
            </a:pPr>
            <a:r>
              <a:rPr lang="en-US" sz="2000" b="1" u="sng" kern="0" dirty="0" smtClean="0">
                <a:latin typeface="+mj-lt"/>
              </a:rPr>
              <a:t>2017 Direct Support Professional Resolution</a:t>
            </a:r>
          </a:p>
          <a:p>
            <a:pPr fontAlgn="t">
              <a:spcBef>
                <a:spcPts val="600"/>
              </a:spcBef>
              <a:spcAft>
                <a:spcPts val="600"/>
              </a:spcAft>
            </a:pPr>
            <a:endParaRPr lang="en-US" sz="2000" b="1" u="sng" dirty="0">
              <a:latin typeface="+mj-lt"/>
            </a:endParaRPr>
          </a:p>
          <a:p>
            <a:pPr marL="285750" indent="-285750">
              <a:spcBef>
                <a:spcPts val="600"/>
              </a:spcBef>
              <a:spcAft>
                <a:spcPts val="600"/>
              </a:spcAft>
              <a:buFont typeface="Arial" panose="020B0604020202020204" pitchFamily="34" charset="0"/>
              <a:buChar char="•"/>
              <a:defRPr/>
            </a:pPr>
            <a:endParaRPr lang="en-US" sz="2200" dirty="0" smtClean="0">
              <a:latin typeface="+mj-lt"/>
            </a:endParaRPr>
          </a:p>
        </p:txBody>
      </p:sp>
      <p:sp>
        <p:nvSpPr>
          <p:cNvPr id="5" name="Title 1"/>
          <p:cNvSpPr txBox="1">
            <a:spLocks/>
          </p:cNvSpPr>
          <p:nvPr/>
        </p:nvSpPr>
        <p:spPr>
          <a:xfrm>
            <a:off x="76203" y="1143000"/>
            <a:ext cx="8751403"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kern="0" dirty="0" smtClean="0"/>
              <a:t>Workforce Recommendation: New BLS SOC for DSPs</a:t>
            </a:r>
            <a:endParaRPr lang="en-US" sz="2800" b="1" kern="0" dirty="0"/>
          </a:p>
        </p:txBody>
      </p:sp>
      <p:sp>
        <p:nvSpPr>
          <p:cNvPr id="6" name="Slide Number Placeholder 5"/>
          <p:cNvSpPr>
            <a:spLocks noGrp="1"/>
          </p:cNvSpPr>
          <p:nvPr>
            <p:ph type="sldNum" sz="quarter" idx="12"/>
          </p:nvPr>
        </p:nvSpPr>
        <p:spPr/>
        <p:txBody>
          <a:bodyPr/>
          <a:lstStyle/>
          <a:p>
            <a:fld id="{63EE47EA-2E08-4F2F-A4DD-983CEC81A8F0}" type="slidenum">
              <a:rPr lang="en-US" smtClean="0"/>
              <a:t>36</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10242" name="Picture 2" descr="Image result for sock pil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 b="100000" l="0" r="100000"/>
                    </a14:imgEffect>
                  </a14:imgLayer>
                </a14:imgProps>
              </a:ext>
              <a:ext uri="{28A0092B-C50C-407E-A947-70E740481C1C}">
                <a14:useLocalDpi xmlns:a14="http://schemas.microsoft.com/office/drawing/2010/main" val="0"/>
              </a:ext>
            </a:extLst>
          </a:blip>
          <a:srcRect/>
          <a:stretch>
            <a:fillRect/>
          </a:stretch>
        </p:blipFill>
        <p:spPr bwMode="auto">
          <a:xfrm>
            <a:off x="6858000" y="4847047"/>
            <a:ext cx="2325383" cy="201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225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ENACTED: </a:t>
            </a:r>
            <a:r>
              <a:rPr lang="en-US" sz="3200" kern="0" dirty="0" smtClean="0">
                <a:hlinkClick r:id="rId4"/>
              </a:rPr>
              <a:t>21</a:t>
            </a:r>
            <a:r>
              <a:rPr lang="en-US" sz="3200" kern="0" baseline="30000" dirty="0" smtClean="0">
                <a:hlinkClick r:id="rId4"/>
              </a:rPr>
              <a:t>st</a:t>
            </a:r>
            <a:r>
              <a:rPr lang="en-US" sz="3200" kern="0" dirty="0" smtClean="0">
                <a:hlinkClick r:id="rId4"/>
              </a:rPr>
              <a:t> Century Cures</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37</a:t>
            </a:fld>
            <a:endParaRPr lang="en-US" dirty="0"/>
          </a:p>
        </p:txBody>
      </p:sp>
      <p:sp>
        <p:nvSpPr>
          <p:cNvPr id="9" name="TextBox 8"/>
          <p:cNvSpPr txBox="1"/>
          <p:nvPr/>
        </p:nvSpPr>
        <p:spPr>
          <a:xfrm>
            <a:off x="609600" y="1752604"/>
            <a:ext cx="7620000" cy="461665"/>
          </a:xfrm>
          <a:prstGeom prst="rect">
            <a:avLst/>
          </a:prstGeom>
          <a:solidFill>
            <a:schemeClr val="bg1">
              <a:alpha val="50000"/>
            </a:schemeClr>
          </a:solidFill>
        </p:spPr>
        <p:txBody>
          <a:bodyPr wrap="square" rtlCol="0">
            <a:spAutoFit/>
          </a:bodyPr>
          <a:lstStyle/>
          <a:p>
            <a:pPr fontAlgn="t"/>
            <a:endParaRPr lang="en-US" dirty="0" smtClean="0"/>
          </a:p>
        </p:txBody>
      </p:sp>
      <p:sp>
        <p:nvSpPr>
          <p:cNvPr id="3" name="TextBox 2"/>
          <p:cNvSpPr txBox="1"/>
          <p:nvPr/>
        </p:nvSpPr>
        <p:spPr>
          <a:xfrm>
            <a:off x="152403" y="1600200"/>
            <a:ext cx="8868749" cy="5309146"/>
          </a:xfrm>
          <a:prstGeom prst="rect">
            <a:avLst/>
          </a:prstGeom>
          <a:noFill/>
        </p:spPr>
        <p:txBody>
          <a:bodyPr wrap="square" rtlCol="0">
            <a:spAutoFit/>
          </a:bodyPr>
          <a:lstStyle/>
          <a:p>
            <a:r>
              <a:rPr lang="en-US" sz="1800" b="1" dirty="0" smtClean="0">
                <a:latin typeface="+mj-lt"/>
              </a:rPr>
              <a:t>Comprehensive Funding Package for Medical Research  (enacted December 13, 2016)</a:t>
            </a:r>
          </a:p>
          <a:p>
            <a:endParaRPr lang="en-US" sz="500" i="1" u="sng" dirty="0" smtClean="0">
              <a:latin typeface="+mj-lt"/>
            </a:endParaRPr>
          </a:p>
          <a:p>
            <a:r>
              <a:rPr lang="en-US" sz="1800" i="1" u="sng" dirty="0" smtClean="0">
                <a:latin typeface="+mj-lt"/>
              </a:rPr>
              <a:t>Research and drug development</a:t>
            </a:r>
          </a:p>
          <a:p>
            <a:pPr marL="342900" indent="-342900">
              <a:buFont typeface="Arial" panose="020B0604020202020204" pitchFamily="34" charset="0"/>
              <a:buChar char="•"/>
            </a:pPr>
            <a:r>
              <a:rPr lang="en-US" sz="1800" dirty="0" smtClean="0">
                <a:latin typeface="+mj-lt"/>
              </a:rPr>
              <a:t>$1B in state grants to fight opioid epidemic</a:t>
            </a:r>
          </a:p>
          <a:p>
            <a:pPr marL="342900" indent="-342900">
              <a:buFont typeface="Arial" panose="020B0604020202020204" pitchFamily="34" charset="0"/>
              <a:buChar char="•"/>
            </a:pPr>
            <a:r>
              <a:rPr lang="en-US" sz="1800" dirty="0" smtClean="0">
                <a:latin typeface="+mj-lt"/>
              </a:rPr>
              <a:t>Expedited FDA drug approval process</a:t>
            </a:r>
          </a:p>
          <a:p>
            <a:pPr marL="342900" indent="-342900">
              <a:buFont typeface="Arial" panose="020B0604020202020204" pitchFamily="34" charset="0"/>
              <a:buChar char="•"/>
            </a:pPr>
            <a:r>
              <a:rPr lang="en-US" sz="1800" dirty="0" smtClean="0">
                <a:latin typeface="+mj-lt"/>
              </a:rPr>
              <a:t>“Informed consent” waivers </a:t>
            </a:r>
          </a:p>
          <a:p>
            <a:pPr marL="342900" indent="-342900">
              <a:buFont typeface="Arial" panose="020B0604020202020204" pitchFamily="34" charset="0"/>
              <a:buChar char="•"/>
            </a:pPr>
            <a:r>
              <a:rPr lang="en-US" sz="1800" dirty="0" smtClean="0">
                <a:latin typeface="+mj-lt"/>
              </a:rPr>
              <a:t>$4.8B to NIH for medicine and biomedical research                                                                    ($1.5B for brain disease, $1.8B for “cancer moonshot”)</a:t>
            </a:r>
          </a:p>
          <a:p>
            <a:endParaRPr lang="en-US" sz="500" i="1" u="sng" dirty="0" smtClean="0">
              <a:latin typeface="+mj-lt"/>
            </a:endParaRPr>
          </a:p>
          <a:p>
            <a:r>
              <a:rPr lang="en-US" sz="1800" i="1" u="sng" dirty="0" smtClean="0">
                <a:latin typeface="+mj-lt"/>
              </a:rPr>
              <a:t>Behavioral health</a:t>
            </a:r>
          </a:p>
          <a:p>
            <a:pPr marL="342900" indent="-342900">
              <a:buFont typeface="Arial" panose="020B0604020202020204" pitchFamily="34" charset="0"/>
              <a:buChar char="•"/>
            </a:pPr>
            <a:r>
              <a:rPr lang="en-US" sz="1800" dirty="0" smtClean="0">
                <a:latin typeface="+mj-lt"/>
              </a:rPr>
              <a:t>Strengthens mental health parity regulation</a:t>
            </a:r>
          </a:p>
          <a:p>
            <a:pPr marL="342900" indent="-342900">
              <a:buFont typeface="Arial" panose="020B0604020202020204" pitchFamily="34" charset="0"/>
              <a:buChar char="•"/>
            </a:pPr>
            <a:r>
              <a:rPr lang="en-US" sz="1800" dirty="0" smtClean="0">
                <a:latin typeface="+mj-lt"/>
              </a:rPr>
              <a:t>Requires insurance companies to cover mental health                                                treatments to same extent as medical treatments</a:t>
            </a:r>
          </a:p>
          <a:p>
            <a:pPr marL="342900" indent="-342900">
              <a:buFont typeface="Arial" panose="020B0604020202020204" pitchFamily="34" charset="0"/>
              <a:buChar char="•"/>
            </a:pPr>
            <a:r>
              <a:rPr lang="en-US" sz="1800" dirty="0" smtClean="0">
                <a:latin typeface="+mj-lt"/>
              </a:rPr>
              <a:t>Grants for community mental health resources                                                                                  (suicide prevention, de-escalation training for LEOs)</a:t>
            </a:r>
          </a:p>
          <a:p>
            <a:endParaRPr lang="en-US" sz="500" b="1" dirty="0">
              <a:latin typeface="+mj-lt"/>
            </a:endParaRPr>
          </a:p>
          <a:p>
            <a:r>
              <a:rPr lang="en-US" sz="1800" i="1" u="sng" dirty="0" smtClean="0">
                <a:latin typeface="+mj-lt"/>
              </a:rPr>
              <a:t>Electronic Visit Verification (EVV)</a:t>
            </a:r>
          </a:p>
          <a:p>
            <a:pPr marL="342900" indent="-342900">
              <a:buFont typeface="Arial" panose="020B0604020202020204" pitchFamily="34" charset="0"/>
              <a:buChar char="•"/>
            </a:pPr>
            <a:r>
              <a:rPr lang="en-US" sz="1800" dirty="0" smtClean="0">
                <a:latin typeface="+mj-lt"/>
              </a:rPr>
              <a:t>Imposes penalty in the form of FMAP reduction for states                                                         that do not implement EVV by certain dates</a:t>
            </a:r>
          </a:p>
          <a:p>
            <a:pPr marL="342900" indent="-342900">
              <a:buFont typeface="Arial" panose="020B0604020202020204" pitchFamily="34" charset="0"/>
              <a:buChar char="•"/>
            </a:pPr>
            <a:r>
              <a:rPr lang="en-US" sz="1800" dirty="0" smtClean="0">
                <a:latin typeface="+mj-lt"/>
              </a:rPr>
              <a:t>Personal Care Services:  .25% in 2019 </a:t>
            </a:r>
            <a:r>
              <a:rPr lang="en-US" sz="1800" dirty="0" smtClean="0">
                <a:latin typeface="+mj-lt"/>
                <a:sym typeface="Wingdings" panose="05000000000000000000" pitchFamily="2" charset="2"/>
              </a:rPr>
              <a:t> </a:t>
            </a:r>
            <a:r>
              <a:rPr lang="en-US" sz="1800" dirty="0" smtClean="0">
                <a:latin typeface="+mj-lt"/>
              </a:rPr>
              <a:t>1% after 2023</a:t>
            </a:r>
          </a:p>
          <a:p>
            <a:pPr marL="342900" indent="-342900">
              <a:buFont typeface="Arial" panose="020B0604020202020204" pitchFamily="34" charset="0"/>
              <a:buChar char="•"/>
            </a:pPr>
            <a:r>
              <a:rPr lang="en-US" sz="1800" dirty="0" smtClean="0">
                <a:latin typeface="+mj-lt"/>
              </a:rPr>
              <a:t>Home Health Services:   .25% in 2023 </a:t>
            </a:r>
            <a:r>
              <a:rPr lang="en-US" sz="1800" dirty="0" smtClean="0">
                <a:latin typeface="+mj-lt"/>
                <a:sym typeface="Wingdings" panose="05000000000000000000" pitchFamily="2" charset="2"/>
              </a:rPr>
              <a:t> </a:t>
            </a:r>
            <a:r>
              <a:rPr lang="en-US" sz="1800" dirty="0" smtClean="0">
                <a:latin typeface="+mj-lt"/>
              </a:rPr>
              <a:t>1% after 2027</a:t>
            </a:r>
            <a:endParaRPr lang="en-US" sz="2000" i="1" u="sng" dirty="0" smtClean="0">
              <a:latin typeface="+mj-l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4" name="Picture 2" descr="Image result for medical technolo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6" y="2219477"/>
            <a:ext cx="2620349" cy="3190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5966168"/>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76200" y="1219200"/>
            <a:ext cx="89916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INTRODUCED: </a:t>
            </a:r>
            <a:r>
              <a:rPr lang="en-US" sz="3200" b="1" kern="0" dirty="0" smtClean="0">
                <a:hlinkClick r:id="rId3"/>
              </a:rPr>
              <a:t>Regulatory Accountability Act</a:t>
            </a:r>
            <a:endParaRPr lang="en-US" sz="3200" b="1" kern="0" dirty="0"/>
          </a:p>
        </p:txBody>
      </p:sp>
      <p:sp>
        <p:nvSpPr>
          <p:cNvPr id="4" name="Content Placeholder 2"/>
          <p:cNvSpPr txBox="1">
            <a:spLocks/>
          </p:cNvSpPr>
          <p:nvPr/>
        </p:nvSpPr>
        <p:spPr>
          <a:xfrm>
            <a:off x="304800" y="1828800"/>
            <a:ext cx="5791200" cy="4038600"/>
          </a:xfrm>
          <a:prstGeom prst="rect">
            <a:avLst/>
          </a:prstGeom>
        </p:spPr>
        <p:txBody>
          <a:bodyPr/>
          <a:lstStyle/>
          <a:p>
            <a:pPr marL="285750" lvl="0" indent="-285750">
              <a:spcBef>
                <a:spcPts val="600"/>
              </a:spcBef>
              <a:spcAft>
                <a:spcPts val="600"/>
              </a:spcAft>
              <a:buFont typeface="Arial" panose="020B0604020202020204" pitchFamily="34" charset="0"/>
              <a:buChar char="•"/>
            </a:pPr>
            <a:endParaRPr lang="en-US" sz="1700" kern="0" dirty="0" smtClean="0">
              <a:latin typeface="Calibri" pitchFamily="34" charset="0"/>
            </a:endParaRPr>
          </a:p>
          <a:p>
            <a:pPr marL="285750" lvl="0" indent="-285750">
              <a:buFont typeface="Arial" panose="020B0604020202020204" pitchFamily="34" charset="0"/>
              <a:buChar char="•"/>
            </a:pPr>
            <a:endParaRPr lang="en-US" sz="1700" kern="0" dirty="0" smtClean="0">
              <a:latin typeface="Calibri" pitchFamily="34" charset="0"/>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38</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8" name="Content Placeholder 2"/>
          <p:cNvSpPr txBox="1">
            <a:spLocks/>
          </p:cNvSpPr>
          <p:nvPr/>
        </p:nvSpPr>
        <p:spPr>
          <a:xfrm>
            <a:off x="152400" y="2057400"/>
            <a:ext cx="5257800" cy="4495800"/>
          </a:xfrm>
          <a:prstGeom prst="rect">
            <a:avLst/>
          </a:prstGeom>
        </p:spPr>
        <p:txBody>
          <a:bodyPr/>
          <a:lstStyle/>
          <a:p>
            <a:pPr marL="225425" indent="-225425">
              <a:spcBef>
                <a:spcPts val="600"/>
              </a:spcBef>
              <a:spcAft>
                <a:spcPts val="600"/>
              </a:spcAft>
              <a:buFont typeface="Arial" panose="020B0604020202020204" pitchFamily="34" charset="0"/>
              <a:buChar char="•"/>
              <a:defRPr/>
            </a:pPr>
            <a:r>
              <a:rPr lang="en-US" sz="2000" kern="0" dirty="0" smtClean="0">
                <a:latin typeface="+mj-lt"/>
              </a:rPr>
              <a:t>Would change judicial review standard of regulations from “arbitrary and capricious” to “substantial evidence”</a:t>
            </a:r>
            <a:endParaRPr lang="en-US" sz="2000" dirty="0" smtClean="0">
              <a:latin typeface="+mj-lt"/>
            </a:endParaRPr>
          </a:p>
          <a:p>
            <a:pPr marL="225425" indent="-225425">
              <a:spcBef>
                <a:spcPts val="600"/>
              </a:spcBef>
              <a:spcAft>
                <a:spcPts val="600"/>
              </a:spcAft>
              <a:buFont typeface="Arial" panose="020B0604020202020204" pitchFamily="34" charset="0"/>
              <a:buChar char="•"/>
              <a:defRPr/>
            </a:pPr>
            <a:r>
              <a:rPr lang="en-US" sz="2000" dirty="0" smtClean="0">
                <a:latin typeface="+mj-lt"/>
              </a:rPr>
              <a:t>Would require agencies to conduct exhaustive review of alternatives, including cost analysis</a:t>
            </a:r>
          </a:p>
          <a:p>
            <a:pPr marL="225425" indent="-225425">
              <a:spcBef>
                <a:spcPts val="600"/>
              </a:spcBef>
              <a:spcAft>
                <a:spcPts val="600"/>
              </a:spcAft>
              <a:buFont typeface="Arial" panose="020B0604020202020204" pitchFamily="34" charset="0"/>
              <a:buChar char="•"/>
              <a:defRPr/>
            </a:pPr>
            <a:r>
              <a:rPr lang="en-US" sz="2000" dirty="0" smtClean="0">
                <a:latin typeface="+mj-lt"/>
              </a:rPr>
              <a:t>Would require a reset of process if it takes longer than two years</a:t>
            </a:r>
          </a:p>
          <a:p>
            <a:pPr marL="225425" indent="-225425">
              <a:spcBef>
                <a:spcPts val="600"/>
              </a:spcBef>
              <a:spcAft>
                <a:spcPts val="600"/>
              </a:spcAft>
              <a:buFont typeface="Arial" panose="020B0604020202020204" pitchFamily="34" charset="0"/>
              <a:buChar char="•"/>
              <a:defRPr/>
            </a:pPr>
            <a:r>
              <a:rPr lang="en-US" sz="2000" dirty="0" smtClean="0">
                <a:latin typeface="+mj-lt"/>
              </a:rPr>
              <a:t>Would require agencies to prove proposed regulations are the “least costly” way of accomplishing a policy goal</a:t>
            </a:r>
          </a:p>
          <a:p>
            <a:pPr marL="225425" indent="-225425">
              <a:spcBef>
                <a:spcPts val="600"/>
              </a:spcBef>
              <a:spcAft>
                <a:spcPts val="600"/>
              </a:spcAft>
              <a:buFont typeface="Arial" panose="020B0604020202020204" pitchFamily="34" charset="0"/>
              <a:buChar char="•"/>
              <a:defRPr/>
            </a:pPr>
            <a:r>
              <a:rPr lang="en-US" sz="2000" dirty="0" smtClean="0">
                <a:latin typeface="+mj-lt"/>
              </a:rPr>
              <a:t>Would override statutes that prohibit agencies from taking costs into account when setting health standards</a:t>
            </a:r>
            <a:endParaRPr lang="en-US" sz="2000" dirty="0">
              <a:latin typeface="+mj-lt"/>
            </a:endParaRPr>
          </a:p>
        </p:txBody>
      </p:sp>
      <p:pic>
        <p:nvPicPr>
          <p:cNvPr id="1026" name="Picture 2" descr="Image result for regulations"/>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82" b="95894" l="7000" r="95000">
                        <a14:foregroundMark x1="11000" y1="52899" x2="56600" y2="78744"/>
                      </a14:backgroundRemoval>
                    </a14:imgEffect>
                  </a14:imgLayer>
                </a14:imgProps>
              </a:ext>
              <a:ext uri="{28A0092B-C50C-407E-A947-70E740481C1C}">
                <a14:useLocalDpi xmlns:a14="http://schemas.microsoft.com/office/drawing/2010/main" val="0"/>
              </a:ext>
            </a:extLst>
          </a:blip>
          <a:srcRect l="8000" r="4498"/>
          <a:stretch/>
        </p:blipFill>
        <p:spPr bwMode="auto">
          <a:xfrm>
            <a:off x="4976734" y="2381253"/>
            <a:ext cx="4167266" cy="394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44805"/>
      </p:ext>
    </p:extLst>
  </p:cSld>
  <p:clrMapOvr>
    <a:masterClrMapping/>
  </p:clrMapOvr>
  <p:transition advTm="69277"/>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657600" y="2057406"/>
            <a:ext cx="5257800" cy="3809999"/>
          </a:xfrm>
          <a:prstGeom prst="rect">
            <a:avLst/>
          </a:prstGeom>
        </p:spPr>
        <p:txBody>
          <a:bodyPr/>
          <a:lstStyle/>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Introduced by Rep. Ted Poe (R-TX) on January 24, 2017</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Requires notification of ADA violation to be sent to a business prior to initiating lawsuit</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Places burden on individual encountering access barrier rather than on business</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Gives business owner 60 days to respond, then additional 120 days to remedy </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Does not change damages allowed by states; the ADA currently does not allow damages</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Disability groups are overwhelmingly </a:t>
            </a:r>
            <a:r>
              <a:rPr lang="en-US" sz="2000" i="1" kern="0" dirty="0" smtClean="0">
                <a:latin typeface="Calibri" pitchFamily="34" charset="0"/>
              </a:rPr>
              <a:t>opposed</a:t>
            </a:r>
            <a:r>
              <a:rPr lang="en-US" sz="2000" kern="0" dirty="0" smtClean="0">
                <a:latin typeface="Calibri" pitchFamily="34" charset="0"/>
              </a:rPr>
              <a:t> to this bill!</a:t>
            </a:r>
          </a:p>
          <a:p>
            <a:pPr marL="225425" indent="-225425">
              <a:spcBef>
                <a:spcPts val="600"/>
              </a:spcBef>
              <a:spcAft>
                <a:spcPts val="600"/>
              </a:spcAft>
              <a:buFont typeface="Arial" panose="020B0604020202020204" pitchFamily="34" charset="0"/>
              <a:buChar char="•"/>
              <a:defRPr/>
            </a:pPr>
            <a:endParaRPr lang="en-US" sz="2000" kern="0" dirty="0" smtClean="0">
              <a:latin typeface="Calibri" pitchFamily="34" charset="0"/>
            </a:endParaRPr>
          </a:p>
        </p:txBody>
      </p:sp>
      <p:sp>
        <p:nvSpPr>
          <p:cNvPr id="5" name="Title 1"/>
          <p:cNvSpPr txBox="1">
            <a:spLocks/>
          </p:cNvSpPr>
          <p:nvPr/>
        </p:nvSpPr>
        <p:spPr>
          <a:xfrm>
            <a:off x="76200" y="1219200"/>
            <a:ext cx="90678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INTRODUCED: </a:t>
            </a:r>
            <a:r>
              <a:rPr lang="en-US" sz="3200" b="1" kern="0" dirty="0" smtClean="0">
                <a:hlinkClick r:id="rId3"/>
              </a:rPr>
              <a:t>ADA Education and Reform Act</a:t>
            </a:r>
            <a:endParaRPr lang="en-US" sz="3200" b="1" kern="0" dirty="0"/>
          </a:p>
        </p:txBody>
      </p:sp>
      <p:sp>
        <p:nvSpPr>
          <p:cNvPr id="2" name="Slide Number Placeholder 1"/>
          <p:cNvSpPr>
            <a:spLocks noGrp="1"/>
          </p:cNvSpPr>
          <p:nvPr>
            <p:ph type="sldNum" sz="quarter" idx="12"/>
          </p:nvPr>
        </p:nvSpPr>
        <p:spPr/>
        <p:txBody>
          <a:bodyPr/>
          <a:lstStyle/>
          <a:p>
            <a:fld id="{63EE47EA-2E08-4F2F-A4DD-983CEC81A8F0}" type="slidenum">
              <a:rPr lang="en-US" smtClean="0"/>
              <a:t>39</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5122" name="Picture 2" descr="Image result for bush signs 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54" y="2590801"/>
            <a:ext cx="3442446"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154" y="5334005"/>
            <a:ext cx="3442446" cy="430887"/>
          </a:xfrm>
          <a:prstGeom prst="rect">
            <a:avLst/>
          </a:prstGeom>
          <a:noFill/>
        </p:spPr>
        <p:txBody>
          <a:bodyPr wrap="square" rtlCol="0">
            <a:spAutoFit/>
          </a:bodyPr>
          <a:lstStyle/>
          <a:p>
            <a:pPr algn="ctr"/>
            <a:r>
              <a:rPr lang="en-US" sz="1100" dirty="0" smtClean="0">
                <a:latin typeface="+mj-lt"/>
              </a:rPr>
              <a:t>President Bush signs Americans with </a:t>
            </a:r>
          </a:p>
          <a:p>
            <a:pPr algn="ctr"/>
            <a:r>
              <a:rPr lang="en-US" sz="1100" dirty="0" smtClean="0">
                <a:latin typeface="+mj-lt"/>
              </a:rPr>
              <a:t>Disabilities Act into law in 1990</a:t>
            </a:r>
            <a:endParaRPr lang="en-US" sz="1100" dirty="0">
              <a:latin typeface="+mj-lt"/>
            </a:endParaRPr>
          </a:p>
        </p:txBody>
      </p:sp>
    </p:spTree>
    <p:extLst>
      <p:ext uri="{BB962C8B-B14F-4D97-AF65-F5344CB8AC3E}">
        <p14:creationId xmlns:p14="http://schemas.microsoft.com/office/powerpoint/2010/main" val="35897038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F45CD627-AFD1-43C3-8D77-47B47C4FD8CA}"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8" name="Title 1"/>
          <p:cNvSpPr txBox="1">
            <a:spLocks/>
          </p:cNvSpPr>
          <p:nvPr/>
        </p:nvSpPr>
        <p:spPr>
          <a:xfrm>
            <a:off x="457200" y="1219200"/>
            <a:ext cx="8229600" cy="12192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pic>
        <p:nvPicPr>
          <p:cNvPr id="4100" name="Picture 4" descr="Image result for washington dc postcard vin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89" y="2362201"/>
            <a:ext cx="6546833" cy="419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17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228600" y="1905000"/>
            <a:ext cx="5105400" cy="4800600"/>
          </a:xfrm>
          <a:prstGeom prst="rect">
            <a:avLst/>
          </a:prstGeom>
        </p:spPr>
        <p:txBody>
          <a:bodyPr/>
          <a:lstStyle/>
          <a:p>
            <a:pPr marL="225425" indent="-225425">
              <a:spcBef>
                <a:spcPts val="600"/>
              </a:spcBef>
              <a:spcAft>
                <a:spcPts val="600"/>
              </a:spcAft>
              <a:buFont typeface="Arial" panose="020B0604020202020204" pitchFamily="34" charset="0"/>
              <a:buChar char="•"/>
              <a:defRPr/>
            </a:pPr>
            <a:r>
              <a:rPr lang="en-US" sz="2000" kern="0" dirty="0">
                <a:latin typeface="Calibri" pitchFamily="34" charset="0"/>
              </a:rPr>
              <a:t>“Transitioning to Integrated and Meaningful Employment Act</a:t>
            </a:r>
            <a:r>
              <a:rPr lang="en-US" sz="2000" kern="0" dirty="0" smtClean="0">
                <a:latin typeface="Calibri" pitchFamily="34" charset="0"/>
              </a:rPr>
              <a:t>”, introduced March 7, 2017</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Introduced by Rep. Gregg Harper (R-MS) March 7, 2017</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Would limit and eventually phase out the use of 14(c) Special Wage Certificates over six years</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Certificate holders would have to identify barriers preventing individual from transitioning to CIE and resources that have been provided; report to DOL</a:t>
            </a:r>
          </a:p>
          <a:p>
            <a:pPr marL="225425" indent="-225425">
              <a:spcBef>
                <a:spcPts val="600"/>
              </a:spcBef>
              <a:spcAft>
                <a:spcPts val="600"/>
              </a:spcAft>
              <a:buFont typeface="Arial" panose="020B0604020202020204" pitchFamily="34" charset="0"/>
              <a:buChar char="•"/>
              <a:defRPr/>
            </a:pPr>
            <a:r>
              <a:rPr lang="en-US" sz="2000" kern="0" dirty="0" smtClean="0">
                <a:latin typeface="Calibri" pitchFamily="34" charset="0"/>
              </a:rPr>
              <a:t>Harper introduced a similar bill in the past but it has never advanced out of the House</a:t>
            </a:r>
          </a:p>
        </p:txBody>
      </p:sp>
      <p:sp>
        <p:nvSpPr>
          <p:cNvPr id="5" name="Title 1"/>
          <p:cNvSpPr txBox="1">
            <a:spLocks/>
          </p:cNvSpPr>
          <p:nvPr/>
        </p:nvSpPr>
        <p:spPr>
          <a:xfrm>
            <a:off x="76200" y="1219200"/>
            <a:ext cx="90678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INTRODUCED: </a:t>
            </a:r>
            <a:r>
              <a:rPr lang="en-US" sz="3200" b="1" kern="0" dirty="0" smtClean="0">
                <a:hlinkClick r:id="rId3"/>
              </a:rPr>
              <a:t>TIME Act</a:t>
            </a:r>
            <a:endParaRPr lang="en-US" sz="3200" b="1" kern="0" dirty="0"/>
          </a:p>
        </p:txBody>
      </p:sp>
      <p:sp>
        <p:nvSpPr>
          <p:cNvPr id="2" name="Slide Number Placeholder 1"/>
          <p:cNvSpPr>
            <a:spLocks noGrp="1"/>
          </p:cNvSpPr>
          <p:nvPr>
            <p:ph type="sldNum" sz="quarter" idx="12"/>
          </p:nvPr>
        </p:nvSpPr>
        <p:spPr/>
        <p:txBody>
          <a:bodyPr/>
          <a:lstStyle/>
          <a:p>
            <a:fld id="{63EE47EA-2E08-4F2F-A4DD-983CEC81A8F0}" type="slidenum">
              <a:rPr lang="en-US" smtClean="0"/>
              <a:t>40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6146" name="Picture 2" descr="Image result for time"/>
          <p:cNvPicPr>
            <a:picLocks noChangeAspect="1" noChangeArrowheads="1"/>
          </p:cNvPicPr>
          <p:nvPr/>
        </p:nvPicPr>
        <p:blipFill rotWithShape="1">
          <a:blip r:embed="rId5">
            <a:extLst>
              <a:ext uri="{28A0092B-C50C-407E-A947-70E740481C1C}">
                <a14:useLocalDpi xmlns:a14="http://schemas.microsoft.com/office/drawing/2010/main" val="0"/>
              </a:ext>
            </a:extLst>
          </a:blip>
          <a:srcRect l="18385" r="19205"/>
          <a:stretch/>
        </p:blipFill>
        <p:spPr bwMode="auto">
          <a:xfrm>
            <a:off x="5334000" y="2368207"/>
            <a:ext cx="3441948" cy="288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8113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962400" y="2057406"/>
            <a:ext cx="5257800" cy="3809999"/>
          </a:xfrm>
          <a:prstGeom prst="rect">
            <a:avLst/>
          </a:prstGeom>
        </p:spPr>
        <p:txBody>
          <a:bodyPr/>
          <a:lstStyle/>
          <a:p>
            <a:pPr>
              <a:spcBef>
                <a:spcPts val="600"/>
              </a:spcBef>
              <a:spcAft>
                <a:spcPts val="600"/>
              </a:spcAft>
              <a:defRPr/>
            </a:pPr>
            <a:r>
              <a:rPr lang="en-US" sz="2000" kern="0" dirty="0" smtClean="0">
                <a:latin typeface="Calibri" pitchFamily="34" charset="0"/>
              </a:rPr>
              <a:t>A trio of bills to improve upon the “</a:t>
            </a:r>
            <a:r>
              <a:rPr lang="en-US" sz="2000" kern="0" dirty="0" smtClean="0">
                <a:latin typeface="Calibri" pitchFamily="34" charset="0"/>
                <a:hlinkClick r:id="rId3"/>
              </a:rPr>
              <a:t>Achieving a Better Life Experience</a:t>
            </a:r>
            <a:r>
              <a:rPr lang="en-US" sz="2000" kern="0" dirty="0" smtClean="0">
                <a:latin typeface="Calibri" pitchFamily="34" charset="0"/>
              </a:rPr>
              <a:t>” signed into law in 2014, all introduced in House/Senate April 4, 2017</a:t>
            </a:r>
          </a:p>
          <a:p>
            <a:pPr>
              <a:spcBef>
                <a:spcPts val="600"/>
              </a:spcBef>
              <a:spcAft>
                <a:spcPts val="600"/>
              </a:spcAft>
              <a:defRPr/>
            </a:pPr>
            <a:r>
              <a:rPr lang="en-US" sz="2000" kern="0" dirty="0" smtClean="0">
                <a:latin typeface="Calibri" pitchFamily="34" charset="0"/>
              </a:rPr>
              <a:t>“</a:t>
            </a:r>
            <a:r>
              <a:rPr lang="en-US" sz="2000" kern="0" dirty="0" smtClean="0">
                <a:latin typeface="Calibri" pitchFamily="34" charset="0"/>
                <a:hlinkClick r:id="rId4"/>
              </a:rPr>
              <a:t>ABLE to Work Act</a:t>
            </a:r>
            <a:r>
              <a:rPr lang="en-US" sz="2000" kern="0" dirty="0" smtClean="0">
                <a:latin typeface="Calibri" pitchFamily="34" charset="0"/>
              </a:rPr>
              <a:t>” – Would allow working ABLE beneficiary to save additional funds up to FPL</a:t>
            </a:r>
          </a:p>
          <a:p>
            <a:pPr>
              <a:spcBef>
                <a:spcPts val="600"/>
              </a:spcBef>
              <a:spcAft>
                <a:spcPts val="600"/>
              </a:spcAft>
              <a:defRPr/>
            </a:pPr>
            <a:r>
              <a:rPr lang="en-US" sz="2000" kern="0" dirty="0" smtClean="0">
                <a:latin typeface="Calibri" pitchFamily="34" charset="0"/>
              </a:rPr>
              <a:t>“</a:t>
            </a:r>
            <a:r>
              <a:rPr lang="en-US" sz="2000" kern="0" dirty="0" smtClean="0">
                <a:latin typeface="Calibri" pitchFamily="34" charset="0"/>
                <a:hlinkClick r:id="rId5"/>
              </a:rPr>
              <a:t>ABLE Financial Planning Act</a:t>
            </a:r>
            <a:r>
              <a:rPr lang="en-US" sz="2000" kern="0" dirty="0" smtClean="0">
                <a:latin typeface="Calibri" pitchFamily="34" charset="0"/>
              </a:rPr>
              <a:t>” – Allows rollovers between 529 college savings accounts to 529A ABLE accounts</a:t>
            </a:r>
          </a:p>
          <a:p>
            <a:pPr>
              <a:spcBef>
                <a:spcPts val="600"/>
              </a:spcBef>
              <a:spcAft>
                <a:spcPts val="600"/>
              </a:spcAft>
              <a:defRPr/>
            </a:pPr>
            <a:r>
              <a:rPr lang="en-US" sz="2000" kern="0" dirty="0" smtClean="0">
                <a:latin typeface="Calibri" pitchFamily="34" charset="0"/>
              </a:rPr>
              <a:t>“</a:t>
            </a:r>
            <a:r>
              <a:rPr lang="en-US" sz="2000" kern="0" dirty="0" smtClean="0">
                <a:latin typeface="Calibri" pitchFamily="34" charset="0"/>
                <a:hlinkClick r:id="rId6"/>
              </a:rPr>
              <a:t>ABLE Age Adjustment Act</a:t>
            </a:r>
            <a:r>
              <a:rPr lang="en-US" sz="2000" kern="0" dirty="0" smtClean="0">
                <a:latin typeface="Calibri" pitchFamily="34" charset="0"/>
              </a:rPr>
              <a:t>” – Would raise the age limit for eligibility from 25 (when disability acquired) to 45</a:t>
            </a:r>
          </a:p>
          <a:p>
            <a:pPr>
              <a:spcBef>
                <a:spcPts val="600"/>
              </a:spcBef>
              <a:spcAft>
                <a:spcPts val="600"/>
              </a:spcAft>
              <a:defRPr/>
            </a:pPr>
            <a:endParaRPr lang="en-US" sz="2000" kern="0" dirty="0" smtClean="0">
              <a:latin typeface="Calibri" pitchFamily="34" charset="0"/>
            </a:endParaRPr>
          </a:p>
        </p:txBody>
      </p:sp>
      <p:sp>
        <p:nvSpPr>
          <p:cNvPr id="5" name="Title 1"/>
          <p:cNvSpPr txBox="1">
            <a:spLocks/>
          </p:cNvSpPr>
          <p:nvPr/>
        </p:nvSpPr>
        <p:spPr>
          <a:xfrm>
            <a:off x="76200" y="1219200"/>
            <a:ext cx="90678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INTRODUCED : </a:t>
            </a:r>
            <a:r>
              <a:rPr lang="en-US" sz="3200" b="1" kern="0" dirty="0" smtClean="0">
                <a:hlinkClick r:id="rId7"/>
              </a:rPr>
              <a:t>ABLE 2.0</a:t>
            </a:r>
            <a:endParaRPr lang="en-US" sz="3200" b="1" kern="0" dirty="0"/>
          </a:p>
        </p:txBody>
      </p:sp>
      <p:sp>
        <p:nvSpPr>
          <p:cNvPr id="2" name="Slide Number Placeholder 1"/>
          <p:cNvSpPr>
            <a:spLocks noGrp="1"/>
          </p:cNvSpPr>
          <p:nvPr>
            <p:ph type="sldNum" sz="quarter" idx="12"/>
          </p:nvPr>
        </p:nvSpPr>
        <p:spPr/>
        <p:txBody>
          <a:bodyPr/>
          <a:lstStyle/>
          <a:p>
            <a:fld id="{63EE47EA-2E08-4F2F-A4DD-983CEC81A8F0}" type="slidenum">
              <a:rPr lang="en-US" smtClean="0"/>
              <a:t>41</a:t>
            </a:fld>
            <a:endParaRPr lang="en-US"/>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7170" name="Picture 2" descr="Image result for piggy ban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52400" y="2476501"/>
            <a:ext cx="386333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0503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021330" y="1905005"/>
            <a:ext cx="5894070" cy="3809999"/>
          </a:xfrm>
          <a:prstGeom prst="rect">
            <a:avLst/>
          </a:prstGeom>
        </p:spPr>
        <p:txBody>
          <a:bodyPr/>
          <a:lstStyle/>
          <a:p>
            <a:pPr marL="225425" indent="-225425">
              <a:spcBef>
                <a:spcPts val="600"/>
              </a:spcBef>
              <a:spcAft>
                <a:spcPts val="600"/>
              </a:spcAft>
              <a:buFont typeface="Arial" panose="020B0604020202020204" pitchFamily="34" charset="0"/>
              <a:buChar char="•"/>
              <a:defRPr/>
            </a:pPr>
            <a:r>
              <a:rPr lang="en-US" sz="1700" kern="0" dirty="0" smtClean="0">
                <a:latin typeface="Calibri" pitchFamily="34" charset="0"/>
              </a:rPr>
              <a:t>Introduced by Sen. Chuck Schumer (D-NY) on April 7, 2017, Rep. James Sensenbrenner on May 16, 2017.</a:t>
            </a:r>
          </a:p>
          <a:p>
            <a:pPr marL="225425" indent="-225425">
              <a:spcBef>
                <a:spcPts val="600"/>
              </a:spcBef>
              <a:spcAft>
                <a:spcPts val="600"/>
              </a:spcAft>
              <a:buFont typeface="Arial" panose="020B0604020202020204" pitchFamily="34" charset="0"/>
              <a:buChar char="•"/>
              <a:defRPr/>
            </a:pPr>
            <a:r>
              <a:rPr lang="en-US" sz="1700" kern="0" dirty="0" smtClean="0">
                <a:latin typeface="Calibri" pitchFamily="34" charset="0"/>
              </a:rPr>
              <a:t>Clarifies </a:t>
            </a:r>
            <a:r>
              <a:rPr lang="en-US" sz="1700" kern="0" dirty="0">
                <a:latin typeface="Calibri" pitchFamily="34" charset="0"/>
              </a:rPr>
              <a:t>that every individual </a:t>
            </a:r>
            <a:r>
              <a:rPr lang="en-US" sz="1700" kern="0" dirty="0" smtClean="0">
                <a:latin typeface="Calibri" pitchFamily="34" charset="0"/>
              </a:rPr>
              <a:t>eligible LTSS has </a:t>
            </a:r>
            <a:r>
              <a:rPr lang="en-US" sz="1700" kern="0" dirty="0">
                <a:latin typeface="Calibri" pitchFamily="34" charset="0"/>
              </a:rPr>
              <a:t>a federally protected right to a real choice in how they receive services and </a:t>
            </a:r>
            <a:r>
              <a:rPr lang="en-US" sz="1700" kern="0" dirty="0" smtClean="0">
                <a:latin typeface="Calibri" pitchFamily="34" charset="0"/>
              </a:rPr>
              <a:t>supports;</a:t>
            </a:r>
          </a:p>
          <a:p>
            <a:pPr marL="225425" indent="-225425">
              <a:spcBef>
                <a:spcPts val="600"/>
              </a:spcBef>
              <a:spcAft>
                <a:spcPts val="600"/>
              </a:spcAft>
              <a:buFont typeface="Arial" panose="020B0604020202020204" pitchFamily="34" charset="0"/>
              <a:buChar char="•"/>
              <a:defRPr/>
            </a:pPr>
            <a:r>
              <a:rPr lang="en-US" sz="1700" kern="0" dirty="0" smtClean="0">
                <a:latin typeface="Calibri" pitchFamily="34" charset="0"/>
              </a:rPr>
              <a:t>Assures that </a:t>
            </a:r>
            <a:r>
              <a:rPr lang="en-US" sz="1700" kern="0" dirty="0">
                <a:latin typeface="Calibri" pitchFamily="34" charset="0"/>
              </a:rPr>
              <a:t>states and other LTSS funders provide services and supports in a manner that allows individuals with disabilities to live in the most integrated setting (including their own home), have maximum control over their services and supports, and lead an independent </a:t>
            </a:r>
            <a:r>
              <a:rPr lang="en-US" sz="1700" kern="0" dirty="0" smtClean="0">
                <a:latin typeface="Calibri" pitchFamily="34" charset="0"/>
              </a:rPr>
              <a:t>life;</a:t>
            </a:r>
          </a:p>
          <a:p>
            <a:pPr marL="225425" indent="-225425">
              <a:spcBef>
                <a:spcPts val="600"/>
              </a:spcBef>
              <a:spcAft>
                <a:spcPts val="600"/>
              </a:spcAft>
              <a:buFont typeface="Arial" panose="020B0604020202020204" pitchFamily="34" charset="0"/>
              <a:buChar char="•"/>
              <a:defRPr/>
            </a:pPr>
            <a:r>
              <a:rPr lang="en-US" sz="1700" kern="0" dirty="0" smtClean="0">
                <a:latin typeface="Calibri" pitchFamily="34" charset="0"/>
              </a:rPr>
              <a:t>Requires adequate rates to maintain sufficient workforce;</a:t>
            </a:r>
          </a:p>
          <a:p>
            <a:pPr marL="225425" indent="-225425">
              <a:spcBef>
                <a:spcPts val="600"/>
              </a:spcBef>
              <a:spcAft>
                <a:spcPts val="600"/>
              </a:spcAft>
              <a:buFont typeface="Arial" panose="020B0604020202020204" pitchFamily="34" charset="0"/>
              <a:buChar char="•"/>
              <a:defRPr/>
            </a:pPr>
            <a:r>
              <a:rPr lang="en-US" sz="1700" kern="0" dirty="0" smtClean="0">
                <a:latin typeface="Calibri" pitchFamily="34" charset="0"/>
              </a:rPr>
              <a:t>Requires states </a:t>
            </a:r>
            <a:r>
              <a:rPr lang="en-US" sz="1700" kern="0" dirty="0">
                <a:latin typeface="Calibri" pitchFamily="34" charset="0"/>
              </a:rPr>
              <a:t>to address the need for affordable, accessible, integrated housing that is independent of service delivery; and </a:t>
            </a:r>
            <a:endParaRPr lang="en-US" sz="1700" kern="0" dirty="0" smtClean="0">
              <a:latin typeface="Calibri" pitchFamily="34" charset="0"/>
            </a:endParaRPr>
          </a:p>
          <a:p>
            <a:pPr marL="225425" indent="-225425">
              <a:spcBef>
                <a:spcPts val="600"/>
              </a:spcBef>
              <a:spcAft>
                <a:spcPts val="600"/>
              </a:spcAft>
              <a:buFont typeface="Arial" panose="020B0604020202020204" pitchFamily="34" charset="0"/>
              <a:buChar char="•"/>
              <a:defRPr/>
            </a:pPr>
            <a:r>
              <a:rPr lang="en-US" sz="1700" kern="0" dirty="0" smtClean="0">
                <a:latin typeface="Calibri" pitchFamily="34" charset="0"/>
              </a:rPr>
              <a:t>Establishes stronger</a:t>
            </a:r>
            <a:r>
              <a:rPr lang="en-US" sz="1700" kern="0" dirty="0">
                <a:latin typeface="Calibri" pitchFamily="34" charset="0"/>
              </a:rPr>
              <a:t>, targeted enforcement </a:t>
            </a:r>
            <a:r>
              <a:rPr lang="en-US" sz="1700" kern="0" dirty="0" smtClean="0">
                <a:latin typeface="Calibri" pitchFamily="34" charset="0"/>
              </a:rPr>
              <a:t>mechanisms.</a:t>
            </a:r>
            <a:endParaRPr lang="en-US" sz="1700" kern="0" dirty="0">
              <a:latin typeface="Calibri" pitchFamily="34" charset="0"/>
            </a:endParaRPr>
          </a:p>
        </p:txBody>
      </p:sp>
      <p:sp>
        <p:nvSpPr>
          <p:cNvPr id="5" name="Title 1"/>
          <p:cNvSpPr txBox="1">
            <a:spLocks/>
          </p:cNvSpPr>
          <p:nvPr/>
        </p:nvSpPr>
        <p:spPr>
          <a:xfrm>
            <a:off x="76200" y="1219200"/>
            <a:ext cx="90678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INTRODUCED: </a:t>
            </a:r>
            <a:r>
              <a:rPr lang="en-US" sz="3200" b="1" kern="0" dirty="0" smtClean="0">
                <a:hlinkClick r:id="rId3"/>
              </a:rPr>
              <a:t>Disability Integration Act</a:t>
            </a:r>
            <a:endParaRPr lang="en-US" sz="3200" b="1" kern="0" dirty="0"/>
          </a:p>
        </p:txBody>
      </p:sp>
      <p:sp>
        <p:nvSpPr>
          <p:cNvPr id="2" name="Slide Number Placeholder 1"/>
          <p:cNvSpPr>
            <a:spLocks noGrp="1"/>
          </p:cNvSpPr>
          <p:nvPr>
            <p:ph type="sldNum" sz="quarter" idx="12"/>
          </p:nvPr>
        </p:nvSpPr>
        <p:spPr/>
        <p:txBody>
          <a:bodyPr/>
          <a:lstStyle/>
          <a:p>
            <a:fld id="{63EE47EA-2E08-4F2F-A4DD-983CEC81A8F0}" type="slidenum">
              <a:rPr lang="en-US" smtClean="0"/>
              <a:t>42</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7" name="Picture 2" descr="Image result for disability integration 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28854"/>
            <a:ext cx="2868930" cy="382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634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76200" y="1219200"/>
            <a:ext cx="8991600" cy="685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PENDING: DD Improvement Act</a:t>
            </a:r>
            <a:endParaRPr lang="en-US" sz="3200" b="1" kern="0" dirty="0"/>
          </a:p>
        </p:txBody>
      </p:sp>
      <p:sp>
        <p:nvSpPr>
          <p:cNvPr id="4" name="Content Placeholder 2"/>
          <p:cNvSpPr txBox="1">
            <a:spLocks/>
          </p:cNvSpPr>
          <p:nvPr/>
        </p:nvSpPr>
        <p:spPr>
          <a:xfrm>
            <a:off x="304800" y="1828800"/>
            <a:ext cx="5791200" cy="4038600"/>
          </a:xfrm>
          <a:prstGeom prst="rect">
            <a:avLst/>
          </a:prstGeom>
        </p:spPr>
        <p:txBody>
          <a:bodyPr/>
          <a:lstStyle/>
          <a:p>
            <a:pPr marL="285750" lvl="0" indent="-285750">
              <a:spcBef>
                <a:spcPts val="600"/>
              </a:spcBef>
              <a:spcAft>
                <a:spcPts val="600"/>
              </a:spcAft>
              <a:buFont typeface="Arial" panose="020B0604020202020204" pitchFamily="34" charset="0"/>
              <a:buChar char="•"/>
            </a:pPr>
            <a:endParaRPr lang="en-US" sz="1700" kern="0" dirty="0" smtClean="0">
              <a:latin typeface="Calibri" pitchFamily="34" charset="0"/>
            </a:endParaRPr>
          </a:p>
          <a:p>
            <a:pPr marL="285750" lvl="0" indent="-285750">
              <a:buFont typeface="Arial" panose="020B0604020202020204" pitchFamily="34" charset="0"/>
              <a:buChar char="•"/>
            </a:pPr>
            <a:endParaRPr lang="en-US" sz="1700" kern="0" dirty="0" smtClean="0">
              <a:latin typeface="Calibri" pitchFamily="34" charset="0"/>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43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8" name="Content Placeholder 2"/>
          <p:cNvSpPr txBox="1">
            <a:spLocks/>
          </p:cNvSpPr>
          <p:nvPr/>
        </p:nvSpPr>
        <p:spPr>
          <a:xfrm>
            <a:off x="457200" y="1828800"/>
            <a:ext cx="5257800" cy="4495800"/>
          </a:xfrm>
          <a:prstGeom prst="rect">
            <a:avLst/>
          </a:prstGeom>
        </p:spPr>
        <p:txBody>
          <a:bodyPr/>
          <a:lstStyle/>
          <a:p>
            <a:pPr marL="225425" indent="-225425">
              <a:spcBef>
                <a:spcPts val="600"/>
              </a:spcBef>
              <a:spcAft>
                <a:spcPts val="600"/>
              </a:spcAft>
              <a:buFont typeface="Arial" panose="020B0604020202020204" pitchFamily="34" charset="0"/>
              <a:buChar char="•"/>
              <a:defRPr/>
            </a:pPr>
            <a:r>
              <a:rPr lang="en-US" sz="2000" kern="0" dirty="0" smtClean="0">
                <a:latin typeface="+mj-lt"/>
              </a:rPr>
              <a:t> Currently being developed by Sen. Chris Murphy (D-CT)</a:t>
            </a:r>
          </a:p>
          <a:p>
            <a:pPr marL="225425" indent="-225425">
              <a:spcBef>
                <a:spcPts val="600"/>
              </a:spcBef>
              <a:spcAft>
                <a:spcPts val="600"/>
              </a:spcAft>
              <a:buFont typeface="Arial" panose="020B0604020202020204" pitchFamily="34" charset="0"/>
              <a:buChar char="•"/>
              <a:defRPr/>
            </a:pPr>
            <a:r>
              <a:rPr lang="en-US" sz="2000" kern="0" dirty="0" smtClean="0">
                <a:latin typeface="+mj-lt"/>
              </a:rPr>
              <a:t>ANCOR continues to work with office to provide input</a:t>
            </a:r>
            <a:endParaRPr lang="en-US" sz="2000" dirty="0" smtClean="0">
              <a:latin typeface="+mj-lt"/>
            </a:endParaRPr>
          </a:p>
          <a:p>
            <a:pPr marL="225425" indent="-225425">
              <a:spcBef>
                <a:spcPts val="600"/>
              </a:spcBef>
              <a:spcAft>
                <a:spcPts val="600"/>
              </a:spcAft>
              <a:buFont typeface="Arial" panose="020B0604020202020204" pitchFamily="34" charset="0"/>
              <a:buChar char="•"/>
              <a:defRPr/>
            </a:pPr>
            <a:r>
              <a:rPr lang="en-US" sz="2000" dirty="0" smtClean="0">
                <a:latin typeface="+mj-lt"/>
              </a:rPr>
              <a:t>In response to OIG reports showing incidents of death/abuse of individuals with IDD</a:t>
            </a:r>
          </a:p>
          <a:p>
            <a:pPr marL="225425" indent="-225425">
              <a:spcBef>
                <a:spcPts val="600"/>
              </a:spcBef>
              <a:spcAft>
                <a:spcPts val="600"/>
              </a:spcAft>
              <a:buFont typeface="Arial" panose="020B0604020202020204" pitchFamily="34" charset="0"/>
              <a:buChar char="•"/>
              <a:defRPr/>
            </a:pPr>
            <a:r>
              <a:rPr lang="en-US" sz="2000" dirty="0" smtClean="0">
                <a:latin typeface="+mj-lt"/>
              </a:rPr>
              <a:t>Would create uniform definition of “critical incident” that must be reported</a:t>
            </a:r>
          </a:p>
          <a:p>
            <a:pPr marL="225425" indent="-225425">
              <a:spcBef>
                <a:spcPts val="600"/>
              </a:spcBef>
              <a:spcAft>
                <a:spcPts val="600"/>
              </a:spcAft>
              <a:buFont typeface="Arial" panose="020B0604020202020204" pitchFamily="34" charset="0"/>
              <a:buChar char="•"/>
              <a:defRPr/>
            </a:pPr>
            <a:r>
              <a:rPr lang="en-US" sz="2000" dirty="0" smtClean="0">
                <a:latin typeface="+mj-lt"/>
              </a:rPr>
              <a:t>Would create federal law for who is a “mandatory reporter” of critical incidents</a:t>
            </a:r>
          </a:p>
          <a:p>
            <a:pPr marL="225425" indent="-225425">
              <a:spcBef>
                <a:spcPts val="600"/>
              </a:spcBef>
              <a:spcAft>
                <a:spcPts val="600"/>
              </a:spcAft>
              <a:buFont typeface="Arial" panose="020B0604020202020204" pitchFamily="34" charset="0"/>
              <a:buChar char="•"/>
              <a:defRPr/>
            </a:pPr>
            <a:r>
              <a:rPr lang="en-US" sz="2000" dirty="0" smtClean="0">
                <a:latin typeface="+mj-lt"/>
              </a:rPr>
              <a:t>Would create mandatory online training curriculum on abuse and neglect</a:t>
            </a:r>
            <a:endParaRPr lang="en-US" sz="2000" dirty="0">
              <a:latin typeface="+mj-lt"/>
            </a:endParaRPr>
          </a:p>
        </p:txBody>
      </p:sp>
      <p:pic>
        <p:nvPicPr>
          <p:cNvPr id="7170" name="Picture 2" descr="Image result for chris murphy"/>
          <p:cNvPicPr>
            <a:picLocks noChangeAspect="1" noChangeArrowheads="1"/>
          </p:cNvPicPr>
          <p:nvPr/>
        </p:nvPicPr>
        <p:blipFill rotWithShape="1">
          <a:blip r:embed="rId4">
            <a:extLst>
              <a:ext uri="{28A0092B-C50C-407E-A947-70E740481C1C}">
                <a14:useLocalDpi xmlns:a14="http://schemas.microsoft.com/office/drawing/2010/main" val="0"/>
              </a:ext>
            </a:extLst>
          </a:blip>
          <a:srcRect r="51349"/>
          <a:stretch/>
        </p:blipFill>
        <p:spPr bwMode="auto">
          <a:xfrm>
            <a:off x="5562600" y="1779269"/>
            <a:ext cx="3099616" cy="42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43418"/>
      </p:ext>
    </p:extLst>
  </p:cSld>
  <p:clrMapOvr>
    <a:masterClrMapping/>
  </p:clrMapOvr>
  <p:transition advTm="69277"/>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457200" y="1295400"/>
            <a:ext cx="8229600" cy="685800"/>
          </a:xfrm>
          <a:prstGeom prst="rect">
            <a:avLst/>
          </a:prstGeom>
          <a:noFill/>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7700" b="1" kern="0" dirty="0" smtClean="0"/>
              <a:t>Questions?</a:t>
            </a:r>
          </a:p>
          <a:p>
            <a:pPr>
              <a:defRPr/>
            </a:pPr>
            <a:endParaRPr lang="en-US" sz="3200" b="1" kern="0" dirty="0"/>
          </a:p>
        </p:txBody>
      </p:sp>
      <p:pic>
        <p:nvPicPr>
          <p:cNvPr id="1026" name="Picture 2" descr="http://suddenlyseptember.com/wp-content/uploads/2015/02/Ask-The-Right-Ques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844" y="1946031"/>
            <a:ext cx="3606312" cy="3606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Tree>
    <p:extLst>
      <p:ext uri="{BB962C8B-B14F-4D97-AF65-F5344CB8AC3E}">
        <p14:creationId xmlns:p14="http://schemas.microsoft.com/office/powerpoint/2010/main" val="6755603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304800" y="1219200"/>
            <a:ext cx="8534400" cy="4800600"/>
          </a:xfrm>
          <a:prstGeom prst="rect">
            <a:avLst/>
          </a:prstGeom>
        </p:spPr>
        <p:txBody>
          <a:bodyPr/>
          <a:lstStyle/>
          <a:p>
            <a:pPr algn="ctr">
              <a:spcBef>
                <a:spcPct val="20000"/>
              </a:spcBef>
              <a:defRPr/>
            </a:pPr>
            <a:r>
              <a:rPr lang="en-US" sz="3200" b="1" kern="0" dirty="0" smtClean="0">
                <a:latin typeface="Calibri" pitchFamily="34" charset="0"/>
              </a:rPr>
              <a:t>Upcoming Events</a:t>
            </a:r>
          </a:p>
          <a:p>
            <a:pPr>
              <a:spcBef>
                <a:spcPct val="20000"/>
              </a:spcBef>
              <a:defRPr/>
            </a:pPr>
            <a:endParaRPr lang="en-US" sz="2000" b="1" kern="0" dirty="0">
              <a:latin typeface="Calibri" pitchFamily="34" charset="0"/>
            </a:endParaRPr>
          </a:p>
          <a:p>
            <a:pPr lvl="8">
              <a:defRPr/>
            </a:pPr>
            <a:r>
              <a:rPr lang="en-US" b="1" kern="0" dirty="0" smtClean="0">
                <a:latin typeface="Calibri" pitchFamily="34" charset="0"/>
              </a:rPr>
              <a:t>2017 ANCOR Leadership Summit</a:t>
            </a:r>
          </a:p>
          <a:p>
            <a:pPr lvl="8">
              <a:defRPr/>
            </a:pPr>
            <a:r>
              <a:rPr lang="en-US" kern="0" dirty="0" smtClean="0">
                <a:latin typeface="Calibri" pitchFamily="34" charset="0"/>
              </a:rPr>
              <a:t>September 18-19, 2017</a:t>
            </a:r>
          </a:p>
          <a:p>
            <a:pPr lvl="8">
              <a:defRPr/>
            </a:pPr>
            <a:r>
              <a:rPr lang="en-US" kern="0" dirty="0" smtClean="0">
                <a:latin typeface="Calibri" pitchFamily="34" charset="0"/>
              </a:rPr>
              <a:t>The </a:t>
            </a:r>
            <a:r>
              <a:rPr lang="en-US" kern="0" dirty="0" err="1" smtClean="0">
                <a:latin typeface="Calibri" pitchFamily="34" charset="0"/>
              </a:rPr>
              <a:t>Dupont</a:t>
            </a:r>
            <a:r>
              <a:rPr lang="en-US" kern="0" dirty="0" smtClean="0">
                <a:latin typeface="Calibri" pitchFamily="34" charset="0"/>
              </a:rPr>
              <a:t> Circle Hotel</a:t>
            </a:r>
          </a:p>
          <a:p>
            <a:pPr lvl="8">
              <a:defRPr/>
            </a:pPr>
            <a:r>
              <a:rPr lang="en-US" kern="0" dirty="0" smtClean="0">
                <a:latin typeface="Calibri" pitchFamily="34" charset="0"/>
              </a:rPr>
              <a:t>Washington DC</a:t>
            </a:r>
          </a:p>
          <a:p>
            <a:pPr>
              <a:spcBef>
                <a:spcPct val="20000"/>
              </a:spcBef>
              <a:defRPr/>
            </a:pPr>
            <a:endParaRPr lang="en-US" sz="3200" kern="0" dirty="0" smtClean="0">
              <a:latin typeface="Calibri" pitchFamily="34" charset="0"/>
            </a:endParaRPr>
          </a:p>
          <a:p>
            <a:pPr>
              <a:spcBef>
                <a:spcPct val="20000"/>
              </a:spcBef>
              <a:defRPr/>
            </a:pPr>
            <a:r>
              <a:rPr lang="en-US" b="1" kern="0" dirty="0">
                <a:latin typeface="Calibri" pitchFamily="34" charset="0"/>
              </a:rPr>
              <a:t>2018 ANCOR Annual </a:t>
            </a:r>
            <a:r>
              <a:rPr lang="en-US" b="1" kern="0" dirty="0" smtClean="0">
                <a:latin typeface="Calibri" pitchFamily="34" charset="0"/>
              </a:rPr>
              <a:t>Conference</a:t>
            </a:r>
          </a:p>
          <a:p>
            <a:pPr>
              <a:spcBef>
                <a:spcPts val="0"/>
              </a:spcBef>
              <a:defRPr/>
            </a:pPr>
            <a:r>
              <a:rPr lang="en-US" kern="0" dirty="0" smtClean="0">
                <a:latin typeface="Calibri" pitchFamily="34" charset="0"/>
              </a:rPr>
              <a:t>April 15-17, 2018</a:t>
            </a:r>
          </a:p>
          <a:p>
            <a:pPr>
              <a:spcBef>
                <a:spcPts val="0"/>
              </a:spcBef>
              <a:defRPr/>
            </a:pPr>
            <a:r>
              <a:rPr lang="en-US" kern="0" dirty="0" smtClean="0">
                <a:latin typeface="Calibri" pitchFamily="34" charset="0"/>
              </a:rPr>
              <a:t>Sheraton New Orleans</a:t>
            </a:r>
          </a:p>
          <a:p>
            <a:pPr>
              <a:spcBef>
                <a:spcPts val="0"/>
              </a:spcBef>
              <a:defRPr/>
            </a:pPr>
            <a:r>
              <a:rPr lang="en-US" kern="0" dirty="0" smtClean="0">
                <a:latin typeface="Calibri" pitchFamily="34" charset="0"/>
              </a:rPr>
              <a:t>New Orleans, LA</a:t>
            </a:r>
            <a:endParaRPr lang="en-US" kern="0" dirty="0">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595879" cy="1066800"/>
          </a:xfrm>
          <a:prstGeom prst="rect">
            <a:avLst/>
          </a:prstGeom>
        </p:spPr>
      </p:pic>
      <p:pic>
        <p:nvPicPr>
          <p:cNvPr id="11266" name="Picture 2" descr="http://www.ancor.org/sites/default/files/dupont_d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98" y="2133600"/>
            <a:ext cx="3452202" cy="168184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heraton New Orleans Hotel - Jefferson Presidential Su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4136571"/>
            <a:ext cx="3723564" cy="20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34156"/>
      </p:ext>
    </p:extLst>
  </p:cSld>
  <p:clrMapOvr>
    <a:masterClrMapping/>
  </p:clrMapOvr>
  <p:transition advTm="3062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219200"/>
            <a:ext cx="7543800" cy="4419600"/>
          </a:xfrm>
          <a:prstGeom prst="rect">
            <a:avLst/>
          </a:prstGeom>
        </p:spPr>
        <p:txBody>
          <a:bodyPr/>
          <a:lstStyle/>
          <a:p>
            <a:pPr algn="ctr">
              <a:spcBef>
                <a:spcPct val="20000"/>
              </a:spcBef>
              <a:defRPr/>
            </a:pPr>
            <a:r>
              <a:rPr lang="en-US" sz="3200" b="1" kern="0" dirty="0" smtClean="0">
                <a:latin typeface="Calibri" pitchFamily="34" charset="0"/>
              </a:rPr>
              <a:t>Contact Information</a:t>
            </a:r>
          </a:p>
          <a:p>
            <a:pPr>
              <a:spcBef>
                <a:spcPct val="20000"/>
              </a:spcBef>
              <a:defRPr/>
            </a:pPr>
            <a:endParaRPr lang="en-US" sz="2000" b="1" kern="0" dirty="0">
              <a:latin typeface="Calibri" pitchFamily="34" charset="0"/>
            </a:endParaRPr>
          </a:p>
          <a:p>
            <a:pPr>
              <a:spcBef>
                <a:spcPct val="20000"/>
              </a:spcBef>
              <a:defRPr/>
            </a:pPr>
            <a:r>
              <a:rPr lang="en-US" sz="3200" b="1" kern="0" dirty="0" smtClean="0">
                <a:latin typeface="Calibri" pitchFamily="34" charset="0"/>
              </a:rPr>
              <a:t>Katherine Berland, Esq.</a:t>
            </a:r>
          </a:p>
          <a:p>
            <a:pPr>
              <a:spcBef>
                <a:spcPct val="20000"/>
              </a:spcBef>
              <a:defRPr/>
            </a:pPr>
            <a:r>
              <a:rPr lang="en-US" sz="3200" kern="0" dirty="0" smtClean="0">
                <a:latin typeface="Calibri" pitchFamily="34" charset="0"/>
              </a:rPr>
              <a:t>Director of Public Policy</a:t>
            </a:r>
          </a:p>
          <a:p>
            <a:pPr>
              <a:spcBef>
                <a:spcPct val="20000"/>
              </a:spcBef>
              <a:defRPr/>
            </a:pPr>
            <a:r>
              <a:rPr lang="en-US" sz="3200" kern="0" dirty="0" smtClean="0">
                <a:latin typeface="Calibri" pitchFamily="34" charset="0"/>
                <a:hlinkClick r:id="rId3"/>
              </a:rPr>
              <a:t>kberland@ancor.org</a:t>
            </a:r>
            <a:endParaRPr lang="en-US" sz="3200" kern="0" dirty="0" smtClean="0">
              <a:latin typeface="Calibri" pitchFamily="34" charset="0"/>
            </a:endParaRPr>
          </a:p>
          <a:p>
            <a:pPr>
              <a:spcBef>
                <a:spcPct val="20000"/>
              </a:spcBef>
              <a:defRPr/>
            </a:pPr>
            <a:r>
              <a:rPr lang="en-US" sz="3200" kern="0" dirty="0" smtClean="0">
                <a:latin typeface="Calibri" pitchFamily="34" charset="0"/>
              </a:rPr>
              <a:t>(703) 535-7850, ext. 104</a:t>
            </a:r>
          </a:p>
          <a:p>
            <a:pPr>
              <a:spcBef>
                <a:spcPct val="20000"/>
              </a:spcBef>
              <a:defRPr/>
            </a:pPr>
            <a:endParaRPr lang="en-US" sz="2000" b="1" kern="0" dirty="0" smtClean="0">
              <a:latin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2595879" cy="1066800"/>
          </a:xfrm>
          <a:prstGeom prst="rect">
            <a:avLst/>
          </a:prstGeom>
        </p:spPr>
      </p:pic>
    </p:spTree>
    <p:extLst>
      <p:ext uri="{BB962C8B-B14F-4D97-AF65-F5344CB8AC3E}">
        <p14:creationId xmlns:p14="http://schemas.microsoft.com/office/powerpoint/2010/main" val="115774457"/>
      </p:ext>
    </p:extLst>
  </p:cSld>
  <p:clrMapOvr>
    <a:masterClrMapping/>
  </p:clrMapOvr>
  <p:transition advTm="3062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3575598" y="1855643"/>
            <a:ext cx="5492205" cy="3354765"/>
          </a:xfrm>
          <a:prstGeom prst="rect">
            <a:avLst/>
          </a:prstGeom>
          <a:noFill/>
        </p:spPr>
        <p:txBody>
          <a:bodyPr wrap="square" rtlCol="0">
            <a:spAutoFit/>
          </a:bodyPr>
          <a:lstStyle/>
          <a:p>
            <a:pPr>
              <a:spcBef>
                <a:spcPts val="600"/>
              </a:spcBef>
              <a:spcAft>
                <a:spcPts val="600"/>
              </a:spcAft>
            </a:pPr>
            <a:r>
              <a:rPr lang="en-US" sz="2400" b="1" u="sng" dirty="0" smtClean="0">
                <a:latin typeface="+mj-lt"/>
              </a:rPr>
              <a:t>Affordable Care Act on Day 1</a:t>
            </a:r>
          </a:p>
          <a:p>
            <a:pPr>
              <a:spcBef>
                <a:spcPts val="600"/>
              </a:spcBef>
              <a:spcAft>
                <a:spcPts val="600"/>
              </a:spcAft>
            </a:pPr>
            <a:r>
              <a:rPr lang="en-US" dirty="0" smtClean="0">
                <a:latin typeface="+mj-lt"/>
              </a:rPr>
              <a:t>On January 20, President Trump issued his first Executive Order, directing government agencies to scale back as many aspects of the ACA as possible. </a:t>
            </a:r>
          </a:p>
          <a:p>
            <a:pPr>
              <a:spcBef>
                <a:spcPts val="600"/>
              </a:spcBef>
              <a:spcAft>
                <a:spcPts val="600"/>
              </a:spcAft>
            </a:pPr>
            <a:r>
              <a:rPr lang="en-US" sz="2400" dirty="0" smtClean="0">
                <a:latin typeface="+mj-lt"/>
              </a:rPr>
              <a:t>This permits agencies to delay, waive, or refuse to enforce provisions of the ACA prior to repeal by Congress.</a:t>
            </a:r>
          </a:p>
        </p:txBody>
      </p:sp>
      <p:sp>
        <p:nvSpPr>
          <p:cNvPr id="2" name="Slide Number Placeholder 1"/>
          <p:cNvSpPr>
            <a:spLocks noGrp="1"/>
          </p:cNvSpPr>
          <p:nvPr>
            <p:ph type="sldNum" sz="quarter" idx="12"/>
          </p:nvPr>
        </p:nvSpPr>
        <p:spPr/>
        <p:txBody>
          <a:bodyPr/>
          <a:lstStyle/>
          <a:p>
            <a:fld id="{63EE47EA-2E08-4F2F-A4DD-983CEC81A8F0}" type="slidenum">
              <a:rPr lang="en-US" smtClean="0"/>
              <a:t>5</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15362" name="Picture 2" descr="https://static01.nyt.com/images/2017/01/21/us/21orders1/21orders1-master768.jpg"/>
          <p:cNvPicPr>
            <a:picLocks noChangeAspect="1" noChangeArrowheads="1"/>
          </p:cNvPicPr>
          <p:nvPr/>
        </p:nvPicPr>
        <p:blipFill rotWithShape="1">
          <a:blip r:embed="rId4">
            <a:extLst>
              <a:ext uri="{28A0092B-C50C-407E-A947-70E740481C1C}">
                <a14:useLocalDpi xmlns:a14="http://schemas.microsoft.com/office/drawing/2010/main" val="0"/>
              </a:ext>
            </a:extLst>
          </a:blip>
          <a:srcRect l="7397" t="679" r="45739" b="32494"/>
          <a:stretch/>
        </p:blipFill>
        <p:spPr bwMode="auto">
          <a:xfrm>
            <a:off x="147434" y="2227351"/>
            <a:ext cx="3428163" cy="325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466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3575598" y="1855643"/>
            <a:ext cx="5492205" cy="4770537"/>
          </a:xfrm>
          <a:prstGeom prst="rect">
            <a:avLst/>
          </a:prstGeom>
          <a:noFill/>
        </p:spPr>
        <p:txBody>
          <a:bodyPr wrap="square" rtlCol="0">
            <a:spAutoFit/>
          </a:bodyPr>
          <a:lstStyle/>
          <a:p>
            <a:pPr>
              <a:spcBef>
                <a:spcPts val="600"/>
              </a:spcBef>
              <a:spcAft>
                <a:spcPts val="600"/>
              </a:spcAft>
            </a:pPr>
            <a:r>
              <a:rPr lang="en-US" sz="2400" b="1" u="sng" dirty="0" smtClean="0">
                <a:latin typeface="+mj-lt"/>
              </a:rPr>
              <a:t>Other Notable Executive Orders</a:t>
            </a:r>
          </a:p>
          <a:p>
            <a:pPr>
              <a:spcBef>
                <a:spcPts val="600"/>
              </a:spcBef>
              <a:spcAft>
                <a:spcPts val="600"/>
              </a:spcAft>
            </a:pPr>
            <a:r>
              <a:rPr lang="en-US" sz="2000" u="sng" dirty="0" smtClean="0">
                <a:latin typeface="+mj-lt"/>
              </a:rPr>
              <a:t>January 20:</a:t>
            </a:r>
            <a:r>
              <a:rPr lang="en-US" sz="2000" dirty="0" smtClean="0">
                <a:latin typeface="+mj-lt"/>
              </a:rPr>
              <a:t> Freeze on pending and recently-enacted regulations</a:t>
            </a:r>
            <a:endParaRPr lang="en-US" sz="2000" u="sng" dirty="0" smtClean="0">
              <a:latin typeface="+mj-lt"/>
            </a:endParaRPr>
          </a:p>
          <a:p>
            <a:pPr>
              <a:spcBef>
                <a:spcPts val="600"/>
              </a:spcBef>
              <a:spcAft>
                <a:spcPts val="600"/>
              </a:spcAft>
            </a:pPr>
            <a:r>
              <a:rPr lang="en-US" sz="2000" u="sng" dirty="0" smtClean="0">
                <a:latin typeface="+mj-lt"/>
              </a:rPr>
              <a:t>January 23:</a:t>
            </a:r>
            <a:r>
              <a:rPr lang="en-US" sz="2000" dirty="0" smtClean="0">
                <a:latin typeface="+mj-lt"/>
              </a:rPr>
              <a:t> Federal hiring freeze (lifted April 12, but agencies are required to look for ways to reduce staff)</a:t>
            </a:r>
            <a:endParaRPr lang="en-US" sz="2000" u="sng" dirty="0" smtClean="0">
              <a:latin typeface="+mj-lt"/>
            </a:endParaRPr>
          </a:p>
          <a:p>
            <a:pPr>
              <a:spcBef>
                <a:spcPts val="600"/>
              </a:spcBef>
              <a:spcAft>
                <a:spcPts val="600"/>
              </a:spcAft>
            </a:pPr>
            <a:r>
              <a:rPr lang="en-US" sz="2000" u="sng" dirty="0" smtClean="0">
                <a:latin typeface="+mj-lt"/>
              </a:rPr>
              <a:t>January 30:</a:t>
            </a:r>
            <a:r>
              <a:rPr lang="en-US" sz="2000" dirty="0" smtClean="0">
                <a:latin typeface="+mj-lt"/>
              </a:rPr>
              <a:t> Directs executive agencies to identify regulations for elimination – at least two for every one new regulation planned, and new </a:t>
            </a:r>
            <a:r>
              <a:rPr lang="en-US" sz="2000" dirty="0" err="1" smtClean="0">
                <a:latin typeface="+mj-lt"/>
              </a:rPr>
              <a:t>regs</a:t>
            </a:r>
            <a:r>
              <a:rPr lang="en-US" sz="2000" dirty="0" smtClean="0">
                <a:latin typeface="+mj-lt"/>
              </a:rPr>
              <a:t> must be budget neutral</a:t>
            </a:r>
          </a:p>
          <a:p>
            <a:pPr>
              <a:spcBef>
                <a:spcPts val="600"/>
              </a:spcBef>
              <a:spcAft>
                <a:spcPts val="600"/>
              </a:spcAft>
            </a:pPr>
            <a:r>
              <a:rPr lang="en-US" sz="2000" u="sng" dirty="0" smtClean="0">
                <a:latin typeface="+mj-lt"/>
              </a:rPr>
              <a:t>March 13:</a:t>
            </a:r>
            <a:r>
              <a:rPr lang="en-US" sz="2000" dirty="0" smtClean="0">
                <a:latin typeface="+mj-lt"/>
              </a:rPr>
              <a:t> Directs OMB to spearhead effort to eliminate or reorganize unnecessary or redundant federal agencies</a:t>
            </a:r>
            <a:endParaRPr lang="en-US" sz="2000" u="sng" dirty="0" smtClean="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6</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15362" name="Picture 2" descr="https://static01.nyt.com/images/2017/01/21/us/21orders1/21orders1-master768.jpg"/>
          <p:cNvPicPr>
            <a:picLocks noChangeAspect="1" noChangeArrowheads="1"/>
          </p:cNvPicPr>
          <p:nvPr/>
        </p:nvPicPr>
        <p:blipFill rotWithShape="1">
          <a:blip r:embed="rId4">
            <a:extLst>
              <a:ext uri="{28A0092B-C50C-407E-A947-70E740481C1C}">
                <a14:useLocalDpi xmlns:a14="http://schemas.microsoft.com/office/drawing/2010/main" val="0"/>
              </a:ext>
            </a:extLst>
          </a:blip>
          <a:srcRect l="7397" t="679" r="45739" b="32494"/>
          <a:stretch/>
        </p:blipFill>
        <p:spPr bwMode="auto">
          <a:xfrm>
            <a:off x="147434" y="2227351"/>
            <a:ext cx="3428163" cy="325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202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855639"/>
            <a:ext cx="8001000" cy="4124206"/>
          </a:xfrm>
          <a:prstGeom prst="rect">
            <a:avLst/>
          </a:prstGeom>
          <a:noFill/>
        </p:spPr>
        <p:txBody>
          <a:bodyPr wrap="square" rtlCol="0">
            <a:spAutoFit/>
          </a:bodyPr>
          <a:lstStyle/>
          <a:p>
            <a:pPr>
              <a:spcBef>
                <a:spcPts val="600"/>
              </a:spcBef>
              <a:spcAft>
                <a:spcPts val="600"/>
              </a:spcAft>
            </a:pPr>
            <a:r>
              <a:rPr lang="en-US" sz="2400" b="1" u="sng" dirty="0" smtClean="0">
                <a:latin typeface="+mj-lt"/>
              </a:rPr>
              <a:t>The 115</a:t>
            </a:r>
            <a:r>
              <a:rPr lang="en-US" sz="2400" b="1" u="sng" baseline="30000" dirty="0" smtClean="0">
                <a:latin typeface="+mj-lt"/>
              </a:rPr>
              <a:t>th</a:t>
            </a:r>
            <a:r>
              <a:rPr lang="en-US" sz="2400" b="1" u="sng" dirty="0" smtClean="0">
                <a:latin typeface="+mj-lt"/>
              </a:rPr>
              <a:t> Congress Takes Hold: House of Representatives</a:t>
            </a:r>
          </a:p>
          <a:p>
            <a:pPr>
              <a:spcBef>
                <a:spcPts val="600"/>
              </a:spcBef>
              <a:spcAft>
                <a:spcPts val="600"/>
              </a:spcAft>
            </a:pPr>
            <a:r>
              <a:rPr lang="en-US" dirty="0" smtClean="0">
                <a:latin typeface="+mj-lt"/>
              </a:rPr>
              <a:t>Speaker of the House – Paul Ryan  (R-WI)</a:t>
            </a:r>
          </a:p>
          <a:p>
            <a:pPr>
              <a:spcBef>
                <a:spcPts val="600"/>
              </a:spcBef>
              <a:spcAft>
                <a:spcPts val="600"/>
              </a:spcAft>
            </a:pPr>
            <a:r>
              <a:rPr lang="en-US" dirty="0" smtClean="0">
                <a:latin typeface="+mj-lt"/>
              </a:rPr>
              <a:t>Minority Leader – Nancy Pelosi  (D-CA)</a:t>
            </a:r>
            <a:endParaRPr lang="en-US" sz="2400" b="1" u="sng" dirty="0" smtClean="0">
              <a:latin typeface="+mj-lt"/>
            </a:endParaRPr>
          </a:p>
          <a:p>
            <a:pPr>
              <a:spcBef>
                <a:spcPts val="600"/>
              </a:spcBef>
              <a:spcAft>
                <a:spcPts val="600"/>
              </a:spcAft>
            </a:pPr>
            <a:endParaRPr lang="en-US" b="1" u="sng" dirty="0">
              <a:latin typeface="+mj-lt"/>
            </a:endParaRPr>
          </a:p>
          <a:p>
            <a:pPr>
              <a:spcBef>
                <a:spcPts val="600"/>
              </a:spcBef>
              <a:spcAft>
                <a:spcPts val="600"/>
              </a:spcAft>
            </a:pPr>
            <a:endParaRPr lang="en-US" sz="2400" b="1" u="sng" dirty="0" smtClean="0">
              <a:latin typeface="+mj-lt"/>
            </a:endParaRPr>
          </a:p>
          <a:p>
            <a:pPr>
              <a:spcBef>
                <a:spcPts val="600"/>
              </a:spcBef>
              <a:spcAft>
                <a:spcPts val="600"/>
              </a:spcAft>
            </a:pPr>
            <a:r>
              <a:rPr lang="en-US" b="1" dirty="0" smtClean="0">
                <a:latin typeface="+mj-lt"/>
              </a:rPr>
              <a:t>         </a:t>
            </a:r>
          </a:p>
          <a:p>
            <a:pPr>
              <a:spcBef>
                <a:spcPts val="600"/>
              </a:spcBef>
              <a:spcAft>
                <a:spcPts val="600"/>
              </a:spcAft>
            </a:pPr>
            <a:r>
              <a:rPr lang="en-US" b="1" dirty="0" smtClean="0">
                <a:latin typeface="+mj-lt"/>
              </a:rPr>
              <a:t>     194 (+7)				</a:t>
            </a:r>
            <a:r>
              <a:rPr lang="en-US" b="1" dirty="0">
                <a:latin typeface="+mj-lt"/>
              </a:rPr>
              <a:t>	</a:t>
            </a:r>
            <a:r>
              <a:rPr lang="en-US" b="1" dirty="0" smtClean="0">
                <a:latin typeface="+mj-lt"/>
              </a:rPr>
              <a:t>	   241 (-5)</a:t>
            </a:r>
            <a:endParaRPr lang="en-US" b="1" dirty="0">
              <a:latin typeface="+mj-lt"/>
            </a:endParaRPr>
          </a:p>
          <a:p>
            <a:pPr>
              <a:spcBef>
                <a:spcPts val="600"/>
              </a:spcBef>
              <a:spcAft>
                <a:spcPts val="600"/>
              </a:spcAft>
            </a:pPr>
            <a:endParaRPr lang="en-US" b="1" u="sng"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7</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9" name="Picture 2" descr="http://i.kinja-img.com/gawker-media/image/upload/s--Ke39FC8q--/ywdjzrkco12h0tbpyap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08" y="3429002"/>
            <a:ext cx="1676400" cy="14919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thumb/4/4e/United_States_House_of_Representatives_2017.svg/360px-United_States_House_of_Representatives_2017.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383" y="3276602"/>
            <a:ext cx="5343234" cy="2745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9/9b/Republicanlogo.svg/2000px-Republicanlogo.svg.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flipH="1">
            <a:off x="6849840" y="3429000"/>
            <a:ext cx="1455960" cy="126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2197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855639"/>
            <a:ext cx="8001000" cy="4647426"/>
          </a:xfrm>
          <a:prstGeom prst="rect">
            <a:avLst/>
          </a:prstGeom>
          <a:noFill/>
        </p:spPr>
        <p:txBody>
          <a:bodyPr wrap="square" rtlCol="0">
            <a:spAutoFit/>
          </a:bodyPr>
          <a:lstStyle/>
          <a:p>
            <a:pPr>
              <a:spcBef>
                <a:spcPts val="600"/>
              </a:spcBef>
              <a:spcAft>
                <a:spcPts val="600"/>
              </a:spcAft>
            </a:pPr>
            <a:r>
              <a:rPr lang="en-US" sz="2400" b="1" u="sng" dirty="0" smtClean="0">
                <a:latin typeface="+mj-lt"/>
              </a:rPr>
              <a:t>The 115</a:t>
            </a:r>
            <a:r>
              <a:rPr lang="en-US" sz="2400" b="1" u="sng" baseline="30000" dirty="0" smtClean="0">
                <a:latin typeface="+mj-lt"/>
              </a:rPr>
              <a:t>th</a:t>
            </a:r>
            <a:r>
              <a:rPr lang="en-US" sz="2400" b="1" u="sng" dirty="0" smtClean="0">
                <a:latin typeface="+mj-lt"/>
              </a:rPr>
              <a:t> Congress Takes Hold: Senate</a:t>
            </a:r>
          </a:p>
          <a:p>
            <a:pPr>
              <a:spcBef>
                <a:spcPts val="600"/>
              </a:spcBef>
              <a:spcAft>
                <a:spcPts val="600"/>
              </a:spcAft>
            </a:pPr>
            <a:r>
              <a:rPr lang="en-US" dirty="0" smtClean="0">
                <a:latin typeface="+mj-lt"/>
              </a:rPr>
              <a:t>Majority Leader – Mitch McConnell  (R-KY)</a:t>
            </a:r>
          </a:p>
          <a:p>
            <a:pPr>
              <a:spcBef>
                <a:spcPts val="600"/>
              </a:spcBef>
              <a:spcAft>
                <a:spcPts val="600"/>
              </a:spcAft>
            </a:pPr>
            <a:r>
              <a:rPr lang="en-US" dirty="0" smtClean="0">
                <a:latin typeface="+mj-lt"/>
              </a:rPr>
              <a:t>Minority Leader – Chuck Schumer  (D-NY)</a:t>
            </a:r>
            <a:endParaRPr lang="en-US" sz="2400" b="1" u="sng" dirty="0" smtClean="0">
              <a:latin typeface="+mj-lt"/>
            </a:endParaRPr>
          </a:p>
          <a:p>
            <a:pPr>
              <a:spcBef>
                <a:spcPts val="600"/>
              </a:spcBef>
              <a:spcAft>
                <a:spcPts val="600"/>
              </a:spcAft>
            </a:pPr>
            <a:endParaRPr lang="en-US" b="1" u="sng" dirty="0">
              <a:latin typeface="+mj-lt"/>
            </a:endParaRPr>
          </a:p>
          <a:p>
            <a:pPr>
              <a:spcBef>
                <a:spcPts val="600"/>
              </a:spcBef>
              <a:spcAft>
                <a:spcPts val="600"/>
              </a:spcAft>
            </a:pPr>
            <a:endParaRPr lang="en-US" sz="2400" b="1" u="sng" dirty="0" smtClean="0">
              <a:latin typeface="+mj-lt"/>
            </a:endParaRPr>
          </a:p>
          <a:p>
            <a:pPr>
              <a:spcBef>
                <a:spcPts val="600"/>
              </a:spcBef>
              <a:spcAft>
                <a:spcPts val="600"/>
              </a:spcAft>
            </a:pPr>
            <a:r>
              <a:rPr lang="en-US" b="1" dirty="0" smtClean="0">
                <a:latin typeface="+mj-lt"/>
              </a:rPr>
              <a:t>         </a:t>
            </a:r>
          </a:p>
          <a:p>
            <a:pPr>
              <a:spcBef>
                <a:spcPts val="600"/>
              </a:spcBef>
              <a:spcAft>
                <a:spcPts val="600"/>
              </a:spcAft>
            </a:pPr>
            <a:r>
              <a:rPr lang="en-US" b="1" dirty="0" smtClean="0">
                <a:latin typeface="+mj-lt"/>
              </a:rPr>
              <a:t>     46 (+2)				</a:t>
            </a:r>
            <a:r>
              <a:rPr lang="en-US" b="1" dirty="0">
                <a:latin typeface="+mj-lt"/>
              </a:rPr>
              <a:t>	</a:t>
            </a:r>
            <a:r>
              <a:rPr lang="en-US" b="1" dirty="0" smtClean="0">
                <a:latin typeface="+mj-lt"/>
              </a:rPr>
              <a:t>	   52 (-2)</a:t>
            </a:r>
            <a:endParaRPr lang="en-US" b="1" dirty="0">
              <a:latin typeface="+mj-lt"/>
            </a:endParaRPr>
          </a:p>
          <a:p>
            <a:pPr>
              <a:spcBef>
                <a:spcPts val="600"/>
              </a:spcBef>
              <a:spcAft>
                <a:spcPts val="600"/>
              </a:spcAft>
            </a:pPr>
            <a:r>
              <a:rPr lang="en-US" b="1" dirty="0">
                <a:latin typeface="+mj-lt"/>
              </a:rPr>
              <a:t> </a:t>
            </a:r>
            <a:endParaRPr lang="en-US" b="1" dirty="0" smtClean="0">
              <a:latin typeface="+mj-lt"/>
            </a:endParaRPr>
          </a:p>
          <a:p>
            <a:pPr algn="ctr">
              <a:spcBef>
                <a:spcPts val="600"/>
              </a:spcBef>
              <a:spcAft>
                <a:spcPts val="600"/>
              </a:spcAft>
            </a:pPr>
            <a:r>
              <a:rPr lang="en-US" b="1" dirty="0" smtClean="0">
                <a:latin typeface="+mj-lt"/>
              </a:rPr>
              <a:t>(2 independents)</a:t>
            </a:r>
            <a:endParaRPr lang="en-US" sz="2400" b="1" u="sng" dirty="0" smtClean="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8</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pic>
        <p:nvPicPr>
          <p:cNvPr id="9" name="Picture 2" descr="http://i.kinja-img.com/gawker-media/image/upload/s--Ke39FC8q--/ywdjzrkco12h0tbpyap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08" y="3429002"/>
            <a:ext cx="1676400" cy="14919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thumb/9/9b/Republicanlogo.svg/2000px-Republicanlogo.svg.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flipH="1">
            <a:off x="6849840" y="3429000"/>
            <a:ext cx="1455960" cy="12645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upload.wikimedia.org/wikipedia/commons/thumb/7/70/115th_United_States_Senate.svg/360px-115th_United_States_Senate.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933" y="3352800"/>
            <a:ext cx="489327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322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62000" y="1905000"/>
            <a:ext cx="7543800" cy="3733800"/>
          </a:xfrm>
          <a:prstGeom prst="rect">
            <a:avLst/>
          </a:prstGeom>
        </p:spPr>
        <p:txBody>
          <a:bodyPr/>
          <a:lstStyle/>
          <a:p>
            <a:pPr>
              <a:spcBef>
                <a:spcPct val="20000"/>
              </a:spcBef>
              <a:defRPr/>
            </a:pPr>
            <a:endParaRPr lang="en-US" sz="3600" b="1" kern="0" dirty="0">
              <a:latin typeface="Calibri" pitchFamily="34" charset="0"/>
            </a:endParaRPr>
          </a:p>
          <a:p>
            <a:pPr>
              <a:spcBef>
                <a:spcPct val="20000"/>
              </a:spcBef>
              <a:defRPr/>
            </a:pPr>
            <a:endParaRPr lang="en-US" sz="3600" b="1" kern="0" dirty="0" smtClean="0">
              <a:latin typeface="Calibri" pitchFamily="34" charset="0"/>
            </a:endParaRPr>
          </a:p>
          <a:p>
            <a:pPr>
              <a:spcBef>
                <a:spcPct val="20000"/>
              </a:spcBef>
              <a:defRPr/>
            </a:pPr>
            <a:endParaRPr lang="en-US" sz="2400" b="1" kern="0" dirty="0" smtClean="0">
              <a:latin typeface="Calibri" pitchFamily="34" charset="0"/>
            </a:endParaRPr>
          </a:p>
        </p:txBody>
      </p:sp>
      <p:sp>
        <p:nvSpPr>
          <p:cNvPr id="7" name="Title 1"/>
          <p:cNvSpPr txBox="1">
            <a:spLocks/>
          </p:cNvSpPr>
          <p:nvPr/>
        </p:nvSpPr>
        <p:spPr>
          <a:xfrm>
            <a:off x="457200" y="11430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Inside the Beltway: What’s Going on in DC?</a:t>
            </a:r>
            <a:endParaRPr lang="en-US" sz="3200" b="1" kern="0" dirty="0"/>
          </a:p>
        </p:txBody>
      </p:sp>
      <p:sp>
        <p:nvSpPr>
          <p:cNvPr id="6" name="TextBox 5"/>
          <p:cNvSpPr txBox="1"/>
          <p:nvPr/>
        </p:nvSpPr>
        <p:spPr>
          <a:xfrm>
            <a:off x="533401" y="1676403"/>
            <a:ext cx="8001000" cy="1461939"/>
          </a:xfrm>
          <a:prstGeom prst="rect">
            <a:avLst/>
          </a:prstGeom>
          <a:noFill/>
        </p:spPr>
        <p:txBody>
          <a:bodyPr wrap="square" rtlCol="0">
            <a:spAutoFit/>
          </a:bodyPr>
          <a:lstStyle/>
          <a:p>
            <a:pPr>
              <a:spcBef>
                <a:spcPts val="600"/>
              </a:spcBef>
              <a:spcAft>
                <a:spcPts val="600"/>
              </a:spcAft>
            </a:pPr>
            <a:r>
              <a:rPr lang="en-US" b="1" u="sng" dirty="0" smtClean="0">
                <a:latin typeface="+mj-lt"/>
              </a:rPr>
              <a:t>Appointment: Supreme </a:t>
            </a:r>
            <a:r>
              <a:rPr lang="en-US" b="1" u="sng" dirty="0">
                <a:latin typeface="+mj-lt"/>
              </a:rPr>
              <a:t>Court </a:t>
            </a:r>
            <a:endParaRPr lang="en-US" sz="2400" b="1" u="sng" dirty="0" smtClean="0">
              <a:latin typeface="+mj-lt"/>
            </a:endParaRPr>
          </a:p>
          <a:p>
            <a:endParaRPr lang="en-US" sz="2000" dirty="0">
              <a:latin typeface="+mj-lt"/>
            </a:endParaRPr>
          </a:p>
          <a:p>
            <a:endParaRPr lang="en-US" sz="2000" dirty="0" smtClean="0">
              <a:latin typeface="+mj-lt"/>
            </a:endParaRPr>
          </a:p>
          <a:p>
            <a:endParaRPr lang="en-US" sz="2000" dirty="0">
              <a:latin typeface="+mj-lt"/>
            </a:endParaRPr>
          </a:p>
        </p:txBody>
      </p:sp>
      <p:sp>
        <p:nvSpPr>
          <p:cNvPr id="2" name="Slide Number Placeholder 1"/>
          <p:cNvSpPr>
            <a:spLocks noGrp="1"/>
          </p:cNvSpPr>
          <p:nvPr>
            <p:ph type="sldNum" sz="quarter" idx="12"/>
          </p:nvPr>
        </p:nvSpPr>
        <p:spPr/>
        <p:txBody>
          <a:bodyPr/>
          <a:lstStyle/>
          <a:p>
            <a:fld id="{63EE47EA-2E08-4F2F-A4DD-983CEC81A8F0}" type="slidenum">
              <a:rPr lang="en-US" smtClean="0"/>
              <a:t>9</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 y="152400"/>
            <a:ext cx="2595879" cy="1066800"/>
          </a:xfrm>
          <a:prstGeom prst="rect">
            <a:avLst/>
          </a:prstGeom>
        </p:spPr>
      </p:pic>
      <p:sp>
        <p:nvSpPr>
          <p:cNvPr id="3" name="TextBox 2"/>
          <p:cNvSpPr txBox="1"/>
          <p:nvPr/>
        </p:nvSpPr>
        <p:spPr>
          <a:xfrm>
            <a:off x="2748285" y="2407368"/>
            <a:ext cx="6243321" cy="3231654"/>
          </a:xfrm>
          <a:prstGeom prst="rect">
            <a:avLst/>
          </a:prstGeom>
          <a:noFill/>
        </p:spPr>
        <p:txBody>
          <a:bodyPr wrap="square" rtlCol="0">
            <a:spAutoFit/>
          </a:bodyPr>
          <a:lstStyle/>
          <a:p>
            <a:r>
              <a:rPr lang="en-US" b="1" dirty="0" smtClean="0">
                <a:latin typeface="+mj-lt"/>
              </a:rPr>
              <a:t>Neil Gorsuch</a:t>
            </a:r>
          </a:p>
          <a:p>
            <a:pPr marL="342900" indent="-342900">
              <a:buFont typeface="Arial" panose="020B0604020202020204" pitchFamily="34" charset="0"/>
              <a:buChar char="•"/>
            </a:pPr>
            <a:r>
              <a:rPr lang="en-US" sz="2000" dirty="0" smtClean="0">
                <a:latin typeface="+mj-lt"/>
              </a:rPr>
              <a:t>Served as judge of the U.S. Court of Appeals for the 10</a:t>
            </a:r>
            <a:r>
              <a:rPr lang="en-US" sz="2000" baseline="30000" dirty="0" smtClean="0">
                <a:latin typeface="+mj-lt"/>
              </a:rPr>
              <a:t>th</a:t>
            </a:r>
            <a:r>
              <a:rPr lang="en-US" sz="2000" dirty="0" smtClean="0">
                <a:latin typeface="+mj-lt"/>
              </a:rPr>
              <a:t> Circuit</a:t>
            </a:r>
          </a:p>
          <a:p>
            <a:pPr marL="342900" indent="-342900">
              <a:buFont typeface="Arial" panose="020B0604020202020204" pitchFamily="34" charset="0"/>
              <a:buChar char="•"/>
            </a:pPr>
            <a:r>
              <a:rPr lang="en-US" sz="2000" dirty="0" smtClean="0">
                <a:latin typeface="+mj-lt"/>
              </a:rPr>
              <a:t>Private practice attorney for 10 years</a:t>
            </a:r>
          </a:p>
          <a:p>
            <a:pPr marL="342900" indent="-342900">
              <a:buFont typeface="Arial" panose="020B0604020202020204" pitchFamily="34" charset="0"/>
              <a:buChar char="•"/>
            </a:pPr>
            <a:r>
              <a:rPr lang="en-US" sz="2000" dirty="0" smtClean="0">
                <a:latin typeface="+mj-lt"/>
              </a:rPr>
              <a:t>Former Supreme Court clerk</a:t>
            </a:r>
          </a:p>
          <a:p>
            <a:pPr marL="342900" indent="-342900">
              <a:buFont typeface="Arial" panose="020B0604020202020204" pitchFamily="34" charset="0"/>
              <a:buChar char="•"/>
            </a:pPr>
            <a:r>
              <a:rPr lang="en-US" sz="2000" dirty="0">
                <a:latin typeface="+mj-lt"/>
              </a:rPr>
              <a:t>Constitutional originalist (often compared to Scalia)</a:t>
            </a:r>
          </a:p>
          <a:p>
            <a:pPr marL="342900" indent="-342900">
              <a:buFont typeface="Arial" panose="020B0604020202020204" pitchFamily="34" charset="0"/>
              <a:buChar char="•"/>
            </a:pPr>
            <a:r>
              <a:rPr lang="en-US" sz="2000" dirty="0" smtClean="0">
                <a:latin typeface="+mj-lt"/>
              </a:rPr>
              <a:t>IDEA Act decision overturned by Supreme Court during confirmation</a:t>
            </a:r>
          </a:p>
          <a:p>
            <a:pPr marL="342900" indent="-342900">
              <a:buFont typeface="Arial" panose="020B0604020202020204" pitchFamily="34" charset="0"/>
              <a:buChar char="•"/>
            </a:pPr>
            <a:r>
              <a:rPr lang="en-US" sz="2000" dirty="0" smtClean="0">
                <a:latin typeface="+mj-lt"/>
              </a:rPr>
              <a:t>Sworn in on April 10, 2017, after “nuclear” rules change</a:t>
            </a:r>
          </a:p>
        </p:txBody>
      </p:sp>
      <p:sp>
        <p:nvSpPr>
          <p:cNvPr id="5" name="AutoShape 2" descr="Image result for alexander acosta"/>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alexander acosta"/>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alexander acosta"/>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alexander acosta"/>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neil gorsu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89" y="2407373"/>
            <a:ext cx="20955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6228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
</p:tagLst>
</file>

<file path=ppt/theme/theme1.xml><?xml version="1.0" encoding="utf-8"?>
<a:theme xmlns:a="http://schemas.openxmlformats.org/drawingml/2006/main" name="ANCO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ANCOR Slides</Template>
  <TotalTime>8348</TotalTime>
  <Words>3094</Words>
  <Application>Microsoft Office PowerPoint</Application>
  <PresentationFormat>On-screen Show (4:3)</PresentationFormat>
  <Paragraphs>428</Paragraphs>
  <Slides>46</Slides>
  <Notes>42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ANCOR Slides</vt:lpstr>
      <vt:lpstr>PowerPoint Presentation</vt:lpstr>
      <vt:lpstr>What’s Happening on the Federal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RULE: DOL Overtime Exemption</vt:lpstr>
      <vt:lpstr>FINAL RULE: DOL Overtime Exemption</vt:lpstr>
      <vt:lpstr>Affordable Care Act Repeal and Replace: What the heck is happening?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ENACTED: 21st Century Cures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Berland</dc:creator>
  <cp:lastModifiedBy>Katherine Berland</cp:lastModifiedBy>
  <cp:revision>147</cp:revision>
  <cp:lastPrinted>2014-06-03T14:53:48Z</cp:lastPrinted>
  <dcterms:created xsi:type="dcterms:W3CDTF">2017-01-20T20:35:54Z</dcterms:created>
  <dcterms:modified xsi:type="dcterms:W3CDTF">2017-06-22T00:28:03Z</dcterms:modified>
</cp:coreProperties>
</file>