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g" ContentType="image/jpeg"/>
  <Override PartName="/ppt/media/image9.jpg" ContentType="image/jpeg"/>
  <Override PartName="/ppt/media/image1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  <p:sldMasterId id="2147483707" r:id="rId2"/>
  </p:sldMasterIdLst>
  <p:notesMasterIdLst>
    <p:notesMasterId r:id="rId17"/>
  </p:notesMasterIdLst>
  <p:sldIdLst>
    <p:sldId id="402" r:id="rId3"/>
    <p:sldId id="406" r:id="rId4"/>
    <p:sldId id="260" r:id="rId5"/>
    <p:sldId id="403" r:id="rId6"/>
    <p:sldId id="401" r:id="rId7"/>
    <p:sldId id="276" r:id="rId8"/>
    <p:sldId id="319" r:id="rId9"/>
    <p:sldId id="289" r:id="rId10"/>
    <p:sldId id="295" r:id="rId11"/>
    <p:sldId id="329" r:id="rId12"/>
    <p:sldId id="338" r:id="rId13"/>
    <p:sldId id="267" r:id="rId14"/>
    <p:sldId id="265" r:id="rId15"/>
    <p:sldId id="40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2503"/>
    <a:srgbClr val="846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325" autoAdjust="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ABDC0-FBBF-4E5F-94E5-E9CFC82000CD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8B2C6-9EF8-4585-A6B8-1AED24803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6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7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1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76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0285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7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0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74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00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4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588" y="311728"/>
            <a:ext cx="11474824" cy="62345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0743" y="2138796"/>
            <a:ext cx="4538133" cy="503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73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2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8659">
              <a:spcBef>
                <a:spcPts val="72"/>
              </a:spcBef>
            </a:pPr>
            <a:r>
              <a:rPr lang="en-US"/>
              <a:t>BROWN</a:t>
            </a:r>
            <a:r>
              <a:rPr lang="en-US" spc="7"/>
              <a:t> </a:t>
            </a:r>
            <a:r>
              <a:rPr lang="en-US"/>
              <a:t>RANCH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COMMUNITY</a:t>
            </a:r>
            <a:r>
              <a:rPr lang="en-US" spc="7"/>
              <a:t> </a:t>
            </a:r>
            <a:r>
              <a:rPr lang="en-US"/>
              <a:t>DEVELOPMENT</a:t>
            </a:r>
            <a:r>
              <a:rPr lang="en-US" spc="10"/>
              <a:t> </a:t>
            </a:r>
            <a:r>
              <a:rPr lang="en-US"/>
              <a:t>PLAN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FEBRUARY</a:t>
            </a:r>
            <a:r>
              <a:rPr lang="en-US" spc="7"/>
              <a:t> </a:t>
            </a:r>
            <a:r>
              <a:rPr lang="en-US"/>
              <a:t>10,</a:t>
            </a:r>
            <a:r>
              <a:rPr lang="en-US" spc="10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33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8627" y="171450"/>
            <a:ext cx="7250455" cy="503664"/>
          </a:xfrm>
        </p:spPr>
        <p:txBody>
          <a:bodyPr lIns="0" tIns="0" rIns="0" bIns="0"/>
          <a:lstStyle>
            <a:lvl1pPr>
              <a:defRPr sz="3273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2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8659">
              <a:spcBef>
                <a:spcPts val="72"/>
              </a:spcBef>
            </a:pPr>
            <a:r>
              <a:rPr lang="en-US"/>
              <a:t>BROWN</a:t>
            </a:r>
            <a:r>
              <a:rPr lang="en-US" spc="7"/>
              <a:t> </a:t>
            </a:r>
            <a:r>
              <a:rPr lang="en-US"/>
              <a:t>RANCH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COMMUNITY</a:t>
            </a:r>
            <a:r>
              <a:rPr lang="en-US" spc="7"/>
              <a:t> </a:t>
            </a:r>
            <a:r>
              <a:rPr lang="en-US"/>
              <a:t>DEVELOPMENT</a:t>
            </a:r>
            <a:r>
              <a:rPr lang="en-US" spc="10"/>
              <a:t> </a:t>
            </a:r>
            <a:r>
              <a:rPr lang="en-US"/>
              <a:t>PLAN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FEBRUARY</a:t>
            </a:r>
            <a:r>
              <a:rPr lang="en-US" spc="7"/>
              <a:t> </a:t>
            </a:r>
            <a:r>
              <a:rPr lang="en-US"/>
              <a:t>10,</a:t>
            </a:r>
            <a:r>
              <a:rPr lang="en-US" spc="10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96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23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8627" y="171450"/>
            <a:ext cx="7250455" cy="503664"/>
          </a:xfrm>
        </p:spPr>
        <p:txBody>
          <a:bodyPr lIns="0" tIns="0" rIns="0" bIns="0"/>
          <a:lstStyle>
            <a:lvl1pPr>
              <a:defRPr sz="3273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8628" y="1453861"/>
            <a:ext cx="2761129" cy="188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27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062321" y="2241838"/>
            <a:ext cx="2720289" cy="1258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8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2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8659">
              <a:spcBef>
                <a:spcPts val="72"/>
              </a:spcBef>
            </a:pPr>
            <a:r>
              <a:rPr lang="en-US"/>
              <a:t>BROWN</a:t>
            </a:r>
            <a:r>
              <a:rPr lang="en-US" spc="7"/>
              <a:t> </a:t>
            </a:r>
            <a:r>
              <a:rPr lang="en-US"/>
              <a:t>RANCH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COMMUNITY</a:t>
            </a:r>
            <a:r>
              <a:rPr lang="en-US" spc="7"/>
              <a:t> </a:t>
            </a:r>
            <a:r>
              <a:rPr lang="en-US"/>
              <a:t>DEVELOPMENT</a:t>
            </a:r>
            <a:r>
              <a:rPr lang="en-US" spc="10"/>
              <a:t> </a:t>
            </a:r>
            <a:r>
              <a:rPr lang="en-US"/>
              <a:t>PLAN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FEBRUARY</a:t>
            </a:r>
            <a:r>
              <a:rPr lang="en-US" spc="7"/>
              <a:t> </a:t>
            </a:r>
            <a:r>
              <a:rPr lang="en-US"/>
              <a:t>10,</a:t>
            </a:r>
            <a:r>
              <a:rPr lang="en-US" spc="10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341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8627" y="171450"/>
            <a:ext cx="7250455" cy="503664"/>
          </a:xfrm>
        </p:spPr>
        <p:txBody>
          <a:bodyPr lIns="0" tIns="0" rIns="0" bIns="0"/>
          <a:lstStyle>
            <a:lvl1pPr>
              <a:defRPr sz="3273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2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8659">
              <a:spcBef>
                <a:spcPts val="72"/>
              </a:spcBef>
            </a:pPr>
            <a:r>
              <a:rPr lang="en-US"/>
              <a:t>BROWN</a:t>
            </a:r>
            <a:r>
              <a:rPr lang="en-US" spc="7"/>
              <a:t> </a:t>
            </a:r>
            <a:r>
              <a:rPr lang="en-US"/>
              <a:t>RANCH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COMMUNITY</a:t>
            </a:r>
            <a:r>
              <a:rPr lang="en-US" spc="7"/>
              <a:t> </a:t>
            </a:r>
            <a:r>
              <a:rPr lang="en-US"/>
              <a:t>DEVELOPMENT</a:t>
            </a:r>
            <a:r>
              <a:rPr lang="en-US" spc="10"/>
              <a:t> </a:t>
            </a:r>
            <a:r>
              <a:rPr lang="en-US"/>
              <a:t>PLAN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FEBRUARY</a:t>
            </a:r>
            <a:r>
              <a:rPr lang="en-US" spc="7"/>
              <a:t> </a:t>
            </a:r>
            <a:r>
              <a:rPr lang="en-US"/>
              <a:t>10,</a:t>
            </a:r>
            <a:r>
              <a:rPr lang="en-US" spc="10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814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82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8659">
              <a:spcBef>
                <a:spcPts val="72"/>
              </a:spcBef>
            </a:pPr>
            <a:r>
              <a:rPr lang="en-US"/>
              <a:t>BROWN</a:t>
            </a:r>
            <a:r>
              <a:rPr lang="en-US" spc="7"/>
              <a:t> </a:t>
            </a:r>
            <a:r>
              <a:rPr lang="en-US"/>
              <a:t>RANCH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COMMUNITY</a:t>
            </a:r>
            <a:r>
              <a:rPr lang="en-US" spc="7"/>
              <a:t> </a:t>
            </a:r>
            <a:r>
              <a:rPr lang="en-US"/>
              <a:t>DEVELOPMENT</a:t>
            </a:r>
            <a:r>
              <a:rPr lang="en-US" spc="10"/>
              <a:t> </a:t>
            </a:r>
            <a:r>
              <a:rPr lang="en-US"/>
              <a:t>PLAN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FEBRUARY</a:t>
            </a:r>
            <a:r>
              <a:rPr lang="en-US" spc="7"/>
              <a:t> </a:t>
            </a:r>
            <a:r>
              <a:rPr lang="en-US"/>
              <a:t>10,</a:t>
            </a:r>
            <a:r>
              <a:rPr lang="en-US" spc="10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28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1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7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9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4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0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12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8627" y="171450"/>
            <a:ext cx="725045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9728" y="1368926"/>
            <a:ext cx="102476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8628" y="6606379"/>
            <a:ext cx="3633694" cy="104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2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8659">
              <a:spcBef>
                <a:spcPts val="72"/>
              </a:spcBef>
            </a:pPr>
            <a:r>
              <a:rPr lang="en-US"/>
              <a:t>BROWN</a:t>
            </a:r>
            <a:r>
              <a:rPr lang="en-US" spc="7"/>
              <a:t> </a:t>
            </a:r>
            <a:r>
              <a:rPr lang="en-US"/>
              <a:t>RANCH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COMMUNITY</a:t>
            </a:r>
            <a:r>
              <a:rPr lang="en-US" spc="7"/>
              <a:t> </a:t>
            </a:r>
            <a:r>
              <a:rPr lang="en-US"/>
              <a:t>DEVELOPMENT</a:t>
            </a:r>
            <a:r>
              <a:rPr lang="en-US" spc="10"/>
              <a:t> </a:t>
            </a:r>
            <a:r>
              <a:rPr lang="en-US"/>
              <a:t>PLAN</a:t>
            </a:r>
            <a:r>
              <a:rPr lang="en-US" spc="205"/>
              <a:t> </a:t>
            </a:r>
            <a:r>
              <a:rPr lang="en-US"/>
              <a:t>/</a:t>
            </a:r>
            <a:r>
              <a:rPr lang="en-US" spc="208"/>
              <a:t> </a:t>
            </a:r>
            <a:r>
              <a:rPr lang="en-US"/>
              <a:t>FEBRUARY</a:t>
            </a:r>
            <a:r>
              <a:rPr lang="en-US" spc="7"/>
              <a:t> </a:t>
            </a:r>
            <a:r>
              <a:rPr lang="en-US"/>
              <a:t>10,</a:t>
            </a:r>
            <a:r>
              <a:rPr lang="en-US" spc="10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21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theath@horizonsnwc.org" TargetMode="External"/><Relationship Id="rId2" Type="http://schemas.openxmlformats.org/officeDocument/2006/relationships/hyperlink" Target="https://brownranchsteamboat.org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acmoDoKW4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4498" y="2138796"/>
            <a:ext cx="3945082" cy="7642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4909" b="1" kern="0" dirty="0">
                <a:solidFill>
                  <a:srgbClr val="FFFFFF"/>
                </a:solidFill>
                <a:latin typeface="Century Gothic"/>
                <a:cs typeface="Century Gothic"/>
              </a:rPr>
              <a:t>Brown</a:t>
            </a:r>
            <a:r>
              <a:rPr sz="4909" b="1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909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Ranch</a:t>
            </a:r>
            <a:endParaRPr sz="4909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4498" y="2762250"/>
            <a:ext cx="6102927" cy="209681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endParaRPr lang="en-US" sz="3273" b="1" kern="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8659" defTabSz="623438">
              <a:spcBef>
                <a:spcPts val="68"/>
              </a:spcBef>
            </a:pPr>
            <a:r>
              <a:rPr lang="en-US" sz="3273" b="1" kern="0" dirty="0">
                <a:solidFill>
                  <a:srgbClr val="FFFFFF"/>
                </a:solidFill>
                <a:latin typeface="Century Gothic"/>
                <a:cs typeface="Century Gothic"/>
              </a:rPr>
              <a:t>Neuro-Inclusive Community</a:t>
            </a:r>
          </a:p>
          <a:p>
            <a:pPr marL="8659" defTabSz="623438">
              <a:spcBef>
                <a:spcPts val="68"/>
              </a:spcBef>
            </a:pPr>
            <a:r>
              <a:rPr lang="en-US" sz="3273" b="1" kern="0" dirty="0">
                <a:solidFill>
                  <a:srgbClr val="FFFFFF"/>
                </a:solidFill>
                <a:latin typeface="Century Gothic"/>
                <a:cs typeface="Century Gothic"/>
              </a:rPr>
              <a:t>Steamboat Springs, CO</a:t>
            </a:r>
            <a:endParaRPr sz="3273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654905" defTabSz="623438">
              <a:lnSpc>
                <a:spcPts val="1364"/>
              </a:lnSpc>
              <a:spcBef>
                <a:spcPts val="2891"/>
              </a:spcBef>
            </a:pPr>
            <a:endParaRPr sz="1227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364" y="1296785"/>
            <a:ext cx="1589558" cy="14200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08077" y="1296785"/>
            <a:ext cx="1589558" cy="14200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2837" y="1296785"/>
            <a:ext cx="1589558" cy="14200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22162" y="4106487"/>
            <a:ext cx="314758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WILDLIFE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95002" y="4478249"/>
          <a:ext cx="8516213" cy="215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3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6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09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44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3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06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3043">
                <a:tc>
                  <a:txBody>
                    <a:bodyPr/>
                    <a:lstStyle/>
                    <a:p>
                      <a:pPr marL="31750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NO</a:t>
                      </a:r>
                      <a:r>
                        <a:rPr sz="500" spc="15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SUPPLEMENTAL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R="358775" algn="r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r>
                        <a:rPr sz="500" spc="-3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2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FROM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NO</a:t>
                      </a:r>
                      <a:r>
                        <a:rPr sz="500" spc="15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SUPPLEMENTAL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R="361315" algn="r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r>
                        <a:rPr sz="500" spc="-3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2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FROM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NO</a:t>
                      </a:r>
                      <a:r>
                        <a:rPr sz="500" spc="15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SUPPLEMENTAL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R="361950" algn="r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r>
                        <a:rPr sz="500" spc="-3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2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FROM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NO</a:t>
                      </a:r>
                      <a:r>
                        <a:rPr sz="500" spc="15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SUPPLEMENTAL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R="366395" algn="r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r>
                        <a:rPr sz="500" spc="-3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2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FROM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L="373380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NO</a:t>
                      </a:r>
                      <a:r>
                        <a:rPr sz="500" spc="15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SUPPLEMENTAL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835"/>
                        </a:lnSpc>
                        <a:spcBef>
                          <a:spcPts val="254"/>
                        </a:spcBef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r>
                        <a:rPr sz="500" spc="-3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500" spc="-2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FROM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220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43">
                <a:tc>
                  <a:txBody>
                    <a:bodyPr/>
                    <a:lstStyle/>
                    <a:p>
                      <a:pPr marL="31750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58775" algn="r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IRRIGATION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1950" algn="r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IRRIGATION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1950" algn="r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IRRIGATION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5760" algn="r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IRRIGATION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3380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WATER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25"/>
                        </a:lnSpc>
                      </a:pPr>
                      <a:r>
                        <a:rPr sz="500" spc="-10" dirty="0">
                          <a:solidFill>
                            <a:srgbClr val="231F20"/>
                          </a:solidFill>
                          <a:latin typeface="Century Gothic"/>
                          <a:cs typeface="Century Gothic"/>
                        </a:rPr>
                        <a:t>IRRIGATION</a:t>
                      </a:r>
                      <a:endParaRPr sz="5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2913589" y="4106487"/>
            <a:ext cx="314758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WILDLIFE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03064" y="4106487"/>
            <a:ext cx="314758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WILDLIFE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98347" y="4106487"/>
            <a:ext cx="314758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WILDLIFE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9440" y="4106487"/>
            <a:ext cx="314758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WILDLIFE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09918" y="4106487"/>
            <a:ext cx="271463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01345" y="4106487"/>
            <a:ext cx="271463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0819" y="4106487"/>
            <a:ext cx="271463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86103" y="4106487"/>
            <a:ext cx="271463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87196" y="4106487"/>
            <a:ext cx="271463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9944" y="4856365"/>
            <a:ext cx="1516640" cy="1423723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6155" indent="-77496" defTabSz="623438">
              <a:spcBef>
                <a:spcPts val="450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Recreational</a:t>
            </a:r>
            <a:r>
              <a:rPr sz="818" kern="0" spc="-4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areas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Playgrounds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paths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event space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Picnic and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gathering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Native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trees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plants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Water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quality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infiltration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Stormwater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detention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9944" y="2743374"/>
            <a:ext cx="1575522" cy="1097620"/>
          </a:xfrm>
          <a:prstGeom prst="rect">
            <a:avLst/>
          </a:prstGeom>
        </p:spPr>
        <p:txBody>
          <a:bodyPr vert="horz" wrap="square" lIns="0" tIns="32905" rIns="0" bIns="0" rtlCol="0">
            <a:spAutoFit/>
          </a:bodyPr>
          <a:lstStyle/>
          <a:p>
            <a:pPr marL="8659" marR="204782" defTabSz="623438">
              <a:lnSpc>
                <a:spcPts val="955"/>
              </a:lnSpc>
              <a:spcBef>
                <a:spcPts val="259"/>
              </a:spcBef>
            </a:pPr>
            <a:r>
              <a:rPr sz="955" b="1" kern="0" dirty="0">
                <a:solidFill>
                  <a:srgbClr val="566F31"/>
                </a:solidFill>
                <a:latin typeface="Century Gothic"/>
                <a:cs typeface="Century Gothic"/>
              </a:rPr>
              <a:t>COMMUNITY</a:t>
            </a:r>
            <a:r>
              <a:rPr sz="955" b="1" kern="0" spc="24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spc="-14" dirty="0">
                <a:solidFill>
                  <a:srgbClr val="566F31"/>
                </a:solidFill>
                <a:latin typeface="Century Gothic"/>
                <a:cs typeface="Century Gothic"/>
              </a:rPr>
              <a:t>PARKS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RECREATION</a:t>
            </a:r>
            <a:r>
              <a:rPr sz="818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ACTIVITY NODES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818"/>
              </a:lnSpc>
              <a:spcBef>
                <a:spcPts val="535"/>
              </a:spcBef>
            </a:pP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Large</a:t>
            </a:r>
            <a:r>
              <a:rPr sz="750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parks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designed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serve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recreation needs, 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provide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750" kern="0" spc="-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activities</a:t>
            </a:r>
            <a:r>
              <a:rPr sz="750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programs,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address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stormwater,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750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enhance the</a:t>
            </a:r>
            <a:r>
              <a:rPr sz="750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landscape 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with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native</a:t>
            </a:r>
            <a:r>
              <a:rPr sz="750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and low-water</a:t>
            </a:r>
            <a:r>
              <a:rPr sz="750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use 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plants.</a:t>
            </a:r>
            <a:endParaRPr sz="75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99419" y="4856365"/>
            <a:ext cx="1421390" cy="1160511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6155" indent="-77496" defTabSz="623438">
              <a:spcBef>
                <a:spcPts val="450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Flexible recreational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areas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Playgrounds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Seasonal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activities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Picnic and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gathering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gardens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89" marR="103473" indent="-77930" defTabSz="623438">
              <a:lnSpc>
                <a:spcPct val="76400"/>
              </a:lnSpc>
              <a:spcBef>
                <a:spcPts val="614"/>
              </a:spcBef>
              <a:buFontTx/>
              <a:buChar char="•"/>
              <a:tabLst>
                <a:tab pos="86589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Low-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water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use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trees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and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plants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99419" y="2743373"/>
            <a:ext cx="1521402" cy="26926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lnSpc>
                <a:spcPts val="1117"/>
              </a:lnSpc>
              <a:spcBef>
                <a:spcPts val="68"/>
              </a:spcBef>
            </a:pPr>
            <a:r>
              <a:rPr sz="955" b="1" kern="0" dirty="0">
                <a:solidFill>
                  <a:srgbClr val="566F31"/>
                </a:solidFill>
                <a:latin typeface="Century Gothic"/>
                <a:cs typeface="Century Gothic"/>
              </a:rPr>
              <a:t>NEIGHBORHOOD</a:t>
            </a:r>
            <a:r>
              <a:rPr sz="955" b="1" kern="0" spc="2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PARKS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lnSpc>
                <a:spcPts val="955"/>
              </a:lnSpc>
            </a:pP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GATHERING</a:t>
            </a:r>
            <a:r>
              <a:rPr sz="818" kern="0" spc="-24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AND</a:t>
            </a:r>
            <a:r>
              <a:rPr sz="818" kern="0" spc="-24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PLAY</a:t>
            </a:r>
            <a:r>
              <a:rPr sz="818" kern="0" spc="-2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566F31"/>
                </a:solidFill>
                <a:latin typeface="Century Gothic"/>
                <a:cs typeface="Century Gothic"/>
              </a:rPr>
              <a:t>NODES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88893" y="2743373"/>
            <a:ext cx="1549111" cy="789844"/>
          </a:xfrm>
          <a:prstGeom prst="rect">
            <a:avLst/>
          </a:prstGeom>
        </p:spPr>
        <p:txBody>
          <a:bodyPr vert="horz" wrap="square" lIns="0" tIns="32905" rIns="0" bIns="0" rtlCol="0">
            <a:spAutoFit/>
          </a:bodyPr>
          <a:lstStyle/>
          <a:p>
            <a:pPr marL="8659" marR="243747" defTabSz="623438">
              <a:lnSpc>
                <a:spcPts val="955"/>
              </a:lnSpc>
              <a:spcBef>
                <a:spcPts val="259"/>
              </a:spcBef>
            </a:pP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GREENWAYS</a:t>
            </a:r>
            <a:r>
              <a:rPr sz="955" b="1" kern="0" spc="-31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566F31"/>
                </a:solidFill>
                <a:latin typeface="Century Gothic"/>
                <a:cs typeface="Century Gothic"/>
              </a:rPr>
              <a:t>&amp;</a:t>
            </a:r>
            <a:r>
              <a:rPr sz="955" b="1" kern="0" spc="-2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PLAZAS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SOCIAL</a:t>
            </a:r>
            <a:r>
              <a:rPr sz="818" kern="0" spc="-1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CENTERS </a:t>
            </a:r>
            <a:r>
              <a:rPr sz="818" kern="0" spc="-17" dirty="0">
                <a:solidFill>
                  <a:srgbClr val="566F31"/>
                </a:solidFill>
                <a:latin typeface="Century Gothic"/>
                <a:cs typeface="Century Gothic"/>
              </a:rPr>
              <a:t>FOR </a:t>
            </a:r>
            <a:r>
              <a:rPr sz="818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GATHERING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818"/>
              </a:lnSpc>
              <a:spcBef>
                <a:spcPts val="535"/>
              </a:spcBef>
            </a:pP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Small</a:t>
            </a:r>
            <a:r>
              <a:rPr sz="750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green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spaces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designed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for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social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activities,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play,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750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smaller gatherings.</a:t>
            </a:r>
            <a:endParaRPr sz="75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84177" y="2743373"/>
            <a:ext cx="1517073" cy="26926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lnSpc>
                <a:spcPts val="1117"/>
              </a:lnSpc>
              <a:spcBef>
                <a:spcPts val="68"/>
              </a:spcBef>
            </a:pP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STREETSCAPE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lnSpc>
                <a:spcPts val="955"/>
              </a:lnSpc>
            </a:pP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LIFE</a:t>
            </a:r>
            <a:r>
              <a:rPr sz="818" kern="0" spc="1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WITHIN</a:t>
            </a:r>
            <a:r>
              <a:rPr sz="818" kern="0" spc="1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THE</a:t>
            </a:r>
            <a:r>
              <a:rPr sz="818" kern="0" spc="1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PUBLIC</a:t>
            </a:r>
            <a:r>
              <a:rPr sz="818" kern="0" spc="1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566F31"/>
                </a:solidFill>
                <a:latin typeface="Century Gothic"/>
                <a:cs typeface="Century Gothic"/>
              </a:rPr>
              <a:t>REALM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85270" y="2743373"/>
            <a:ext cx="1189326" cy="26926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lnSpc>
                <a:spcPts val="1117"/>
              </a:lnSpc>
              <a:spcBef>
                <a:spcPts val="68"/>
              </a:spcBef>
            </a:pPr>
            <a:r>
              <a:rPr sz="955" b="1" kern="0" spc="-14" dirty="0">
                <a:solidFill>
                  <a:srgbClr val="566F31"/>
                </a:solidFill>
                <a:latin typeface="Century Gothic"/>
                <a:cs typeface="Century Gothic"/>
              </a:rPr>
              <a:t>PRIVATE</a:t>
            </a:r>
            <a:r>
              <a:rPr sz="955" b="1" kern="0" spc="-3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LANDSCAPE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lnSpc>
                <a:spcPts val="955"/>
              </a:lnSpc>
            </a:pPr>
            <a:r>
              <a:rPr sz="818" kern="0" dirty="0">
                <a:solidFill>
                  <a:srgbClr val="566F31"/>
                </a:solidFill>
                <a:latin typeface="Century Gothic"/>
                <a:cs typeface="Century Gothic"/>
              </a:rPr>
              <a:t>RESIDENTIAL</a:t>
            </a:r>
            <a:r>
              <a:rPr sz="818" kern="0" spc="44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566F31"/>
                </a:solidFill>
                <a:latin typeface="Century Gothic"/>
                <a:cs typeface="Century Gothic"/>
              </a:rPr>
              <a:t>LIFE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99419" y="3187152"/>
            <a:ext cx="1440440" cy="431354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8659" marR="3464" defTabSz="623438">
              <a:lnSpc>
                <a:spcPts val="818"/>
              </a:lnSpc>
              <a:spcBef>
                <a:spcPts val="164"/>
              </a:spcBef>
            </a:pP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Parks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designed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play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gathering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with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greater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amounts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manicured landscape.</a:t>
            </a:r>
            <a:endParaRPr sz="75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84178" y="3187152"/>
            <a:ext cx="1304492" cy="328762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8659" marR="3464" algn="just" defTabSz="623438">
              <a:lnSpc>
                <a:spcPts val="818"/>
              </a:lnSpc>
              <a:spcBef>
                <a:spcPts val="164"/>
              </a:spcBef>
            </a:pP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Streets</a:t>
            </a:r>
            <a:r>
              <a:rPr sz="750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designed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function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as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places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750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walk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750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meet 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neighbors.</a:t>
            </a:r>
            <a:endParaRPr sz="75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85270" y="3187152"/>
            <a:ext cx="1527464" cy="226169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8659" marR="3464" defTabSz="623438">
              <a:lnSpc>
                <a:spcPts val="818"/>
              </a:lnSpc>
              <a:spcBef>
                <a:spcPts val="164"/>
              </a:spcBef>
            </a:pP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Spaces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designed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private</a:t>
            </a:r>
            <a:r>
              <a:rPr sz="750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0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750" kern="0" dirty="0">
                <a:solidFill>
                  <a:srgbClr val="231F20"/>
                </a:solidFill>
                <a:latin typeface="Century Gothic"/>
                <a:cs typeface="Century Gothic"/>
              </a:rPr>
              <a:t>semi-private </a:t>
            </a:r>
            <a:r>
              <a:rPr sz="750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gathering.</a:t>
            </a:r>
            <a:endParaRPr sz="75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88893" y="4856365"/>
            <a:ext cx="1321377" cy="1160511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6155" indent="-77496" defTabSz="623438">
              <a:spcBef>
                <a:spcPts val="450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Flexible</a:t>
            </a:r>
            <a:r>
              <a:rPr sz="818" kern="0" spc="3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multi-use</a:t>
            </a:r>
            <a:r>
              <a:rPr sz="818" kern="0" spc="3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lawn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Playgrounds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paths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Picnic and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gathering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155" indent="-77496" defTabSz="623438">
              <a:spcBef>
                <a:spcPts val="382"/>
              </a:spcBef>
              <a:buFontTx/>
              <a:buChar char="•"/>
              <a:tabLst>
                <a:tab pos="8615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gardens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89" marR="3464" indent="-77930" defTabSz="623438">
              <a:lnSpc>
                <a:spcPct val="76400"/>
              </a:lnSpc>
              <a:spcBef>
                <a:spcPts val="614"/>
              </a:spcBef>
              <a:buFontTx/>
              <a:buChar char="•"/>
              <a:tabLst>
                <a:tab pos="86589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Low-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water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use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trees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and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plants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4178" y="4856364"/>
            <a:ext cx="1516640" cy="45185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6155" indent="-77496" defTabSz="623438">
              <a:spcBef>
                <a:spcPts val="450"/>
              </a:spcBef>
              <a:buFontTx/>
              <a:buChar char="•"/>
              <a:tabLst>
                <a:tab pos="86155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Water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quality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infiltration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89" marR="198288" indent="-77930" defTabSz="623438">
              <a:lnSpc>
                <a:spcPct val="76400"/>
              </a:lnSpc>
              <a:spcBef>
                <a:spcPts val="614"/>
              </a:spcBef>
              <a:buFontTx/>
              <a:buChar char="•"/>
              <a:tabLst>
                <a:tab pos="86589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Low-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water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use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trees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and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plants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85270" y="4904856"/>
            <a:ext cx="1321377" cy="229805"/>
          </a:xfrm>
          <a:prstGeom prst="rect">
            <a:avLst/>
          </a:prstGeom>
        </p:spPr>
        <p:txBody>
          <a:bodyPr vert="horz" wrap="square" lIns="0" tIns="38099" rIns="0" bIns="0" rtlCol="0">
            <a:spAutoFit/>
          </a:bodyPr>
          <a:lstStyle/>
          <a:p>
            <a:pPr marL="86589" marR="3464" indent="-77930" defTabSz="623438">
              <a:lnSpc>
                <a:spcPct val="76400"/>
              </a:lnSpc>
              <a:spcBef>
                <a:spcPts val="299"/>
              </a:spcBef>
              <a:buFontTx/>
              <a:buChar char="•"/>
              <a:tabLst>
                <a:tab pos="86589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Low-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water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use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trees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and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plants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16650" y="3941788"/>
            <a:ext cx="1291070" cy="155864"/>
            <a:chOff x="469353" y="5781290"/>
            <a:chExt cx="1893570" cy="228600"/>
          </a:xfrm>
        </p:grpSpPr>
        <p:sp>
          <p:nvSpPr>
            <p:cNvPr id="30" name="object 30"/>
            <p:cNvSpPr/>
            <p:nvPr/>
          </p:nvSpPr>
          <p:spPr>
            <a:xfrm>
              <a:off x="469353" y="5895590"/>
              <a:ext cx="1893570" cy="0"/>
            </a:xfrm>
            <a:custGeom>
              <a:avLst/>
              <a:gdLst/>
              <a:ahLst/>
              <a:cxnLst/>
              <a:rect l="l" t="t" r="r" b="b"/>
              <a:pathLst>
                <a:path w="1893570">
                  <a:moveTo>
                    <a:pt x="0" y="0"/>
                  </a:moveTo>
                  <a:lnTo>
                    <a:pt x="1893570" y="0"/>
                  </a:lnTo>
                </a:path>
              </a:pathLst>
            </a:custGeom>
            <a:ln w="88900">
              <a:solidFill>
                <a:srgbClr val="48374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0535" y="5781290"/>
              <a:ext cx="228600" cy="228600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116650" y="4344436"/>
            <a:ext cx="1291070" cy="155864"/>
            <a:chOff x="469353" y="6371840"/>
            <a:chExt cx="1893570" cy="228600"/>
          </a:xfrm>
        </p:grpSpPr>
        <p:sp>
          <p:nvSpPr>
            <p:cNvPr id="33" name="object 33"/>
            <p:cNvSpPr/>
            <p:nvPr/>
          </p:nvSpPr>
          <p:spPr>
            <a:xfrm>
              <a:off x="469353" y="6486140"/>
              <a:ext cx="1893570" cy="0"/>
            </a:xfrm>
            <a:custGeom>
              <a:avLst/>
              <a:gdLst/>
              <a:ahLst/>
              <a:cxnLst/>
              <a:rect l="l" t="t" r="r" b="b"/>
              <a:pathLst>
                <a:path w="1893570">
                  <a:moveTo>
                    <a:pt x="0" y="0"/>
                  </a:moveTo>
                  <a:lnTo>
                    <a:pt x="1893570" y="0"/>
                  </a:lnTo>
                </a:path>
              </a:pathLst>
            </a:custGeom>
            <a:ln w="88900">
              <a:solidFill>
                <a:srgbClr val="4A84A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0535" y="6371840"/>
              <a:ext cx="228600" cy="22860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2908078" y="3941788"/>
            <a:ext cx="1291070" cy="155864"/>
            <a:chOff x="3096781" y="5781290"/>
            <a:chExt cx="1893570" cy="228600"/>
          </a:xfrm>
        </p:grpSpPr>
        <p:sp>
          <p:nvSpPr>
            <p:cNvPr id="36" name="object 36"/>
            <p:cNvSpPr/>
            <p:nvPr/>
          </p:nvSpPr>
          <p:spPr>
            <a:xfrm>
              <a:off x="3096781" y="5895590"/>
              <a:ext cx="1893570" cy="0"/>
            </a:xfrm>
            <a:custGeom>
              <a:avLst/>
              <a:gdLst/>
              <a:ahLst/>
              <a:cxnLst/>
              <a:rect l="l" t="t" r="r" b="b"/>
              <a:pathLst>
                <a:path w="1893570">
                  <a:moveTo>
                    <a:pt x="0" y="0"/>
                  </a:moveTo>
                  <a:lnTo>
                    <a:pt x="1893570" y="0"/>
                  </a:lnTo>
                </a:path>
              </a:pathLst>
            </a:custGeom>
            <a:ln w="88900">
              <a:solidFill>
                <a:srgbClr val="48374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0558" y="5781290"/>
              <a:ext cx="228600" cy="228600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2908078" y="4344436"/>
            <a:ext cx="1291070" cy="155864"/>
            <a:chOff x="3096781" y="6371840"/>
            <a:chExt cx="1893570" cy="228600"/>
          </a:xfrm>
        </p:grpSpPr>
        <p:sp>
          <p:nvSpPr>
            <p:cNvPr id="39" name="object 39"/>
            <p:cNvSpPr/>
            <p:nvPr/>
          </p:nvSpPr>
          <p:spPr>
            <a:xfrm>
              <a:off x="3096781" y="6486140"/>
              <a:ext cx="1893570" cy="0"/>
            </a:xfrm>
            <a:custGeom>
              <a:avLst/>
              <a:gdLst/>
              <a:ahLst/>
              <a:cxnLst/>
              <a:rect l="l" t="t" r="r" b="b"/>
              <a:pathLst>
                <a:path w="1893570">
                  <a:moveTo>
                    <a:pt x="0" y="0"/>
                  </a:moveTo>
                  <a:lnTo>
                    <a:pt x="1893570" y="0"/>
                  </a:lnTo>
                </a:path>
              </a:pathLst>
            </a:custGeom>
            <a:ln w="88900">
              <a:solidFill>
                <a:srgbClr val="4A84A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0558" y="6371840"/>
              <a:ext cx="228600" cy="228600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4702254" y="3941788"/>
            <a:ext cx="1286741" cy="155864"/>
            <a:chOff x="5728239" y="5781290"/>
            <a:chExt cx="1887220" cy="228600"/>
          </a:xfrm>
        </p:grpSpPr>
        <p:sp>
          <p:nvSpPr>
            <p:cNvPr id="42" name="object 42"/>
            <p:cNvSpPr/>
            <p:nvPr/>
          </p:nvSpPr>
          <p:spPr>
            <a:xfrm>
              <a:off x="5728239" y="5895590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0" y="0"/>
                  </a:moveTo>
                  <a:lnTo>
                    <a:pt x="1886673" y="0"/>
                  </a:lnTo>
                </a:path>
              </a:pathLst>
            </a:custGeom>
            <a:ln w="88900">
              <a:solidFill>
                <a:srgbClr val="48374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7165" y="5781290"/>
              <a:ext cx="228600" cy="228600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4702254" y="4344436"/>
            <a:ext cx="1286741" cy="155864"/>
            <a:chOff x="5728239" y="6371840"/>
            <a:chExt cx="1887220" cy="228600"/>
          </a:xfrm>
        </p:grpSpPr>
        <p:sp>
          <p:nvSpPr>
            <p:cNvPr id="45" name="object 45"/>
            <p:cNvSpPr/>
            <p:nvPr/>
          </p:nvSpPr>
          <p:spPr>
            <a:xfrm>
              <a:off x="5728239" y="6486140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0" y="0"/>
                  </a:moveTo>
                  <a:lnTo>
                    <a:pt x="1886673" y="0"/>
                  </a:lnTo>
                </a:path>
              </a:pathLst>
            </a:custGeom>
            <a:ln w="88900">
              <a:solidFill>
                <a:srgbClr val="4A84A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4078" y="6371840"/>
              <a:ext cx="228600" cy="228600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6497538" y="3941788"/>
            <a:ext cx="1286741" cy="155864"/>
            <a:chOff x="8361322" y="5781290"/>
            <a:chExt cx="1887220" cy="228600"/>
          </a:xfrm>
        </p:grpSpPr>
        <p:sp>
          <p:nvSpPr>
            <p:cNvPr id="48" name="object 48"/>
            <p:cNvSpPr/>
            <p:nvPr/>
          </p:nvSpPr>
          <p:spPr>
            <a:xfrm>
              <a:off x="8361322" y="5895590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0" y="0"/>
                  </a:moveTo>
                  <a:lnTo>
                    <a:pt x="1886673" y="0"/>
                  </a:lnTo>
                </a:path>
              </a:pathLst>
            </a:custGeom>
            <a:ln w="88900">
              <a:solidFill>
                <a:srgbClr val="48374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10248" y="5781290"/>
              <a:ext cx="228600" cy="228600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6497538" y="4344436"/>
            <a:ext cx="1286741" cy="155864"/>
            <a:chOff x="8361322" y="6371840"/>
            <a:chExt cx="1887220" cy="228600"/>
          </a:xfrm>
        </p:grpSpPr>
        <p:sp>
          <p:nvSpPr>
            <p:cNvPr id="51" name="object 51"/>
            <p:cNvSpPr/>
            <p:nvPr/>
          </p:nvSpPr>
          <p:spPr>
            <a:xfrm>
              <a:off x="8361322" y="6486140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0" y="0"/>
                  </a:moveTo>
                  <a:lnTo>
                    <a:pt x="1886673" y="0"/>
                  </a:lnTo>
                </a:path>
              </a:pathLst>
            </a:custGeom>
            <a:ln w="88900">
              <a:solidFill>
                <a:srgbClr val="4A84A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4151" y="6371840"/>
              <a:ext cx="228600" cy="228600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8298631" y="3941788"/>
            <a:ext cx="1286741" cy="155864"/>
            <a:chOff x="11002925" y="5781290"/>
            <a:chExt cx="1887220" cy="228600"/>
          </a:xfrm>
        </p:grpSpPr>
        <p:sp>
          <p:nvSpPr>
            <p:cNvPr id="54" name="object 54"/>
            <p:cNvSpPr/>
            <p:nvPr/>
          </p:nvSpPr>
          <p:spPr>
            <a:xfrm>
              <a:off x="11002925" y="5895590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0" y="0"/>
                  </a:moveTo>
                  <a:lnTo>
                    <a:pt x="1886673" y="0"/>
                  </a:lnTo>
                </a:path>
              </a:pathLst>
            </a:custGeom>
            <a:ln w="88900">
              <a:solidFill>
                <a:srgbClr val="48374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51850" y="5781290"/>
              <a:ext cx="228600" cy="228600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8298631" y="4344436"/>
            <a:ext cx="1286741" cy="155864"/>
            <a:chOff x="11002925" y="6371840"/>
            <a:chExt cx="1887220" cy="228600"/>
          </a:xfrm>
        </p:grpSpPr>
        <p:sp>
          <p:nvSpPr>
            <p:cNvPr id="57" name="object 57"/>
            <p:cNvSpPr/>
            <p:nvPr/>
          </p:nvSpPr>
          <p:spPr>
            <a:xfrm>
              <a:off x="11002925" y="6486140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0" y="0"/>
                  </a:moveTo>
                  <a:lnTo>
                    <a:pt x="1886673" y="0"/>
                  </a:lnTo>
                </a:path>
              </a:pathLst>
            </a:custGeom>
            <a:ln w="88900">
              <a:solidFill>
                <a:srgbClr val="4A84A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06655" y="6371840"/>
              <a:ext cx="228600" cy="228600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02250" y="1296785"/>
            <a:ext cx="1584856" cy="1420091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98630" y="1296785"/>
            <a:ext cx="1584856" cy="1420091"/>
          </a:xfrm>
          <a:prstGeom prst="rect">
            <a:avLst/>
          </a:prstGeom>
        </p:spPr>
      </p:pic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034337" y="116898"/>
            <a:ext cx="4943492" cy="960053"/>
          </a:xfrm>
          <a:prstGeom prst="rect">
            <a:avLst/>
          </a:prstGeom>
        </p:spPr>
        <p:txBody>
          <a:bodyPr vert="horz" wrap="square" lIns="0" tIns="36368" rIns="0" bIns="0" rtlCol="0">
            <a:spAutoFit/>
          </a:bodyPr>
          <a:lstStyle/>
          <a:p>
            <a:pPr marL="8659">
              <a:lnSpc>
                <a:spcPts val="3600"/>
              </a:lnSpc>
              <a:spcBef>
                <a:spcPts val="68"/>
              </a:spcBef>
            </a:pPr>
            <a:r>
              <a:rPr spc="-20" dirty="0">
                <a:solidFill>
                  <a:srgbClr val="566F31"/>
                </a:solidFill>
              </a:rPr>
              <a:t>LANDSCAPE</a:t>
            </a:r>
            <a:r>
              <a:rPr spc="-205" dirty="0">
                <a:solidFill>
                  <a:srgbClr val="566F31"/>
                </a:solidFill>
              </a:rPr>
              <a:t> </a:t>
            </a:r>
            <a:r>
              <a:rPr spc="-24" dirty="0">
                <a:solidFill>
                  <a:srgbClr val="566F31"/>
                </a:solidFill>
              </a:rPr>
              <a:t>TYPOLOGIES</a:t>
            </a:r>
          </a:p>
          <a:p>
            <a:pPr marL="8659">
              <a:lnSpc>
                <a:spcPts val="3600"/>
              </a:lnSpc>
            </a:pPr>
            <a:r>
              <a:rPr b="0" spc="-317" dirty="0">
                <a:solidFill>
                  <a:srgbClr val="566F31"/>
                </a:solidFill>
              </a:rPr>
              <a:t>P</a:t>
            </a:r>
            <a:r>
              <a:rPr b="0" spc="-20" dirty="0">
                <a:solidFill>
                  <a:srgbClr val="566F31"/>
                </a:solidFill>
              </a:rPr>
              <a:t>A</a:t>
            </a:r>
            <a:r>
              <a:rPr b="0" spc="-24" dirty="0">
                <a:solidFill>
                  <a:srgbClr val="566F31"/>
                </a:solidFill>
              </a:rPr>
              <a:t>RK</a:t>
            </a:r>
            <a:r>
              <a:rPr b="0" spc="31" dirty="0">
                <a:solidFill>
                  <a:srgbClr val="566F31"/>
                </a:solidFill>
              </a:rPr>
              <a:t>S</a:t>
            </a:r>
            <a:r>
              <a:rPr b="0" spc="-109" dirty="0">
                <a:solidFill>
                  <a:srgbClr val="566F31"/>
                </a:solidFill>
              </a:rPr>
              <a:t> </a:t>
            </a:r>
            <a:r>
              <a:rPr b="0" dirty="0">
                <a:solidFill>
                  <a:srgbClr val="566F31"/>
                </a:solidFill>
                <a:latin typeface="Century Gothic"/>
                <a:cs typeface="Century Gothic"/>
              </a:rPr>
              <a:t>&amp;</a:t>
            </a:r>
            <a:r>
              <a:rPr b="0" spc="-109" dirty="0">
                <a:solidFill>
                  <a:srgbClr val="566F31"/>
                </a:solidFill>
              </a:rPr>
              <a:t> </a:t>
            </a:r>
            <a:r>
              <a:rPr b="0" dirty="0">
                <a:solidFill>
                  <a:srgbClr val="566F31"/>
                </a:solidFill>
                <a:latin typeface="Century Gothic"/>
                <a:cs typeface="Century Gothic"/>
              </a:rPr>
              <a:t>PUBLIC</a:t>
            </a:r>
            <a:r>
              <a:rPr b="0" spc="-109" dirty="0">
                <a:solidFill>
                  <a:srgbClr val="566F31"/>
                </a:solidFill>
              </a:rPr>
              <a:t> </a:t>
            </a:r>
            <a:r>
              <a:rPr b="0" spc="-7" dirty="0">
                <a:solidFill>
                  <a:srgbClr val="566F31"/>
                </a:solidFill>
              </a:rPr>
              <a:t>REALM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4696" y="2264352"/>
            <a:ext cx="1217468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b="1" kern="0" dirty="0">
                <a:solidFill>
                  <a:srgbClr val="566F31"/>
                </a:solidFill>
                <a:latin typeface="Century Gothic"/>
                <a:cs typeface="Century Gothic"/>
              </a:rPr>
              <a:t>CHARACTER</a:t>
            </a:r>
            <a:r>
              <a:rPr sz="955" b="1" kern="0" spc="-2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IMAGES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3355" y="2492225"/>
            <a:ext cx="2107224" cy="17846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2195" y="2492225"/>
            <a:ext cx="2776451" cy="17846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33355" y="4554682"/>
            <a:ext cx="2830431" cy="17172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5402" y="4554682"/>
            <a:ext cx="2053244" cy="171727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24695" y="4303569"/>
            <a:ext cx="1584614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Provides</a:t>
            </a:r>
            <a:r>
              <a:rPr sz="545" b="1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pockets</a:t>
            </a:r>
            <a:r>
              <a:rPr sz="545" b="1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545" b="1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program</a:t>
            </a:r>
            <a:r>
              <a:rPr sz="545" b="1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along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greenways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3535" y="4303569"/>
            <a:ext cx="2210666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Flexible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lawns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various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forms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gathering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events</a:t>
            </a:r>
            <a:r>
              <a:rPr sz="545" b="1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gathering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96744" y="6295852"/>
            <a:ext cx="1193656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Greenway</a:t>
            </a:r>
            <a:r>
              <a:rPr sz="54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54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path</a:t>
            </a:r>
            <a:r>
              <a:rPr sz="54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545" b="1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amenities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24696" y="6295159"/>
            <a:ext cx="1751734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545" b="1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adequate</a:t>
            </a:r>
            <a:r>
              <a:rPr sz="545" b="1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seating</a:t>
            </a:r>
            <a:r>
              <a:rPr sz="54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545" b="1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lighting</a:t>
            </a:r>
            <a:r>
              <a:rPr sz="545" b="1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54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gathering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24696" y="1366047"/>
            <a:ext cx="4495367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  <a:tabLst>
                <a:tab pos="2408461" algn="l"/>
              </a:tabLst>
            </a:pPr>
            <a:r>
              <a:rPr sz="955" b="1" kern="0" dirty="0">
                <a:solidFill>
                  <a:srgbClr val="566F31"/>
                </a:solidFill>
                <a:latin typeface="Century Gothic"/>
                <a:cs typeface="Century Gothic"/>
              </a:rPr>
              <a:t>WATER</a:t>
            </a:r>
            <a:r>
              <a:rPr sz="955" b="1" kern="0" spc="-14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spc="-17" dirty="0">
                <a:solidFill>
                  <a:srgbClr val="566F31"/>
                </a:solidFill>
                <a:latin typeface="Century Gothic"/>
                <a:cs typeface="Century Gothic"/>
              </a:rPr>
              <a:t>USE</a:t>
            </a:r>
            <a:r>
              <a:rPr sz="955" b="1" kern="0" dirty="0">
                <a:solidFill>
                  <a:srgbClr val="566F31"/>
                </a:solidFill>
                <a:latin typeface="Century Gothic"/>
                <a:cs typeface="Century Gothic"/>
              </a:rPr>
              <a:t>	LANDSCAPE</a:t>
            </a: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566F31"/>
                </a:solidFill>
                <a:latin typeface="Century Gothic"/>
                <a:cs typeface="Century Gothic"/>
              </a:rPr>
              <a:t>&amp; IRRIGATION </a:t>
            </a:r>
            <a:r>
              <a:rPr sz="955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DEMAND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60252" y="1776287"/>
            <a:ext cx="963324" cy="150974"/>
          </a:xfrm>
          <a:prstGeom prst="rect">
            <a:avLst/>
          </a:prstGeom>
        </p:spPr>
        <p:txBody>
          <a:bodyPr vert="horz" wrap="square" lIns="0" tIns="22514" rIns="0" bIns="0" rtlCol="0">
            <a:spAutoFit/>
          </a:bodyPr>
          <a:lstStyle/>
          <a:p>
            <a:pPr marL="8659" marR="3464" defTabSz="623438">
              <a:lnSpc>
                <a:spcPts val="545"/>
              </a:lnSpc>
              <a:spcBef>
                <a:spcPts val="177"/>
              </a:spcBef>
              <a:tabLst>
                <a:tab pos="582741" algn="l"/>
              </a:tabLst>
            </a:pP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Planting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	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Hardscape </a:t>
            </a:r>
            <a:r>
              <a:rPr sz="545" b="1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Bed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6242" y="1566546"/>
            <a:ext cx="1814513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  <a:tabLst>
                <a:tab pos="1048155" algn="l"/>
                <a:tab pos="1617042" algn="l"/>
              </a:tabLst>
            </a:pPr>
            <a:r>
              <a:rPr sz="750" b="1" kern="0" spc="-17" dirty="0">
                <a:solidFill>
                  <a:srgbClr val="CDDC39"/>
                </a:solidFill>
                <a:latin typeface="Century Gothic"/>
                <a:cs typeface="Century Gothic"/>
              </a:rPr>
              <a:t>30%</a:t>
            </a:r>
            <a:r>
              <a:rPr sz="750" b="1" kern="0" dirty="0">
                <a:solidFill>
                  <a:srgbClr val="CDDC39"/>
                </a:solidFill>
                <a:latin typeface="Century Gothic"/>
                <a:cs typeface="Century Gothic"/>
              </a:rPr>
              <a:t>	</a:t>
            </a:r>
            <a:r>
              <a:rPr sz="750" b="1" kern="0" spc="-17" dirty="0">
                <a:solidFill>
                  <a:srgbClr val="566F31"/>
                </a:solidFill>
                <a:latin typeface="Century Gothic"/>
                <a:cs typeface="Century Gothic"/>
              </a:rPr>
              <a:t>25%</a:t>
            </a:r>
            <a:r>
              <a:rPr sz="750" b="1" kern="0" dirty="0">
                <a:solidFill>
                  <a:srgbClr val="566F31"/>
                </a:solidFill>
                <a:latin typeface="Century Gothic"/>
                <a:cs typeface="Century Gothic"/>
              </a:rPr>
              <a:t>	</a:t>
            </a:r>
            <a:r>
              <a:rPr sz="1125" b="1" kern="0" spc="-25" baseline="2525" dirty="0">
                <a:solidFill>
                  <a:srgbClr val="231F20"/>
                </a:solidFill>
                <a:latin typeface="Century Gothic"/>
                <a:cs typeface="Century Gothic"/>
              </a:rPr>
              <a:t>25%</a:t>
            </a:r>
            <a:endParaRPr sz="1125" kern="0" baseline="2525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24995" y="1776287"/>
            <a:ext cx="235094" cy="150974"/>
          </a:xfrm>
          <a:prstGeom prst="rect">
            <a:avLst/>
          </a:prstGeom>
        </p:spPr>
        <p:txBody>
          <a:bodyPr vert="horz" wrap="square" lIns="0" tIns="22514" rIns="0" bIns="0" rtlCol="0">
            <a:spAutoFit/>
          </a:bodyPr>
          <a:lstStyle/>
          <a:p>
            <a:pPr marL="8659" marR="3464" defTabSz="623438">
              <a:lnSpc>
                <a:spcPts val="545"/>
              </a:lnSpc>
              <a:spcBef>
                <a:spcPts val="177"/>
              </a:spcBef>
            </a:pP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Native Plants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2624" y="1776287"/>
            <a:ext cx="129886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Turf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35888" y="1683804"/>
            <a:ext cx="2182524" cy="62778"/>
            <a:chOff x="7684236" y="2469578"/>
            <a:chExt cx="3201035" cy="92075"/>
          </a:xfrm>
        </p:grpSpPr>
        <p:sp>
          <p:nvSpPr>
            <p:cNvPr id="17" name="object 17"/>
            <p:cNvSpPr/>
            <p:nvPr/>
          </p:nvSpPr>
          <p:spPr>
            <a:xfrm>
              <a:off x="9199333" y="2469578"/>
              <a:ext cx="843280" cy="91440"/>
            </a:xfrm>
            <a:custGeom>
              <a:avLst/>
              <a:gdLst/>
              <a:ahLst/>
              <a:cxnLst/>
              <a:rect l="l" t="t" r="r" b="b"/>
              <a:pathLst>
                <a:path w="843279" h="91439">
                  <a:moveTo>
                    <a:pt x="842657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842657" y="91440"/>
                  </a:lnTo>
                  <a:lnTo>
                    <a:pt x="842657" y="0"/>
                  </a:lnTo>
                  <a:close/>
                </a:path>
              </a:pathLst>
            </a:custGeom>
            <a:solidFill>
              <a:srgbClr val="566F31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0041991" y="2469591"/>
              <a:ext cx="843280" cy="91440"/>
            </a:xfrm>
            <a:custGeom>
              <a:avLst/>
              <a:gdLst/>
              <a:ahLst/>
              <a:cxnLst/>
              <a:rect l="l" t="t" r="r" b="b"/>
              <a:pathLst>
                <a:path w="843279" h="91439">
                  <a:moveTo>
                    <a:pt x="842657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842657" y="91440"/>
                  </a:lnTo>
                  <a:lnTo>
                    <a:pt x="842657" y="0"/>
                  </a:lnTo>
                  <a:close/>
                </a:path>
              </a:pathLst>
            </a:custGeom>
            <a:solidFill>
              <a:srgbClr val="37464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684236" y="2469578"/>
              <a:ext cx="745490" cy="91440"/>
            </a:xfrm>
            <a:custGeom>
              <a:avLst/>
              <a:gdLst/>
              <a:ahLst/>
              <a:cxnLst/>
              <a:rect l="l" t="t" r="r" b="b"/>
              <a:pathLst>
                <a:path w="745490" h="91439">
                  <a:moveTo>
                    <a:pt x="745490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745490" y="91440"/>
                  </a:lnTo>
                  <a:lnTo>
                    <a:pt x="745490" y="0"/>
                  </a:lnTo>
                  <a:close/>
                </a:path>
              </a:pathLst>
            </a:custGeom>
            <a:solidFill>
              <a:srgbClr val="CDDC39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547948" y="1550112"/>
            <a:ext cx="206086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750" b="1" kern="0" spc="-17" dirty="0">
                <a:solidFill>
                  <a:srgbClr val="8AC349"/>
                </a:solidFill>
                <a:latin typeface="Century Gothic"/>
                <a:cs typeface="Century Gothic"/>
              </a:rPr>
              <a:t>20%</a:t>
            </a:r>
            <a:endParaRPr sz="75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44177" y="1683803"/>
            <a:ext cx="524741" cy="62345"/>
          </a:xfrm>
          <a:custGeom>
            <a:avLst/>
            <a:gdLst/>
            <a:ahLst/>
            <a:cxnLst/>
            <a:rect l="l" t="t" r="r" b="b"/>
            <a:pathLst>
              <a:path w="769620" h="91439">
                <a:moveTo>
                  <a:pt x="769607" y="0"/>
                </a:moveTo>
                <a:lnTo>
                  <a:pt x="0" y="0"/>
                </a:lnTo>
                <a:lnTo>
                  <a:pt x="0" y="91440"/>
                </a:lnTo>
                <a:lnTo>
                  <a:pt x="769607" y="91440"/>
                </a:lnTo>
                <a:lnTo>
                  <a:pt x="769607" y="0"/>
                </a:lnTo>
                <a:close/>
              </a:path>
            </a:pathLst>
          </a:custGeom>
          <a:solidFill>
            <a:srgbClr val="8AC349"/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099705" y="372341"/>
            <a:ext cx="6658841" cy="93207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lnSpc>
                <a:spcPts val="3600"/>
              </a:lnSpc>
              <a:spcBef>
                <a:spcPts val="68"/>
              </a:spcBef>
            </a:pPr>
            <a:r>
              <a:rPr spc="-44" dirty="0">
                <a:solidFill>
                  <a:srgbClr val="566F31"/>
                </a:solidFill>
              </a:rPr>
              <a:t>G</a:t>
            </a:r>
            <a:r>
              <a:rPr spc="-20" dirty="0">
                <a:solidFill>
                  <a:srgbClr val="566F31"/>
                </a:solidFill>
              </a:rPr>
              <a:t>R</a:t>
            </a:r>
            <a:r>
              <a:rPr spc="48" dirty="0">
                <a:solidFill>
                  <a:srgbClr val="566F31"/>
                </a:solidFill>
              </a:rPr>
              <a:t>EE</a:t>
            </a:r>
            <a:r>
              <a:rPr spc="-34" dirty="0">
                <a:solidFill>
                  <a:srgbClr val="566F31"/>
                </a:solidFill>
              </a:rPr>
              <a:t>N</a:t>
            </a:r>
            <a:r>
              <a:rPr spc="-170" dirty="0">
                <a:solidFill>
                  <a:srgbClr val="566F31"/>
                </a:solidFill>
              </a:rPr>
              <a:t>W</a:t>
            </a:r>
            <a:r>
              <a:rPr spc="-300" dirty="0">
                <a:solidFill>
                  <a:srgbClr val="566F31"/>
                </a:solidFill>
              </a:rPr>
              <a:t>A</a:t>
            </a:r>
            <a:r>
              <a:rPr spc="-99" dirty="0">
                <a:solidFill>
                  <a:srgbClr val="566F31"/>
                </a:solidFill>
              </a:rPr>
              <a:t>Y</a:t>
            </a:r>
            <a:r>
              <a:rPr spc="14" dirty="0">
                <a:solidFill>
                  <a:srgbClr val="566F31"/>
                </a:solidFill>
              </a:rPr>
              <a:t>S</a:t>
            </a:r>
            <a:r>
              <a:rPr spc="-68" dirty="0">
                <a:solidFill>
                  <a:srgbClr val="566F31"/>
                </a:solidFill>
              </a:rPr>
              <a:t> </a:t>
            </a:r>
            <a:r>
              <a:rPr dirty="0">
                <a:solidFill>
                  <a:srgbClr val="566F31"/>
                </a:solidFill>
              </a:rPr>
              <a:t>&amp;</a:t>
            </a:r>
            <a:r>
              <a:rPr spc="-61" dirty="0">
                <a:solidFill>
                  <a:srgbClr val="566F31"/>
                </a:solidFill>
              </a:rPr>
              <a:t> </a:t>
            </a:r>
            <a:r>
              <a:rPr spc="-7" dirty="0">
                <a:solidFill>
                  <a:srgbClr val="566F31"/>
                </a:solidFill>
              </a:rPr>
              <a:t>PLAZA</a:t>
            </a:r>
          </a:p>
          <a:p>
            <a:pPr marL="8659">
              <a:lnSpc>
                <a:spcPts val="3600"/>
              </a:lnSpc>
            </a:pPr>
            <a:r>
              <a:rPr b="0" spc="-14" dirty="0">
                <a:solidFill>
                  <a:srgbClr val="566F31"/>
                </a:solidFill>
              </a:rPr>
              <a:t>SOCIAL</a:t>
            </a:r>
            <a:r>
              <a:rPr b="0" spc="-147" dirty="0">
                <a:solidFill>
                  <a:srgbClr val="566F31"/>
                </a:solidFill>
              </a:rPr>
              <a:t> </a:t>
            </a:r>
            <a:r>
              <a:rPr b="0" dirty="0">
                <a:solidFill>
                  <a:srgbClr val="566F31"/>
                </a:solidFill>
                <a:latin typeface="Century Gothic"/>
                <a:cs typeface="Century Gothic"/>
              </a:rPr>
              <a:t>CENTERS</a:t>
            </a:r>
            <a:r>
              <a:rPr b="0" spc="-136" dirty="0">
                <a:solidFill>
                  <a:srgbClr val="566F31"/>
                </a:solidFill>
              </a:rPr>
              <a:t> </a:t>
            </a:r>
            <a:r>
              <a:rPr b="0" dirty="0">
                <a:solidFill>
                  <a:srgbClr val="566F31"/>
                </a:solidFill>
                <a:latin typeface="Century Gothic"/>
                <a:cs typeface="Century Gothic"/>
              </a:rPr>
              <a:t>FOR</a:t>
            </a:r>
            <a:r>
              <a:rPr b="0" spc="-136" dirty="0">
                <a:solidFill>
                  <a:srgbClr val="566F31"/>
                </a:solidFill>
              </a:rPr>
              <a:t> </a:t>
            </a:r>
            <a:r>
              <a:rPr b="0" spc="-48" dirty="0">
                <a:solidFill>
                  <a:srgbClr val="566F31"/>
                </a:solidFill>
              </a:rPr>
              <a:t>GATHERING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099705" y="1357388"/>
            <a:ext cx="2302452" cy="2712864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8659" marR="65374" defTabSz="623438">
              <a:lnSpc>
                <a:spcPts val="1364"/>
              </a:lnSpc>
              <a:spcBef>
                <a:spcPts val="205"/>
              </a:spcBef>
            </a:pP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Greenways</a:t>
            </a:r>
            <a:r>
              <a:rPr sz="1227" b="1" kern="0" spc="-14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and</a:t>
            </a:r>
            <a:r>
              <a:rPr sz="1227" b="1" kern="0" spc="-1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plazas</a:t>
            </a:r>
            <a:r>
              <a:rPr sz="1227" b="1" kern="0" spc="-1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spc="-17" dirty="0">
                <a:solidFill>
                  <a:srgbClr val="566F31"/>
                </a:solidFill>
                <a:latin typeface="Century Gothic"/>
                <a:cs typeface="Century Gothic"/>
              </a:rPr>
              <a:t>are 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small</a:t>
            </a:r>
            <a:r>
              <a:rPr sz="1227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green</a:t>
            </a:r>
            <a:r>
              <a:rPr sz="1227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spaces</a:t>
            </a:r>
            <a:r>
              <a:rPr sz="1227" b="1" kern="0" spc="-3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designed 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for social activities, </a:t>
            </a:r>
            <a:r>
              <a:rPr sz="1227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play,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spc="-17" dirty="0">
                <a:solidFill>
                  <a:srgbClr val="566F31"/>
                </a:solidFill>
                <a:latin typeface="Century Gothic"/>
                <a:cs typeface="Century Gothic"/>
              </a:rPr>
              <a:t>and </a:t>
            </a:r>
            <a:r>
              <a:rPr sz="1227" b="1" kern="0" dirty="0">
                <a:solidFill>
                  <a:srgbClr val="566F31"/>
                </a:solidFill>
                <a:latin typeface="Century Gothic"/>
                <a:cs typeface="Century Gothic"/>
              </a:rPr>
              <a:t>small</a:t>
            </a:r>
            <a:r>
              <a:rPr sz="1227" b="1" kern="0" spc="37" dirty="0">
                <a:solidFill>
                  <a:srgbClr val="566F31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566F31"/>
                </a:solidFill>
                <a:latin typeface="Century Gothic"/>
                <a:cs typeface="Century Gothic"/>
              </a:rPr>
              <a:t>gatherings.</a:t>
            </a:r>
            <a:endParaRPr sz="1227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38900"/>
              </a:lnSpc>
              <a:spcBef>
                <a:spcPts val="505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greenways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oriented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north-south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to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multimodal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south.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These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spaces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located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between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neighborhood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streets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better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green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such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that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all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residents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 within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three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blocks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green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space.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223399" defTabSz="623438">
              <a:lnSpc>
                <a:spcPct val="138900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greenways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designed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support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gatherings, play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spaces, and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gardens.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Plazas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should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located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in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places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 greater housing density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accommodate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small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events.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23144" y="1405014"/>
            <a:ext cx="599256" cy="59925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63904" y="1405014"/>
            <a:ext cx="599261" cy="59925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323144" y="3043924"/>
            <a:ext cx="599256" cy="59925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63904" y="3043924"/>
            <a:ext cx="599261" cy="59925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23144" y="4682831"/>
            <a:ext cx="599256" cy="59925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59018" y="4682831"/>
            <a:ext cx="599261" cy="59925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23144" y="2224469"/>
            <a:ext cx="599256" cy="59925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63904" y="2224469"/>
            <a:ext cx="599261" cy="59925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323144" y="3863375"/>
            <a:ext cx="599256" cy="59925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163904" y="3863375"/>
            <a:ext cx="599261" cy="59925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323144" y="5502289"/>
            <a:ext cx="599256" cy="59925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163904" y="5502290"/>
            <a:ext cx="599261" cy="599253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9215792" y="4813069"/>
            <a:ext cx="0" cy="266267"/>
          </a:xfrm>
          <a:custGeom>
            <a:avLst/>
            <a:gdLst/>
            <a:ahLst/>
            <a:cxnLst/>
            <a:rect l="l" t="t" r="r" b="b"/>
            <a:pathLst>
              <a:path h="390525">
                <a:moveTo>
                  <a:pt x="0" y="0"/>
                </a:moveTo>
                <a:lnTo>
                  <a:pt x="0" y="390156"/>
                </a:lnTo>
              </a:path>
            </a:pathLst>
          </a:custGeom>
          <a:ln w="13690">
            <a:solidFill>
              <a:srgbClr val="566F31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064877" y="4804410"/>
            <a:ext cx="125868" cy="283585"/>
          </a:xfrm>
          <a:prstGeom prst="rect">
            <a:avLst/>
          </a:prstGeom>
        </p:spPr>
        <p:txBody>
          <a:bodyPr vert="vert" wrap="square" lIns="0" tIns="9092" rIns="0" bIns="0" rtlCol="0">
            <a:spAutoFit/>
          </a:bodyPr>
          <a:lstStyle/>
          <a:p>
            <a:pPr marL="8659" defTabSz="623438">
              <a:spcBef>
                <a:spcPts val="72"/>
              </a:spcBef>
            </a:pPr>
            <a:r>
              <a:rPr sz="818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TREES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215792" y="1511543"/>
            <a:ext cx="0" cy="440748"/>
          </a:xfrm>
          <a:custGeom>
            <a:avLst/>
            <a:gdLst/>
            <a:ahLst/>
            <a:cxnLst/>
            <a:rect l="l" t="t" r="r" b="b"/>
            <a:pathLst>
              <a:path h="646430">
                <a:moveTo>
                  <a:pt x="0" y="0"/>
                </a:moveTo>
                <a:lnTo>
                  <a:pt x="0" y="646137"/>
                </a:lnTo>
              </a:path>
            </a:pathLst>
          </a:custGeom>
          <a:ln w="13690">
            <a:solidFill>
              <a:srgbClr val="566F31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064877" y="1502884"/>
            <a:ext cx="125868" cy="458066"/>
          </a:xfrm>
          <a:prstGeom prst="rect">
            <a:avLst/>
          </a:prstGeom>
        </p:spPr>
        <p:txBody>
          <a:bodyPr vert="vert" wrap="square" lIns="0" tIns="9092" rIns="0" bIns="0" rtlCol="0">
            <a:spAutoFit/>
          </a:bodyPr>
          <a:lstStyle/>
          <a:p>
            <a:pPr marL="8659" defTabSz="623438">
              <a:spcBef>
                <a:spcPts val="72"/>
              </a:spcBef>
            </a:pPr>
            <a:r>
              <a:rPr sz="818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GRASSES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215792" y="3152299"/>
            <a:ext cx="0" cy="365847"/>
          </a:xfrm>
          <a:custGeom>
            <a:avLst/>
            <a:gdLst/>
            <a:ahLst/>
            <a:cxnLst/>
            <a:rect l="l" t="t" r="r" b="b"/>
            <a:pathLst>
              <a:path h="536575">
                <a:moveTo>
                  <a:pt x="0" y="0"/>
                </a:moveTo>
                <a:lnTo>
                  <a:pt x="0" y="536524"/>
                </a:lnTo>
              </a:path>
            </a:pathLst>
          </a:custGeom>
          <a:ln w="13690">
            <a:solidFill>
              <a:srgbClr val="566F31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064877" y="3143640"/>
            <a:ext cx="125868" cy="383165"/>
          </a:xfrm>
          <a:prstGeom prst="rect">
            <a:avLst/>
          </a:prstGeom>
        </p:spPr>
        <p:txBody>
          <a:bodyPr vert="vert" wrap="square" lIns="0" tIns="9092" rIns="0" bIns="0" rtlCol="0">
            <a:spAutoFit/>
          </a:bodyPr>
          <a:lstStyle/>
          <a:p>
            <a:pPr marL="8659" defTabSz="623438">
              <a:spcBef>
                <a:spcPts val="72"/>
              </a:spcBef>
            </a:pPr>
            <a:r>
              <a:rPr sz="818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SHRUBS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307558" y="1998549"/>
            <a:ext cx="630814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Switchgrass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Panicum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virgatum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275036" y="3637461"/>
            <a:ext cx="695325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Common</a:t>
            </a:r>
            <a:r>
              <a:rPr sz="545" b="1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Juniper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Juniperus</a:t>
            </a:r>
            <a:r>
              <a:rPr sz="545" i="1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237390" y="2818005"/>
            <a:ext cx="1607127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9525" algn="ctr" defTabSz="623438">
              <a:lnSpc>
                <a:spcPts val="600"/>
              </a:lnSpc>
              <a:spcBef>
                <a:spcPts val="68"/>
              </a:spcBef>
              <a:tabLst>
                <a:tab pos="832982" algn="l"/>
              </a:tabLst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Side-oats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Grama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	Prairie</a:t>
            </a:r>
            <a:r>
              <a:rPr sz="545" b="1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Dropseed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Bouteloua</a:t>
            </a:r>
            <a:r>
              <a:rPr sz="545" i="1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curtipendula</a:t>
            </a:r>
            <a:r>
              <a:rPr sz="545" i="1" kern="0" spc="106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Sporobolus</a:t>
            </a:r>
            <a:r>
              <a:rPr sz="545" i="1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heterolepis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28257" y="4456916"/>
            <a:ext cx="789276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Twinberry</a:t>
            </a:r>
            <a:r>
              <a:rPr sz="545" b="1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Honeysuckle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49356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Lonicera</a:t>
            </a:r>
            <a:r>
              <a:rPr sz="545" i="1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involucrata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107836" y="1998549"/>
            <a:ext cx="711777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51520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Large</a:t>
            </a:r>
            <a:r>
              <a:rPr sz="54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Blue</a:t>
            </a:r>
            <a:r>
              <a:rPr sz="545" b="1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Fescue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Festuca</a:t>
            </a:r>
            <a:r>
              <a:rPr sz="545" i="1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amethystine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069936" y="3637461"/>
            <a:ext cx="787111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Kinnikinnick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Arctostaphylos</a:t>
            </a:r>
            <a:r>
              <a:rPr sz="545" i="1" kern="0" spc="6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uva-</a:t>
            </a:r>
            <a:r>
              <a:rPr sz="545" i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ursi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122347" y="4456916"/>
            <a:ext cx="682769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Red-osier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Dogwood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Cornus</a:t>
            </a:r>
            <a:r>
              <a:rPr sz="545" i="1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sericea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249244" y="5276372"/>
            <a:ext cx="706581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Honeylocust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Gleditsia</a:t>
            </a:r>
            <a:r>
              <a:rPr sz="545" i="1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triacanthos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251038" y="6095826"/>
            <a:ext cx="743383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25111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Kentucky</a:t>
            </a:r>
            <a:r>
              <a:rPr sz="545" b="1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Coffeetree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Gymnocladus</a:t>
            </a:r>
            <a:r>
              <a:rPr sz="545" i="1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dioicus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145054" y="5276372"/>
            <a:ext cx="624753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Hackberry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Celtis</a:t>
            </a:r>
            <a:r>
              <a:rPr sz="545" i="1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occidentalis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153396" y="6095826"/>
            <a:ext cx="580159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 defTabSz="623438">
              <a:lnSpc>
                <a:spcPts val="600"/>
              </a:lnSpc>
              <a:spcBef>
                <a:spcPts val="68"/>
              </a:spcBef>
            </a:pPr>
            <a:r>
              <a:rPr sz="545" b="1" kern="0" dirty="0">
                <a:solidFill>
                  <a:srgbClr val="231F20"/>
                </a:solidFill>
                <a:latin typeface="Century Gothic"/>
                <a:cs typeface="Century Gothic"/>
              </a:rPr>
              <a:t>Sugar </a:t>
            </a:r>
            <a:r>
              <a:rPr sz="54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Maple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algn="ctr" defTabSz="623438">
              <a:lnSpc>
                <a:spcPts val="600"/>
              </a:lnSpc>
            </a:pPr>
            <a:r>
              <a:rPr sz="545" i="1" kern="0" dirty="0">
                <a:solidFill>
                  <a:srgbClr val="231F20"/>
                </a:solidFill>
                <a:latin typeface="Century Gothic"/>
                <a:cs typeface="Century Gothic"/>
              </a:rPr>
              <a:t>Acer </a:t>
            </a:r>
            <a:r>
              <a:rPr sz="545" i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saccharum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643399" y="1753990"/>
            <a:ext cx="152400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Low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216978" y="1753990"/>
            <a:ext cx="167553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High</a:t>
            </a:r>
            <a:endParaRPr sz="54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652062" y="1599265"/>
            <a:ext cx="694892" cy="121227"/>
            <a:chOff x="4187957" y="2345588"/>
            <a:chExt cx="1019175" cy="177800"/>
          </a:xfrm>
        </p:grpSpPr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87957" y="2345588"/>
              <a:ext cx="177571" cy="17758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98269" y="2345588"/>
              <a:ext cx="177571" cy="17758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08581" y="2345588"/>
              <a:ext cx="177571" cy="17758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8893" y="2345588"/>
              <a:ext cx="177571" cy="17758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29205" y="2345588"/>
              <a:ext cx="177571" cy="177584"/>
            </a:xfrm>
            <a:prstGeom prst="rect">
              <a:avLst/>
            </a:prstGeom>
          </p:spPr>
        </p:pic>
      </p:grpSp>
      <p:sp>
        <p:nvSpPr>
          <p:cNvPr id="66" name="object 66"/>
          <p:cNvSpPr txBox="1">
            <a:spLocks noGrp="1"/>
          </p:cNvSpPr>
          <p:nvPr>
            <p:ph type="ftr" sz="quarter" idx="5"/>
          </p:nvPr>
        </p:nvSpPr>
        <p:spPr>
          <a:xfrm>
            <a:off x="1034337" y="4504349"/>
            <a:ext cx="2477519" cy="219110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/>
          <a:p>
            <a:pPr marL="8659" defTabSz="623438">
              <a:spcBef>
                <a:spcPts val="72"/>
              </a:spcBef>
            </a:pPr>
            <a:r>
              <a:rPr kern="0" dirty="0"/>
              <a:t>BROWN</a:t>
            </a:r>
            <a:r>
              <a:rPr kern="0" spc="7" dirty="0"/>
              <a:t> </a:t>
            </a:r>
            <a:r>
              <a:rPr kern="0" dirty="0"/>
              <a:t>RANCH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COMMUNITY</a:t>
            </a:r>
            <a:r>
              <a:rPr kern="0" spc="7" dirty="0"/>
              <a:t> </a:t>
            </a:r>
            <a:r>
              <a:rPr kern="0" dirty="0"/>
              <a:t>DEVELOPMENT</a:t>
            </a:r>
            <a:r>
              <a:rPr kern="0" spc="10" dirty="0"/>
              <a:t> </a:t>
            </a:r>
            <a:r>
              <a:rPr kern="0" dirty="0"/>
              <a:t>PLAN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FEBRUARY</a:t>
            </a:r>
            <a:r>
              <a:rPr kern="0" spc="7" dirty="0"/>
              <a:t> </a:t>
            </a:r>
            <a:r>
              <a:rPr kern="0" dirty="0"/>
              <a:t>10,</a:t>
            </a:r>
            <a:r>
              <a:rPr kern="0" spc="10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7CF75-BCD3-448E-A6AA-0A85D6EA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Horizons’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2E00F-B055-407D-8777-36DFAFB66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Hold in-services for staff and people in services to become financially eligible before the waitlist opens to the public</a:t>
            </a:r>
          </a:p>
          <a:p>
            <a:r>
              <a:rPr lang="en-US" dirty="0"/>
              <a:t>Encourage people in services to purchase their own 2 bedroom apartment with the intent of each client being the landlord for their own Host Home Provider </a:t>
            </a:r>
          </a:p>
          <a:p>
            <a:r>
              <a:rPr lang="en-US" dirty="0"/>
              <a:t>Build a day program and office site near the nonprofit center</a:t>
            </a:r>
          </a:p>
          <a:p>
            <a:r>
              <a:rPr lang="en-US" dirty="0"/>
              <a:t>Facilitate people in services as active community members thereby creating work opportunities and natural supports. Horizons is already a prominent community partner with a mill levy and a client employment rate of over 70%</a:t>
            </a:r>
          </a:p>
        </p:txBody>
      </p:sp>
    </p:spTree>
    <p:extLst>
      <p:ext uri="{BB962C8B-B14F-4D97-AF65-F5344CB8AC3E}">
        <p14:creationId xmlns:p14="http://schemas.microsoft.com/office/powerpoint/2010/main" val="611063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51E9-1FBF-4A60-9F46-3FE4A74A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Takeaways: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8F71A-7A75-4D62-A53A-BA1AB4112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20800"/>
            <a:ext cx="8946541" cy="49276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Contact your local housing authority and get involved. Share your expertise regarding environmental components for people with physical and intellectual disabilities. YOU ARE THE EXPERTS!</a:t>
            </a:r>
          </a:p>
          <a:p>
            <a:pPr lvl="0"/>
            <a:r>
              <a:rPr lang="en-US" dirty="0"/>
              <a:t>Educate and involve interested staff, people in services, and provide opportunities for them to become eligible.</a:t>
            </a:r>
          </a:p>
          <a:p>
            <a:pPr lvl="0"/>
            <a:r>
              <a:rPr lang="en-US" dirty="0"/>
              <a:t>Historically, community centered boards administered the homeless vouchers through HUD. Find out who manages those vouchers locally and take advantage of them. We save thousands of dollars as a provider every year by ensuring our folks are on that waitlist.</a:t>
            </a:r>
          </a:p>
          <a:p>
            <a:pPr lvl="0"/>
            <a:r>
              <a:rPr lang="en-US" dirty="0"/>
              <a:t>Become more familiar with what health equity and neuro-inclusive housing really means for our folks – because housing is the cornerstone in determining positive health outcomes for EVERYONE.</a:t>
            </a:r>
          </a:p>
          <a:p>
            <a:pPr lvl="0"/>
            <a:r>
              <a:rPr lang="en-US" dirty="0"/>
              <a:t>Be like Doug McNeill from </a:t>
            </a:r>
            <a:r>
              <a:rPr lang="en-US" dirty="0" err="1"/>
              <a:t>Laradon</a:t>
            </a:r>
            <a:r>
              <a:rPr lang="en-US" dirty="0"/>
              <a:t> – continue to advocate for safe, accessible, and affordable housing for people on Medicaid waivers. Make no mistake, the future will be marked by a fight for resources. And if housing is not part of that fight for people with IDD, then health outcomes will never be what we want them to be.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390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73B76D-F518-47C3-82D6-6806B9E26E27}"/>
              </a:ext>
            </a:extLst>
          </p:cNvPr>
          <p:cNvSpPr txBox="1"/>
          <p:nvPr/>
        </p:nvSpPr>
        <p:spPr>
          <a:xfrm>
            <a:off x="1821167" y="1662545"/>
            <a:ext cx="7903126" cy="4057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3600" dirty="0">
                <a:solidFill>
                  <a:prstClr val="white"/>
                </a:solidFill>
                <a:ea typeface="+mj-ea"/>
                <a:cs typeface="+mj-cs"/>
              </a:rPr>
              <a:t>Tatum Heath</a:t>
            </a:r>
          </a:p>
          <a:p>
            <a:pPr lvl="0"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3600" dirty="0">
                <a:solidFill>
                  <a:prstClr val="white"/>
                </a:solidFill>
                <a:ea typeface="+mj-ea"/>
                <a:cs typeface="+mj-cs"/>
              </a:rPr>
              <a:t>Executive Director</a:t>
            </a:r>
          </a:p>
          <a:p>
            <a:pPr lvl="0"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3600" dirty="0">
                <a:solidFill>
                  <a:prstClr val="white"/>
                </a:solidFill>
                <a:ea typeface="+mj-ea"/>
                <a:cs typeface="+mj-cs"/>
              </a:rPr>
              <a:t>Horizons Specialized Services</a:t>
            </a:r>
          </a:p>
          <a:p>
            <a:pPr lvl="0"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3600" dirty="0">
                <a:solidFill>
                  <a:prstClr val="white"/>
                </a:solidFill>
                <a:ea typeface="+mj-ea"/>
                <a:cs typeface="+mj-cs"/>
                <a:hlinkClick r:id="rId2"/>
              </a:rPr>
              <a:t>https://brownranchsteamboat.org</a:t>
            </a:r>
            <a:endParaRPr lang="en-US" sz="3600" dirty="0">
              <a:solidFill>
                <a:prstClr val="white"/>
              </a:solidFill>
              <a:ea typeface="+mj-ea"/>
              <a:cs typeface="+mj-cs"/>
            </a:endParaRPr>
          </a:p>
          <a:p>
            <a:pPr lvl="0"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3600" dirty="0">
                <a:solidFill>
                  <a:prstClr val="white"/>
                </a:solidFill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theath@horizonsnwc.org</a:t>
            </a:r>
            <a:endParaRPr lang="en-US" sz="3600" dirty="0">
              <a:solidFill>
                <a:prstClr val="white"/>
              </a:solidFill>
              <a:ea typeface="+mj-ea"/>
              <a:cs typeface="+mj-cs"/>
            </a:endParaRPr>
          </a:p>
          <a:p>
            <a:pPr lvl="0"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3600" dirty="0">
                <a:solidFill>
                  <a:prstClr val="white"/>
                </a:solidFill>
                <a:ea typeface="+mj-ea"/>
                <a:cs typeface="+mj-cs"/>
              </a:rPr>
              <a:t>970-879-4466 </a:t>
            </a:r>
            <a:r>
              <a:rPr lang="en-US" sz="3600" dirty="0" err="1">
                <a:solidFill>
                  <a:prstClr val="white"/>
                </a:solidFill>
                <a:ea typeface="+mj-ea"/>
                <a:cs typeface="+mj-cs"/>
              </a:rPr>
              <a:t>ext</a:t>
            </a:r>
            <a:r>
              <a:rPr lang="en-US" sz="3600" dirty="0">
                <a:solidFill>
                  <a:prstClr val="white"/>
                </a:solidFill>
                <a:ea typeface="+mj-ea"/>
                <a:cs typeface="+mj-cs"/>
              </a:rPr>
              <a:t> 108</a:t>
            </a:r>
          </a:p>
        </p:txBody>
      </p:sp>
    </p:spTree>
    <p:extLst>
      <p:ext uri="{BB962C8B-B14F-4D97-AF65-F5344CB8AC3E}">
        <p14:creationId xmlns:p14="http://schemas.microsoft.com/office/powerpoint/2010/main" val="266400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F18259-9E3C-4908-B5D3-207ADADBD90D}"/>
              </a:ext>
            </a:extLst>
          </p:cNvPr>
          <p:cNvSpPr txBox="1"/>
          <p:nvPr/>
        </p:nvSpPr>
        <p:spPr>
          <a:xfrm>
            <a:off x="1385455" y="1487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1EED8-5282-41D2-8F83-189D15E7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620" y="0"/>
            <a:ext cx="76123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4228B-521F-449C-A250-5B8B91081711}"/>
              </a:ext>
            </a:extLst>
          </p:cNvPr>
          <p:cNvSpPr txBox="1"/>
          <p:nvPr/>
        </p:nvSpPr>
        <p:spPr>
          <a:xfrm>
            <a:off x="212436" y="332509"/>
            <a:ext cx="423949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Horizons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Community Centered Board – 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Only willing and qualified provider &amp; CMA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Equivalent in size to Switzerland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Not “rural” but “frontier” in terms of available Medicaid services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Workforce crisis operating at 35% vacancy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Despite raising wages by 45% in the last 4 years; starting wage is $20/hour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Diversifying service delivery model toward more HHP and FG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one is coming through the door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And now, the median house cost last quarter in Steamboat was $2.2 million dollars</a:t>
            </a:r>
          </a:p>
        </p:txBody>
      </p:sp>
    </p:spTree>
    <p:extLst>
      <p:ext uri="{BB962C8B-B14F-4D97-AF65-F5344CB8AC3E}">
        <p14:creationId xmlns:p14="http://schemas.microsoft.com/office/powerpoint/2010/main" val="334860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rown Ranch - Introduction and History">
            <a:hlinkClick r:id="" action="ppaction://media"/>
            <a:extLst>
              <a:ext uri="{FF2B5EF4-FFF2-40B4-BE49-F238E27FC236}">
                <a16:creationId xmlns:a16="http://schemas.microsoft.com/office/drawing/2014/main" id="{5976635F-40A2-4C3E-ADDB-C4F7364003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7628" y="178666"/>
            <a:ext cx="11556744" cy="6500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142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B64238-243E-44D5-BDFC-012E5949AA12}"/>
              </a:ext>
            </a:extLst>
          </p:cNvPr>
          <p:cNvSpPr/>
          <p:nvPr/>
        </p:nvSpPr>
        <p:spPr>
          <a:xfrm>
            <a:off x="0" y="0"/>
            <a:ext cx="5292436" cy="6858000"/>
          </a:xfrm>
          <a:prstGeom prst="rect">
            <a:avLst/>
          </a:prstGeom>
          <a:solidFill>
            <a:srgbClr val="D62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AAE27-58F9-4585-B063-DA2A50B7E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8" r="4955" b="5448"/>
          <a:stretch/>
        </p:blipFill>
        <p:spPr>
          <a:xfrm>
            <a:off x="420254" y="636469"/>
            <a:ext cx="4451928" cy="5570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F13AC-242A-4128-B9D6-00612F53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270" y="365351"/>
            <a:ext cx="3757503" cy="2934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DA9926-29E9-4018-B2C4-F2B0059CB9CD}"/>
              </a:ext>
            </a:extLst>
          </p:cNvPr>
          <p:cNvSpPr txBox="1"/>
          <p:nvPr/>
        </p:nvSpPr>
        <p:spPr>
          <a:xfrm>
            <a:off x="174227" y="212436"/>
            <a:ext cx="494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TIME MAGAZINE COVER PHOTO JUNE,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F58E9-B413-434B-864C-D4677E8F7FA4}"/>
              </a:ext>
            </a:extLst>
          </p:cNvPr>
          <p:cNvSpPr txBox="1"/>
          <p:nvPr/>
        </p:nvSpPr>
        <p:spPr>
          <a:xfrm>
            <a:off x="9360603" y="4738026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62503"/>
                </a:solidFill>
                <a:latin typeface="Century Gothic" panose="020B0502020202020204" pitchFamily="34" charset="0"/>
              </a:rPr>
              <a:t>GOVERNOR </a:t>
            </a:r>
          </a:p>
          <a:p>
            <a:r>
              <a:rPr lang="en-US" b="1" dirty="0">
                <a:solidFill>
                  <a:srgbClr val="D62503"/>
                </a:solidFill>
                <a:latin typeface="Century Gothic" panose="020B0502020202020204" pitchFamily="34" charset="0"/>
              </a:rPr>
              <a:t>JARED POLIS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CCCFA-4CA4-4EEA-9E94-063788E5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163" y="3613392"/>
            <a:ext cx="3873409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FA9C33-494F-47F3-B2DE-6000B39FEEAB}"/>
              </a:ext>
            </a:extLst>
          </p:cNvPr>
          <p:cNvSpPr txBox="1"/>
          <p:nvPr/>
        </p:nvSpPr>
        <p:spPr>
          <a:xfrm>
            <a:off x="339436" y="6184961"/>
            <a:ext cx="461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Jason Peasley, Executive Director of the Yampa Valley Housing Authority stands on Brown Ranch just west of Steamboat Springs, CO on May 16, 2022 David Williams for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3C6232-B4B3-4329-B40B-52F16E11E5D9}"/>
              </a:ext>
            </a:extLst>
          </p:cNvPr>
          <p:cNvSpPr txBox="1"/>
          <p:nvPr/>
        </p:nvSpPr>
        <p:spPr>
          <a:xfrm>
            <a:off x="6305889" y="150957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62503"/>
                </a:solidFill>
                <a:latin typeface="Century Gothic" panose="020B0502020202020204" pitchFamily="34" charset="0"/>
              </a:rPr>
              <a:t>SENATOR JOHN </a:t>
            </a:r>
          </a:p>
          <a:p>
            <a:r>
              <a:rPr lang="en-US" b="1" dirty="0">
                <a:solidFill>
                  <a:srgbClr val="D62503"/>
                </a:solidFill>
                <a:latin typeface="Century Gothic" panose="020B0502020202020204" pitchFamily="34" charset="0"/>
              </a:rPr>
              <a:t>HICKENLOOPER</a:t>
            </a:r>
          </a:p>
        </p:txBody>
      </p:sp>
    </p:spTree>
    <p:extLst>
      <p:ext uri="{BB962C8B-B14F-4D97-AF65-F5344CB8AC3E}">
        <p14:creationId xmlns:p14="http://schemas.microsoft.com/office/powerpoint/2010/main" val="287949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58346" y="311728"/>
            <a:ext cx="4925290" cy="6234545"/>
          </a:xfrm>
          <a:custGeom>
            <a:avLst/>
            <a:gdLst/>
            <a:ahLst/>
            <a:cxnLst/>
            <a:rect l="l" t="t" r="r" b="b"/>
            <a:pathLst>
              <a:path w="7223759" h="9144000">
                <a:moveTo>
                  <a:pt x="7223759" y="0"/>
                </a:moveTo>
                <a:lnTo>
                  <a:pt x="0" y="0"/>
                </a:lnTo>
                <a:lnTo>
                  <a:pt x="0" y="9144000"/>
                </a:lnTo>
                <a:lnTo>
                  <a:pt x="7223759" y="9144000"/>
                </a:lnTo>
                <a:lnTo>
                  <a:pt x="7223759" y="0"/>
                </a:lnTo>
                <a:close/>
              </a:path>
            </a:pathLst>
          </a:custGeom>
          <a:solidFill>
            <a:srgbClr val="846C7E"/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9704" y="147205"/>
            <a:ext cx="3450648" cy="1369238"/>
          </a:xfrm>
          <a:prstGeom prst="rect">
            <a:avLst/>
          </a:prstGeom>
        </p:spPr>
        <p:txBody>
          <a:bodyPr vert="horz" wrap="square" lIns="0" tIns="158894" rIns="0" bIns="0" rtlCol="0">
            <a:spAutoFit/>
          </a:bodyPr>
          <a:lstStyle/>
          <a:p>
            <a:pPr marL="8659" marR="3464">
              <a:lnSpc>
                <a:spcPct val="79900"/>
              </a:lnSpc>
              <a:spcBef>
                <a:spcPts val="1251"/>
              </a:spcBef>
            </a:pPr>
            <a:r>
              <a:rPr sz="4909" spc="-7" dirty="0">
                <a:solidFill>
                  <a:srgbClr val="846C7E"/>
                </a:solidFill>
              </a:rPr>
              <a:t>STEERING </a:t>
            </a:r>
            <a:r>
              <a:rPr sz="4909" spc="-48" dirty="0">
                <a:solidFill>
                  <a:srgbClr val="846C7E"/>
                </a:solidFill>
              </a:rPr>
              <a:t>COMMITTEE</a:t>
            </a:r>
            <a:endParaRPr sz="4909" dirty="0"/>
          </a:p>
        </p:txBody>
      </p:sp>
      <p:sp>
        <p:nvSpPr>
          <p:cNvPr id="4" name="object 4"/>
          <p:cNvSpPr txBox="1"/>
          <p:nvPr/>
        </p:nvSpPr>
        <p:spPr>
          <a:xfrm>
            <a:off x="1099705" y="2441864"/>
            <a:ext cx="2271713" cy="1462521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8659" marR="442035" defTabSz="623438">
              <a:lnSpc>
                <a:spcPts val="1364"/>
              </a:lnSpc>
              <a:spcBef>
                <a:spcPts val="205"/>
              </a:spcBef>
            </a:pP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The</a:t>
            </a:r>
            <a:r>
              <a:rPr sz="1227" b="1" kern="0" spc="1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Steering</a:t>
            </a:r>
            <a:r>
              <a:rPr sz="1227" b="1" kern="0" spc="1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846C7E"/>
                </a:solidFill>
                <a:latin typeface="Century Gothic"/>
                <a:cs typeface="Century Gothic"/>
              </a:rPr>
              <a:t>Committee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is</a:t>
            </a:r>
            <a:r>
              <a:rPr sz="1227" b="1" kern="0" spc="-7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a diverse</a:t>
            </a:r>
            <a:r>
              <a:rPr sz="1227" b="1" kern="0" spc="3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group of</a:t>
            </a:r>
            <a:r>
              <a:rPr sz="1227" b="1" kern="0" spc="3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17" dirty="0">
                <a:solidFill>
                  <a:srgbClr val="846C7E"/>
                </a:solidFill>
                <a:latin typeface="Century Gothic"/>
                <a:cs typeface="Century Gothic"/>
              </a:rPr>
              <a:t>20</a:t>
            </a:r>
            <a:endParaRPr sz="1227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1364"/>
              </a:lnSpc>
            </a:pP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community</a:t>
            </a:r>
            <a:r>
              <a:rPr sz="1227" b="1" kern="0" spc="3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members</a:t>
            </a:r>
            <a:r>
              <a:rPr sz="1227" b="1" kern="0" spc="3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846C7E"/>
                </a:solidFill>
                <a:latin typeface="Century Gothic"/>
                <a:cs typeface="Century Gothic"/>
              </a:rPr>
              <a:t>tasked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with creating</a:t>
            </a:r>
            <a:r>
              <a:rPr sz="1227" b="1" kern="0" spc="3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an</a:t>
            </a:r>
            <a:r>
              <a:rPr sz="1227" b="1" kern="0" spc="3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overall</a:t>
            </a:r>
            <a:r>
              <a:rPr sz="1227" b="1" kern="0" spc="3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846C7E"/>
                </a:solidFill>
                <a:latin typeface="Century Gothic"/>
                <a:cs typeface="Century Gothic"/>
              </a:rPr>
              <a:t>vision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for</a:t>
            </a:r>
            <a:r>
              <a:rPr sz="1227" b="1" kern="0" spc="-1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the</a:t>
            </a:r>
            <a:r>
              <a:rPr sz="1227" b="1" kern="0" spc="-10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Brown</a:t>
            </a:r>
            <a:r>
              <a:rPr sz="1227" b="1" kern="0" spc="-10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Ranch,</a:t>
            </a:r>
            <a:r>
              <a:rPr sz="1227" b="1" kern="0" spc="-10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17" dirty="0">
                <a:solidFill>
                  <a:srgbClr val="846C7E"/>
                </a:solidFill>
                <a:latin typeface="Century Gothic"/>
                <a:cs typeface="Century Gothic"/>
              </a:rPr>
              <a:t>and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creating</a:t>
            </a:r>
            <a:r>
              <a:rPr sz="1227" b="1" kern="0" spc="20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a</a:t>
            </a:r>
            <a:r>
              <a:rPr sz="1227" b="1" kern="0" spc="2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set</a:t>
            </a:r>
            <a:r>
              <a:rPr sz="1227" b="1" kern="0" spc="20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of</a:t>
            </a:r>
            <a:r>
              <a:rPr sz="1227" b="1" kern="0" spc="2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priorities</a:t>
            </a:r>
            <a:r>
              <a:rPr sz="1227" b="1" kern="0" spc="2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14" dirty="0">
                <a:solidFill>
                  <a:srgbClr val="846C7E"/>
                </a:solidFill>
                <a:latin typeface="Century Gothic"/>
                <a:cs typeface="Century Gothic"/>
              </a:rPr>
              <a:t>that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will</a:t>
            </a:r>
            <a:r>
              <a:rPr sz="1227" b="1" kern="0" spc="24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guide</a:t>
            </a:r>
            <a:r>
              <a:rPr sz="1227" b="1" kern="0" spc="27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the</a:t>
            </a:r>
            <a:r>
              <a:rPr sz="1227" b="1" kern="0" spc="27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846C7E"/>
                </a:solidFill>
                <a:latin typeface="Century Gothic"/>
                <a:cs typeface="Century Gothic"/>
              </a:rPr>
              <a:t>development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through the</a:t>
            </a:r>
            <a:r>
              <a:rPr sz="1227" b="1" kern="0" spc="3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846C7E"/>
                </a:solidFill>
                <a:latin typeface="Century Gothic"/>
                <a:cs typeface="Century Gothic"/>
              </a:rPr>
              <a:t>coming</a:t>
            </a:r>
            <a:r>
              <a:rPr sz="1227" b="1" kern="0" spc="3" dirty="0">
                <a:solidFill>
                  <a:srgbClr val="846C7E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846C7E"/>
                </a:solidFill>
                <a:latin typeface="Century Gothic"/>
                <a:cs typeface="Century Gothic"/>
              </a:rPr>
              <a:t>decades.</a:t>
            </a:r>
            <a:endParaRPr sz="1227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9705" y="3982605"/>
            <a:ext cx="2302885" cy="2354258"/>
          </a:xfrm>
          <a:prstGeom prst="rect">
            <a:avLst/>
          </a:prstGeom>
        </p:spPr>
        <p:txBody>
          <a:bodyPr vert="horz" wrap="square" lIns="0" tIns="61047" rIns="0" bIns="0" rtlCol="0">
            <a:spAutoFit/>
          </a:bodyPr>
          <a:lstStyle/>
          <a:p>
            <a:pPr marL="8659" defTabSz="623438">
              <a:spcBef>
                <a:spcPts val="481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COMMITTEE</a:t>
            </a:r>
            <a:r>
              <a:rPr sz="955" b="1" kern="0" spc="4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SELECTION</a:t>
            </a:r>
            <a:endParaRPr sz="955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73600" defTabSz="623438">
              <a:lnSpc>
                <a:spcPts val="1364"/>
              </a:lnSpc>
              <a:spcBef>
                <a:spcPts val="82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Within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 day of closing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on the property,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Housing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Authority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initiated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community-</a:t>
            </a:r>
            <a:r>
              <a:rPr sz="818" kern="0" spc="34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led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comprehensive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planning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process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Brown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Ranch,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including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call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Steering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Committee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members.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YVHA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received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1364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more than 90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applications for the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Steering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Committee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from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residents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committed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to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working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hard for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 future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 the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community.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twenty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who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were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ratified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by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YVHA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Board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true snapshot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representing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variety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skill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sets,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viewpoints,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lived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experiences.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4695" y="2450523"/>
            <a:ext cx="2404630" cy="126210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algn="just" defTabSz="623438"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COMMITTEE</a:t>
            </a:r>
            <a:r>
              <a:rPr sz="955" b="1" kern="0" spc="48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MEMBERS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algn="just" defTabSz="623438">
              <a:lnSpc>
                <a:spcPct val="138900"/>
              </a:lnSpc>
              <a:spcBef>
                <a:spcPts val="586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following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Members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met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weekly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fall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2021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framework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192227" algn="just" defTabSz="623438">
              <a:lnSpc>
                <a:spcPct val="138900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Development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Plan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contained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within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this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document.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 More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information about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Steering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Committee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including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member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bios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can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found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on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project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website,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at: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4696" y="3787486"/>
            <a:ext cx="2238808" cy="33825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defTabSz="623438">
              <a:lnSpc>
                <a:spcPct val="138900"/>
              </a:lnSpc>
              <a:spcBef>
                <a:spcPts val="68"/>
              </a:spcBef>
            </a:pPr>
            <a:r>
              <a:rPr sz="818" u="sng" kern="0" dirty="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latin typeface="Century Gothic"/>
                <a:cs typeface="Century Gothic"/>
              </a:rPr>
              <a:t> </a:t>
            </a:r>
            <a:r>
              <a:rPr sz="818" u="sng" kern="0" spc="-7" dirty="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latin typeface="Century Gothic"/>
                <a:cs typeface="Century Gothic"/>
              </a:rPr>
              <a:t>https://brownranchsteamboat.org/steering-</a:t>
            </a:r>
            <a:r>
              <a:rPr sz="818" kern="0" spc="-7" dirty="0">
                <a:solidFill>
                  <a:srgbClr val="205E9E"/>
                </a:solidFill>
                <a:latin typeface="Century Gothic"/>
                <a:cs typeface="Century Gothic"/>
              </a:rPr>
              <a:t> </a:t>
            </a:r>
            <a:r>
              <a:rPr sz="818" u="sng" kern="0" spc="-7" dirty="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latin typeface="Century Gothic"/>
                <a:cs typeface="Century Gothic"/>
              </a:rPr>
              <a:t>committee/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4695" y="4208319"/>
            <a:ext cx="981941" cy="196145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Andrew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Beckler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177940" defTabSz="623438">
              <a:lnSpc>
                <a:spcPct val="159700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Anne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Warhover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Cecilia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Escobar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MacArthur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Erin</a:t>
            </a:r>
            <a:r>
              <a:rPr sz="818" kern="0" spc="3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Miller</a:t>
            </a:r>
            <a:r>
              <a:rPr sz="818" kern="0" spc="34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Gates</a:t>
            </a:r>
            <a:r>
              <a:rPr sz="818" kern="0" spc="-3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Gooding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59700"/>
              </a:lnSpc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Genevieve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Kalmes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Kimball</a:t>
            </a:r>
            <a:r>
              <a:rPr sz="818" kern="0" spc="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Crangle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Kristin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Brown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Wilson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spcBef>
                <a:spcPts val="723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Lina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Grant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1605" y="4208319"/>
            <a:ext cx="1170708" cy="196145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Marsha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Daugenbaugh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94382" defTabSz="623438">
              <a:lnSpc>
                <a:spcPct val="159700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Megan</a:t>
            </a:r>
            <a:r>
              <a:rPr sz="818" kern="0" spc="4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Moore-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Kemp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Patrick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Phillips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1592" defTabSz="623438">
              <a:lnSpc>
                <a:spcPct val="159700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Patrick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Staib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Roger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Ashton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Sarah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Jones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Tatum</a:t>
            </a:r>
            <a:r>
              <a:rPr sz="818" kern="0" spc="-48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Heath</a:t>
            </a:r>
            <a:r>
              <a:rPr sz="818" kern="0" spc="34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Tim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Wohlgenant Vanessa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Avitia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spcBef>
                <a:spcPts val="723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Webster</a:t>
            </a:r>
            <a:r>
              <a:rPr sz="818" kern="0" spc="-5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Jones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6428" y="1033203"/>
            <a:ext cx="4213081" cy="109878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defTabSz="623438">
              <a:lnSpc>
                <a:spcPts val="1418"/>
              </a:lnSpc>
              <a:spcBef>
                <a:spcPts val="68"/>
              </a:spcBef>
            </a:pPr>
            <a:r>
              <a:rPr sz="1227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VISION:</a:t>
            </a:r>
            <a:endParaRPr sz="1227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R="3464" defTabSz="623438">
              <a:lnSpc>
                <a:spcPts val="1364"/>
              </a:lnSpc>
              <a:spcBef>
                <a:spcPts val="82"/>
              </a:spcBef>
            </a:pP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“The</a:t>
            </a:r>
            <a:r>
              <a:rPr sz="1227" b="1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Brown Ranch residents will</a:t>
            </a:r>
            <a:r>
              <a:rPr sz="1227" b="1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live and connect in </a:t>
            </a:r>
            <a:r>
              <a:rPr sz="1227" b="1" kern="0" spc="-34" dirty="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vibrant,</a:t>
            </a:r>
            <a:r>
              <a:rPr sz="1227" b="1" kern="0" spc="-2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resilient,</a:t>
            </a:r>
            <a:r>
              <a:rPr sz="1227" b="1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diverse,</a:t>
            </a:r>
            <a:r>
              <a:rPr sz="1227" b="1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227" b="1" kern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welcoming</a:t>
            </a:r>
            <a:r>
              <a:rPr sz="1227" b="1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neighborhood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sz="1227" b="1" kern="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provides</a:t>
            </a:r>
            <a:r>
              <a:rPr sz="1227" b="1" kern="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227" b="1" kern="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wide</a:t>
            </a:r>
            <a:r>
              <a:rPr sz="1227" b="1" kern="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variety</a:t>
            </a:r>
            <a:r>
              <a:rPr sz="1227" b="1" kern="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227" b="1" kern="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housing</a:t>
            </a:r>
            <a:r>
              <a:rPr sz="1227" b="1" kern="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options</a:t>
            </a:r>
            <a:r>
              <a:rPr sz="1227" b="1" kern="0" spc="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services</a:t>
            </a:r>
            <a:r>
              <a:rPr sz="1227" b="1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designed</a:t>
            </a:r>
            <a:r>
              <a:rPr sz="1227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by</a:t>
            </a:r>
            <a:r>
              <a:rPr sz="1227" b="1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227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1227" b="1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227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FFFFFF"/>
                </a:solidFill>
                <a:latin typeface="Century Gothic"/>
                <a:cs typeface="Century Gothic"/>
              </a:rPr>
              <a:t>Yampa</a:t>
            </a:r>
            <a:r>
              <a:rPr sz="1227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Valley community.”</a:t>
            </a:r>
            <a:endParaRPr sz="1227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56428" y="2453294"/>
            <a:ext cx="1240848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defTabSz="623438">
              <a:spcBef>
                <a:spcPts val="68"/>
              </a:spcBef>
            </a:pPr>
            <a:r>
              <a:rPr sz="955" b="1" kern="0" dirty="0">
                <a:solidFill>
                  <a:srgbClr val="FFFFFF"/>
                </a:solidFill>
                <a:latin typeface="Century Gothic"/>
                <a:cs typeface="Century Gothic"/>
              </a:rPr>
              <a:t>GUIDING</a:t>
            </a:r>
            <a:r>
              <a:rPr sz="955" b="1" kern="0" spc="3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PRINCIPLES: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6428" y="2816975"/>
            <a:ext cx="87890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defTabSz="623438">
              <a:spcBef>
                <a:spcPts val="68"/>
              </a:spcBef>
            </a:pP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1.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8156" y="2768485"/>
            <a:ext cx="3807835" cy="51324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R="3464" defTabSz="623438">
              <a:lnSpc>
                <a:spcPct val="138900"/>
              </a:lnSpc>
              <a:spcBef>
                <a:spcPts val="68"/>
              </a:spcBef>
            </a:pP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Brown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Ranch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will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provide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affordable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attainable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housing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options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for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Routt County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workforce in a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timely and efficient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manner that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meets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both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urgent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long-term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need.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56428" y="3414453"/>
            <a:ext cx="94384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defTabSz="623438">
              <a:spcBef>
                <a:spcPts val="68"/>
              </a:spcBef>
            </a:pP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2.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8156" y="3365962"/>
            <a:ext cx="3871047" cy="51324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R="3464" defTabSz="623438">
              <a:lnSpc>
                <a:spcPct val="138900"/>
              </a:lnSpc>
              <a:spcBef>
                <a:spcPts val="68"/>
              </a:spcBef>
            </a:pP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Brown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Ranch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will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provide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quality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housing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sustainable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yet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flexible,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modern,</a:t>
            </a:r>
            <a:r>
              <a:rPr sz="818" kern="0" spc="-2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efficient,</a:t>
            </a:r>
            <a:r>
              <a:rPr sz="818" kern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safe,</a:t>
            </a:r>
            <a:r>
              <a:rPr sz="818" kern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healthy,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environmentally</a:t>
            </a:r>
            <a:r>
              <a:rPr sz="818" kern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responsible,</a:t>
            </a:r>
            <a:r>
              <a:rPr sz="818" kern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harmony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818" kern="0" spc="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existing</a:t>
            </a:r>
            <a:r>
              <a:rPr sz="818" kern="0" spc="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natural</a:t>
            </a:r>
            <a:r>
              <a:rPr sz="818" kern="0" spc="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systems.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56428" y="4011930"/>
            <a:ext cx="95250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defTabSz="623438">
              <a:spcBef>
                <a:spcPts val="68"/>
              </a:spcBef>
            </a:pP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3.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68156" y="3963439"/>
            <a:ext cx="3835111" cy="51324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R="3464" defTabSz="623438">
              <a:lnSpc>
                <a:spcPct val="138900"/>
              </a:lnSpc>
              <a:spcBef>
                <a:spcPts val="68"/>
              </a:spcBef>
            </a:pP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Brown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Ranch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will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be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both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physically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emotionally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connected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community,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providing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opportunity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social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cohesion</a:t>
            </a:r>
            <a:r>
              <a:rPr sz="818" kern="0" spc="-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successful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vibrant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healthy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lifestyles.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56429" y="4609407"/>
            <a:ext cx="95683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defTabSz="623438">
              <a:spcBef>
                <a:spcPts val="68"/>
              </a:spcBef>
            </a:pP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4.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68155" y="4560917"/>
            <a:ext cx="3795280" cy="51324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R="3464" defTabSz="623438">
              <a:lnSpc>
                <a:spcPct val="138900"/>
              </a:lnSpc>
              <a:spcBef>
                <a:spcPts val="68"/>
              </a:spcBef>
            </a:pP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community-driven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process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design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develop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Brown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Ranch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will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be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inclusive,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fact-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based,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honest,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cost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efficient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collaborative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818" kern="0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all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relevant</a:t>
            </a:r>
            <a:r>
              <a:rPr sz="818" kern="0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FFFFFF"/>
                </a:solidFill>
                <a:latin typeface="Century Gothic"/>
                <a:cs typeface="Century Gothic"/>
              </a:rPr>
              <a:t>stakeholders.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5261752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4" h="1086484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71062" y="3817105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4" h="1086484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0" y="2303320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4" h="1086485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4261" y="2304588"/>
            <a:ext cx="740785" cy="742950"/>
          </a:xfrm>
          <a:custGeom>
            <a:avLst/>
            <a:gdLst/>
            <a:ahLst/>
            <a:cxnLst/>
            <a:rect l="l" t="t" r="r" b="b"/>
            <a:pathLst>
              <a:path w="1086485" h="1089660">
                <a:moveTo>
                  <a:pt x="543153" y="0"/>
                </a:moveTo>
                <a:lnTo>
                  <a:pt x="496288" y="1999"/>
                </a:lnTo>
                <a:lnTo>
                  <a:pt x="450530" y="7888"/>
                </a:lnTo>
                <a:lnTo>
                  <a:pt x="406042" y="17504"/>
                </a:lnTo>
                <a:lnTo>
                  <a:pt x="362987" y="30682"/>
                </a:lnTo>
                <a:lnTo>
                  <a:pt x="321528" y="47260"/>
                </a:lnTo>
                <a:lnTo>
                  <a:pt x="281828" y="67074"/>
                </a:lnTo>
                <a:lnTo>
                  <a:pt x="244050" y="89959"/>
                </a:lnTo>
                <a:lnTo>
                  <a:pt x="208358" y="115754"/>
                </a:lnTo>
                <a:lnTo>
                  <a:pt x="174914" y="144293"/>
                </a:lnTo>
                <a:lnTo>
                  <a:pt x="143881" y="175415"/>
                </a:lnTo>
                <a:lnTo>
                  <a:pt x="115423" y="208954"/>
                </a:lnTo>
                <a:lnTo>
                  <a:pt x="89702" y="244749"/>
                </a:lnTo>
                <a:lnTo>
                  <a:pt x="66882" y="282634"/>
                </a:lnTo>
                <a:lnTo>
                  <a:pt x="47125" y="322447"/>
                </a:lnTo>
                <a:lnTo>
                  <a:pt x="30595" y="364024"/>
                </a:lnTo>
                <a:lnTo>
                  <a:pt x="17454" y="407202"/>
                </a:lnTo>
                <a:lnTo>
                  <a:pt x="7866" y="451816"/>
                </a:lnTo>
                <a:lnTo>
                  <a:pt x="1993" y="497704"/>
                </a:lnTo>
                <a:lnTo>
                  <a:pt x="0" y="544703"/>
                </a:lnTo>
                <a:lnTo>
                  <a:pt x="1993" y="591703"/>
                </a:lnTo>
                <a:lnTo>
                  <a:pt x="7866" y="637592"/>
                </a:lnTo>
                <a:lnTo>
                  <a:pt x="17454" y="682209"/>
                </a:lnTo>
                <a:lnTo>
                  <a:pt x="30595" y="725388"/>
                </a:lnTo>
                <a:lnTo>
                  <a:pt x="47125" y="766966"/>
                </a:lnTo>
                <a:lnTo>
                  <a:pt x="66882" y="806780"/>
                </a:lnTo>
                <a:lnTo>
                  <a:pt x="89702" y="844666"/>
                </a:lnTo>
                <a:lnTo>
                  <a:pt x="115423" y="880461"/>
                </a:lnTo>
                <a:lnTo>
                  <a:pt x="143881" y="914001"/>
                </a:lnTo>
                <a:lnTo>
                  <a:pt x="174914" y="945123"/>
                </a:lnTo>
                <a:lnTo>
                  <a:pt x="208358" y="973663"/>
                </a:lnTo>
                <a:lnTo>
                  <a:pt x="244050" y="999458"/>
                </a:lnTo>
                <a:lnTo>
                  <a:pt x="281828" y="1022344"/>
                </a:lnTo>
                <a:lnTo>
                  <a:pt x="321528" y="1042157"/>
                </a:lnTo>
                <a:lnTo>
                  <a:pt x="362987" y="1058735"/>
                </a:lnTo>
                <a:lnTo>
                  <a:pt x="406042" y="1071914"/>
                </a:lnTo>
                <a:lnTo>
                  <a:pt x="450530" y="1081529"/>
                </a:lnTo>
                <a:lnTo>
                  <a:pt x="496288" y="1087419"/>
                </a:lnTo>
                <a:lnTo>
                  <a:pt x="543153" y="1089418"/>
                </a:lnTo>
                <a:lnTo>
                  <a:pt x="590018" y="1087419"/>
                </a:lnTo>
                <a:lnTo>
                  <a:pt x="635776" y="1081529"/>
                </a:lnTo>
                <a:lnTo>
                  <a:pt x="680265" y="1071914"/>
                </a:lnTo>
                <a:lnTo>
                  <a:pt x="723320" y="1058735"/>
                </a:lnTo>
                <a:lnTo>
                  <a:pt x="764779" y="1042157"/>
                </a:lnTo>
                <a:lnTo>
                  <a:pt x="804478" y="1022344"/>
                </a:lnTo>
                <a:lnTo>
                  <a:pt x="842256" y="999458"/>
                </a:lnTo>
                <a:lnTo>
                  <a:pt x="877948" y="973663"/>
                </a:lnTo>
                <a:lnTo>
                  <a:pt x="911392" y="945123"/>
                </a:lnTo>
                <a:lnTo>
                  <a:pt x="942425" y="914001"/>
                </a:lnTo>
                <a:lnTo>
                  <a:pt x="970883" y="880461"/>
                </a:lnTo>
                <a:lnTo>
                  <a:pt x="996604" y="844666"/>
                </a:lnTo>
                <a:lnTo>
                  <a:pt x="1019424" y="806780"/>
                </a:lnTo>
                <a:lnTo>
                  <a:pt x="1039181" y="766966"/>
                </a:lnTo>
                <a:lnTo>
                  <a:pt x="1055712" y="725388"/>
                </a:lnTo>
                <a:lnTo>
                  <a:pt x="1068852" y="682209"/>
                </a:lnTo>
                <a:lnTo>
                  <a:pt x="1078441" y="637592"/>
                </a:lnTo>
                <a:lnTo>
                  <a:pt x="1084313" y="591703"/>
                </a:lnTo>
                <a:lnTo>
                  <a:pt x="1086307" y="544703"/>
                </a:lnTo>
                <a:lnTo>
                  <a:pt x="1084313" y="497704"/>
                </a:lnTo>
                <a:lnTo>
                  <a:pt x="1078441" y="451816"/>
                </a:lnTo>
                <a:lnTo>
                  <a:pt x="1068852" y="407202"/>
                </a:lnTo>
                <a:lnTo>
                  <a:pt x="1055712" y="364024"/>
                </a:lnTo>
                <a:lnTo>
                  <a:pt x="1039181" y="322447"/>
                </a:lnTo>
                <a:lnTo>
                  <a:pt x="1019424" y="282634"/>
                </a:lnTo>
                <a:lnTo>
                  <a:pt x="996604" y="244749"/>
                </a:lnTo>
                <a:lnTo>
                  <a:pt x="970883" y="208954"/>
                </a:lnTo>
                <a:lnTo>
                  <a:pt x="942425" y="175415"/>
                </a:lnTo>
                <a:lnTo>
                  <a:pt x="911392" y="144293"/>
                </a:lnTo>
                <a:lnTo>
                  <a:pt x="877948" y="115754"/>
                </a:lnTo>
                <a:lnTo>
                  <a:pt x="842256" y="89959"/>
                </a:lnTo>
                <a:lnTo>
                  <a:pt x="804478" y="67074"/>
                </a:lnTo>
                <a:lnTo>
                  <a:pt x="764779" y="47260"/>
                </a:lnTo>
                <a:lnTo>
                  <a:pt x="723320" y="30682"/>
                </a:lnTo>
                <a:lnTo>
                  <a:pt x="680265" y="17504"/>
                </a:lnTo>
                <a:lnTo>
                  <a:pt x="635776" y="7888"/>
                </a:lnTo>
                <a:lnTo>
                  <a:pt x="590018" y="1999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8364" y="4688393"/>
            <a:ext cx="740785" cy="742950"/>
          </a:xfrm>
          <a:custGeom>
            <a:avLst/>
            <a:gdLst/>
            <a:ahLst/>
            <a:cxnLst/>
            <a:rect l="l" t="t" r="r" b="b"/>
            <a:pathLst>
              <a:path w="1086485" h="1089659">
                <a:moveTo>
                  <a:pt x="543153" y="0"/>
                </a:moveTo>
                <a:lnTo>
                  <a:pt x="496288" y="1999"/>
                </a:lnTo>
                <a:lnTo>
                  <a:pt x="450530" y="7888"/>
                </a:lnTo>
                <a:lnTo>
                  <a:pt x="406042" y="17504"/>
                </a:lnTo>
                <a:lnTo>
                  <a:pt x="362987" y="30682"/>
                </a:lnTo>
                <a:lnTo>
                  <a:pt x="321528" y="47260"/>
                </a:lnTo>
                <a:lnTo>
                  <a:pt x="281828" y="67074"/>
                </a:lnTo>
                <a:lnTo>
                  <a:pt x="244050" y="89959"/>
                </a:lnTo>
                <a:lnTo>
                  <a:pt x="208358" y="115754"/>
                </a:lnTo>
                <a:lnTo>
                  <a:pt x="174914" y="144293"/>
                </a:lnTo>
                <a:lnTo>
                  <a:pt x="143881" y="175415"/>
                </a:lnTo>
                <a:lnTo>
                  <a:pt x="115423" y="208954"/>
                </a:lnTo>
                <a:lnTo>
                  <a:pt x="89702" y="244749"/>
                </a:lnTo>
                <a:lnTo>
                  <a:pt x="66882" y="282634"/>
                </a:lnTo>
                <a:lnTo>
                  <a:pt x="47125" y="322447"/>
                </a:lnTo>
                <a:lnTo>
                  <a:pt x="30595" y="364024"/>
                </a:lnTo>
                <a:lnTo>
                  <a:pt x="17454" y="407202"/>
                </a:lnTo>
                <a:lnTo>
                  <a:pt x="7866" y="451816"/>
                </a:lnTo>
                <a:lnTo>
                  <a:pt x="1993" y="497704"/>
                </a:lnTo>
                <a:lnTo>
                  <a:pt x="0" y="544703"/>
                </a:lnTo>
                <a:lnTo>
                  <a:pt x="1993" y="591703"/>
                </a:lnTo>
                <a:lnTo>
                  <a:pt x="7866" y="637592"/>
                </a:lnTo>
                <a:lnTo>
                  <a:pt x="17454" y="682209"/>
                </a:lnTo>
                <a:lnTo>
                  <a:pt x="30595" y="725388"/>
                </a:lnTo>
                <a:lnTo>
                  <a:pt x="47125" y="766966"/>
                </a:lnTo>
                <a:lnTo>
                  <a:pt x="66882" y="806780"/>
                </a:lnTo>
                <a:lnTo>
                  <a:pt x="89702" y="844666"/>
                </a:lnTo>
                <a:lnTo>
                  <a:pt x="115423" y="880461"/>
                </a:lnTo>
                <a:lnTo>
                  <a:pt x="143881" y="914001"/>
                </a:lnTo>
                <a:lnTo>
                  <a:pt x="174914" y="945123"/>
                </a:lnTo>
                <a:lnTo>
                  <a:pt x="208358" y="973663"/>
                </a:lnTo>
                <a:lnTo>
                  <a:pt x="244050" y="999458"/>
                </a:lnTo>
                <a:lnTo>
                  <a:pt x="281828" y="1022344"/>
                </a:lnTo>
                <a:lnTo>
                  <a:pt x="321528" y="1042157"/>
                </a:lnTo>
                <a:lnTo>
                  <a:pt x="362987" y="1058735"/>
                </a:lnTo>
                <a:lnTo>
                  <a:pt x="406042" y="1071914"/>
                </a:lnTo>
                <a:lnTo>
                  <a:pt x="450530" y="1081529"/>
                </a:lnTo>
                <a:lnTo>
                  <a:pt x="496288" y="1087419"/>
                </a:lnTo>
                <a:lnTo>
                  <a:pt x="543153" y="1089418"/>
                </a:lnTo>
                <a:lnTo>
                  <a:pt x="590018" y="1087419"/>
                </a:lnTo>
                <a:lnTo>
                  <a:pt x="635776" y="1081529"/>
                </a:lnTo>
                <a:lnTo>
                  <a:pt x="680265" y="1071914"/>
                </a:lnTo>
                <a:lnTo>
                  <a:pt x="723320" y="1058735"/>
                </a:lnTo>
                <a:lnTo>
                  <a:pt x="764779" y="1042157"/>
                </a:lnTo>
                <a:lnTo>
                  <a:pt x="804478" y="1022344"/>
                </a:lnTo>
                <a:lnTo>
                  <a:pt x="842256" y="999458"/>
                </a:lnTo>
                <a:lnTo>
                  <a:pt x="877948" y="973663"/>
                </a:lnTo>
                <a:lnTo>
                  <a:pt x="911392" y="945123"/>
                </a:lnTo>
                <a:lnTo>
                  <a:pt x="942425" y="914001"/>
                </a:lnTo>
                <a:lnTo>
                  <a:pt x="970883" y="880461"/>
                </a:lnTo>
                <a:lnTo>
                  <a:pt x="996604" y="844666"/>
                </a:lnTo>
                <a:lnTo>
                  <a:pt x="1019424" y="806780"/>
                </a:lnTo>
                <a:lnTo>
                  <a:pt x="1039181" y="766966"/>
                </a:lnTo>
                <a:lnTo>
                  <a:pt x="1055712" y="725388"/>
                </a:lnTo>
                <a:lnTo>
                  <a:pt x="1068852" y="682209"/>
                </a:lnTo>
                <a:lnTo>
                  <a:pt x="1078441" y="637592"/>
                </a:lnTo>
                <a:lnTo>
                  <a:pt x="1084313" y="591703"/>
                </a:lnTo>
                <a:lnTo>
                  <a:pt x="1086307" y="544703"/>
                </a:lnTo>
                <a:lnTo>
                  <a:pt x="1084313" y="497704"/>
                </a:lnTo>
                <a:lnTo>
                  <a:pt x="1078441" y="451816"/>
                </a:lnTo>
                <a:lnTo>
                  <a:pt x="1068852" y="407202"/>
                </a:lnTo>
                <a:lnTo>
                  <a:pt x="1055712" y="364024"/>
                </a:lnTo>
                <a:lnTo>
                  <a:pt x="1039181" y="322447"/>
                </a:lnTo>
                <a:lnTo>
                  <a:pt x="1019424" y="282634"/>
                </a:lnTo>
                <a:lnTo>
                  <a:pt x="996604" y="244749"/>
                </a:lnTo>
                <a:lnTo>
                  <a:pt x="970883" y="208954"/>
                </a:lnTo>
                <a:lnTo>
                  <a:pt x="942425" y="175415"/>
                </a:lnTo>
                <a:lnTo>
                  <a:pt x="911392" y="144293"/>
                </a:lnTo>
                <a:lnTo>
                  <a:pt x="877948" y="115754"/>
                </a:lnTo>
                <a:lnTo>
                  <a:pt x="842256" y="89959"/>
                </a:lnTo>
                <a:lnTo>
                  <a:pt x="804478" y="67074"/>
                </a:lnTo>
                <a:lnTo>
                  <a:pt x="764779" y="47260"/>
                </a:lnTo>
                <a:lnTo>
                  <a:pt x="723320" y="30682"/>
                </a:lnTo>
                <a:lnTo>
                  <a:pt x="680265" y="17504"/>
                </a:lnTo>
                <a:lnTo>
                  <a:pt x="635776" y="7888"/>
                </a:lnTo>
                <a:lnTo>
                  <a:pt x="590018" y="1999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27003" y="3817105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4" h="1086484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51943" y="2303320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4" h="1086485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0695" y="3808090"/>
            <a:ext cx="740785" cy="742950"/>
          </a:xfrm>
          <a:custGeom>
            <a:avLst/>
            <a:gdLst/>
            <a:ahLst/>
            <a:cxnLst/>
            <a:rect l="l" t="t" r="r" b="b"/>
            <a:pathLst>
              <a:path w="1086485" h="1089659">
                <a:moveTo>
                  <a:pt x="543153" y="0"/>
                </a:moveTo>
                <a:lnTo>
                  <a:pt x="496288" y="1999"/>
                </a:lnTo>
                <a:lnTo>
                  <a:pt x="450530" y="7888"/>
                </a:lnTo>
                <a:lnTo>
                  <a:pt x="406042" y="17504"/>
                </a:lnTo>
                <a:lnTo>
                  <a:pt x="362987" y="30682"/>
                </a:lnTo>
                <a:lnTo>
                  <a:pt x="321528" y="47260"/>
                </a:lnTo>
                <a:lnTo>
                  <a:pt x="281828" y="67074"/>
                </a:lnTo>
                <a:lnTo>
                  <a:pt x="244050" y="89959"/>
                </a:lnTo>
                <a:lnTo>
                  <a:pt x="208358" y="115754"/>
                </a:lnTo>
                <a:lnTo>
                  <a:pt x="174914" y="144293"/>
                </a:lnTo>
                <a:lnTo>
                  <a:pt x="143881" y="175415"/>
                </a:lnTo>
                <a:lnTo>
                  <a:pt x="115423" y="208954"/>
                </a:lnTo>
                <a:lnTo>
                  <a:pt x="89702" y="244749"/>
                </a:lnTo>
                <a:lnTo>
                  <a:pt x="66882" y="282634"/>
                </a:lnTo>
                <a:lnTo>
                  <a:pt x="47125" y="322447"/>
                </a:lnTo>
                <a:lnTo>
                  <a:pt x="30595" y="364024"/>
                </a:lnTo>
                <a:lnTo>
                  <a:pt x="17454" y="407202"/>
                </a:lnTo>
                <a:lnTo>
                  <a:pt x="7866" y="451816"/>
                </a:lnTo>
                <a:lnTo>
                  <a:pt x="1993" y="497704"/>
                </a:lnTo>
                <a:lnTo>
                  <a:pt x="0" y="544703"/>
                </a:lnTo>
                <a:lnTo>
                  <a:pt x="1993" y="591703"/>
                </a:lnTo>
                <a:lnTo>
                  <a:pt x="7866" y="637592"/>
                </a:lnTo>
                <a:lnTo>
                  <a:pt x="17454" y="682209"/>
                </a:lnTo>
                <a:lnTo>
                  <a:pt x="30595" y="725388"/>
                </a:lnTo>
                <a:lnTo>
                  <a:pt x="47125" y="766966"/>
                </a:lnTo>
                <a:lnTo>
                  <a:pt x="66882" y="806780"/>
                </a:lnTo>
                <a:lnTo>
                  <a:pt x="89702" y="844666"/>
                </a:lnTo>
                <a:lnTo>
                  <a:pt x="115423" y="880461"/>
                </a:lnTo>
                <a:lnTo>
                  <a:pt x="143881" y="914001"/>
                </a:lnTo>
                <a:lnTo>
                  <a:pt x="174914" y="945123"/>
                </a:lnTo>
                <a:lnTo>
                  <a:pt x="208358" y="973663"/>
                </a:lnTo>
                <a:lnTo>
                  <a:pt x="244050" y="999458"/>
                </a:lnTo>
                <a:lnTo>
                  <a:pt x="281828" y="1022344"/>
                </a:lnTo>
                <a:lnTo>
                  <a:pt x="321528" y="1042157"/>
                </a:lnTo>
                <a:lnTo>
                  <a:pt x="362987" y="1058735"/>
                </a:lnTo>
                <a:lnTo>
                  <a:pt x="406042" y="1071914"/>
                </a:lnTo>
                <a:lnTo>
                  <a:pt x="450530" y="1081529"/>
                </a:lnTo>
                <a:lnTo>
                  <a:pt x="496288" y="1087419"/>
                </a:lnTo>
                <a:lnTo>
                  <a:pt x="543153" y="1089418"/>
                </a:lnTo>
                <a:lnTo>
                  <a:pt x="590018" y="1087419"/>
                </a:lnTo>
                <a:lnTo>
                  <a:pt x="635776" y="1081529"/>
                </a:lnTo>
                <a:lnTo>
                  <a:pt x="680265" y="1071914"/>
                </a:lnTo>
                <a:lnTo>
                  <a:pt x="723320" y="1058735"/>
                </a:lnTo>
                <a:lnTo>
                  <a:pt x="764779" y="1042157"/>
                </a:lnTo>
                <a:lnTo>
                  <a:pt x="804478" y="1022344"/>
                </a:lnTo>
                <a:lnTo>
                  <a:pt x="842256" y="999458"/>
                </a:lnTo>
                <a:lnTo>
                  <a:pt x="877948" y="973663"/>
                </a:lnTo>
                <a:lnTo>
                  <a:pt x="911392" y="945123"/>
                </a:lnTo>
                <a:lnTo>
                  <a:pt x="942425" y="914001"/>
                </a:lnTo>
                <a:lnTo>
                  <a:pt x="970883" y="880461"/>
                </a:lnTo>
                <a:lnTo>
                  <a:pt x="996604" y="844666"/>
                </a:lnTo>
                <a:lnTo>
                  <a:pt x="1019424" y="806780"/>
                </a:lnTo>
                <a:lnTo>
                  <a:pt x="1039181" y="766966"/>
                </a:lnTo>
                <a:lnTo>
                  <a:pt x="1055712" y="725388"/>
                </a:lnTo>
                <a:lnTo>
                  <a:pt x="1068852" y="682209"/>
                </a:lnTo>
                <a:lnTo>
                  <a:pt x="1078441" y="637592"/>
                </a:lnTo>
                <a:lnTo>
                  <a:pt x="1084313" y="591703"/>
                </a:lnTo>
                <a:lnTo>
                  <a:pt x="1086307" y="544703"/>
                </a:lnTo>
                <a:lnTo>
                  <a:pt x="1084313" y="497704"/>
                </a:lnTo>
                <a:lnTo>
                  <a:pt x="1078441" y="451816"/>
                </a:lnTo>
                <a:lnTo>
                  <a:pt x="1068852" y="407202"/>
                </a:lnTo>
                <a:lnTo>
                  <a:pt x="1055712" y="364024"/>
                </a:lnTo>
                <a:lnTo>
                  <a:pt x="1039181" y="322447"/>
                </a:lnTo>
                <a:lnTo>
                  <a:pt x="1019424" y="282634"/>
                </a:lnTo>
                <a:lnTo>
                  <a:pt x="996604" y="244749"/>
                </a:lnTo>
                <a:lnTo>
                  <a:pt x="970883" y="208954"/>
                </a:lnTo>
                <a:lnTo>
                  <a:pt x="942425" y="175415"/>
                </a:lnTo>
                <a:lnTo>
                  <a:pt x="911392" y="144293"/>
                </a:lnTo>
                <a:lnTo>
                  <a:pt x="877948" y="115754"/>
                </a:lnTo>
                <a:lnTo>
                  <a:pt x="842256" y="89959"/>
                </a:lnTo>
                <a:lnTo>
                  <a:pt x="804478" y="67074"/>
                </a:lnTo>
                <a:lnTo>
                  <a:pt x="764779" y="47260"/>
                </a:lnTo>
                <a:lnTo>
                  <a:pt x="723320" y="30682"/>
                </a:lnTo>
                <a:lnTo>
                  <a:pt x="680265" y="17504"/>
                </a:lnTo>
                <a:lnTo>
                  <a:pt x="635776" y="7888"/>
                </a:lnTo>
                <a:lnTo>
                  <a:pt x="590018" y="1999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0695" y="5254362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5" h="1086484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08364" y="2304588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5" h="1086485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51943" y="5268990"/>
            <a:ext cx="740785" cy="740785"/>
          </a:xfrm>
          <a:custGeom>
            <a:avLst/>
            <a:gdLst/>
            <a:ahLst/>
            <a:cxnLst/>
            <a:rect l="l" t="t" r="r" b="b"/>
            <a:pathLst>
              <a:path w="1086484" h="1086484">
                <a:moveTo>
                  <a:pt x="543153" y="0"/>
                </a:moveTo>
                <a:lnTo>
                  <a:pt x="496288" y="1993"/>
                </a:lnTo>
                <a:lnTo>
                  <a:pt x="450530" y="7865"/>
                </a:lnTo>
                <a:lnTo>
                  <a:pt x="406042" y="17452"/>
                </a:lnTo>
                <a:lnTo>
                  <a:pt x="362987" y="30592"/>
                </a:lnTo>
                <a:lnTo>
                  <a:pt x="321528" y="47121"/>
                </a:lnTo>
                <a:lnTo>
                  <a:pt x="281828" y="66876"/>
                </a:lnTo>
                <a:lnTo>
                  <a:pt x="244050" y="89695"/>
                </a:lnTo>
                <a:lnTo>
                  <a:pt x="208358" y="115414"/>
                </a:lnTo>
                <a:lnTo>
                  <a:pt x="174914" y="143871"/>
                </a:lnTo>
                <a:lnTo>
                  <a:pt x="143881" y="174902"/>
                </a:lnTo>
                <a:lnTo>
                  <a:pt x="115423" y="208345"/>
                </a:lnTo>
                <a:lnTo>
                  <a:pt x="89702" y="244036"/>
                </a:lnTo>
                <a:lnTo>
                  <a:pt x="66882" y="281813"/>
                </a:lnTo>
                <a:lnTo>
                  <a:pt x="47125" y="321512"/>
                </a:lnTo>
                <a:lnTo>
                  <a:pt x="30595" y="362970"/>
                </a:lnTo>
                <a:lnTo>
                  <a:pt x="17454" y="406026"/>
                </a:lnTo>
                <a:lnTo>
                  <a:pt x="7866" y="450514"/>
                </a:lnTo>
                <a:lnTo>
                  <a:pt x="1993" y="496274"/>
                </a:lnTo>
                <a:lnTo>
                  <a:pt x="0" y="543140"/>
                </a:lnTo>
                <a:lnTo>
                  <a:pt x="1993" y="590006"/>
                </a:lnTo>
                <a:lnTo>
                  <a:pt x="7866" y="635764"/>
                </a:lnTo>
                <a:lnTo>
                  <a:pt x="17454" y="680252"/>
                </a:lnTo>
                <a:lnTo>
                  <a:pt x="30595" y="723307"/>
                </a:lnTo>
                <a:lnTo>
                  <a:pt x="47125" y="764766"/>
                </a:lnTo>
                <a:lnTo>
                  <a:pt x="66882" y="804466"/>
                </a:lnTo>
                <a:lnTo>
                  <a:pt x="89702" y="842243"/>
                </a:lnTo>
                <a:lnTo>
                  <a:pt x="115423" y="877935"/>
                </a:lnTo>
                <a:lnTo>
                  <a:pt x="143881" y="911380"/>
                </a:lnTo>
                <a:lnTo>
                  <a:pt x="174914" y="942412"/>
                </a:lnTo>
                <a:lnTo>
                  <a:pt x="208358" y="970870"/>
                </a:lnTo>
                <a:lnTo>
                  <a:pt x="244050" y="996591"/>
                </a:lnTo>
                <a:lnTo>
                  <a:pt x="281828" y="1019412"/>
                </a:lnTo>
                <a:lnTo>
                  <a:pt x="321528" y="1039169"/>
                </a:lnTo>
                <a:lnTo>
                  <a:pt x="362987" y="1055699"/>
                </a:lnTo>
                <a:lnTo>
                  <a:pt x="406042" y="1068840"/>
                </a:lnTo>
                <a:lnTo>
                  <a:pt x="450530" y="1078428"/>
                </a:lnTo>
                <a:lnTo>
                  <a:pt x="496288" y="1084300"/>
                </a:lnTo>
                <a:lnTo>
                  <a:pt x="543153" y="1086294"/>
                </a:lnTo>
                <a:lnTo>
                  <a:pt x="590018" y="1084300"/>
                </a:lnTo>
                <a:lnTo>
                  <a:pt x="635776" y="1078428"/>
                </a:lnTo>
                <a:lnTo>
                  <a:pt x="680265" y="1068840"/>
                </a:lnTo>
                <a:lnTo>
                  <a:pt x="723320" y="1055699"/>
                </a:lnTo>
                <a:lnTo>
                  <a:pt x="764779" y="1039169"/>
                </a:lnTo>
                <a:lnTo>
                  <a:pt x="804478" y="1019412"/>
                </a:lnTo>
                <a:lnTo>
                  <a:pt x="842256" y="996591"/>
                </a:lnTo>
                <a:lnTo>
                  <a:pt x="877948" y="970870"/>
                </a:lnTo>
                <a:lnTo>
                  <a:pt x="911392" y="942412"/>
                </a:lnTo>
                <a:lnTo>
                  <a:pt x="942425" y="911380"/>
                </a:lnTo>
                <a:lnTo>
                  <a:pt x="970883" y="877935"/>
                </a:lnTo>
                <a:lnTo>
                  <a:pt x="996604" y="842243"/>
                </a:lnTo>
                <a:lnTo>
                  <a:pt x="1019424" y="804466"/>
                </a:lnTo>
                <a:lnTo>
                  <a:pt x="1039181" y="764766"/>
                </a:lnTo>
                <a:lnTo>
                  <a:pt x="1055712" y="723307"/>
                </a:lnTo>
                <a:lnTo>
                  <a:pt x="1068852" y="680252"/>
                </a:lnTo>
                <a:lnTo>
                  <a:pt x="1078441" y="635764"/>
                </a:lnTo>
                <a:lnTo>
                  <a:pt x="1084313" y="590006"/>
                </a:lnTo>
                <a:lnTo>
                  <a:pt x="1086307" y="543140"/>
                </a:lnTo>
                <a:lnTo>
                  <a:pt x="1084313" y="496274"/>
                </a:lnTo>
                <a:lnTo>
                  <a:pt x="1078441" y="450514"/>
                </a:lnTo>
                <a:lnTo>
                  <a:pt x="1068852" y="406026"/>
                </a:lnTo>
                <a:lnTo>
                  <a:pt x="1055712" y="362970"/>
                </a:lnTo>
                <a:lnTo>
                  <a:pt x="1039181" y="321512"/>
                </a:lnTo>
                <a:lnTo>
                  <a:pt x="1019424" y="281813"/>
                </a:lnTo>
                <a:lnTo>
                  <a:pt x="996604" y="244036"/>
                </a:lnTo>
                <a:lnTo>
                  <a:pt x="970883" y="208345"/>
                </a:lnTo>
                <a:lnTo>
                  <a:pt x="942425" y="174902"/>
                </a:lnTo>
                <a:lnTo>
                  <a:pt x="911392" y="143871"/>
                </a:lnTo>
                <a:lnTo>
                  <a:pt x="877948" y="115414"/>
                </a:lnTo>
                <a:lnTo>
                  <a:pt x="842256" y="89695"/>
                </a:lnTo>
                <a:lnTo>
                  <a:pt x="804478" y="66876"/>
                </a:lnTo>
                <a:lnTo>
                  <a:pt x="764779" y="47121"/>
                </a:lnTo>
                <a:lnTo>
                  <a:pt x="723320" y="30592"/>
                </a:lnTo>
                <a:lnTo>
                  <a:pt x="680265" y="17452"/>
                </a:lnTo>
                <a:lnTo>
                  <a:pt x="635776" y="7865"/>
                </a:lnTo>
                <a:lnTo>
                  <a:pt x="590018" y="1993"/>
                </a:lnTo>
                <a:lnTo>
                  <a:pt x="543153" y="0"/>
                </a:lnTo>
                <a:close/>
              </a:path>
            </a:pathLst>
          </a:custGeom>
          <a:solidFill>
            <a:srgbClr val="8A614E">
              <a:alpha val="50000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9705" y="718704"/>
            <a:ext cx="4390159" cy="113341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2454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FINDINGS</a:t>
            </a:r>
            <a:endParaRPr sz="2454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19000"/>
              </a:lnSpc>
              <a:spcBef>
                <a:spcPts val="545"/>
              </a:spcBef>
            </a:pP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This</a:t>
            </a:r>
            <a:r>
              <a:rPr sz="955" b="1" kern="0" spc="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summary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of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findings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reflects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research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and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data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from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Health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Equity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Group</a:t>
            </a:r>
            <a:r>
              <a:rPr sz="955" b="1" kern="0" spc="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meetings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along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with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research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and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reports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from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multiple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community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organizations</a:t>
            </a:r>
            <a:r>
              <a:rPr sz="955" b="1" kern="0" spc="-3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such as the Colorado</a:t>
            </a:r>
            <a:r>
              <a:rPr sz="955" b="1" kern="0" spc="-3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Futures Center 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(CFC),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 and </a:t>
            </a:r>
            <a:r>
              <a:rPr sz="955" b="1" kern="0" spc="-17" dirty="0">
                <a:solidFill>
                  <a:srgbClr val="8A614E"/>
                </a:solidFill>
                <a:latin typeface="Century Gothic"/>
                <a:cs typeface="Century Gothic"/>
              </a:rPr>
              <a:t>the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Northwest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Colorado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Health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Aging</a:t>
            </a:r>
            <a:r>
              <a:rPr sz="955" b="1" kern="0" spc="2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Coalition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Report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2020.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99705" y="199159"/>
            <a:ext cx="2929803" cy="51240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pc="-14" dirty="0">
                <a:solidFill>
                  <a:srgbClr val="8A614E"/>
                </a:solidFill>
              </a:rPr>
              <a:t>HEALTH</a:t>
            </a:r>
            <a:r>
              <a:rPr spc="-198" dirty="0">
                <a:solidFill>
                  <a:srgbClr val="8A614E"/>
                </a:solidFill>
              </a:rPr>
              <a:t> </a:t>
            </a:r>
            <a:r>
              <a:rPr spc="-7" dirty="0">
                <a:solidFill>
                  <a:srgbClr val="8A614E"/>
                </a:solidFill>
              </a:rPr>
              <a:t>EQUITY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3583030" y="2495729"/>
            <a:ext cx="580159" cy="394422"/>
            <a:chOff x="4086710" y="3660402"/>
            <a:chExt cx="850900" cy="57848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6710" y="3698523"/>
              <a:ext cx="548827" cy="54026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92748" y="3797471"/>
              <a:ext cx="0" cy="393700"/>
            </a:xfrm>
            <a:custGeom>
              <a:avLst/>
              <a:gdLst/>
              <a:ahLst/>
              <a:cxnLst/>
              <a:rect l="l" t="t" r="r" b="b"/>
              <a:pathLst>
                <a:path h="393700">
                  <a:moveTo>
                    <a:pt x="0" y="0"/>
                  </a:moveTo>
                  <a:lnTo>
                    <a:pt x="0" y="393700"/>
                  </a:lnTo>
                </a:path>
              </a:pathLst>
            </a:custGeom>
            <a:ln w="208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56298" y="3797470"/>
              <a:ext cx="73025" cy="62865"/>
            </a:xfrm>
            <a:custGeom>
              <a:avLst/>
              <a:gdLst/>
              <a:ahLst/>
              <a:cxnLst/>
              <a:rect l="l" t="t" r="r" b="b"/>
              <a:pathLst>
                <a:path w="73025" h="62864">
                  <a:moveTo>
                    <a:pt x="0" y="62496"/>
                  </a:moveTo>
                  <a:lnTo>
                    <a:pt x="36449" y="0"/>
                  </a:lnTo>
                  <a:lnTo>
                    <a:pt x="72910" y="62496"/>
                  </a:lnTo>
                </a:path>
              </a:pathLst>
            </a:custGeom>
            <a:ln w="208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890516" y="3670818"/>
              <a:ext cx="0" cy="520700"/>
            </a:xfrm>
            <a:custGeom>
              <a:avLst/>
              <a:gdLst/>
              <a:ahLst/>
              <a:cxnLst/>
              <a:rect l="l" t="t" r="r" b="b"/>
              <a:pathLst>
                <a:path h="520700">
                  <a:moveTo>
                    <a:pt x="0" y="0"/>
                  </a:moveTo>
                  <a:lnTo>
                    <a:pt x="0" y="520230"/>
                  </a:lnTo>
                </a:path>
              </a:pathLst>
            </a:custGeom>
            <a:ln w="208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854065" y="3670816"/>
              <a:ext cx="73025" cy="62865"/>
            </a:xfrm>
            <a:custGeom>
              <a:avLst/>
              <a:gdLst/>
              <a:ahLst/>
              <a:cxnLst/>
              <a:rect l="l" t="t" r="r" b="b"/>
              <a:pathLst>
                <a:path w="73025" h="62864">
                  <a:moveTo>
                    <a:pt x="0" y="62496"/>
                  </a:moveTo>
                  <a:lnTo>
                    <a:pt x="36449" y="0"/>
                  </a:lnTo>
                  <a:lnTo>
                    <a:pt x="72910" y="62496"/>
                  </a:lnTo>
                </a:path>
              </a:pathLst>
            </a:custGeom>
            <a:ln w="208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693869" y="3899683"/>
              <a:ext cx="0" cy="292100"/>
            </a:xfrm>
            <a:custGeom>
              <a:avLst/>
              <a:gdLst/>
              <a:ahLst/>
              <a:cxnLst/>
              <a:rect l="l" t="t" r="r" b="b"/>
              <a:pathLst>
                <a:path h="292100">
                  <a:moveTo>
                    <a:pt x="0" y="0"/>
                  </a:moveTo>
                  <a:lnTo>
                    <a:pt x="0" y="291617"/>
                  </a:lnTo>
                </a:path>
              </a:pathLst>
            </a:custGeom>
            <a:ln w="208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657418" y="3899682"/>
              <a:ext cx="73025" cy="62865"/>
            </a:xfrm>
            <a:custGeom>
              <a:avLst/>
              <a:gdLst/>
              <a:ahLst/>
              <a:cxnLst/>
              <a:rect l="l" t="t" r="r" b="b"/>
              <a:pathLst>
                <a:path w="73025" h="62864">
                  <a:moveTo>
                    <a:pt x="0" y="62496"/>
                  </a:moveTo>
                  <a:lnTo>
                    <a:pt x="36449" y="0"/>
                  </a:lnTo>
                  <a:lnTo>
                    <a:pt x="72910" y="62496"/>
                  </a:lnTo>
                </a:path>
              </a:pathLst>
            </a:custGeom>
            <a:ln w="208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499478" y="3040061"/>
            <a:ext cx="1996353" cy="68822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25977" marR="20781" defTabSz="623438">
              <a:lnSpc>
                <a:spcPct val="138900"/>
              </a:lnSpc>
              <a:spcBef>
                <a:spcPts val="68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About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30%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households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cost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burdened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Steamboat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Springs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Colorado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state.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Routt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County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28%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of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households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cost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burdened.</a:t>
            </a:r>
            <a:r>
              <a:rPr sz="767" kern="0" spc="-10" baseline="33333" dirty="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767" kern="0" baseline="33333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39834" y="2608245"/>
            <a:ext cx="907906" cy="3419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HIGH</a:t>
            </a:r>
            <a:r>
              <a:rPr sz="955" b="1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HOUSING COSTS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230392" y="4031579"/>
            <a:ext cx="495733" cy="344631"/>
            <a:chOff x="7969508" y="5912982"/>
            <a:chExt cx="727075" cy="505459"/>
          </a:xfrm>
        </p:grpSpPr>
        <p:sp>
          <p:nvSpPr>
            <p:cNvPr id="27" name="object 27"/>
            <p:cNvSpPr/>
            <p:nvPr/>
          </p:nvSpPr>
          <p:spPr>
            <a:xfrm>
              <a:off x="7969504" y="6022377"/>
              <a:ext cx="727075" cy="396240"/>
            </a:xfrm>
            <a:custGeom>
              <a:avLst/>
              <a:gdLst/>
              <a:ahLst/>
              <a:cxnLst/>
              <a:rect l="l" t="t" r="r" b="b"/>
              <a:pathLst>
                <a:path w="727075" h="396239">
                  <a:moveTo>
                    <a:pt x="76720" y="127"/>
                  </a:moveTo>
                  <a:lnTo>
                    <a:pt x="69570" y="63"/>
                  </a:lnTo>
                  <a:lnTo>
                    <a:pt x="38722" y="127"/>
                  </a:lnTo>
                  <a:lnTo>
                    <a:pt x="76720" y="127"/>
                  </a:lnTo>
                  <a:close/>
                </a:path>
                <a:path w="727075" h="396239">
                  <a:moveTo>
                    <a:pt x="343331" y="205841"/>
                  </a:moveTo>
                  <a:lnTo>
                    <a:pt x="324053" y="163385"/>
                  </a:lnTo>
                  <a:lnTo>
                    <a:pt x="239636" y="136448"/>
                  </a:lnTo>
                  <a:lnTo>
                    <a:pt x="217449" y="129514"/>
                  </a:lnTo>
                  <a:lnTo>
                    <a:pt x="182740" y="93865"/>
                  </a:lnTo>
                  <a:lnTo>
                    <a:pt x="154597" y="51574"/>
                  </a:lnTo>
                  <a:lnTo>
                    <a:pt x="140893" y="30200"/>
                  </a:lnTo>
                  <a:lnTo>
                    <a:pt x="129908" y="16751"/>
                  </a:lnTo>
                  <a:lnTo>
                    <a:pt x="116865" y="7493"/>
                  </a:lnTo>
                  <a:lnTo>
                    <a:pt x="101866" y="2082"/>
                  </a:lnTo>
                  <a:lnTo>
                    <a:pt x="85001" y="190"/>
                  </a:lnTo>
                  <a:lnTo>
                    <a:pt x="38722" y="127"/>
                  </a:lnTo>
                  <a:lnTo>
                    <a:pt x="23304" y="63"/>
                  </a:lnTo>
                  <a:lnTo>
                    <a:pt x="14528" y="444"/>
                  </a:lnTo>
                  <a:lnTo>
                    <a:pt x="7010" y="2552"/>
                  </a:lnTo>
                  <a:lnTo>
                    <a:pt x="1803" y="7569"/>
                  </a:lnTo>
                  <a:lnTo>
                    <a:pt x="0" y="16687"/>
                  </a:lnTo>
                  <a:lnTo>
                    <a:pt x="2171" y="25133"/>
                  </a:lnTo>
                  <a:lnTo>
                    <a:pt x="7454" y="29921"/>
                  </a:lnTo>
                  <a:lnTo>
                    <a:pt x="14732" y="32067"/>
                  </a:lnTo>
                  <a:lnTo>
                    <a:pt x="22898" y="32639"/>
                  </a:lnTo>
                  <a:lnTo>
                    <a:pt x="52908" y="32981"/>
                  </a:lnTo>
                  <a:lnTo>
                    <a:pt x="67919" y="32918"/>
                  </a:lnTo>
                  <a:lnTo>
                    <a:pt x="82918" y="32562"/>
                  </a:lnTo>
                  <a:lnTo>
                    <a:pt x="93218" y="33286"/>
                  </a:lnTo>
                  <a:lnTo>
                    <a:pt x="102006" y="36360"/>
                  </a:lnTo>
                  <a:lnTo>
                    <a:pt x="109537" y="41910"/>
                  </a:lnTo>
                  <a:lnTo>
                    <a:pt x="116039" y="50076"/>
                  </a:lnTo>
                  <a:lnTo>
                    <a:pt x="130441" y="72491"/>
                  </a:lnTo>
                  <a:lnTo>
                    <a:pt x="145072" y="94767"/>
                  </a:lnTo>
                  <a:lnTo>
                    <a:pt x="175399" y="138557"/>
                  </a:lnTo>
                  <a:lnTo>
                    <a:pt x="224650" y="165468"/>
                  </a:lnTo>
                  <a:lnTo>
                    <a:pt x="270167" y="178549"/>
                  </a:lnTo>
                  <a:lnTo>
                    <a:pt x="293039" y="184683"/>
                  </a:lnTo>
                  <a:lnTo>
                    <a:pt x="301675" y="187883"/>
                  </a:lnTo>
                  <a:lnTo>
                    <a:pt x="307708" y="192595"/>
                  </a:lnTo>
                  <a:lnTo>
                    <a:pt x="311124" y="199415"/>
                  </a:lnTo>
                  <a:lnTo>
                    <a:pt x="311861" y="208927"/>
                  </a:lnTo>
                  <a:lnTo>
                    <a:pt x="311226" y="225158"/>
                  </a:lnTo>
                  <a:lnTo>
                    <a:pt x="311162" y="230454"/>
                  </a:lnTo>
                  <a:lnTo>
                    <a:pt x="311073" y="243255"/>
                  </a:lnTo>
                  <a:lnTo>
                    <a:pt x="311251" y="257683"/>
                  </a:lnTo>
                  <a:lnTo>
                    <a:pt x="311785" y="273926"/>
                  </a:lnTo>
                  <a:lnTo>
                    <a:pt x="311175" y="283451"/>
                  </a:lnTo>
                  <a:lnTo>
                    <a:pt x="308051" y="289839"/>
                  </a:lnTo>
                  <a:lnTo>
                    <a:pt x="301828" y="293370"/>
                  </a:lnTo>
                  <a:lnTo>
                    <a:pt x="291960" y="294259"/>
                  </a:lnTo>
                  <a:lnTo>
                    <a:pt x="280708" y="293928"/>
                  </a:lnTo>
                  <a:lnTo>
                    <a:pt x="277317" y="289064"/>
                  </a:lnTo>
                  <a:lnTo>
                    <a:pt x="273469" y="280136"/>
                  </a:lnTo>
                  <a:lnTo>
                    <a:pt x="261480" y="261874"/>
                  </a:lnTo>
                  <a:lnTo>
                    <a:pt x="257416" y="255663"/>
                  </a:lnTo>
                  <a:lnTo>
                    <a:pt x="249224" y="249529"/>
                  </a:lnTo>
                  <a:lnTo>
                    <a:pt x="249224" y="311010"/>
                  </a:lnTo>
                  <a:lnTo>
                    <a:pt x="245389" y="330936"/>
                  </a:lnTo>
                  <a:lnTo>
                    <a:pt x="234264" y="347700"/>
                  </a:lnTo>
                  <a:lnTo>
                    <a:pt x="217805" y="359308"/>
                  </a:lnTo>
                  <a:lnTo>
                    <a:pt x="197942" y="363753"/>
                  </a:lnTo>
                  <a:lnTo>
                    <a:pt x="177241" y="359752"/>
                  </a:lnTo>
                  <a:lnTo>
                    <a:pt x="159931" y="348564"/>
                  </a:lnTo>
                  <a:lnTo>
                    <a:pt x="147967" y="332066"/>
                  </a:lnTo>
                  <a:lnTo>
                    <a:pt x="143319" y="312115"/>
                  </a:lnTo>
                  <a:lnTo>
                    <a:pt x="147218" y="292595"/>
                  </a:lnTo>
                  <a:lnTo>
                    <a:pt x="158496" y="276694"/>
                  </a:lnTo>
                  <a:lnTo>
                    <a:pt x="175488" y="265938"/>
                  </a:lnTo>
                  <a:lnTo>
                    <a:pt x="196583" y="261874"/>
                  </a:lnTo>
                  <a:lnTo>
                    <a:pt x="216877" y="265544"/>
                  </a:lnTo>
                  <a:lnTo>
                    <a:pt x="233489" y="275945"/>
                  </a:lnTo>
                  <a:lnTo>
                    <a:pt x="244792" y="291604"/>
                  </a:lnTo>
                  <a:lnTo>
                    <a:pt x="249224" y="311010"/>
                  </a:lnTo>
                  <a:lnTo>
                    <a:pt x="249224" y="249529"/>
                  </a:lnTo>
                  <a:lnTo>
                    <a:pt x="234848" y="238747"/>
                  </a:lnTo>
                  <a:lnTo>
                    <a:pt x="208076" y="230454"/>
                  </a:lnTo>
                  <a:lnTo>
                    <a:pt x="179425" y="231889"/>
                  </a:lnTo>
                  <a:lnTo>
                    <a:pt x="150964" y="243255"/>
                  </a:lnTo>
                  <a:lnTo>
                    <a:pt x="129489" y="261874"/>
                  </a:lnTo>
                  <a:lnTo>
                    <a:pt x="116230" y="286194"/>
                  </a:lnTo>
                  <a:lnTo>
                    <a:pt x="112318" y="314845"/>
                  </a:lnTo>
                  <a:lnTo>
                    <a:pt x="118516" y="343903"/>
                  </a:lnTo>
                  <a:lnTo>
                    <a:pt x="133896" y="367957"/>
                  </a:lnTo>
                  <a:lnTo>
                    <a:pt x="157200" y="385648"/>
                  </a:lnTo>
                  <a:lnTo>
                    <a:pt x="187172" y="395643"/>
                  </a:lnTo>
                  <a:lnTo>
                    <a:pt x="213931" y="394855"/>
                  </a:lnTo>
                  <a:lnTo>
                    <a:pt x="260578" y="365912"/>
                  </a:lnTo>
                  <a:lnTo>
                    <a:pt x="277914" y="333629"/>
                  </a:lnTo>
                  <a:lnTo>
                    <a:pt x="282168" y="329031"/>
                  </a:lnTo>
                  <a:lnTo>
                    <a:pt x="287896" y="326669"/>
                  </a:lnTo>
                  <a:lnTo>
                    <a:pt x="295579" y="326034"/>
                  </a:lnTo>
                  <a:lnTo>
                    <a:pt x="316445" y="323088"/>
                  </a:lnTo>
                  <a:lnTo>
                    <a:pt x="331304" y="313956"/>
                  </a:lnTo>
                  <a:lnTo>
                    <a:pt x="340233" y="298742"/>
                  </a:lnTo>
                  <a:lnTo>
                    <a:pt x="340880" y="294259"/>
                  </a:lnTo>
                  <a:lnTo>
                    <a:pt x="343319" y="277545"/>
                  </a:lnTo>
                  <a:lnTo>
                    <a:pt x="343331" y="205841"/>
                  </a:lnTo>
                  <a:close/>
                </a:path>
                <a:path w="727075" h="396239">
                  <a:moveTo>
                    <a:pt x="726617" y="14897"/>
                  </a:moveTo>
                  <a:lnTo>
                    <a:pt x="725703" y="3378"/>
                  </a:lnTo>
                  <a:lnTo>
                    <a:pt x="717080" y="101"/>
                  </a:lnTo>
                  <a:lnTo>
                    <a:pt x="716838" y="0"/>
                  </a:lnTo>
                  <a:lnTo>
                    <a:pt x="689508" y="101"/>
                  </a:lnTo>
                  <a:lnTo>
                    <a:pt x="656170" y="12"/>
                  </a:lnTo>
                  <a:lnTo>
                    <a:pt x="639508" y="254"/>
                  </a:lnTo>
                  <a:lnTo>
                    <a:pt x="596874" y="16560"/>
                  </a:lnTo>
                  <a:lnTo>
                    <a:pt x="572655" y="50571"/>
                  </a:lnTo>
                  <a:lnTo>
                    <a:pt x="558749" y="71818"/>
                  </a:lnTo>
                  <a:lnTo>
                    <a:pt x="530098" y="113703"/>
                  </a:lnTo>
                  <a:lnTo>
                    <a:pt x="485025" y="136931"/>
                  </a:lnTo>
                  <a:lnTo>
                    <a:pt x="440385" y="149974"/>
                  </a:lnTo>
                  <a:lnTo>
                    <a:pt x="418109" y="156654"/>
                  </a:lnTo>
                  <a:lnTo>
                    <a:pt x="402145" y="163601"/>
                  </a:lnTo>
                  <a:lnTo>
                    <a:pt x="391439" y="173202"/>
                  </a:lnTo>
                  <a:lnTo>
                    <a:pt x="385406" y="186093"/>
                  </a:lnTo>
                  <a:lnTo>
                    <a:pt x="383451" y="202907"/>
                  </a:lnTo>
                  <a:lnTo>
                    <a:pt x="383489" y="281254"/>
                  </a:lnTo>
                  <a:lnTo>
                    <a:pt x="408406" y="322770"/>
                  </a:lnTo>
                  <a:lnTo>
                    <a:pt x="436778" y="326771"/>
                  </a:lnTo>
                  <a:lnTo>
                    <a:pt x="444220" y="330212"/>
                  </a:lnTo>
                  <a:lnTo>
                    <a:pt x="449732" y="336435"/>
                  </a:lnTo>
                  <a:lnTo>
                    <a:pt x="454240" y="345770"/>
                  </a:lnTo>
                  <a:lnTo>
                    <a:pt x="471881" y="372668"/>
                  </a:lnTo>
                  <a:lnTo>
                    <a:pt x="497865" y="389801"/>
                  </a:lnTo>
                  <a:lnTo>
                    <a:pt x="528650" y="395998"/>
                  </a:lnTo>
                  <a:lnTo>
                    <a:pt x="560692" y="390055"/>
                  </a:lnTo>
                  <a:lnTo>
                    <a:pt x="588251" y="372516"/>
                  </a:lnTo>
                  <a:lnTo>
                    <a:pt x="594601" y="363740"/>
                  </a:lnTo>
                  <a:lnTo>
                    <a:pt x="606742" y="346976"/>
                  </a:lnTo>
                  <a:lnTo>
                    <a:pt x="614591" y="316763"/>
                  </a:lnTo>
                  <a:lnTo>
                    <a:pt x="610235" y="285216"/>
                  </a:lnTo>
                  <a:lnTo>
                    <a:pt x="598373" y="263499"/>
                  </a:lnTo>
                  <a:lnTo>
                    <a:pt x="596696" y="261861"/>
                  </a:lnTo>
                  <a:lnTo>
                    <a:pt x="583438" y="248996"/>
                  </a:lnTo>
                  <a:lnTo>
                    <a:pt x="583438" y="312089"/>
                  </a:lnTo>
                  <a:lnTo>
                    <a:pt x="578802" y="332028"/>
                  </a:lnTo>
                  <a:lnTo>
                    <a:pt x="566839" y="348526"/>
                  </a:lnTo>
                  <a:lnTo>
                    <a:pt x="549503" y="359714"/>
                  </a:lnTo>
                  <a:lnTo>
                    <a:pt x="528802" y="363740"/>
                  </a:lnTo>
                  <a:lnTo>
                    <a:pt x="508965" y="359308"/>
                  </a:lnTo>
                  <a:lnTo>
                    <a:pt x="492467" y="347675"/>
                  </a:lnTo>
                  <a:lnTo>
                    <a:pt x="481304" y="330911"/>
                  </a:lnTo>
                  <a:lnTo>
                    <a:pt x="477443" y="311023"/>
                  </a:lnTo>
                  <a:lnTo>
                    <a:pt x="481253" y="294322"/>
                  </a:lnTo>
                  <a:lnTo>
                    <a:pt x="481876" y="291630"/>
                  </a:lnTo>
                  <a:lnTo>
                    <a:pt x="493191" y="275983"/>
                  </a:lnTo>
                  <a:lnTo>
                    <a:pt x="509803" y="265557"/>
                  </a:lnTo>
                  <a:lnTo>
                    <a:pt x="530110" y="261861"/>
                  </a:lnTo>
                  <a:lnTo>
                    <a:pt x="551205" y="265912"/>
                  </a:lnTo>
                  <a:lnTo>
                    <a:pt x="568223" y="276669"/>
                  </a:lnTo>
                  <a:lnTo>
                    <a:pt x="579475" y="292519"/>
                  </a:lnTo>
                  <a:lnTo>
                    <a:pt x="579539" y="292696"/>
                  </a:lnTo>
                  <a:lnTo>
                    <a:pt x="583438" y="312089"/>
                  </a:lnTo>
                  <a:lnTo>
                    <a:pt x="583438" y="248996"/>
                  </a:lnTo>
                  <a:lnTo>
                    <a:pt x="580618" y="246253"/>
                  </a:lnTo>
                  <a:lnTo>
                    <a:pt x="558609" y="234696"/>
                  </a:lnTo>
                  <a:lnTo>
                    <a:pt x="533984" y="229997"/>
                  </a:lnTo>
                  <a:lnTo>
                    <a:pt x="507288" y="232803"/>
                  </a:lnTo>
                  <a:lnTo>
                    <a:pt x="483971" y="242862"/>
                  </a:lnTo>
                  <a:lnTo>
                    <a:pt x="465150" y="259803"/>
                  </a:lnTo>
                  <a:lnTo>
                    <a:pt x="451967" y="283235"/>
                  </a:lnTo>
                  <a:lnTo>
                    <a:pt x="446417" y="291731"/>
                  </a:lnTo>
                  <a:lnTo>
                    <a:pt x="439559" y="294322"/>
                  </a:lnTo>
                  <a:lnTo>
                    <a:pt x="432104" y="293738"/>
                  </a:lnTo>
                  <a:lnTo>
                    <a:pt x="424764" y="292696"/>
                  </a:lnTo>
                  <a:lnTo>
                    <a:pt x="421322" y="292519"/>
                  </a:lnTo>
                  <a:lnTo>
                    <a:pt x="415899" y="282803"/>
                  </a:lnTo>
                  <a:lnTo>
                    <a:pt x="415645" y="277253"/>
                  </a:lnTo>
                  <a:lnTo>
                    <a:pt x="415251" y="261251"/>
                  </a:lnTo>
                  <a:lnTo>
                    <a:pt x="415277" y="224764"/>
                  </a:lnTo>
                  <a:lnTo>
                    <a:pt x="414972" y="207276"/>
                  </a:lnTo>
                  <a:lnTo>
                    <a:pt x="454914" y="178955"/>
                  </a:lnTo>
                  <a:lnTo>
                    <a:pt x="500380" y="165773"/>
                  </a:lnTo>
                  <a:lnTo>
                    <a:pt x="540194" y="151599"/>
                  </a:lnTo>
                  <a:lnTo>
                    <a:pt x="567397" y="115379"/>
                  </a:lnTo>
                  <a:lnTo>
                    <a:pt x="596976" y="71081"/>
                  </a:lnTo>
                  <a:lnTo>
                    <a:pt x="624497" y="36283"/>
                  </a:lnTo>
                  <a:lnTo>
                    <a:pt x="642010" y="32600"/>
                  </a:lnTo>
                  <a:lnTo>
                    <a:pt x="658253" y="32880"/>
                  </a:lnTo>
                  <a:lnTo>
                    <a:pt x="674509" y="32956"/>
                  </a:lnTo>
                  <a:lnTo>
                    <a:pt x="714768" y="31432"/>
                  </a:lnTo>
                  <a:lnTo>
                    <a:pt x="725500" y="23088"/>
                  </a:lnTo>
                  <a:lnTo>
                    <a:pt x="726617" y="148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9517" y="6085645"/>
              <a:ext cx="135735" cy="10306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0736" y="6085914"/>
              <a:ext cx="135611" cy="10276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316549" y="5912982"/>
              <a:ext cx="33020" cy="186055"/>
            </a:xfrm>
            <a:custGeom>
              <a:avLst/>
              <a:gdLst/>
              <a:ahLst/>
              <a:cxnLst/>
              <a:rect l="l" t="t" r="r" b="b"/>
              <a:pathLst>
                <a:path w="33020" h="186054">
                  <a:moveTo>
                    <a:pt x="16205" y="0"/>
                  </a:moveTo>
                  <a:lnTo>
                    <a:pt x="8011" y="1940"/>
                  </a:lnTo>
                  <a:lnTo>
                    <a:pt x="3054" y="6961"/>
                  </a:lnTo>
                  <a:lnTo>
                    <a:pt x="621" y="14146"/>
                  </a:lnTo>
                  <a:lnTo>
                    <a:pt x="0" y="22580"/>
                  </a:lnTo>
                  <a:lnTo>
                    <a:pt x="38" y="94132"/>
                  </a:lnTo>
                  <a:lnTo>
                    <a:pt x="38" y="164020"/>
                  </a:lnTo>
                  <a:lnTo>
                    <a:pt x="630" y="172332"/>
                  </a:lnTo>
                  <a:lnTo>
                    <a:pt x="3005" y="179373"/>
                  </a:lnTo>
                  <a:lnTo>
                    <a:pt x="8030" y="184221"/>
                  </a:lnTo>
                  <a:lnTo>
                    <a:pt x="16573" y="185953"/>
                  </a:lnTo>
                  <a:lnTo>
                    <a:pt x="25045" y="183978"/>
                  </a:lnTo>
                  <a:lnTo>
                    <a:pt x="29913" y="178963"/>
                  </a:lnTo>
                  <a:lnTo>
                    <a:pt x="32130" y="171846"/>
                  </a:lnTo>
                  <a:lnTo>
                    <a:pt x="32651" y="163563"/>
                  </a:lnTo>
                  <a:lnTo>
                    <a:pt x="32727" y="22123"/>
                  </a:lnTo>
                  <a:lnTo>
                    <a:pt x="32035" y="13590"/>
                  </a:lnTo>
                  <a:lnTo>
                    <a:pt x="29467" y="6518"/>
                  </a:lnTo>
                  <a:lnTo>
                    <a:pt x="24398" y="1717"/>
                  </a:lnTo>
                  <a:lnTo>
                    <a:pt x="16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0953" y="5977662"/>
              <a:ext cx="76149" cy="1065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98506" y="5977155"/>
              <a:ext cx="75966" cy="10764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970037" y="6312141"/>
              <a:ext cx="726440" cy="46990"/>
            </a:xfrm>
            <a:custGeom>
              <a:avLst/>
              <a:gdLst/>
              <a:ahLst/>
              <a:cxnLst/>
              <a:rect l="l" t="t" r="r" b="b"/>
              <a:pathLst>
                <a:path w="726440" h="46989">
                  <a:moveTo>
                    <a:pt x="87198" y="16522"/>
                  </a:moveTo>
                  <a:lnTo>
                    <a:pt x="78435" y="6146"/>
                  </a:lnTo>
                  <a:lnTo>
                    <a:pt x="58458" y="4533"/>
                  </a:lnTo>
                  <a:lnTo>
                    <a:pt x="43548" y="4064"/>
                  </a:lnTo>
                  <a:lnTo>
                    <a:pt x="28651" y="4318"/>
                  </a:lnTo>
                  <a:lnTo>
                    <a:pt x="13830" y="5334"/>
                  </a:lnTo>
                  <a:lnTo>
                    <a:pt x="8458" y="5854"/>
                  </a:lnTo>
                  <a:lnTo>
                    <a:pt x="0" y="16370"/>
                  </a:lnTo>
                  <a:lnTo>
                    <a:pt x="635" y="27038"/>
                  </a:lnTo>
                  <a:lnTo>
                    <a:pt x="9931" y="33947"/>
                  </a:lnTo>
                  <a:lnTo>
                    <a:pt x="16522" y="35928"/>
                  </a:lnTo>
                  <a:lnTo>
                    <a:pt x="22821" y="37058"/>
                  </a:lnTo>
                  <a:lnTo>
                    <a:pt x="29438" y="37134"/>
                  </a:lnTo>
                  <a:lnTo>
                    <a:pt x="42913" y="36512"/>
                  </a:lnTo>
                  <a:lnTo>
                    <a:pt x="57226" y="37160"/>
                  </a:lnTo>
                  <a:lnTo>
                    <a:pt x="64249" y="37071"/>
                  </a:lnTo>
                  <a:lnTo>
                    <a:pt x="70942" y="35864"/>
                  </a:lnTo>
                  <a:lnTo>
                    <a:pt x="77343" y="33921"/>
                  </a:lnTo>
                  <a:lnTo>
                    <a:pt x="84963" y="26733"/>
                  </a:lnTo>
                  <a:lnTo>
                    <a:pt x="87198" y="16522"/>
                  </a:lnTo>
                  <a:close/>
                </a:path>
                <a:path w="726440" h="46989">
                  <a:moveTo>
                    <a:pt x="219456" y="22555"/>
                  </a:moveTo>
                  <a:lnTo>
                    <a:pt x="217462" y="13169"/>
                  </a:lnTo>
                  <a:lnTo>
                    <a:pt x="212204" y="5918"/>
                  </a:lnTo>
                  <a:lnTo>
                    <a:pt x="204317" y="1358"/>
                  </a:lnTo>
                  <a:lnTo>
                    <a:pt x="194386" y="25"/>
                  </a:lnTo>
                  <a:lnTo>
                    <a:pt x="185077" y="2032"/>
                  </a:lnTo>
                  <a:lnTo>
                    <a:pt x="178041" y="6870"/>
                  </a:lnTo>
                  <a:lnTo>
                    <a:pt x="173634" y="14160"/>
                  </a:lnTo>
                  <a:lnTo>
                    <a:pt x="172262" y="23482"/>
                  </a:lnTo>
                  <a:lnTo>
                    <a:pt x="174459" y="32740"/>
                  </a:lnTo>
                  <a:lnTo>
                    <a:pt x="179959" y="40284"/>
                  </a:lnTo>
                  <a:lnTo>
                    <a:pt x="187820" y="45250"/>
                  </a:lnTo>
                  <a:lnTo>
                    <a:pt x="197116" y="46761"/>
                  </a:lnTo>
                  <a:lnTo>
                    <a:pt x="205828" y="44462"/>
                  </a:lnTo>
                  <a:lnTo>
                    <a:pt x="212979" y="39103"/>
                  </a:lnTo>
                  <a:lnTo>
                    <a:pt x="217779" y="31521"/>
                  </a:lnTo>
                  <a:lnTo>
                    <a:pt x="219456" y="22555"/>
                  </a:lnTo>
                  <a:close/>
                </a:path>
                <a:path w="726440" h="46989">
                  <a:moveTo>
                    <a:pt x="553402" y="21640"/>
                  </a:moveTo>
                  <a:lnTo>
                    <a:pt x="551395" y="12598"/>
                  </a:lnTo>
                  <a:lnTo>
                    <a:pt x="546430" y="5715"/>
                  </a:lnTo>
                  <a:lnTo>
                    <a:pt x="538962" y="1384"/>
                  </a:lnTo>
                  <a:lnTo>
                    <a:pt x="529424" y="0"/>
                  </a:lnTo>
                  <a:lnTo>
                    <a:pt x="519722" y="1993"/>
                  </a:lnTo>
                  <a:lnTo>
                    <a:pt x="512279" y="7099"/>
                  </a:lnTo>
                  <a:lnTo>
                    <a:pt x="507631" y="14770"/>
                  </a:lnTo>
                  <a:lnTo>
                    <a:pt x="506298" y="24434"/>
                  </a:lnTo>
                  <a:lnTo>
                    <a:pt x="508609" y="33172"/>
                  </a:lnTo>
                  <a:lnTo>
                    <a:pt x="513994" y="40373"/>
                  </a:lnTo>
                  <a:lnTo>
                    <a:pt x="521563" y="45173"/>
                  </a:lnTo>
                  <a:lnTo>
                    <a:pt x="530402" y="46761"/>
                  </a:lnTo>
                  <a:lnTo>
                    <a:pt x="539584" y="44513"/>
                  </a:lnTo>
                  <a:lnTo>
                    <a:pt x="547014" y="39001"/>
                  </a:lnTo>
                  <a:lnTo>
                    <a:pt x="551878" y="31102"/>
                  </a:lnTo>
                  <a:lnTo>
                    <a:pt x="553402" y="21640"/>
                  </a:lnTo>
                  <a:close/>
                </a:path>
                <a:path w="726440" h="46989">
                  <a:moveTo>
                    <a:pt x="726401" y="17208"/>
                  </a:moveTo>
                  <a:lnTo>
                    <a:pt x="717740" y="6210"/>
                  </a:lnTo>
                  <a:lnTo>
                    <a:pt x="697509" y="4711"/>
                  </a:lnTo>
                  <a:lnTo>
                    <a:pt x="682205" y="4330"/>
                  </a:lnTo>
                  <a:lnTo>
                    <a:pt x="666889" y="4635"/>
                  </a:lnTo>
                  <a:lnTo>
                    <a:pt x="646582" y="6070"/>
                  </a:lnTo>
                  <a:lnTo>
                    <a:pt x="637768" y="16954"/>
                  </a:lnTo>
                  <a:lnTo>
                    <a:pt x="640283" y="27127"/>
                  </a:lnTo>
                  <a:lnTo>
                    <a:pt x="648220" y="33807"/>
                  </a:lnTo>
                  <a:lnTo>
                    <a:pt x="654799" y="35902"/>
                  </a:lnTo>
                  <a:lnTo>
                    <a:pt x="661073" y="37071"/>
                  </a:lnTo>
                  <a:lnTo>
                    <a:pt x="667689" y="37160"/>
                  </a:lnTo>
                  <a:lnTo>
                    <a:pt x="681177" y="36512"/>
                  </a:lnTo>
                  <a:lnTo>
                    <a:pt x="695477" y="37147"/>
                  </a:lnTo>
                  <a:lnTo>
                    <a:pt x="702500" y="37058"/>
                  </a:lnTo>
                  <a:lnTo>
                    <a:pt x="709231" y="35902"/>
                  </a:lnTo>
                  <a:lnTo>
                    <a:pt x="715784" y="34010"/>
                  </a:lnTo>
                  <a:lnTo>
                    <a:pt x="723696" y="27292"/>
                  </a:lnTo>
                  <a:lnTo>
                    <a:pt x="726401" y="172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062402" y="4117858"/>
            <a:ext cx="2362633" cy="93989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24323" marR="633829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TRAFFIC</a:t>
            </a:r>
            <a:r>
              <a:rPr sz="955" b="1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SAFETY CONCERNS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38900"/>
              </a:lnSpc>
              <a:spcBef>
                <a:spcPts val="610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Traffic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safety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significant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concern,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most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collisions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county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happen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Steamboat Springs.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297339" y="2506897"/>
            <a:ext cx="393989" cy="336839"/>
            <a:chOff x="734364" y="3676783"/>
            <a:chExt cx="577850" cy="494030"/>
          </a:xfrm>
        </p:grpSpPr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364" y="3767442"/>
              <a:ext cx="42430" cy="38906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129" y="3773336"/>
              <a:ext cx="234816" cy="3890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1506" y="3741902"/>
              <a:ext cx="216149" cy="42836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24324" y="3827862"/>
              <a:ext cx="0" cy="316865"/>
            </a:xfrm>
            <a:custGeom>
              <a:avLst/>
              <a:gdLst/>
              <a:ahLst/>
              <a:cxnLst/>
              <a:rect l="l" t="t" r="r" b="b"/>
              <a:pathLst>
                <a:path h="316864">
                  <a:moveTo>
                    <a:pt x="0" y="316801"/>
                  </a:moveTo>
                  <a:lnTo>
                    <a:pt x="0" y="0"/>
                  </a:lnTo>
                </a:path>
              </a:pathLst>
            </a:custGeom>
            <a:ln w="122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5670" y="4095537"/>
              <a:ext cx="57785" cy="49530"/>
            </a:xfrm>
            <a:custGeom>
              <a:avLst/>
              <a:gdLst/>
              <a:ahLst/>
              <a:cxnLst/>
              <a:rect l="l" t="t" r="r" b="b"/>
              <a:pathLst>
                <a:path w="57784" h="49529">
                  <a:moveTo>
                    <a:pt x="0" y="0"/>
                  </a:moveTo>
                  <a:lnTo>
                    <a:pt x="28651" y="49123"/>
                  </a:lnTo>
                  <a:lnTo>
                    <a:pt x="57315" y="0"/>
                  </a:lnTo>
                </a:path>
              </a:pathLst>
            </a:custGeom>
            <a:ln w="122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6636" y="3676783"/>
              <a:ext cx="175374" cy="164099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103934" y="3021287"/>
            <a:ext cx="2236210" cy="1388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135511" defTabSz="623438">
              <a:lnSpc>
                <a:spcPct val="138900"/>
              </a:lnSpc>
              <a:spcBef>
                <a:spcPts val="68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There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staff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shortage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among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teachers,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nurses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social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service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workers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due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to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lack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affordable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options.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78796" defTabSz="623438">
              <a:lnSpc>
                <a:spcPct val="138900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Routt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County’s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working-age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population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(16-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65),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both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absolute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numbers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algn="just" defTabSz="623438">
              <a:lnSpc>
                <a:spcPct val="138900"/>
              </a:lnSpc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share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total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population,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hit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decade’s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low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2021.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downward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trend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strongest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24-44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age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cohort.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13360" y="2477365"/>
            <a:ext cx="1168977" cy="51676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LACK</a:t>
            </a:r>
            <a:r>
              <a:rPr sz="95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955" b="1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HOUSING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IMPACTS</a:t>
            </a:r>
            <a:r>
              <a:rPr sz="955" b="1" kern="0" spc="-5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AVAILABLE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WORKFORCE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682339" y="3991382"/>
            <a:ext cx="420399" cy="419533"/>
          </a:xfrm>
          <a:custGeom>
            <a:avLst/>
            <a:gdLst/>
            <a:ahLst/>
            <a:cxnLst/>
            <a:rect l="l" t="t" r="r" b="b"/>
            <a:pathLst>
              <a:path w="616585" h="615314">
                <a:moveTo>
                  <a:pt x="99250" y="175463"/>
                </a:moveTo>
                <a:lnTo>
                  <a:pt x="82308" y="165722"/>
                </a:lnTo>
                <a:lnTo>
                  <a:pt x="71805" y="183172"/>
                </a:lnTo>
                <a:lnTo>
                  <a:pt x="89700" y="192925"/>
                </a:lnTo>
                <a:lnTo>
                  <a:pt x="99250" y="175463"/>
                </a:lnTo>
                <a:close/>
              </a:path>
              <a:path w="616585" h="615314">
                <a:moveTo>
                  <a:pt x="193433" y="525030"/>
                </a:moveTo>
                <a:lnTo>
                  <a:pt x="175907" y="515188"/>
                </a:lnTo>
                <a:lnTo>
                  <a:pt x="165836" y="532587"/>
                </a:lnTo>
                <a:lnTo>
                  <a:pt x="183642" y="542747"/>
                </a:lnTo>
                <a:lnTo>
                  <a:pt x="193433" y="525030"/>
                </a:lnTo>
                <a:close/>
              </a:path>
              <a:path w="616585" h="615314">
                <a:moveTo>
                  <a:pt x="193636" y="89128"/>
                </a:moveTo>
                <a:lnTo>
                  <a:pt x="183489" y="71640"/>
                </a:lnTo>
                <a:lnTo>
                  <a:pt x="165760" y="81724"/>
                </a:lnTo>
                <a:lnTo>
                  <a:pt x="176123" y="99225"/>
                </a:lnTo>
                <a:lnTo>
                  <a:pt x="193636" y="89128"/>
                </a:lnTo>
                <a:close/>
              </a:path>
              <a:path w="616585" h="615314">
                <a:moveTo>
                  <a:pt x="450202" y="532333"/>
                </a:moveTo>
                <a:lnTo>
                  <a:pt x="440080" y="515137"/>
                </a:lnTo>
                <a:lnTo>
                  <a:pt x="422579" y="525119"/>
                </a:lnTo>
                <a:lnTo>
                  <a:pt x="432625" y="542518"/>
                </a:lnTo>
                <a:lnTo>
                  <a:pt x="450202" y="532333"/>
                </a:lnTo>
                <a:close/>
              </a:path>
              <a:path w="616585" h="615314">
                <a:moveTo>
                  <a:pt x="450253" y="81915"/>
                </a:moveTo>
                <a:lnTo>
                  <a:pt x="432714" y="71310"/>
                </a:lnTo>
                <a:lnTo>
                  <a:pt x="422744" y="89458"/>
                </a:lnTo>
                <a:lnTo>
                  <a:pt x="440334" y="99148"/>
                </a:lnTo>
                <a:lnTo>
                  <a:pt x="450253" y="81915"/>
                </a:lnTo>
                <a:close/>
              </a:path>
              <a:path w="616585" h="615314">
                <a:moveTo>
                  <a:pt x="495046" y="63995"/>
                </a:moveTo>
                <a:lnTo>
                  <a:pt x="453809" y="36931"/>
                </a:lnTo>
                <a:lnTo>
                  <a:pt x="409790" y="17272"/>
                </a:lnTo>
                <a:lnTo>
                  <a:pt x="363867" y="4965"/>
                </a:lnTo>
                <a:lnTo>
                  <a:pt x="316890" y="0"/>
                </a:lnTo>
                <a:lnTo>
                  <a:pt x="269722" y="2336"/>
                </a:lnTo>
                <a:lnTo>
                  <a:pt x="223240" y="11938"/>
                </a:lnTo>
                <a:lnTo>
                  <a:pt x="178282" y="28778"/>
                </a:lnTo>
                <a:lnTo>
                  <a:pt x="135712" y="52819"/>
                </a:lnTo>
                <a:lnTo>
                  <a:pt x="96418" y="84023"/>
                </a:lnTo>
                <a:lnTo>
                  <a:pt x="61671" y="122428"/>
                </a:lnTo>
                <a:lnTo>
                  <a:pt x="35077" y="164325"/>
                </a:lnTo>
                <a:lnTo>
                  <a:pt x="16217" y="208457"/>
                </a:lnTo>
                <a:lnTo>
                  <a:pt x="4660" y="253555"/>
                </a:lnTo>
                <a:lnTo>
                  <a:pt x="0" y="298399"/>
                </a:lnTo>
                <a:lnTo>
                  <a:pt x="1803" y="341693"/>
                </a:lnTo>
                <a:lnTo>
                  <a:pt x="9652" y="382219"/>
                </a:lnTo>
                <a:lnTo>
                  <a:pt x="23126" y="418719"/>
                </a:lnTo>
                <a:lnTo>
                  <a:pt x="39281" y="412483"/>
                </a:lnTo>
                <a:lnTo>
                  <a:pt x="29514" y="377571"/>
                </a:lnTo>
                <a:lnTo>
                  <a:pt x="26949" y="366217"/>
                </a:lnTo>
                <a:lnTo>
                  <a:pt x="24968" y="354545"/>
                </a:lnTo>
                <a:lnTo>
                  <a:pt x="20535" y="317690"/>
                </a:lnTo>
                <a:lnTo>
                  <a:pt x="60540" y="317690"/>
                </a:lnTo>
                <a:lnTo>
                  <a:pt x="60540" y="296037"/>
                </a:lnTo>
                <a:lnTo>
                  <a:pt x="21882" y="296037"/>
                </a:lnTo>
                <a:lnTo>
                  <a:pt x="27051" y="245491"/>
                </a:lnTo>
                <a:lnTo>
                  <a:pt x="41592" y="198221"/>
                </a:lnTo>
                <a:lnTo>
                  <a:pt x="64223" y="154990"/>
                </a:lnTo>
                <a:lnTo>
                  <a:pt x="93649" y="116560"/>
                </a:lnTo>
                <a:lnTo>
                  <a:pt x="128587" y="83693"/>
                </a:lnTo>
                <a:lnTo>
                  <a:pt x="167716" y="57150"/>
                </a:lnTo>
                <a:lnTo>
                  <a:pt x="209778" y="37706"/>
                </a:lnTo>
                <a:lnTo>
                  <a:pt x="253466" y="26136"/>
                </a:lnTo>
                <a:lnTo>
                  <a:pt x="297484" y="23190"/>
                </a:lnTo>
                <a:lnTo>
                  <a:pt x="297484" y="60515"/>
                </a:lnTo>
                <a:lnTo>
                  <a:pt x="318770" y="60515"/>
                </a:lnTo>
                <a:lnTo>
                  <a:pt x="318770" y="21437"/>
                </a:lnTo>
                <a:lnTo>
                  <a:pt x="363905" y="26289"/>
                </a:lnTo>
                <a:lnTo>
                  <a:pt x="406057" y="37909"/>
                </a:lnTo>
                <a:lnTo>
                  <a:pt x="445693" y="55778"/>
                </a:lnTo>
                <a:lnTo>
                  <a:pt x="483336" y="79400"/>
                </a:lnTo>
                <a:lnTo>
                  <a:pt x="495046" y="63995"/>
                </a:lnTo>
                <a:close/>
              </a:path>
              <a:path w="616585" h="615314">
                <a:moveTo>
                  <a:pt x="542086" y="431215"/>
                </a:moveTo>
                <a:lnTo>
                  <a:pt x="537337" y="427062"/>
                </a:lnTo>
                <a:lnTo>
                  <a:pt x="525538" y="423125"/>
                </a:lnTo>
                <a:lnTo>
                  <a:pt x="516420" y="438823"/>
                </a:lnTo>
                <a:lnTo>
                  <a:pt x="532980" y="448652"/>
                </a:lnTo>
                <a:lnTo>
                  <a:pt x="540435" y="437692"/>
                </a:lnTo>
                <a:lnTo>
                  <a:pt x="542086" y="431215"/>
                </a:lnTo>
                <a:close/>
              </a:path>
              <a:path w="616585" h="615314">
                <a:moveTo>
                  <a:pt x="544957" y="182702"/>
                </a:moveTo>
                <a:lnTo>
                  <a:pt x="533615" y="165455"/>
                </a:lnTo>
                <a:lnTo>
                  <a:pt x="516267" y="175996"/>
                </a:lnTo>
                <a:lnTo>
                  <a:pt x="526796" y="193116"/>
                </a:lnTo>
                <a:lnTo>
                  <a:pt x="544957" y="182702"/>
                </a:lnTo>
                <a:close/>
              </a:path>
              <a:path w="616585" h="615314">
                <a:moveTo>
                  <a:pt x="615035" y="812"/>
                </a:moveTo>
                <a:lnTo>
                  <a:pt x="544957" y="812"/>
                </a:lnTo>
                <a:lnTo>
                  <a:pt x="544957" y="21653"/>
                </a:lnTo>
                <a:lnTo>
                  <a:pt x="577875" y="21653"/>
                </a:lnTo>
                <a:lnTo>
                  <a:pt x="575843" y="24777"/>
                </a:lnTo>
                <a:lnTo>
                  <a:pt x="575310" y="26047"/>
                </a:lnTo>
                <a:lnTo>
                  <a:pt x="515493" y="85585"/>
                </a:lnTo>
                <a:lnTo>
                  <a:pt x="453364" y="146761"/>
                </a:lnTo>
                <a:lnTo>
                  <a:pt x="446493" y="147421"/>
                </a:lnTo>
                <a:lnTo>
                  <a:pt x="441998" y="146481"/>
                </a:lnTo>
                <a:lnTo>
                  <a:pt x="431266" y="145249"/>
                </a:lnTo>
                <a:lnTo>
                  <a:pt x="431266" y="165950"/>
                </a:lnTo>
                <a:lnTo>
                  <a:pt x="284149" y="310692"/>
                </a:lnTo>
                <a:lnTo>
                  <a:pt x="256717" y="282651"/>
                </a:lnTo>
                <a:lnTo>
                  <a:pt x="226733" y="251993"/>
                </a:lnTo>
                <a:lnTo>
                  <a:pt x="150114" y="329984"/>
                </a:lnTo>
                <a:lnTo>
                  <a:pt x="131483" y="311912"/>
                </a:lnTo>
                <a:lnTo>
                  <a:pt x="118922" y="288798"/>
                </a:lnTo>
                <a:lnTo>
                  <a:pt x="113157" y="262953"/>
                </a:lnTo>
                <a:lnTo>
                  <a:pt x="114846" y="236677"/>
                </a:lnTo>
                <a:lnTo>
                  <a:pt x="139827" y="189687"/>
                </a:lnTo>
                <a:lnTo>
                  <a:pt x="184124" y="166116"/>
                </a:lnTo>
                <a:lnTo>
                  <a:pt x="207949" y="164668"/>
                </a:lnTo>
                <a:lnTo>
                  <a:pt x="229870" y="168884"/>
                </a:lnTo>
                <a:lnTo>
                  <a:pt x="249999" y="178574"/>
                </a:lnTo>
                <a:lnTo>
                  <a:pt x="268465" y="193522"/>
                </a:lnTo>
                <a:lnTo>
                  <a:pt x="278358" y="203111"/>
                </a:lnTo>
                <a:lnTo>
                  <a:pt x="288277" y="212445"/>
                </a:lnTo>
                <a:lnTo>
                  <a:pt x="297484" y="220992"/>
                </a:lnTo>
                <a:lnTo>
                  <a:pt x="307428" y="230263"/>
                </a:lnTo>
                <a:lnTo>
                  <a:pt x="317652" y="220980"/>
                </a:lnTo>
                <a:lnTo>
                  <a:pt x="328231" y="211429"/>
                </a:lnTo>
                <a:lnTo>
                  <a:pt x="336677" y="203644"/>
                </a:lnTo>
                <a:lnTo>
                  <a:pt x="338963" y="201549"/>
                </a:lnTo>
                <a:lnTo>
                  <a:pt x="349554" y="191325"/>
                </a:lnTo>
                <a:lnTo>
                  <a:pt x="367639" y="176911"/>
                </a:lnTo>
                <a:lnTo>
                  <a:pt x="387286" y="168008"/>
                </a:lnTo>
                <a:lnTo>
                  <a:pt x="408495" y="164414"/>
                </a:lnTo>
                <a:lnTo>
                  <a:pt x="431266" y="165950"/>
                </a:lnTo>
                <a:lnTo>
                  <a:pt x="431266" y="145249"/>
                </a:lnTo>
                <a:lnTo>
                  <a:pt x="391769" y="145745"/>
                </a:lnTo>
                <a:lnTo>
                  <a:pt x="346735" y="167360"/>
                </a:lnTo>
                <a:lnTo>
                  <a:pt x="317525" y="194183"/>
                </a:lnTo>
                <a:lnTo>
                  <a:pt x="307606" y="203644"/>
                </a:lnTo>
                <a:lnTo>
                  <a:pt x="265074" y="164668"/>
                </a:lnTo>
                <a:lnTo>
                  <a:pt x="259753" y="159791"/>
                </a:lnTo>
                <a:lnTo>
                  <a:pt x="211683" y="143751"/>
                </a:lnTo>
                <a:lnTo>
                  <a:pt x="168224" y="148513"/>
                </a:lnTo>
                <a:lnTo>
                  <a:pt x="134239" y="167030"/>
                </a:lnTo>
                <a:lnTo>
                  <a:pt x="106235" y="200914"/>
                </a:lnTo>
                <a:lnTo>
                  <a:pt x="93357" y="243039"/>
                </a:lnTo>
                <a:lnTo>
                  <a:pt x="93535" y="272021"/>
                </a:lnTo>
                <a:lnTo>
                  <a:pt x="100609" y="298653"/>
                </a:lnTo>
                <a:lnTo>
                  <a:pt x="114147" y="323240"/>
                </a:lnTo>
                <a:lnTo>
                  <a:pt x="133756" y="346075"/>
                </a:lnTo>
                <a:lnTo>
                  <a:pt x="4254" y="474586"/>
                </a:lnTo>
                <a:lnTo>
                  <a:pt x="16764" y="488683"/>
                </a:lnTo>
                <a:lnTo>
                  <a:pt x="146875" y="359194"/>
                </a:lnTo>
                <a:lnTo>
                  <a:pt x="307378" y="525805"/>
                </a:lnTo>
                <a:lnTo>
                  <a:pt x="309333" y="524687"/>
                </a:lnTo>
                <a:lnTo>
                  <a:pt x="310261" y="524395"/>
                </a:lnTo>
                <a:lnTo>
                  <a:pt x="336359" y="497395"/>
                </a:lnTo>
                <a:lnTo>
                  <a:pt x="420649" y="410273"/>
                </a:lnTo>
                <a:lnTo>
                  <a:pt x="457022" y="372237"/>
                </a:lnTo>
                <a:lnTo>
                  <a:pt x="493090" y="333908"/>
                </a:lnTo>
                <a:lnTo>
                  <a:pt x="522236" y="277774"/>
                </a:lnTo>
                <a:lnTo>
                  <a:pt x="523278" y="246735"/>
                </a:lnTo>
                <a:lnTo>
                  <a:pt x="515696" y="214210"/>
                </a:lnTo>
                <a:lnTo>
                  <a:pt x="508279" y="197916"/>
                </a:lnTo>
                <a:lnTo>
                  <a:pt x="501370" y="187642"/>
                </a:lnTo>
                <a:lnTo>
                  <a:pt x="501370" y="237883"/>
                </a:lnTo>
                <a:lnTo>
                  <a:pt x="500773" y="277799"/>
                </a:lnTo>
                <a:lnTo>
                  <a:pt x="482282" y="314413"/>
                </a:lnTo>
                <a:lnTo>
                  <a:pt x="460959" y="338467"/>
                </a:lnTo>
                <a:lnTo>
                  <a:pt x="438873" y="361873"/>
                </a:lnTo>
                <a:lnTo>
                  <a:pt x="308051" y="497395"/>
                </a:lnTo>
                <a:lnTo>
                  <a:pt x="174879" y="359194"/>
                </a:lnTo>
                <a:lnTo>
                  <a:pt x="162610" y="346468"/>
                </a:lnTo>
                <a:lnTo>
                  <a:pt x="179158" y="329984"/>
                </a:lnTo>
                <a:lnTo>
                  <a:pt x="226669" y="282651"/>
                </a:lnTo>
                <a:lnTo>
                  <a:pt x="286232" y="343128"/>
                </a:lnTo>
                <a:lnTo>
                  <a:pt x="318592" y="310692"/>
                </a:lnTo>
                <a:lnTo>
                  <a:pt x="454367" y="174574"/>
                </a:lnTo>
                <a:lnTo>
                  <a:pt x="485444" y="201282"/>
                </a:lnTo>
                <a:lnTo>
                  <a:pt x="501370" y="237883"/>
                </a:lnTo>
                <a:lnTo>
                  <a:pt x="501370" y="187642"/>
                </a:lnTo>
                <a:lnTo>
                  <a:pt x="498767" y="183756"/>
                </a:lnTo>
                <a:lnTo>
                  <a:pt x="490347" y="174574"/>
                </a:lnTo>
                <a:lnTo>
                  <a:pt x="487832" y="171843"/>
                </a:lnTo>
                <a:lnTo>
                  <a:pt x="478701" y="164414"/>
                </a:lnTo>
                <a:lnTo>
                  <a:pt x="476135" y="162318"/>
                </a:lnTo>
                <a:lnTo>
                  <a:pt x="490905" y="147421"/>
                </a:lnTo>
                <a:lnTo>
                  <a:pt x="596252" y="41122"/>
                </a:lnTo>
                <a:lnTo>
                  <a:pt x="596252" y="71285"/>
                </a:lnTo>
                <a:lnTo>
                  <a:pt x="615035" y="71285"/>
                </a:lnTo>
                <a:lnTo>
                  <a:pt x="615035" y="41122"/>
                </a:lnTo>
                <a:lnTo>
                  <a:pt x="615035" y="812"/>
                </a:lnTo>
                <a:close/>
              </a:path>
              <a:path w="616585" h="615314">
                <a:moveTo>
                  <a:pt x="616356" y="289229"/>
                </a:moveTo>
                <a:lnTo>
                  <a:pt x="610209" y="244233"/>
                </a:lnTo>
                <a:lnTo>
                  <a:pt x="596861" y="200507"/>
                </a:lnTo>
                <a:lnTo>
                  <a:pt x="576630" y="158051"/>
                </a:lnTo>
                <a:lnTo>
                  <a:pt x="549833" y="116852"/>
                </a:lnTo>
                <a:lnTo>
                  <a:pt x="533908" y="129705"/>
                </a:lnTo>
                <a:lnTo>
                  <a:pt x="558774" y="167855"/>
                </a:lnTo>
                <a:lnTo>
                  <a:pt x="577494" y="208089"/>
                </a:lnTo>
                <a:lnTo>
                  <a:pt x="589546" y="250875"/>
                </a:lnTo>
                <a:lnTo>
                  <a:pt x="594423" y="296684"/>
                </a:lnTo>
                <a:lnTo>
                  <a:pt x="555777" y="296684"/>
                </a:lnTo>
                <a:lnTo>
                  <a:pt x="555777" y="318465"/>
                </a:lnTo>
                <a:lnTo>
                  <a:pt x="593572" y="318465"/>
                </a:lnTo>
                <a:lnTo>
                  <a:pt x="588098" y="370192"/>
                </a:lnTo>
                <a:lnTo>
                  <a:pt x="573087" y="418134"/>
                </a:lnTo>
                <a:lnTo>
                  <a:pt x="549960" y="461606"/>
                </a:lnTo>
                <a:lnTo>
                  <a:pt x="520103" y="499948"/>
                </a:lnTo>
                <a:lnTo>
                  <a:pt x="484886" y="532485"/>
                </a:lnTo>
                <a:lnTo>
                  <a:pt x="445719" y="558546"/>
                </a:lnTo>
                <a:lnTo>
                  <a:pt x="403999" y="577443"/>
                </a:lnTo>
                <a:lnTo>
                  <a:pt x="361099" y="588505"/>
                </a:lnTo>
                <a:lnTo>
                  <a:pt x="318427" y="591070"/>
                </a:lnTo>
                <a:lnTo>
                  <a:pt x="318427" y="554215"/>
                </a:lnTo>
                <a:lnTo>
                  <a:pt x="297395" y="554215"/>
                </a:lnTo>
                <a:lnTo>
                  <a:pt x="297395" y="593826"/>
                </a:lnTo>
                <a:lnTo>
                  <a:pt x="243776" y="586308"/>
                </a:lnTo>
                <a:lnTo>
                  <a:pt x="194894" y="570687"/>
                </a:lnTo>
                <a:lnTo>
                  <a:pt x="150533" y="547039"/>
                </a:lnTo>
                <a:lnTo>
                  <a:pt x="110540" y="515416"/>
                </a:lnTo>
                <a:lnTo>
                  <a:pt x="74701" y="475881"/>
                </a:lnTo>
                <a:lnTo>
                  <a:pt x="58940" y="486791"/>
                </a:lnTo>
                <a:lnTo>
                  <a:pt x="89941" y="523913"/>
                </a:lnTo>
                <a:lnTo>
                  <a:pt x="126847" y="555447"/>
                </a:lnTo>
                <a:lnTo>
                  <a:pt x="168389" y="580859"/>
                </a:lnTo>
                <a:lnTo>
                  <a:pt x="213334" y="599605"/>
                </a:lnTo>
                <a:lnTo>
                  <a:pt x="260426" y="611149"/>
                </a:lnTo>
                <a:lnTo>
                  <a:pt x="308419" y="614946"/>
                </a:lnTo>
                <a:lnTo>
                  <a:pt x="356069" y="610438"/>
                </a:lnTo>
                <a:lnTo>
                  <a:pt x="408927" y="596823"/>
                </a:lnTo>
                <a:lnTo>
                  <a:pt x="456222" y="576872"/>
                </a:lnTo>
                <a:lnTo>
                  <a:pt x="497840" y="550608"/>
                </a:lnTo>
                <a:lnTo>
                  <a:pt x="533692" y="518071"/>
                </a:lnTo>
                <a:lnTo>
                  <a:pt x="563689" y="479272"/>
                </a:lnTo>
                <a:lnTo>
                  <a:pt x="587730" y="434251"/>
                </a:lnTo>
                <a:lnTo>
                  <a:pt x="605739" y="383044"/>
                </a:lnTo>
                <a:lnTo>
                  <a:pt x="614972" y="335508"/>
                </a:lnTo>
                <a:lnTo>
                  <a:pt x="616356" y="2892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499478" y="4112801"/>
            <a:ext cx="2437967" cy="110205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41641" marR="617809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INEQUITABLE</a:t>
            </a:r>
            <a:r>
              <a:rPr sz="955" b="1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LIFE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EXPECTANCY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25977" marR="20781" defTabSz="623438">
              <a:lnSpc>
                <a:spcPct val="138900"/>
              </a:lnSpc>
              <a:spcBef>
                <a:spcPts val="542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Craig,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where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much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Steamboat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Springs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workforce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lives,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average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life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expectancy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is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75.4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79.7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years,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compared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77.7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82.2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years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in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Steamboat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Springs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itself.</a:t>
            </a:r>
            <a:r>
              <a:rPr sz="767" kern="0" spc="-10" baseline="33333" dirty="0">
                <a:solidFill>
                  <a:srgbClr val="231F20"/>
                </a:solidFill>
                <a:latin typeface="Century Gothic"/>
                <a:cs typeface="Century Gothic"/>
              </a:rPr>
              <a:t>4</a:t>
            </a:r>
            <a:endParaRPr sz="767" kern="0" baseline="33333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8798448" y="4062023"/>
            <a:ext cx="628649" cy="358919"/>
            <a:chOff x="11735990" y="5957633"/>
            <a:chExt cx="922019" cy="526415"/>
          </a:xfrm>
        </p:grpSpPr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834121" y="6093604"/>
              <a:ext cx="239592" cy="24054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735990" y="5990140"/>
              <a:ext cx="438150" cy="390525"/>
            </a:xfrm>
            <a:custGeom>
              <a:avLst/>
              <a:gdLst/>
              <a:ahLst/>
              <a:cxnLst/>
              <a:rect l="l" t="t" r="r" b="b"/>
              <a:pathLst>
                <a:path w="438150" h="390525">
                  <a:moveTo>
                    <a:pt x="152360" y="63674"/>
                  </a:moveTo>
                  <a:lnTo>
                    <a:pt x="127308" y="63674"/>
                  </a:lnTo>
                  <a:lnTo>
                    <a:pt x="211740" y="1767"/>
                  </a:lnTo>
                  <a:lnTo>
                    <a:pt x="214391" y="0"/>
                  </a:lnTo>
                  <a:lnTo>
                    <a:pt x="217928" y="0"/>
                  </a:lnTo>
                  <a:lnTo>
                    <a:pt x="220580" y="1767"/>
                  </a:lnTo>
                  <a:lnTo>
                    <a:pt x="242322" y="17243"/>
                  </a:lnTo>
                  <a:lnTo>
                    <a:pt x="216159" y="17243"/>
                  </a:lnTo>
                  <a:lnTo>
                    <a:pt x="152360" y="63674"/>
                  </a:lnTo>
                  <a:close/>
                </a:path>
                <a:path w="438150" h="390525">
                  <a:moveTo>
                    <a:pt x="9284" y="167585"/>
                  </a:moveTo>
                  <a:lnTo>
                    <a:pt x="4420" y="166702"/>
                  </a:lnTo>
                  <a:lnTo>
                    <a:pt x="0" y="160512"/>
                  </a:lnTo>
                  <a:lnTo>
                    <a:pt x="883" y="155647"/>
                  </a:lnTo>
                  <a:lnTo>
                    <a:pt x="3979" y="153435"/>
                  </a:lnTo>
                  <a:lnTo>
                    <a:pt x="53486" y="117176"/>
                  </a:lnTo>
                  <a:lnTo>
                    <a:pt x="53486" y="13706"/>
                  </a:lnTo>
                  <a:lnTo>
                    <a:pt x="57022" y="10169"/>
                  </a:lnTo>
                  <a:lnTo>
                    <a:pt x="123771" y="10169"/>
                  </a:lnTo>
                  <a:lnTo>
                    <a:pt x="127308" y="13706"/>
                  </a:lnTo>
                  <a:lnTo>
                    <a:pt x="127308" y="25202"/>
                  </a:lnTo>
                  <a:lnTo>
                    <a:pt x="68514" y="25202"/>
                  </a:lnTo>
                  <a:lnTo>
                    <a:pt x="68514" y="106563"/>
                  </a:lnTo>
                  <a:lnTo>
                    <a:pt x="93427" y="106563"/>
                  </a:lnTo>
                  <a:lnTo>
                    <a:pt x="68514" y="124694"/>
                  </a:lnTo>
                  <a:lnTo>
                    <a:pt x="68514" y="135747"/>
                  </a:lnTo>
                  <a:lnTo>
                    <a:pt x="53486" y="135747"/>
                  </a:lnTo>
                  <a:lnTo>
                    <a:pt x="9284" y="167585"/>
                  </a:lnTo>
                  <a:close/>
                </a:path>
                <a:path w="438150" h="390525">
                  <a:moveTo>
                    <a:pt x="382371" y="374969"/>
                  </a:moveTo>
                  <a:lnTo>
                    <a:pt x="367341" y="374969"/>
                  </a:lnTo>
                  <a:lnTo>
                    <a:pt x="367341" y="124694"/>
                  </a:lnTo>
                  <a:lnTo>
                    <a:pt x="216159" y="17243"/>
                  </a:lnTo>
                  <a:lnTo>
                    <a:pt x="242322" y="17243"/>
                  </a:lnTo>
                  <a:lnTo>
                    <a:pt x="408179" y="135305"/>
                  </a:lnTo>
                  <a:lnTo>
                    <a:pt x="382371" y="135305"/>
                  </a:lnTo>
                  <a:lnTo>
                    <a:pt x="382371" y="374969"/>
                  </a:lnTo>
                  <a:close/>
                </a:path>
                <a:path w="438150" h="390525">
                  <a:moveTo>
                    <a:pt x="93427" y="106563"/>
                  </a:moveTo>
                  <a:lnTo>
                    <a:pt x="68514" y="106563"/>
                  </a:lnTo>
                  <a:lnTo>
                    <a:pt x="112719" y="74285"/>
                  </a:lnTo>
                  <a:lnTo>
                    <a:pt x="112719" y="25202"/>
                  </a:lnTo>
                  <a:lnTo>
                    <a:pt x="127308" y="25202"/>
                  </a:lnTo>
                  <a:lnTo>
                    <a:pt x="127308" y="63674"/>
                  </a:lnTo>
                  <a:lnTo>
                    <a:pt x="152360" y="63674"/>
                  </a:lnTo>
                  <a:lnTo>
                    <a:pt x="93427" y="106563"/>
                  </a:lnTo>
                  <a:close/>
                </a:path>
                <a:path w="438150" h="390525">
                  <a:moveTo>
                    <a:pt x="431883" y="167143"/>
                  </a:moveTo>
                  <a:lnTo>
                    <a:pt x="427902" y="167143"/>
                  </a:lnTo>
                  <a:lnTo>
                    <a:pt x="426576" y="166702"/>
                  </a:lnTo>
                  <a:lnTo>
                    <a:pt x="425250" y="165817"/>
                  </a:lnTo>
                  <a:lnTo>
                    <a:pt x="382371" y="135305"/>
                  </a:lnTo>
                  <a:lnTo>
                    <a:pt x="408179" y="135305"/>
                  </a:lnTo>
                  <a:lnTo>
                    <a:pt x="436742" y="155649"/>
                  </a:lnTo>
                  <a:lnTo>
                    <a:pt x="437627" y="160513"/>
                  </a:lnTo>
                  <a:lnTo>
                    <a:pt x="435860" y="164046"/>
                  </a:lnTo>
                  <a:lnTo>
                    <a:pt x="434094" y="166258"/>
                  </a:lnTo>
                  <a:lnTo>
                    <a:pt x="431883" y="167143"/>
                  </a:lnTo>
                  <a:close/>
                </a:path>
                <a:path w="438150" h="390525">
                  <a:moveTo>
                    <a:pt x="378834" y="390002"/>
                  </a:moveTo>
                  <a:lnTo>
                    <a:pt x="57022" y="390002"/>
                  </a:lnTo>
                  <a:lnTo>
                    <a:pt x="53486" y="386464"/>
                  </a:lnTo>
                  <a:lnTo>
                    <a:pt x="53486" y="135747"/>
                  </a:lnTo>
                  <a:lnTo>
                    <a:pt x="68514" y="135747"/>
                  </a:lnTo>
                  <a:lnTo>
                    <a:pt x="68514" y="374969"/>
                  </a:lnTo>
                  <a:lnTo>
                    <a:pt x="382371" y="374969"/>
                  </a:lnTo>
                  <a:lnTo>
                    <a:pt x="382371" y="386464"/>
                  </a:lnTo>
                  <a:lnTo>
                    <a:pt x="378834" y="3900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69673" y="5957633"/>
              <a:ext cx="488099" cy="526249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8718346" y="4117106"/>
            <a:ext cx="2206769" cy="92707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23891" marR="228594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CHANGING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CLIMATE</a:t>
            </a:r>
            <a:r>
              <a:rPr sz="955" b="1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INEQUITIES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algn="just" defTabSz="623438">
              <a:lnSpc>
                <a:spcPct val="138900"/>
              </a:lnSpc>
              <a:spcBef>
                <a:spcPts val="542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Many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don’t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have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cooling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during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summer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heat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smoke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waves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there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high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rates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ER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visits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due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heat.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51" name="object 5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931576" y="2497159"/>
            <a:ext cx="432732" cy="426080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8745314" y="2606975"/>
            <a:ext cx="1847417" cy="110205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35580" marR="470609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COVID INEQUITY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38900"/>
              </a:lnSpc>
              <a:spcBef>
                <a:spcPts val="525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Latinx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members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suffered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more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than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2x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COVID-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19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death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rate,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compared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white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 members.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171445" y="4885167"/>
            <a:ext cx="613064" cy="369743"/>
            <a:chOff x="549720" y="7164912"/>
            <a:chExt cx="899160" cy="542290"/>
          </a:xfrm>
        </p:grpSpPr>
        <p:sp>
          <p:nvSpPr>
            <p:cNvPr id="54" name="object 54"/>
            <p:cNvSpPr/>
            <p:nvPr/>
          </p:nvSpPr>
          <p:spPr>
            <a:xfrm>
              <a:off x="549719" y="7164921"/>
              <a:ext cx="899160" cy="542290"/>
            </a:xfrm>
            <a:custGeom>
              <a:avLst/>
              <a:gdLst/>
              <a:ahLst/>
              <a:cxnLst/>
              <a:rect l="l" t="t" r="r" b="b"/>
              <a:pathLst>
                <a:path w="899160" h="542290">
                  <a:moveTo>
                    <a:pt x="898944" y="271043"/>
                  </a:moveTo>
                  <a:lnTo>
                    <a:pt x="894575" y="222326"/>
                  </a:lnTo>
                  <a:lnTo>
                    <a:pt x="881989" y="176466"/>
                  </a:lnTo>
                  <a:lnTo>
                    <a:pt x="861936" y="134239"/>
                  </a:lnTo>
                  <a:lnTo>
                    <a:pt x="835202" y="96405"/>
                  </a:lnTo>
                  <a:lnTo>
                    <a:pt x="802525" y="63741"/>
                  </a:lnTo>
                  <a:lnTo>
                    <a:pt x="764705" y="37007"/>
                  </a:lnTo>
                  <a:lnTo>
                    <a:pt x="722477" y="16954"/>
                  </a:lnTo>
                  <a:lnTo>
                    <a:pt x="676617" y="4368"/>
                  </a:lnTo>
                  <a:lnTo>
                    <a:pt x="627900" y="0"/>
                  </a:lnTo>
                  <a:lnTo>
                    <a:pt x="579183" y="4368"/>
                  </a:lnTo>
                  <a:lnTo>
                    <a:pt x="533323" y="16954"/>
                  </a:lnTo>
                  <a:lnTo>
                    <a:pt x="491096" y="37007"/>
                  </a:lnTo>
                  <a:lnTo>
                    <a:pt x="453275" y="63741"/>
                  </a:lnTo>
                  <a:lnTo>
                    <a:pt x="449465" y="67551"/>
                  </a:lnTo>
                  <a:lnTo>
                    <a:pt x="445668" y="63741"/>
                  </a:lnTo>
                  <a:lnTo>
                    <a:pt x="407835" y="37007"/>
                  </a:lnTo>
                  <a:lnTo>
                    <a:pt x="365620" y="16954"/>
                  </a:lnTo>
                  <a:lnTo>
                    <a:pt x="319760" y="4368"/>
                  </a:lnTo>
                  <a:lnTo>
                    <a:pt x="271043" y="0"/>
                  </a:lnTo>
                  <a:lnTo>
                    <a:pt x="222313" y="4368"/>
                  </a:lnTo>
                  <a:lnTo>
                    <a:pt x="176466" y="16954"/>
                  </a:lnTo>
                  <a:lnTo>
                    <a:pt x="134239" y="37007"/>
                  </a:lnTo>
                  <a:lnTo>
                    <a:pt x="96405" y="63741"/>
                  </a:lnTo>
                  <a:lnTo>
                    <a:pt x="63741" y="96405"/>
                  </a:lnTo>
                  <a:lnTo>
                    <a:pt x="36995" y="134239"/>
                  </a:lnTo>
                  <a:lnTo>
                    <a:pt x="16954" y="176466"/>
                  </a:lnTo>
                  <a:lnTo>
                    <a:pt x="4356" y="222326"/>
                  </a:lnTo>
                  <a:lnTo>
                    <a:pt x="0" y="271043"/>
                  </a:lnTo>
                  <a:lnTo>
                    <a:pt x="4356" y="319760"/>
                  </a:lnTo>
                  <a:lnTo>
                    <a:pt x="16954" y="365620"/>
                  </a:lnTo>
                  <a:lnTo>
                    <a:pt x="36995" y="407847"/>
                  </a:lnTo>
                  <a:lnTo>
                    <a:pt x="63741" y="445668"/>
                  </a:lnTo>
                  <a:lnTo>
                    <a:pt x="96405" y="478332"/>
                  </a:lnTo>
                  <a:lnTo>
                    <a:pt x="134239" y="505079"/>
                  </a:lnTo>
                  <a:lnTo>
                    <a:pt x="176466" y="525132"/>
                  </a:lnTo>
                  <a:lnTo>
                    <a:pt x="222313" y="537718"/>
                  </a:lnTo>
                  <a:lnTo>
                    <a:pt x="271043" y="542086"/>
                  </a:lnTo>
                  <a:lnTo>
                    <a:pt x="319760" y="537718"/>
                  </a:lnTo>
                  <a:lnTo>
                    <a:pt x="365620" y="525132"/>
                  </a:lnTo>
                  <a:lnTo>
                    <a:pt x="407835" y="505079"/>
                  </a:lnTo>
                  <a:lnTo>
                    <a:pt x="445668" y="478332"/>
                  </a:lnTo>
                  <a:lnTo>
                    <a:pt x="449465" y="474535"/>
                  </a:lnTo>
                  <a:lnTo>
                    <a:pt x="453275" y="478332"/>
                  </a:lnTo>
                  <a:lnTo>
                    <a:pt x="491096" y="505079"/>
                  </a:lnTo>
                  <a:lnTo>
                    <a:pt x="533323" y="525132"/>
                  </a:lnTo>
                  <a:lnTo>
                    <a:pt x="579183" y="537718"/>
                  </a:lnTo>
                  <a:lnTo>
                    <a:pt x="627900" y="542086"/>
                  </a:lnTo>
                  <a:lnTo>
                    <a:pt x="676617" y="537718"/>
                  </a:lnTo>
                  <a:lnTo>
                    <a:pt x="722477" y="525132"/>
                  </a:lnTo>
                  <a:lnTo>
                    <a:pt x="764705" y="505079"/>
                  </a:lnTo>
                  <a:lnTo>
                    <a:pt x="802525" y="478332"/>
                  </a:lnTo>
                  <a:lnTo>
                    <a:pt x="835202" y="445668"/>
                  </a:lnTo>
                  <a:lnTo>
                    <a:pt x="861936" y="407847"/>
                  </a:lnTo>
                  <a:lnTo>
                    <a:pt x="881989" y="365620"/>
                  </a:lnTo>
                  <a:lnTo>
                    <a:pt x="894575" y="319760"/>
                  </a:lnTo>
                  <a:lnTo>
                    <a:pt x="898944" y="271043"/>
                  </a:lnTo>
                  <a:close/>
                </a:path>
              </a:pathLst>
            </a:custGeom>
            <a:solidFill>
              <a:srgbClr val="C8C8C8">
                <a:alpha val="30194"/>
              </a:srgbClr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7897" y="7231189"/>
              <a:ext cx="505548" cy="44011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7761" y="7340792"/>
              <a:ext cx="265096" cy="23535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4034" y="7336548"/>
              <a:ext cx="279536" cy="236204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1082386" y="4993096"/>
            <a:ext cx="2342284" cy="127703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48568" marR="565424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OVERCROWDED HOUSING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25977" marR="53685" defTabSz="623438">
              <a:lnSpc>
                <a:spcPct val="138900"/>
              </a:lnSpc>
              <a:spcBef>
                <a:spcPts val="545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Doubled-up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households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becoming</a:t>
            </a:r>
            <a:r>
              <a:rPr sz="818" kern="0" spc="34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more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common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due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 high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costs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lack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of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supply.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Overcrowding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can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exacerbate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stress.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25977" marR="20781" defTabSz="623438">
              <a:lnSpc>
                <a:spcPct val="138900"/>
              </a:lnSpc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Steamboat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has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doubled-up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household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rate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18.6%</a:t>
            </a:r>
            <a:r>
              <a:rPr sz="818" kern="0" spc="19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compared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Colorado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at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15.5%.</a:t>
            </a:r>
            <a:r>
              <a:rPr sz="767" kern="0" spc="-10" baseline="33333" dirty="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endParaRPr sz="767" kern="0" baseline="33333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308080" y="5426256"/>
            <a:ext cx="366039" cy="407553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6089371" y="5591587"/>
            <a:ext cx="2398568" cy="73926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24323" marR="723448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FOOD</a:t>
            </a:r>
            <a:r>
              <a:rPr sz="955" b="1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ACCESS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CHALLENGES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38900"/>
              </a:lnSpc>
              <a:spcBef>
                <a:spcPts val="399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Food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prices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among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highest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state,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well</a:t>
            </a:r>
            <a:r>
              <a:rPr sz="818" kern="0" spc="-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over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state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average.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61" name="object 6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257780" y="2485318"/>
            <a:ext cx="474307" cy="435947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6089372" y="2470968"/>
            <a:ext cx="2250065" cy="90129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24323" marR="542478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NEED</a:t>
            </a:r>
            <a:r>
              <a:rPr sz="955" b="1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955" b="1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SAFE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PEDESTRIAN SYSTEMS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38900"/>
              </a:lnSpc>
              <a:spcBef>
                <a:spcPts val="266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Safe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sidewalks,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walkable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to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essential services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needed.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63" name="object 6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43421" y="5435858"/>
            <a:ext cx="396751" cy="395442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8749543" y="5579968"/>
            <a:ext cx="2345315" cy="92707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17829" marR="767175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CHILDCARE CHALLENGES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ct val="138900"/>
              </a:lnSpc>
              <a:spcBef>
                <a:spcPts val="525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Routt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County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has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very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low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rate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childcare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attendance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due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lack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affordability,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which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affects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people’s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ability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keep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job.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65" name="object 6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630395" y="5415638"/>
            <a:ext cx="522491" cy="433534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3484717" y="5380647"/>
            <a:ext cx="2082511" cy="93976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52898" marR="483164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HIGHER WORKFORCE DISABILITY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25977" marR="20781" defTabSz="623438">
              <a:lnSpc>
                <a:spcPct val="138900"/>
              </a:lnSpc>
              <a:spcBef>
                <a:spcPts val="566"/>
              </a:spcBef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Steamboat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 Spring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has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disability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rate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of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4.7%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total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population.</a:t>
            </a:r>
            <a:r>
              <a:rPr sz="767" kern="0" spc="-10" baseline="33333" dirty="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767" kern="0" baseline="33333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087341" y="1162014"/>
            <a:ext cx="4511819" cy="86647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This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summary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of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findings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reflects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input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from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Health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Equity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Group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meetings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and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survey</a:t>
            </a:r>
            <a:r>
              <a:rPr sz="955" b="1" kern="0" spc="3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findings, targeted</a:t>
            </a:r>
            <a:r>
              <a:rPr sz="955" b="1" kern="0" spc="3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outreach, and</a:t>
            </a:r>
            <a:r>
              <a:rPr sz="955" b="1" kern="0" spc="3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research and</a:t>
            </a:r>
            <a:r>
              <a:rPr sz="955" b="1" kern="0" spc="3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reports</a:t>
            </a:r>
            <a:r>
              <a:rPr sz="955" b="1" kern="0" spc="3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14" dirty="0">
                <a:solidFill>
                  <a:srgbClr val="8A614E"/>
                </a:solidFill>
                <a:latin typeface="Century Gothic"/>
                <a:cs typeface="Century Gothic"/>
              </a:rPr>
              <a:t>from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multiple</a:t>
            </a:r>
            <a:r>
              <a:rPr sz="955" b="1" kern="0" spc="2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community</a:t>
            </a:r>
            <a:r>
              <a:rPr sz="955" b="1" kern="0" spc="31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organizations</a:t>
            </a:r>
            <a:r>
              <a:rPr sz="955" b="1" kern="0" spc="31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including</a:t>
            </a:r>
            <a:r>
              <a:rPr sz="955" b="1" kern="0" spc="3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Northwest</a:t>
            </a:r>
            <a:r>
              <a:rPr sz="955" b="1" kern="0" spc="31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Latinx</a:t>
            </a:r>
            <a:r>
              <a:rPr sz="955" b="1" kern="0" spc="31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Alliance,</a:t>
            </a:r>
            <a:r>
              <a:rPr sz="955" b="1" kern="0" spc="3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LiftUp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Client</a:t>
            </a:r>
            <a:r>
              <a:rPr sz="955" b="1" kern="0" spc="1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Survey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2021</a:t>
            </a:r>
            <a:r>
              <a:rPr sz="955" b="1" kern="0" spc="1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and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Integrated</a:t>
            </a:r>
            <a:r>
              <a:rPr sz="955" b="1" kern="0" spc="1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Community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based</a:t>
            </a:r>
            <a:r>
              <a:rPr sz="955" b="1" kern="0" spc="1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on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their</a:t>
            </a:r>
            <a:r>
              <a:rPr sz="955" b="1" kern="0" spc="1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day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to</a:t>
            </a:r>
            <a:r>
              <a:rPr sz="955" b="1" kern="0" spc="14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17" dirty="0">
                <a:solidFill>
                  <a:srgbClr val="8A614E"/>
                </a:solidFill>
                <a:latin typeface="Century Gothic"/>
                <a:cs typeface="Century Gothic"/>
              </a:rPr>
              <a:t>day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experience</a:t>
            </a:r>
            <a:r>
              <a:rPr sz="955" b="1" kern="0" spc="1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with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traditionally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unrepresented</a:t>
            </a:r>
            <a:r>
              <a:rPr sz="955" b="1" kern="0" spc="2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voices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within</a:t>
            </a:r>
            <a:r>
              <a:rPr sz="955" b="1" kern="0" spc="17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8A614E"/>
                </a:solidFill>
                <a:latin typeface="Century Gothic"/>
                <a:cs typeface="Century Gothic"/>
              </a:rPr>
              <a:t>the</a:t>
            </a:r>
            <a:r>
              <a:rPr sz="955" b="1" kern="0" spc="20" dirty="0">
                <a:solidFill>
                  <a:srgbClr val="8A614E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8A614E"/>
                </a:solidFill>
                <a:latin typeface="Century Gothic"/>
                <a:cs typeface="Century Gothic"/>
              </a:rPr>
              <a:t>community.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977544" y="1211089"/>
            <a:ext cx="0" cy="5056043"/>
          </a:xfrm>
          <a:custGeom>
            <a:avLst/>
            <a:gdLst/>
            <a:ahLst/>
            <a:cxnLst/>
            <a:rect l="l" t="t" r="r" b="b"/>
            <a:pathLst>
              <a:path h="7415530">
                <a:moveTo>
                  <a:pt x="0" y="0"/>
                </a:moveTo>
                <a:lnTo>
                  <a:pt x="0" y="7415110"/>
                </a:lnTo>
              </a:path>
            </a:pathLst>
          </a:custGeom>
          <a:ln w="12700">
            <a:solidFill>
              <a:srgbClr val="846C7E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ftr" sz="quarter" idx="5"/>
          </p:nvPr>
        </p:nvSpPr>
        <p:spPr>
          <a:xfrm>
            <a:off x="1034337" y="4504349"/>
            <a:ext cx="2477519" cy="219110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/>
          <a:p>
            <a:pPr marL="8659" defTabSz="623438">
              <a:spcBef>
                <a:spcPts val="72"/>
              </a:spcBef>
            </a:pPr>
            <a:r>
              <a:rPr kern="0" dirty="0"/>
              <a:t>BROWN</a:t>
            </a:r>
            <a:r>
              <a:rPr kern="0" spc="7" dirty="0"/>
              <a:t> </a:t>
            </a:r>
            <a:r>
              <a:rPr kern="0" dirty="0"/>
              <a:t>RANCH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COMMUNITY</a:t>
            </a:r>
            <a:r>
              <a:rPr kern="0" spc="7" dirty="0"/>
              <a:t> </a:t>
            </a:r>
            <a:r>
              <a:rPr kern="0" dirty="0"/>
              <a:t>DEVELOPMENT</a:t>
            </a:r>
            <a:r>
              <a:rPr kern="0" spc="10" dirty="0"/>
              <a:t> </a:t>
            </a:r>
            <a:r>
              <a:rPr kern="0" dirty="0"/>
              <a:t>PLAN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FEBRUARY</a:t>
            </a:r>
            <a:r>
              <a:rPr kern="0" spc="7" dirty="0"/>
              <a:t> </a:t>
            </a:r>
            <a:r>
              <a:rPr kern="0" dirty="0"/>
              <a:t>10,</a:t>
            </a:r>
            <a:r>
              <a:rPr kern="0" spc="10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9705" y="147205"/>
            <a:ext cx="6046210" cy="136809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lnSpc>
                <a:spcPts val="5298"/>
              </a:lnSpc>
              <a:spcBef>
                <a:spcPts val="68"/>
              </a:spcBef>
            </a:pPr>
            <a:r>
              <a:rPr sz="4909" spc="-7" dirty="0">
                <a:solidFill>
                  <a:srgbClr val="9FAD52"/>
                </a:solidFill>
              </a:rPr>
              <a:t>MOBILITY</a:t>
            </a:r>
            <a:endParaRPr sz="4909"/>
          </a:p>
          <a:p>
            <a:pPr marL="8659">
              <a:lnSpc>
                <a:spcPts val="5298"/>
              </a:lnSpc>
            </a:pPr>
            <a:r>
              <a:rPr sz="4909" b="0" dirty="0">
                <a:solidFill>
                  <a:srgbClr val="9FAD52"/>
                </a:solidFill>
              </a:rPr>
              <a:t>GUIDING</a:t>
            </a:r>
            <a:r>
              <a:rPr sz="4909" b="0" spc="-293" dirty="0">
                <a:solidFill>
                  <a:srgbClr val="9FAD52"/>
                </a:solidFill>
              </a:rPr>
              <a:t> </a:t>
            </a:r>
            <a:r>
              <a:rPr sz="4909" b="0" spc="-85" dirty="0">
                <a:solidFill>
                  <a:srgbClr val="9FAD52"/>
                </a:solidFill>
              </a:rPr>
              <a:t>PRINCIPLES</a:t>
            </a:r>
            <a:endParaRPr sz="4909"/>
          </a:p>
        </p:txBody>
      </p:sp>
      <p:sp>
        <p:nvSpPr>
          <p:cNvPr id="4" name="object 4"/>
          <p:cNvSpPr txBox="1"/>
          <p:nvPr/>
        </p:nvSpPr>
        <p:spPr>
          <a:xfrm>
            <a:off x="1257102" y="2198543"/>
            <a:ext cx="2228417" cy="2993215"/>
          </a:xfrm>
          <a:prstGeom prst="rect">
            <a:avLst/>
          </a:prstGeom>
        </p:spPr>
        <p:txBody>
          <a:bodyPr vert="horz" wrap="square" lIns="0" tIns="65809" rIns="0" bIns="0" rtlCol="0">
            <a:spAutoFit/>
          </a:bodyPr>
          <a:lstStyle/>
          <a:p>
            <a:pPr marL="8659" algn="just" defTabSz="623438">
              <a:spcBef>
                <a:spcPts val="518"/>
              </a:spcBef>
            </a:pPr>
            <a:r>
              <a:rPr sz="1227" b="1" kern="0" dirty="0">
                <a:solidFill>
                  <a:srgbClr val="9FAD52"/>
                </a:solidFill>
                <a:latin typeface="Century Gothic"/>
                <a:cs typeface="Century Gothic"/>
              </a:rPr>
              <a:t>PEOPLE</a:t>
            </a:r>
            <a:r>
              <a:rPr sz="1227" b="1" kern="0" spc="-58" dirty="0">
                <a:solidFill>
                  <a:srgbClr val="9FAD52"/>
                </a:solidFill>
                <a:latin typeface="Century Gothic"/>
                <a:cs typeface="Century Gothic"/>
              </a:rPr>
              <a:t> </a:t>
            </a:r>
            <a:r>
              <a:rPr sz="1227" b="1" kern="0" spc="-14" dirty="0">
                <a:solidFill>
                  <a:srgbClr val="9FAD52"/>
                </a:solidFill>
                <a:latin typeface="Century Gothic"/>
                <a:cs typeface="Century Gothic"/>
              </a:rPr>
              <a:t>FIRST</a:t>
            </a:r>
            <a:endParaRPr sz="1227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10824" algn="just" defTabSz="623438">
              <a:lnSpc>
                <a:spcPts val="1364"/>
              </a:lnSpc>
              <a:spcBef>
                <a:spcPts val="27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Design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before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cars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by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prioritizing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safe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comfortable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pedestrian,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bike,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transit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infrastructure.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085" marR="83558" indent="-155859" algn="just" defTabSz="623438">
              <a:lnSpc>
                <a:spcPct val="138900"/>
              </a:lnSpc>
              <a:spcBef>
                <a:spcPts val="505"/>
              </a:spcBef>
              <a:buFontTx/>
              <a:buChar char="•"/>
              <a:tabLst>
                <a:tab pos="164085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Locate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transit stop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or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hub within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 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1/2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mile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all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homes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085" marR="235088" indent="-155859" algn="just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08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Implement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gridded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street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network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reduce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street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widths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improve walkability.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085" marR="329037" indent="-155859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08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designated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bike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lanes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throughout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neighborhoods,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connected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multimodal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trail.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085" marR="3464" indent="-155859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08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network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pedestrian-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focused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spaces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(greenways)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that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multimodal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trail.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4696" y="2198542"/>
            <a:ext cx="2376054" cy="3168198"/>
          </a:xfrm>
          <a:prstGeom prst="rect">
            <a:avLst/>
          </a:prstGeom>
        </p:spPr>
        <p:txBody>
          <a:bodyPr vert="horz" wrap="square" lIns="0" tIns="65809" rIns="0" bIns="0" rtlCol="0">
            <a:spAutoFit/>
          </a:bodyPr>
          <a:lstStyle/>
          <a:p>
            <a:pPr marL="8659" defTabSz="623438">
              <a:spcBef>
                <a:spcPts val="518"/>
              </a:spcBef>
            </a:pPr>
            <a:r>
              <a:rPr sz="1227" b="1" kern="0" spc="-7" dirty="0">
                <a:solidFill>
                  <a:srgbClr val="9FAD52"/>
                </a:solidFill>
                <a:latin typeface="Century Gothic"/>
                <a:cs typeface="Century Gothic"/>
              </a:rPr>
              <a:t>ACCESS</a:t>
            </a:r>
            <a:endParaRPr sz="1227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113431" defTabSz="623438">
              <a:lnSpc>
                <a:spcPts val="1364"/>
              </a:lnSpc>
              <a:spcBef>
                <a:spcPts val="27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Ensure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safe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clear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throughout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neighborhood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range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of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physical, visual,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 auditory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abilities.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3464" indent="-155859" defTabSz="623438">
              <a:lnSpc>
                <a:spcPct val="138900"/>
              </a:lnSpc>
              <a:spcBef>
                <a:spcPts val="505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Minimize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street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slopes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where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possible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to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accommodate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range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physical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abilities.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202184" indent="-155859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Prioritize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5%</a:t>
            </a:r>
            <a:r>
              <a:rPr sz="818" kern="0" spc="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maximum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slope</a:t>
            </a:r>
            <a:r>
              <a:rPr sz="818" kern="0" spc="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in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neighborhood centers, especially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areas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adjacent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transit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stops.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74466" indent="-155859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 accessible pedestrian signals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at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intersections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within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neighborhood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centers.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157591" indent="-155859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multi-modal trail that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a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maximum of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5% slope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 provide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way-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finding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maps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identify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routes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through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 that are 5%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or less, to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greatest</a:t>
            </a:r>
            <a:r>
              <a:rPr sz="818" kern="0" spc="-3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extent</a:t>
            </a:r>
            <a:r>
              <a:rPr sz="818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possible.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49687" y="2198543"/>
            <a:ext cx="2357870" cy="1367064"/>
          </a:xfrm>
          <a:prstGeom prst="rect">
            <a:avLst/>
          </a:prstGeom>
        </p:spPr>
        <p:txBody>
          <a:bodyPr vert="horz" wrap="square" lIns="0" tIns="65809" rIns="0" bIns="0" rtlCol="0">
            <a:spAutoFit/>
          </a:bodyPr>
          <a:lstStyle/>
          <a:p>
            <a:pPr marL="8659" defTabSz="623438">
              <a:spcBef>
                <a:spcPts val="518"/>
              </a:spcBef>
            </a:pPr>
            <a:r>
              <a:rPr sz="1227" b="1" kern="0" spc="-7" dirty="0">
                <a:solidFill>
                  <a:srgbClr val="9FAD52"/>
                </a:solidFill>
                <a:latin typeface="Century Gothic"/>
                <a:cs typeface="Century Gothic"/>
              </a:rPr>
              <a:t>CONNECTIVITY</a:t>
            </a:r>
            <a:endParaRPr sz="1227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1364"/>
              </a:lnSpc>
              <a:spcBef>
                <a:spcPts val="27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easy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intuitive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connections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from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all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homes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neighborhood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centers,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school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site,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transit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stops,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multi-modal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parks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 open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spaces.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167549" indent="-155859" defTabSz="623438">
              <a:lnSpc>
                <a:spcPct val="138900"/>
              </a:lnSpc>
              <a:spcBef>
                <a:spcPts val="505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Use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grid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network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facilitate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easy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connections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from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all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homes,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5550" y="3597852"/>
            <a:ext cx="1331335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multiple options for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routes.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9686" y="3800474"/>
            <a:ext cx="2290763" cy="33825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64518" marR="3464" indent="-155859" defTabSz="623438">
              <a:lnSpc>
                <a:spcPct val="138900"/>
              </a:lnSpc>
              <a:spcBef>
                <a:spcPts val="68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Distribute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neighborhood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centers,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transit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stops,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parks to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allow access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within </a:t>
            </a:r>
            <a:r>
              <a:rPr sz="818" kern="0" spc="-44" dirty="0">
                <a:solidFill>
                  <a:srgbClr val="231F20"/>
                </a:solidFill>
                <a:latin typeface="Century Gothic"/>
                <a:cs typeface="Century Gothic"/>
              </a:rPr>
              <a:t>1/4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05550" y="4195329"/>
            <a:ext cx="1025236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mile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from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all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homes.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9687" y="4397952"/>
            <a:ext cx="2407660" cy="33825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64518" marR="3464" indent="-155859" defTabSz="623438">
              <a:lnSpc>
                <a:spcPct val="138900"/>
              </a:lnSpc>
              <a:spcBef>
                <a:spcPts val="68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shared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streets,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or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woonerfs,*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along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key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edges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that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front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park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space.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9687" y="4983307"/>
            <a:ext cx="2418051" cy="36582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defTabSz="623438">
              <a:lnSpc>
                <a:spcPct val="116700"/>
              </a:lnSpc>
              <a:spcBef>
                <a:spcPts val="68"/>
              </a:spcBef>
            </a:pP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*woonerf:</a:t>
            </a:r>
            <a:r>
              <a:rPr sz="682" kern="0" spc="22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682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Dutch</a:t>
            </a:r>
            <a:r>
              <a:rPr sz="682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term</a:t>
            </a:r>
            <a:r>
              <a:rPr sz="682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which</a:t>
            </a:r>
            <a:r>
              <a:rPr sz="682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means</a:t>
            </a:r>
            <a:r>
              <a:rPr sz="682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682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circulation</a:t>
            </a:r>
            <a:r>
              <a:rPr sz="682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area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shared</a:t>
            </a:r>
            <a:r>
              <a:rPr sz="682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by</a:t>
            </a:r>
            <a:r>
              <a:rPr sz="682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pedestrians,</a:t>
            </a:r>
            <a:r>
              <a:rPr sz="682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wheeled</a:t>
            </a:r>
            <a:r>
              <a:rPr sz="682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users,</a:t>
            </a:r>
            <a:r>
              <a:rPr sz="682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682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vehicles,</a:t>
            </a:r>
            <a:r>
              <a:rPr sz="682" kern="0" spc="34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682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accessible</a:t>
            </a:r>
            <a:r>
              <a:rPr sz="682" kern="0" spc="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682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Century Gothic"/>
                <a:cs typeface="Century Gothic"/>
              </a:rPr>
              <a:t>surrounding</a:t>
            </a:r>
            <a:r>
              <a:rPr sz="682" kern="0" spc="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uses</a:t>
            </a:r>
            <a:endParaRPr sz="682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74677" y="2198543"/>
            <a:ext cx="2384281" cy="2741286"/>
          </a:xfrm>
          <a:prstGeom prst="rect">
            <a:avLst/>
          </a:prstGeom>
        </p:spPr>
        <p:txBody>
          <a:bodyPr vert="horz" wrap="square" lIns="0" tIns="65809" rIns="0" bIns="0" rtlCol="0">
            <a:spAutoFit/>
          </a:bodyPr>
          <a:lstStyle/>
          <a:p>
            <a:pPr marL="8659" defTabSz="623438">
              <a:spcBef>
                <a:spcPts val="518"/>
              </a:spcBef>
            </a:pPr>
            <a:r>
              <a:rPr sz="1227" b="1" kern="0" spc="-7" dirty="0">
                <a:solidFill>
                  <a:srgbClr val="9FAD52"/>
                </a:solidFill>
                <a:latin typeface="Century Gothic"/>
                <a:cs typeface="Century Gothic"/>
              </a:rPr>
              <a:t>EDGES</a:t>
            </a:r>
            <a:endParaRPr sz="1227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138975" defTabSz="623438">
              <a:lnSpc>
                <a:spcPts val="1364"/>
              </a:lnSpc>
              <a:spcBef>
                <a:spcPts val="27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 trail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network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along the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perimeter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development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areas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navigate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wildland-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urban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interfaces.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22946" indent="-155859" defTabSz="623438">
              <a:lnSpc>
                <a:spcPct val="138900"/>
              </a:lnSpc>
              <a:spcBef>
                <a:spcPts val="505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 a fire-break between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undeveloped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areas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housing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fire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fighting management.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74899" indent="-155859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people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visually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nature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while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protecting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wildlife habitat.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3464" indent="-155859" defTabSz="623438">
              <a:lnSpc>
                <a:spcPct val="1389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 gradual,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flexible transition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from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 grid of the developed portion of the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site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undeveloped,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natural portion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site.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337" y="116898"/>
            <a:ext cx="4943492" cy="1390240"/>
          </a:xfrm>
          <a:prstGeom prst="rect">
            <a:avLst/>
          </a:prstGeom>
        </p:spPr>
        <p:txBody>
          <a:bodyPr vert="horz" wrap="square" lIns="0" tIns="119495" rIns="0" bIns="0" rtlCol="0">
            <a:spAutoFit/>
          </a:bodyPr>
          <a:lstStyle/>
          <a:p>
            <a:pPr marL="8659" marR="3464">
              <a:lnSpc>
                <a:spcPts val="3273"/>
              </a:lnSpc>
              <a:spcBef>
                <a:spcPts val="723"/>
              </a:spcBef>
            </a:pPr>
            <a:r>
              <a:rPr spc="-31" dirty="0">
                <a:solidFill>
                  <a:srgbClr val="E98A61"/>
                </a:solidFill>
              </a:rPr>
              <a:t>SUSTAINABLE</a:t>
            </a:r>
            <a:r>
              <a:rPr spc="-164" dirty="0">
                <a:solidFill>
                  <a:srgbClr val="E98A61"/>
                </a:solidFill>
              </a:rPr>
              <a:t> </a:t>
            </a:r>
            <a:r>
              <a:rPr spc="-7" dirty="0">
                <a:solidFill>
                  <a:srgbClr val="E98A61"/>
                </a:solidFill>
              </a:rPr>
              <a:t>DESIGN </a:t>
            </a:r>
            <a:r>
              <a:rPr dirty="0">
                <a:solidFill>
                  <a:srgbClr val="E98A61"/>
                </a:solidFill>
              </a:rPr>
              <a:t>GUIDEPOSTS</a:t>
            </a:r>
            <a:r>
              <a:rPr spc="-112" dirty="0">
                <a:solidFill>
                  <a:srgbClr val="E98A61"/>
                </a:solidFill>
              </a:rPr>
              <a:t> </a:t>
            </a:r>
            <a:r>
              <a:rPr dirty="0">
                <a:solidFill>
                  <a:srgbClr val="E98A61"/>
                </a:solidFill>
              </a:rPr>
              <a:t>AND</a:t>
            </a:r>
            <a:r>
              <a:rPr spc="-112" dirty="0">
                <a:solidFill>
                  <a:srgbClr val="E98A61"/>
                </a:solidFill>
              </a:rPr>
              <a:t> </a:t>
            </a:r>
            <a:r>
              <a:rPr spc="-27" dirty="0">
                <a:solidFill>
                  <a:srgbClr val="E98A61"/>
                </a:solidFill>
              </a:rPr>
              <a:t>STRATEGIES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99705" y="1398789"/>
            <a:ext cx="2256126" cy="2360203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8659" marR="312585" defTabSz="623438">
              <a:lnSpc>
                <a:spcPts val="1364"/>
              </a:lnSpc>
              <a:spcBef>
                <a:spcPts val="205"/>
              </a:spcBef>
            </a:pP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Bringing</a:t>
            </a:r>
            <a:r>
              <a:rPr sz="1227" b="1" kern="0" spc="44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together</a:t>
            </a:r>
            <a:r>
              <a:rPr sz="1227" b="1" kern="0" spc="44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14" dirty="0">
                <a:solidFill>
                  <a:srgbClr val="E98A61"/>
                </a:solidFill>
                <a:latin typeface="Century Gothic"/>
                <a:cs typeface="Century Gothic"/>
              </a:rPr>
              <a:t>what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we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heard</a:t>
            </a:r>
            <a:r>
              <a:rPr sz="1227" b="1" kern="0" spc="-3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from</a:t>
            </a:r>
            <a:r>
              <a:rPr sz="1227" b="1" kern="0" spc="-3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the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i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entire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community—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Steering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Committee</a:t>
            </a:r>
            <a:r>
              <a:rPr sz="1227" b="1" kern="0" spc="31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vision</a:t>
            </a:r>
            <a:r>
              <a:rPr sz="1227" b="1" kern="0" spc="41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17" dirty="0">
                <a:solidFill>
                  <a:srgbClr val="E98A61"/>
                </a:solidFill>
                <a:latin typeface="Century Gothic"/>
                <a:cs typeface="Century Gothic"/>
              </a:rPr>
              <a:t>and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guiding</a:t>
            </a:r>
            <a:r>
              <a:rPr sz="1227" b="1" kern="0" spc="3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principles,</a:t>
            </a:r>
            <a:r>
              <a:rPr sz="1227" b="1" kern="0" spc="41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14" dirty="0">
                <a:solidFill>
                  <a:srgbClr val="E98A61"/>
                </a:solidFill>
                <a:latin typeface="Century Gothic"/>
                <a:cs typeface="Century Gothic"/>
              </a:rPr>
              <a:t>Focus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Team principles, 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targeted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outreach</a:t>
            </a:r>
            <a:r>
              <a:rPr sz="1227" b="1" kern="0" spc="-10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to</a:t>
            </a:r>
            <a:r>
              <a:rPr sz="1227" b="1" kern="0" spc="-10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traditionally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unheard</a:t>
            </a:r>
            <a:r>
              <a:rPr sz="1227" b="1" kern="0" spc="-3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voices,</a:t>
            </a:r>
            <a:r>
              <a:rPr sz="1227" b="1" kern="0" spc="-3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17" dirty="0">
                <a:solidFill>
                  <a:srgbClr val="E98A61"/>
                </a:solidFill>
                <a:latin typeface="Century Gothic"/>
                <a:cs typeface="Century Gothic"/>
              </a:rPr>
              <a:t>and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consultant</a:t>
            </a:r>
            <a:r>
              <a:rPr sz="1227" b="1" kern="0" spc="-3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team</a:t>
            </a:r>
            <a:r>
              <a:rPr sz="1227" b="1" kern="0" spc="-3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research</a:t>
            </a:r>
            <a:endParaRPr sz="1227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1364"/>
              </a:lnSpc>
            </a:pP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and</a:t>
            </a:r>
            <a:r>
              <a:rPr sz="1227" b="1" kern="0" spc="75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recommendation—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these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guideposts</a:t>
            </a:r>
            <a:r>
              <a:rPr sz="1227" b="1" kern="0" spc="10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and</a:t>
            </a:r>
            <a:r>
              <a:rPr sz="1227" b="1" kern="0" spc="14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strategies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directly</a:t>
            </a:r>
            <a:r>
              <a:rPr sz="1227" b="1" kern="0" spc="2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shape</a:t>
            </a:r>
            <a:r>
              <a:rPr sz="1227" b="1" kern="0" spc="2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the</a:t>
            </a:r>
            <a:r>
              <a:rPr sz="1227" b="1" kern="0" spc="27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physical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design</a:t>
            </a:r>
            <a:r>
              <a:rPr sz="1227" b="1" kern="0" spc="10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of</a:t>
            </a:r>
            <a:r>
              <a:rPr sz="1227" b="1" kern="0" spc="10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dirty="0">
                <a:solidFill>
                  <a:srgbClr val="E98A61"/>
                </a:solidFill>
                <a:latin typeface="Century Gothic"/>
                <a:cs typeface="Century Gothic"/>
              </a:rPr>
              <a:t>the</a:t>
            </a:r>
            <a:r>
              <a:rPr sz="1227" b="1" kern="0" spc="10" dirty="0">
                <a:solidFill>
                  <a:srgbClr val="E98A61"/>
                </a:solidFill>
                <a:latin typeface="Century Gothic"/>
                <a:cs typeface="Century Gothic"/>
              </a:rPr>
              <a:t> </a:t>
            </a:r>
            <a:r>
              <a:rPr sz="1227" b="1" kern="0" spc="-7" dirty="0">
                <a:solidFill>
                  <a:srgbClr val="E98A61"/>
                </a:solidFill>
                <a:latin typeface="Century Gothic"/>
                <a:cs typeface="Century Gothic"/>
              </a:rPr>
              <a:t>project.</a:t>
            </a:r>
            <a:endParaRPr sz="1227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4696" y="1379739"/>
            <a:ext cx="2244869" cy="87545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703099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INCLUSIVE</a:t>
            </a:r>
            <a:r>
              <a:rPr sz="955" b="1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955" b="1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EQUITABLE COMMUNITY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1364"/>
              </a:lnSpc>
              <a:spcBef>
                <a:spcPts val="41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Supporting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housing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choices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all,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serving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highest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need,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accessible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resources and gathering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places: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4694" y="2325312"/>
            <a:ext cx="2265650" cy="2057971"/>
          </a:xfrm>
          <a:prstGeom prst="rect">
            <a:avLst/>
          </a:prstGeom>
        </p:spPr>
        <p:txBody>
          <a:bodyPr vert="horz" wrap="square" lIns="0" tIns="3464" rIns="0" bIns="0" rtlCol="0">
            <a:spAutoFit/>
          </a:bodyPr>
          <a:lstStyle/>
          <a:p>
            <a:pPr marL="164518" marR="11257" indent="-155859" algn="just" defTabSz="623438">
              <a:lnSpc>
                <a:spcPct val="104200"/>
              </a:lnSpc>
              <a:spcBef>
                <a:spcPts val="27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Design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blocks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lot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size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flexibility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to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accommodate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multiple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types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housing.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35068" indent="-155859" algn="just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Locate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highest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density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blocks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active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ground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floor uses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 greatest proximity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to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amenities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transit.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3464" indent="-155859" defTabSz="623438">
              <a:lnSpc>
                <a:spcPct val="104200"/>
              </a:lnSpc>
              <a:spcBef>
                <a:spcPts val="610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Provide</a:t>
            </a:r>
            <a:r>
              <a:rPr sz="818" kern="0" spc="-4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direct</a:t>
            </a:r>
            <a:r>
              <a:rPr sz="818" kern="0" spc="-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</a:t>
            </a:r>
            <a:r>
              <a:rPr sz="818" kern="0" spc="-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resources</a:t>
            </a:r>
            <a:r>
              <a:rPr sz="818" kern="0" spc="-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open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amenities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through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greenway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network.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272754" indent="-155859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Distribute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housing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types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equitably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throughout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neighborhoods,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with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mix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of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Multi-Family,</a:t>
            </a:r>
            <a:r>
              <a:rPr sz="818" kern="0" spc="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Single-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Family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103473" algn="just" defTabSz="623438">
              <a:lnSpc>
                <a:spcPct val="104200"/>
              </a:lnSpc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Attached,</a:t>
            </a:r>
            <a:r>
              <a:rPr sz="818" kern="0" spc="31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Single-Family</a:t>
            </a:r>
            <a:r>
              <a:rPr sz="818" kern="0" spc="3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Detached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Accessory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Dwelling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Units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(ADUs)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on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every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block.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49687" y="1379739"/>
            <a:ext cx="2224520" cy="87545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202184" defTabSz="623438">
              <a:lnSpc>
                <a:spcPct val="119000"/>
              </a:lnSpc>
              <a:spcBef>
                <a:spcPts val="68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WALKABLE,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BIKEABLE,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TRANSIT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FIRST</a:t>
            </a:r>
            <a:r>
              <a:rPr sz="955" b="1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1364"/>
              </a:lnSpc>
              <a:spcBef>
                <a:spcPts val="41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Supporting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healthy,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active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lifestyles,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connected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communities,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low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carbon future: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9687" y="2325313"/>
            <a:ext cx="2292927" cy="2088684"/>
          </a:xfrm>
          <a:prstGeom prst="rect">
            <a:avLst/>
          </a:prstGeom>
        </p:spPr>
        <p:txBody>
          <a:bodyPr vert="horz" wrap="square" lIns="0" tIns="3464" rIns="0" bIns="0" rtlCol="0">
            <a:spAutoFit/>
          </a:bodyPr>
          <a:lstStyle/>
          <a:p>
            <a:pPr marL="164518" marR="219502" indent="-155859" defTabSz="623438">
              <a:lnSpc>
                <a:spcPct val="104200"/>
              </a:lnSpc>
              <a:spcBef>
                <a:spcPts val="27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redundant,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 gridded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mobility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network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multiple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options.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307390" indent="-155859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Minimize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parking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alley-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accessed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parking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ADUs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above.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189629" indent="-155859" defTabSz="623438">
              <a:lnSpc>
                <a:spcPct val="104200"/>
              </a:lnSpc>
              <a:spcBef>
                <a:spcPts val="610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Minimize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vehicle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lane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widths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slower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speeds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 include bike lanes on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all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minor</a:t>
            </a:r>
            <a:r>
              <a:rPr sz="818" kern="0" spc="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streets.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085" indent="-155427" defTabSz="623438">
              <a:spcBef>
                <a:spcPts val="655"/>
              </a:spcBef>
              <a:buFontTx/>
              <a:buChar char="•"/>
              <a:tabLst>
                <a:tab pos="164085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Limit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through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traffic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single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road.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3464" indent="-155859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Aggregate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surface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parking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parcels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that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can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transition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housing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future.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438571" indent="-155859" algn="just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Design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greenways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north-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south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connections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core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resources.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4677" y="1354917"/>
            <a:ext cx="2140527" cy="385771"/>
          </a:xfrm>
          <a:prstGeom prst="rect">
            <a:avLst/>
          </a:prstGeom>
        </p:spPr>
        <p:txBody>
          <a:bodyPr vert="horz" wrap="square" lIns="0" tIns="61047" rIns="0" bIns="0" rtlCol="0">
            <a:spAutoFit/>
          </a:bodyPr>
          <a:lstStyle/>
          <a:p>
            <a:pPr marL="8659" defTabSz="623438">
              <a:spcBef>
                <a:spcPts val="481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SAFE</a:t>
            </a:r>
            <a:r>
              <a:rPr sz="955" b="1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955" b="1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RESILIENT</a:t>
            </a:r>
            <a:r>
              <a:rPr sz="955" b="1" kern="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endParaRPr sz="955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defTabSz="623438">
              <a:spcBef>
                <a:spcPts val="355"/>
              </a:spcBef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Responding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climate,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safety,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health: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74677" y="1805766"/>
            <a:ext cx="2235777" cy="1326360"/>
          </a:xfrm>
          <a:prstGeom prst="rect">
            <a:avLst/>
          </a:prstGeom>
        </p:spPr>
        <p:txBody>
          <a:bodyPr vert="horz" wrap="square" lIns="0" tIns="3464" rIns="0" bIns="0" rtlCol="0">
            <a:spAutoFit/>
          </a:bodyPr>
          <a:lstStyle/>
          <a:p>
            <a:pPr marL="164518" marR="63643" indent="-155859" defTabSz="623438">
              <a:lnSpc>
                <a:spcPct val="104200"/>
              </a:lnSpc>
              <a:spcBef>
                <a:spcPts val="27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Orient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blocks north/south to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maximize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solar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exposure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opportunity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818" kern="0" spc="1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solar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energy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generation.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3464" indent="-155859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Use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open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greenway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network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capture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manage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stormwater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restore</a:t>
            </a:r>
            <a:r>
              <a:rPr sz="818" kern="0" spc="-2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habitats.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101742" indent="-155859" defTabSz="623438">
              <a:lnSpc>
                <a:spcPct val="104200"/>
              </a:lnSpc>
              <a:spcBef>
                <a:spcPts val="610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Edge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open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spaces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with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service-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accessible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roads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maximize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fire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resilience.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74677" y="3355167"/>
            <a:ext cx="2189451" cy="546071"/>
          </a:xfrm>
          <a:prstGeom prst="rect">
            <a:avLst/>
          </a:prstGeom>
        </p:spPr>
        <p:txBody>
          <a:bodyPr vert="horz" wrap="square" lIns="0" tIns="61047" rIns="0" bIns="0" rtlCol="0">
            <a:spAutoFit/>
          </a:bodyPr>
          <a:lstStyle/>
          <a:p>
            <a:pPr marL="8659" defTabSz="623438">
              <a:spcBef>
                <a:spcPts val="481"/>
              </a:spcBef>
            </a:pPr>
            <a:r>
              <a:rPr sz="955" b="1" kern="0" dirty="0">
                <a:solidFill>
                  <a:srgbClr val="231F20"/>
                </a:solidFill>
                <a:latin typeface="Century Gothic"/>
                <a:cs typeface="Century Gothic"/>
              </a:rPr>
              <a:t>CONTEXT </a:t>
            </a:r>
            <a:r>
              <a:rPr sz="955" b="1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CONNECTED</a:t>
            </a:r>
            <a:endParaRPr sz="955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8659" marR="3464" defTabSz="623438">
              <a:lnSpc>
                <a:spcPts val="1364"/>
              </a:lnSpc>
              <a:spcBef>
                <a:spcPts val="41"/>
              </a:spcBef>
            </a:pP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Rooted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in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site,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surrounding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nature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and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greater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Steamboat</a:t>
            </a:r>
            <a:r>
              <a:rPr sz="818" kern="0" spc="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Springs</a:t>
            </a:r>
            <a:r>
              <a:rPr sz="818" kern="0" spc="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community:</a:t>
            </a:r>
            <a:endParaRPr sz="8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74677" y="3979199"/>
            <a:ext cx="2243570" cy="1742115"/>
          </a:xfrm>
          <a:prstGeom prst="rect">
            <a:avLst/>
          </a:prstGeom>
        </p:spPr>
        <p:txBody>
          <a:bodyPr vert="horz" wrap="square" lIns="0" tIns="3464" rIns="0" bIns="0" rtlCol="0">
            <a:spAutoFit/>
          </a:bodyPr>
          <a:lstStyle/>
          <a:p>
            <a:pPr marL="164518" marR="3464" indent="-155859" defTabSz="623438">
              <a:lnSpc>
                <a:spcPct val="104200"/>
              </a:lnSpc>
              <a:spcBef>
                <a:spcPts val="27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Villages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respond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special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places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on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site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Slate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Creek,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key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viewsheds,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and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drainages.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5628" indent="-155859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Prioritize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multimodal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trail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connections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throughout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site.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438571" indent="-155859" defTabSz="623438">
              <a:lnSpc>
                <a:spcPct val="104200"/>
              </a:lnSpc>
              <a:spcBef>
                <a:spcPts val="610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Create</a:t>
            </a:r>
            <a:r>
              <a:rPr sz="818" kern="0" spc="-24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visual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connections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to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the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landscape</a:t>
            </a:r>
            <a:r>
              <a:rPr sz="818" kern="0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beyond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14" dirty="0">
                <a:solidFill>
                  <a:srgbClr val="231F20"/>
                </a:solidFill>
                <a:latin typeface="Century Gothic"/>
                <a:cs typeface="Century Gothic"/>
              </a:rPr>
              <a:t>site.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47191" indent="-155859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Use alleys to support old town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character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17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maximize</a:t>
            </a:r>
            <a:r>
              <a:rPr sz="818" kern="0" spc="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efficiency.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64518" marR="251973" indent="-155859" defTabSz="623438">
              <a:lnSpc>
                <a:spcPct val="104200"/>
              </a:lnSpc>
              <a:spcBef>
                <a:spcPts val="614"/>
              </a:spcBef>
              <a:buFontTx/>
              <a:buChar char="•"/>
              <a:tabLst>
                <a:tab pos="164518" algn="l"/>
              </a:tabLst>
            </a:pP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Promote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arts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and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culture</a:t>
            </a:r>
            <a:r>
              <a:rPr sz="818" kern="0" spc="-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integration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throughout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dirty="0">
                <a:solidFill>
                  <a:srgbClr val="231F20"/>
                </a:solidFill>
                <a:latin typeface="Century Gothic"/>
                <a:cs typeface="Century Gothic"/>
              </a:rPr>
              <a:t>the</a:t>
            </a:r>
            <a:r>
              <a:rPr sz="818" kern="0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818" kern="0" spc="-7" dirty="0">
                <a:solidFill>
                  <a:srgbClr val="231F20"/>
                </a:solidFill>
                <a:latin typeface="Century Gothic"/>
                <a:cs typeface="Century Gothic"/>
              </a:rPr>
              <a:t>community.</a:t>
            </a:r>
            <a:endParaRPr sz="818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023" y="4554682"/>
            <a:ext cx="4692188" cy="198293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6258" y="4554682"/>
            <a:ext cx="2400300" cy="1982931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034337" y="4504349"/>
            <a:ext cx="2477519" cy="219110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/>
          <a:p>
            <a:pPr marL="8659" defTabSz="623438">
              <a:spcBef>
                <a:spcPts val="72"/>
              </a:spcBef>
            </a:pPr>
            <a:r>
              <a:rPr kern="0" dirty="0"/>
              <a:t>BROWN</a:t>
            </a:r>
            <a:r>
              <a:rPr kern="0" spc="7" dirty="0"/>
              <a:t> </a:t>
            </a:r>
            <a:r>
              <a:rPr kern="0" dirty="0"/>
              <a:t>RANCH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COMMUNITY</a:t>
            </a:r>
            <a:r>
              <a:rPr kern="0" spc="7" dirty="0"/>
              <a:t> </a:t>
            </a:r>
            <a:r>
              <a:rPr kern="0" dirty="0"/>
              <a:t>DEVELOPMENT</a:t>
            </a:r>
            <a:r>
              <a:rPr kern="0" spc="10" dirty="0"/>
              <a:t> </a:t>
            </a:r>
            <a:r>
              <a:rPr kern="0" dirty="0"/>
              <a:t>PLAN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FEBRUARY</a:t>
            </a:r>
            <a:r>
              <a:rPr kern="0" spc="7" dirty="0"/>
              <a:t> </a:t>
            </a:r>
            <a:r>
              <a:rPr kern="0" dirty="0"/>
              <a:t>10,</a:t>
            </a:r>
            <a:r>
              <a:rPr kern="0" spc="10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364" y="935182"/>
            <a:ext cx="9975273" cy="5611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4337" y="116898"/>
            <a:ext cx="4943492" cy="540387"/>
          </a:xfrm>
          <a:prstGeom prst="rect">
            <a:avLst/>
          </a:prstGeom>
        </p:spPr>
        <p:txBody>
          <a:bodyPr vert="horz" wrap="square" lIns="0" tIns="36368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dirty="0">
                <a:solidFill>
                  <a:srgbClr val="E98A61"/>
                </a:solidFill>
              </a:rPr>
              <a:t>AERIAL</a:t>
            </a:r>
            <a:r>
              <a:rPr spc="-164" dirty="0">
                <a:solidFill>
                  <a:srgbClr val="E98A61"/>
                </a:solidFill>
              </a:rPr>
              <a:t> </a:t>
            </a:r>
            <a:r>
              <a:rPr spc="-14" dirty="0">
                <a:solidFill>
                  <a:srgbClr val="E98A61"/>
                </a:solidFill>
              </a:rPr>
              <a:t>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27393" y="6127052"/>
            <a:ext cx="567603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3294" defTabSz="623438">
              <a:spcBef>
                <a:spcPts val="99"/>
              </a:spcBef>
            </a:pPr>
            <a:r>
              <a:rPr sz="682" b="1" kern="0" spc="-109" dirty="0">
                <a:solidFill>
                  <a:srgbClr val="FFFFFF"/>
                </a:solidFill>
                <a:latin typeface="Arial"/>
                <a:cs typeface="Arial"/>
              </a:rPr>
              <a:t>YAMPA</a:t>
            </a:r>
            <a:r>
              <a:rPr sz="682" b="1" kern="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20" dirty="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11484" y="5461686"/>
            <a:ext cx="308697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2861" defTabSz="623438">
              <a:spcBef>
                <a:spcPts val="99"/>
              </a:spcBef>
            </a:pPr>
            <a:r>
              <a:rPr sz="682" b="1" kern="0" spc="-51" dirty="0">
                <a:solidFill>
                  <a:srgbClr val="FFFFFF"/>
                </a:solidFill>
                <a:latin typeface="Arial"/>
                <a:cs typeface="Arial"/>
              </a:rPr>
              <a:t>US-</a:t>
            </a:r>
            <a:r>
              <a:rPr sz="682" b="1" kern="0" spc="-17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8109" y="3898202"/>
            <a:ext cx="308697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2861" defTabSz="623438">
              <a:spcBef>
                <a:spcPts val="99"/>
              </a:spcBef>
            </a:pPr>
            <a:r>
              <a:rPr sz="682" b="1" kern="0" spc="-51" dirty="0">
                <a:solidFill>
                  <a:srgbClr val="FFFFFF"/>
                </a:solidFill>
                <a:latin typeface="Arial"/>
                <a:cs typeface="Arial"/>
              </a:rPr>
              <a:t>US-</a:t>
            </a:r>
            <a:r>
              <a:rPr sz="682" b="1" kern="0" spc="-17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48676" y="5930975"/>
            <a:ext cx="723467" cy="207079"/>
          </a:xfrm>
          <a:prstGeom prst="rect">
            <a:avLst/>
          </a:prstGeom>
          <a:solidFill>
            <a:srgbClr val="231F20">
              <a:alpha val="94999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186598" marR="32471" indent="-145469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143" dirty="0">
                <a:solidFill>
                  <a:srgbClr val="FFFFFF"/>
                </a:solidFill>
                <a:latin typeface="Arial"/>
                <a:cs typeface="Arial"/>
              </a:rPr>
              <a:t>SLEEPYBEARMOBILE</a:t>
            </a:r>
            <a:r>
              <a:rPr sz="682" b="1" kern="0" spc="3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82" dirty="0">
                <a:solidFill>
                  <a:srgbClr val="FFFFFF"/>
                </a:solidFill>
                <a:latin typeface="Arial"/>
                <a:cs typeface="Arial"/>
              </a:rPr>
              <a:t>HOMEPARK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38749" y="983283"/>
            <a:ext cx="402215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5026" defTabSz="623438">
              <a:spcBef>
                <a:spcPts val="99"/>
              </a:spcBef>
            </a:pPr>
            <a:r>
              <a:rPr sz="682" b="1" kern="0" spc="-48" dirty="0">
                <a:solidFill>
                  <a:srgbClr val="FFFFFF"/>
                </a:solidFill>
                <a:latin typeface="Arial"/>
                <a:cs typeface="Arial"/>
              </a:rPr>
              <a:t>AIRPORT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76108" y="3419527"/>
            <a:ext cx="785813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2428" defTabSz="623438">
              <a:spcBef>
                <a:spcPts val="99"/>
              </a:spcBef>
            </a:pPr>
            <a:r>
              <a:rPr sz="682" b="1" kern="0" spc="-95" dirty="0">
                <a:solidFill>
                  <a:srgbClr val="FFFFFF"/>
                </a:solidFill>
                <a:latin typeface="Arial"/>
                <a:cs typeface="Arial"/>
              </a:rPr>
              <a:t>MULTIMODAL</a:t>
            </a:r>
            <a:r>
              <a:rPr sz="682" b="1" kern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7" dirty="0">
                <a:solidFill>
                  <a:srgbClr val="FFFFFF"/>
                </a:solidFill>
                <a:latin typeface="Arial"/>
                <a:cs typeface="Arial"/>
              </a:rPr>
              <a:t>TRAIL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04044" y="4135114"/>
            <a:ext cx="729528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1563" defTabSz="623438">
              <a:spcBef>
                <a:spcPts val="99"/>
              </a:spcBef>
            </a:pPr>
            <a:r>
              <a:rPr sz="682" b="1" kern="0" spc="-102" dirty="0">
                <a:solidFill>
                  <a:srgbClr val="FFFFFF"/>
                </a:solidFill>
                <a:latin typeface="Arial"/>
                <a:cs typeface="Arial"/>
              </a:rPr>
              <a:t>NEIGHBORHOOD</a:t>
            </a:r>
            <a:r>
              <a:rPr sz="682" b="1" kern="0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00469" y="5057827"/>
            <a:ext cx="692294" cy="207079"/>
          </a:xfrm>
          <a:prstGeom prst="rect">
            <a:avLst/>
          </a:prstGeom>
          <a:solidFill>
            <a:srgbClr val="231F20">
              <a:alpha val="86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112565" marR="31172" indent="-69704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106" dirty="0">
                <a:solidFill>
                  <a:srgbClr val="FFFFFF"/>
                </a:solidFill>
                <a:latin typeface="Arial"/>
                <a:cs typeface="Arial"/>
              </a:rPr>
              <a:t>OVERLOOK</a:t>
            </a:r>
            <a:r>
              <a:rPr sz="682" b="1" kern="0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99" dirty="0">
                <a:solidFill>
                  <a:srgbClr val="FFFFFF"/>
                </a:solidFill>
                <a:latin typeface="Arial"/>
                <a:cs typeface="Arial"/>
              </a:rPr>
              <a:t>PARK</a:t>
            </a:r>
            <a:r>
              <a:rPr sz="682" b="1" kern="0" spc="-20" dirty="0">
                <a:solidFill>
                  <a:srgbClr val="FFFFFF"/>
                </a:solidFill>
                <a:latin typeface="Arial"/>
                <a:cs typeface="Arial"/>
              </a:rPr>
              <a:t> SUBDIVISION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01669" y="2143177"/>
            <a:ext cx="729528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1130" defTabSz="623438">
              <a:spcBef>
                <a:spcPts val="99"/>
              </a:spcBef>
            </a:pPr>
            <a:r>
              <a:rPr sz="682" b="1" kern="0" spc="-102" dirty="0">
                <a:solidFill>
                  <a:srgbClr val="FFFFFF"/>
                </a:solidFill>
                <a:latin typeface="Arial"/>
                <a:cs typeface="Arial"/>
              </a:rPr>
              <a:t>NEIGHBORHOOD</a:t>
            </a:r>
            <a:r>
              <a:rPr sz="682" b="1" kern="0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9919" y="1632715"/>
            <a:ext cx="726498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1130" defTabSz="623438">
              <a:spcBef>
                <a:spcPts val="99"/>
              </a:spcBef>
            </a:pPr>
            <a:r>
              <a:rPr sz="682" b="1" kern="0" spc="-102" dirty="0">
                <a:solidFill>
                  <a:srgbClr val="FFFFFF"/>
                </a:solidFill>
                <a:latin typeface="Arial"/>
                <a:cs typeface="Arial"/>
              </a:rPr>
              <a:t>NEIGHBORHOOD</a:t>
            </a:r>
            <a:r>
              <a:rPr sz="682" b="1" kern="0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36767" y="2143177"/>
            <a:ext cx="732559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3727" defTabSz="623438">
              <a:spcBef>
                <a:spcPts val="99"/>
              </a:spcBef>
            </a:pPr>
            <a:r>
              <a:rPr sz="682" b="1" kern="0" spc="-102" dirty="0">
                <a:solidFill>
                  <a:srgbClr val="FFFFFF"/>
                </a:solidFill>
                <a:latin typeface="Arial"/>
                <a:cs typeface="Arial"/>
              </a:rPr>
              <a:t>NEIGHBORHOOD</a:t>
            </a:r>
            <a:r>
              <a:rPr sz="682" b="1" kern="0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37928" y="2874021"/>
            <a:ext cx="305665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5459" defTabSz="623438">
              <a:spcBef>
                <a:spcPts val="99"/>
              </a:spcBef>
            </a:pPr>
            <a:r>
              <a:rPr sz="682" b="1" kern="0" spc="-72" dirty="0">
                <a:solidFill>
                  <a:srgbClr val="FFFFFF"/>
                </a:solidFill>
                <a:latin typeface="Arial"/>
                <a:cs typeface="Arial"/>
              </a:rPr>
              <a:t>CR-</a:t>
            </a:r>
            <a:r>
              <a:rPr sz="682" b="1" kern="0" spc="-17" dirty="0">
                <a:solidFill>
                  <a:srgbClr val="FFFFFF"/>
                </a:solidFill>
                <a:latin typeface="Arial"/>
                <a:cs typeface="Arial"/>
              </a:rPr>
              <a:t>42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04457" y="3125429"/>
            <a:ext cx="517814" cy="207079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164518" marR="31172" indent="-120358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92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682" b="1" kern="0" spc="-14" dirty="0">
                <a:solidFill>
                  <a:srgbClr val="FFFFFF"/>
                </a:solidFill>
                <a:latin typeface="Arial"/>
                <a:cs typeface="Arial"/>
              </a:rPr>
              <a:t> PARK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61490" y="3613126"/>
            <a:ext cx="321252" cy="207079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43294" marR="32904" indent="2165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82" dirty="0">
                <a:solidFill>
                  <a:srgbClr val="FFFFFF"/>
                </a:solidFill>
                <a:latin typeface="Arial"/>
                <a:cs typeface="Arial"/>
              </a:rPr>
              <a:t>SLATE</a:t>
            </a:r>
            <a:r>
              <a:rPr sz="682" b="1" kern="0" spc="3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109" dirty="0">
                <a:solidFill>
                  <a:srgbClr val="FFFFFF"/>
                </a:solidFill>
                <a:latin typeface="Arial"/>
                <a:cs typeface="Arial"/>
              </a:rPr>
              <a:t>CREEK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93938" y="3443703"/>
            <a:ext cx="452005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2428" defTabSz="623438">
              <a:spcBef>
                <a:spcPts val="99"/>
              </a:spcBef>
            </a:pPr>
            <a:r>
              <a:rPr sz="682" b="1" kern="0" spc="-116" dirty="0">
                <a:solidFill>
                  <a:srgbClr val="FFFFFF"/>
                </a:solidFill>
                <a:latin typeface="Arial"/>
                <a:cs typeface="Arial"/>
              </a:rPr>
              <a:t>LOG</a:t>
            </a:r>
            <a:r>
              <a:rPr sz="682" b="1" kern="0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27" dirty="0">
                <a:solidFill>
                  <a:srgbClr val="FFFFFF"/>
                </a:solidFill>
                <a:latin typeface="Arial"/>
                <a:cs typeface="Arial"/>
              </a:rPr>
              <a:t>BARN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03443" y="2677945"/>
            <a:ext cx="517814" cy="207079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164518" marR="31172" indent="-120358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92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682" b="1" kern="0" spc="-14" dirty="0">
                <a:solidFill>
                  <a:srgbClr val="FFFFFF"/>
                </a:solidFill>
                <a:latin typeface="Arial"/>
                <a:cs typeface="Arial"/>
              </a:rPr>
              <a:t> PARK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78453" y="2149593"/>
            <a:ext cx="333807" cy="207079"/>
          </a:xfrm>
          <a:prstGeom prst="rect">
            <a:avLst/>
          </a:prstGeom>
          <a:solidFill>
            <a:srgbClr val="231F20">
              <a:alpha val="79998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68838" marR="29873" indent="-29440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78" dirty="0">
                <a:solidFill>
                  <a:srgbClr val="FFFFFF"/>
                </a:solidFill>
                <a:latin typeface="Arial"/>
                <a:cs typeface="Arial"/>
              </a:rPr>
              <a:t>SILVER</a:t>
            </a: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 SPUR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05646" y="3504317"/>
            <a:ext cx="277523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2861" defTabSz="623438">
              <a:spcBef>
                <a:spcPts val="99"/>
              </a:spcBef>
            </a:pP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PARK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71048" y="1894877"/>
            <a:ext cx="277523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2861" defTabSz="623438">
              <a:spcBef>
                <a:spcPts val="99"/>
              </a:spcBef>
            </a:pP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PARK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5003" y="5199888"/>
            <a:ext cx="277523" cy="117644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42861" defTabSz="623438">
              <a:spcBef>
                <a:spcPts val="99"/>
              </a:spcBef>
            </a:pPr>
            <a:r>
              <a:rPr sz="682" b="1" kern="0" spc="-34" dirty="0">
                <a:solidFill>
                  <a:srgbClr val="FFFFFF"/>
                </a:solidFill>
                <a:latin typeface="Arial"/>
                <a:cs typeface="Arial"/>
              </a:rPr>
              <a:t>PARK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87289" y="4655006"/>
            <a:ext cx="377536" cy="117644"/>
          </a:xfrm>
          <a:prstGeom prst="rect">
            <a:avLst/>
          </a:prstGeom>
          <a:solidFill>
            <a:srgbClr val="231F20">
              <a:alpha val="84999"/>
            </a:srgbClr>
          </a:solidFill>
        </p:spPr>
        <p:txBody>
          <a:bodyPr vert="horz" wrap="square" lIns="0" tIns="12556" rIns="0" bIns="0" rtlCol="0">
            <a:spAutoFit/>
          </a:bodyPr>
          <a:lstStyle/>
          <a:p>
            <a:pPr marL="39830" defTabSz="623438">
              <a:spcBef>
                <a:spcPts val="99"/>
              </a:spcBef>
            </a:pPr>
            <a:r>
              <a:rPr sz="682" b="1" kern="0" spc="-55" dirty="0">
                <a:solidFill>
                  <a:srgbClr val="FFFFFF"/>
                </a:solidFill>
                <a:latin typeface="Arial"/>
                <a:cs typeface="Arial"/>
              </a:rPr>
              <a:t>SQUARE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68109" y="4398316"/>
            <a:ext cx="321252" cy="207079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41995" marR="31172" indent="22513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61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682" b="1" kern="0" spc="3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99" dirty="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39764" y="1139415"/>
            <a:ext cx="321252" cy="207079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41995" marR="31172" indent="22513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61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682" b="1" kern="0" spc="3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99" dirty="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83773" y="3524422"/>
            <a:ext cx="321252" cy="207079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41995" marR="31172" indent="22513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61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682" b="1" kern="0" spc="3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99" dirty="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97360" y="4783507"/>
            <a:ext cx="586220" cy="207079"/>
          </a:xfrm>
          <a:prstGeom prst="rect">
            <a:avLst/>
          </a:prstGeom>
          <a:solidFill>
            <a:srgbClr val="231F20">
              <a:alpha val="50000"/>
            </a:srgbClr>
          </a:solidFill>
        </p:spPr>
        <p:txBody>
          <a:bodyPr vert="horz" wrap="square" lIns="0" tIns="27276" rIns="0" bIns="0" rtlCol="0">
            <a:spAutoFit/>
          </a:bodyPr>
          <a:lstStyle/>
          <a:p>
            <a:pPr marL="45459" marR="32038" indent="6494" defTabSz="623438">
              <a:lnSpc>
                <a:spcPts val="709"/>
              </a:lnSpc>
              <a:spcBef>
                <a:spcPts val="215"/>
              </a:spcBef>
            </a:pPr>
            <a:r>
              <a:rPr sz="682" b="1" kern="0" spc="-102" dirty="0">
                <a:solidFill>
                  <a:srgbClr val="FFFFFF"/>
                </a:solidFill>
                <a:latin typeface="Arial"/>
                <a:cs typeface="Arial"/>
              </a:rPr>
              <a:t>FORMER</a:t>
            </a:r>
            <a:r>
              <a:rPr sz="682" b="1" kern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89" dirty="0">
                <a:solidFill>
                  <a:srgbClr val="FFFFFF"/>
                </a:solidFill>
                <a:latin typeface="Arial"/>
                <a:cs typeface="Arial"/>
              </a:rPr>
              <a:t>M&amp;M</a:t>
            </a:r>
            <a:r>
              <a:rPr sz="682" b="1" kern="0" spc="3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99" dirty="0">
                <a:solidFill>
                  <a:srgbClr val="FFFFFF"/>
                </a:solidFill>
                <a:latin typeface="Arial"/>
                <a:cs typeface="Arial"/>
              </a:rPr>
              <a:t>AUTO</a:t>
            </a:r>
            <a:r>
              <a:rPr sz="682" b="1" kern="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82" b="1" kern="0" spc="-99" dirty="0">
                <a:solidFill>
                  <a:srgbClr val="FFFFFF"/>
                </a:solidFill>
                <a:latin typeface="Arial"/>
                <a:cs typeface="Arial"/>
              </a:rPr>
              <a:t>PARCEL</a:t>
            </a:r>
            <a:endParaRPr sz="682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1034337" y="4504349"/>
            <a:ext cx="2477519" cy="219110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/>
          <a:p>
            <a:pPr marL="8659" defTabSz="623438">
              <a:spcBef>
                <a:spcPts val="72"/>
              </a:spcBef>
            </a:pPr>
            <a:r>
              <a:rPr kern="0" dirty="0"/>
              <a:t>BROWN</a:t>
            </a:r>
            <a:r>
              <a:rPr kern="0" spc="7" dirty="0"/>
              <a:t> </a:t>
            </a:r>
            <a:r>
              <a:rPr kern="0" dirty="0"/>
              <a:t>RANCH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COMMUNITY</a:t>
            </a:r>
            <a:r>
              <a:rPr kern="0" spc="7" dirty="0"/>
              <a:t> </a:t>
            </a:r>
            <a:r>
              <a:rPr kern="0" dirty="0"/>
              <a:t>DEVELOPMENT</a:t>
            </a:r>
            <a:r>
              <a:rPr kern="0" spc="10" dirty="0"/>
              <a:t> </a:t>
            </a:r>
            <a:r>
              <a:rPr kern="0" dirty="0"/>
              <a:t>PLAN</a:t>
            </a:r>
            <a:r>
              <a:rPr kern="0" spc="205" dirty="0"/>
              <a:t> </a:t>
            </a:r>
            <a:r>
              <a:rPr kern="0" dirty="0"/>
              <a:t>/</a:t>
            </a:r>
            <a:r>
              <a:rPr kern="0" spc="208" dirty="0"/>
              <a:t> </a:t>
            </a:r>
            <a:r>
              <a:rPr kern="0" dirty="0"/>
              <a:t>FEBRUARY</a:t>
            </a:r>
            <a:r>
              <a:rPr kern="0" spc="7" dirty="0"/>
              <a:t> </a:t>
            </a:r>
            <a:r>
              <a:rPr kern="0" dirty="0"/>
              <a:t>10,</a:t>
            </a:r>
            <a:r>
              <a:rPr kern="0" spc="10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13513</TotalTime>
  <Words>2508</Words>
  <Application>Microsoft Office PowerPoint</Application>
  <PresentationFormat>Widescreen</PresentationFormat>
  <Paragraphs>294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Wingdings</vt:lpstr>
      <vt:lpstr>Wingdings 3</vt:lpstr>
      <vt:lpstr>Ion</vt:lpstr>
      <vt:lpstr>Office Theme</vt:lpstr>
      <vt:lpstr>PowerPoint Presentation</vt:lpstr>
      <vt:lpstr>PowerPoint Presentation</vt:lpstr>
      <vt:lpstr>PowerPoint Presentation</vt:lpstr>
      <vt:lpstr>PowerPoint Presentation</vt:lpstr>
      <vt:lpstr>STEERING COMMITTEE</vt:lpstr>
      <vt:lpstr>HEALTH EQUITY</vt:lpstr>
      <vt:lpstr>MOBILITY GUIDING PRINCIPLES</vt:lpstr>
      <vt:lpstr>SUSTAINABLE DESIGN GUIDEPOSTS AND STRATEGIES</vt:lpstr>
      <vt:lpstr>AERIAL VIEW</vt:lpstr>
      <vt:lpstr>LANDSCAPE TYPOLOGIES PARKS &amp; PUBLIC REALM</vt:lpstr>
      <vt:lpstr>GREENWAYS &amp; PLAZA SOCIAL CENTERS FOR GATHERING</vt:lpstr>
      <vt:lpstr>Horizons’ Action Plan</vt:lpstr>
      <vt:lpstr>Takeaways: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Ranch</dc:title>
  <dc:creator>Tatum</dc:creator>
  <cp:lastModifiedBy>Tatum</cp:lastModifiedBy>
  <cp:revision>45</cp:revision>
  <dcterms:created xsi:type="dcterms:W3CDTF">2023-08-16T20:13:11Z</dcterms:created>
  <dcterms:modified xsi:type="dcterms:W3CDTF">2023-08-31T01:44:12Z</dcterms:modified>
</cp:coreProperties>
</file>