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1" r:id="rId3"/>
    <p:sldId id="263" r:id="rId4"/>
    <p:sldId id="258" r:id="rId5"/>
    <p:sldId id="283" r:id="rId6"/>
    <p:sldId id="262" r:id="rId7"/>
    <p:sldId id="272" r:id="rId8"/>
    <p:sldId id="273" r:id="rId9"/>
    <p:sldId id="270" r:id="rId10"/>
    <p:sldId id="274" r:id="rId11"/>
    <p:sldId id="266" r:id="rId12"/>
    <p:sldId id="271" r:id="rId13"/>
    <p:sldId id="275" r:id="rId14"/>
    <p:sldId id="265" r:id="rId15"/>
    <p:sldId id="284" r:id="rId16"/>
    <p:sldId id="276" r:id="rId17"/>
    <p:sldId id="278" r:id="rId18"/>
    <p:sldId id="281" r:id="rId19"/>
    <p:sldId id="277" r:id="rId20"/>
    <p:sldId id="279" r:id="rId21"/>
    <p:sldId id="280" r:id="rId22"/>
    <p:sldId id="282" r:id="rId23"/>
    <p:sldId id="264" r:id="rId24"/>
    <p:sldId id="367" r:id="rId25"/>
    <p:sldId id="35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7"/>
    <a:srgbClr val="BFBFBF"/>
    <a:srgbClr val="F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711" autoAdjust="0"/>
  </p:normalViewPr>
  <p:slideViewPr>
    <p:cSldViewPr snapToGrid="0" snapToObjects="1"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1103-C88C-F347-B313-664B35C0CA6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DE75-AE8F-1146-B2C5-410B073E1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9789-4CFC-A943-9171-54C408B7FE3C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CD69-4443-9848-AE20-325087558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8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addition, to growth of the population, the life expectancy of these individuals is also increase. Lifespan has grown from 66 years in 1950 to 78 years in 2007. </a:t>
            </a:r>
          </a:p>
          <a:p>
            <a:r>
              <a:rPr lang="en-US" dirty="0"/>
              <a:t>	- d/t growing numbers, changes in public policy and technological and medicinal advancements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-Structure regulates hunger and creates routine. IDD persons can look forward to health, delicious foods and interacting with family members or members in their group home</a:t>
            </a:r>
          </a:p>
          <a:p>
            <a:pPr marL="171450" indent="-171450">
              <a:buFontTx/>
              <a:buChar char="-"/>
            </a:pPr>
            <a:r>
              <a:rPr lang="en-US" dirty="0"/>
              <a:t>Positive and stress-free environments allow IDD persons to relax when eating, reducing anxiety, which can trigger gastrointestinal issues like IBS</a:t>
            </a:r>
          </a:p>
          <a:p>
            <a:pPr marL="171450" indent="-171450">
              <a:buFontTx/>
              <a:buChar char="-"/>
            </a:pPr>
            <a:r>
              <a:rPr lang="en-US" dirty="0"/>
              <a:t>Positive and stress-free environments also allow you to encourage the consumption of new foods. For the general population, it takes a person at least 14 tries to accept and develop a taste for a new food. It is also extremely important to not get upset or frustrated if a new food is not excepted. Continuously presenting a food and allowing small bites and/or tastes will improve long-term acceptance and reduce future disordered eating behaviors. It is also a good idea when presenting a new food to present it with a food that is highly enjoyed.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Plan accordingly and recognize foods that are best for the IDD person keeping in mind preferred consistencies and textures and temperatures.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weight management is an issue, providing pre-packaged frozen meals assists with calorie and portion control</a:t>
            </a:r>
          </a:p>
          <a:p>
            <a:r>
              <a:rPr lang="en-US" dirty="0"/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Dietitian services are grossly underutilized and it’s effecting our IDD community. It’s time to provide proper continuity of care and provide dietary services to those who need it the most.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connected with us. </a:t>
            </a:r>
          </a:p>
          <a:p>
            <a:r>
              <a:rPr lang="en-US" dirty="0"/>
              <a:t>We even provide bedside TF teachings and nutrition consults to make you as successful as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8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20C-523A-4299-812E-6ECCB5D6F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than 75% of people w/ IDD live with their families, but inly about 5% of IDD funding is directed for family support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Making the family the advocates, fighting the system to help their child develop healthfully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Until the age of 21 years, persons w/ IDD are eligible to receive support services (education, training, health promotion) through the Individuals with Disabilities Education Act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Task becomes more challenges when eligibility ends – impacting both the individual with IDD and the caregiver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Decreased brain growth and lead to reduced learning potential </a:t>
            </a:r>
          </a:p>
          <a:p>
            <a:r>
              <a:rPr lang="en-US" dirty="0"/>
              <a:t>Osteopenia- decreased bone mass leading to increase incidence in fractures and broken bones this could be d/t poor intake of CA or a chronic drug and/or nutrient interaction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illness is common amongst IDD population, estimates of 2.5x higher (3) </a:t>
            </a:r>
          </a:p>
          <a:p>
            <a:r>
              <a:rPr lang="en-US" dirty="0"/>
              <a:t>Growing evidence suggests therapies are improving mental illness challenges </a:t>
            </a:r>
          </a:p>
          <a:p>
            <a:r>
              <a:rPr lang="en-US" dirty="0"/>
              <a:t>	Cognitive Behavioral Therapy, mindfulness for mood, anxiety disorders, and OCD – however, some may need medication in conjunction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54% of people with IDD receive medications for at least 1 of these conditions:</a:t>
            </a:r>
          </a:p>
          <a:p>
            <a:r>
              <a:rPr lang="en-US" dirty="0"/>
              <a:t>	- mood disorders</a:t>
            </a:r>
          </a:p>
          <a:p>
            <a:r>
              <a:rPr lang="en-US" dirty="0"/>
              <a:t>	- Anxiety</a:t>
            </a:r>
          </a:p>
          <a:p>
            <a:r>
              <a:rPr lang="en-US" dirty="0"/>
              <a:t>	- Behavior challenges</a:t>
            </a:r>
          </a:p>
          <a:p>
            <a:r>
              <a:rPr lang="en-US" dirty="0"/>
              <a:t>	- Psychotic disorders </a:t>
            </a:r>
          </a:p>
          <a:p>
            <a:pPr marL="171450" indent="-171450">
              <a:buFontTx/>
              <a:buChar char="-"/>
            </a:pPr>
            <a:r>
              <a:rPr lang="en-US" dirty="0"/>
              <a:t>~87 of adults w/ IDD (on Medicaid and </a:t>
            </a:r>
            <a:r>
              <a:rPr lang="en-US" dirty="0" err="1"/>
              <a:t>Mcaid</a:t>
            </a:r>
            <a:r>
              <a:rPr lang="en-US" dirty="0"/>
              <a:t>/</a:t>
            </a:r>
            <a:r>
              <a:rPr lang="en-US" dirty="0" err="1"/>
              <a:t>Mcare</a:t>
            </a:r>
            <a:r>
              <a:rPr lang="en-US" dirty="0"/>
              <a:t>) have one or more prescriptions w/in 7 months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Aspirin can even decrease levels of vitamin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 38% in IDD population compared to 28% for general (HCBS Dietitian Services article)</a:t>
            </a:r>
          </a:p>
          <a:p>
            <a:r>
              <a:rPr lang="en-US" dirty="0"/>
              <a:t>Being female, having Down Syndrome, engaging in less physical activity, drinking greater amounts of soda, and taking medication that causes weight gain result in an increased risk of developing obesity.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 38% in IDD population compared to 28% for general (HCBS Dietitian Services article)</a:t>
            </a:r>
          </a:p>
          <a:p>
            <a:r>
              <a:rPr lang="en-US" dirty="0"/>
              <a:t>Being female, having Down Syndrome, engaging in less physical activity, drinking greater amounts of soda, and taking medication that causes weight gain result in an increased risk of developing obesity.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Sedentary behaviors are another factor that contributes to obesity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person is able to partake in yoga or light stretching, this will help stimulate the circulation of blood flow. Yoga also increases mindfulness and helps those fall into a deeper sense of relaxation, which helps them combat stress. Yoga has also been proven to help with IBS with improved blood flow and enhancing the brain-gut function.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Also, with MI and high incidence of depression, getting active and moving the body increase the </a:t>
            </a:r>
            <a:r>
              <a:rPr lang="en-US" dirty="0" err="1"/>
              <a:t>the</a:t>
            </a:r>
            <a:r>
              <a:rPr lang="en-US" dirty="0"/>
              <a:t> production of endorphins, those “feel good” chemicals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Provides 32 options for both individual and team sports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Offer rewards after partaking in a walk, jog, or stationary bike ride. Play one of their favorite games afterwards, or join in one of their favorite activities (maybe painting) or give them a prize, just avoid food (specifically deserts or highly sweetened foods) </a:t>
            </a:r>
          </a:p>
          <a:p>
            <a:pPr marL="171450" indent="-171450">
              <a:buFontTx/>
              <a:buChar char="-"/>
            </a:pPr>
            <a:r>
              <a:rPr lang="en-US" dirty="0"/>
              <a:t>Music encourages the body to move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CD69-4443-9848-AE20-3250875582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69200" cy="844353"/>
          </a:xfrm>
        </p:spPr>
        <p:txBody>
          <a:bodyPr>
            <a:normAutofit/>
          </a:bodyPr>
          <a:lstStyle>
            <a:lvl1pPr algn="l">
              <a:defRPr sz="3600" b="0" i="0">
                <a:solidFill>
                  <a:srgbClr val="E318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>
            <a:lvl1pPr>
              <a:buClr>
                <a:srgbClr val="E31837"/>
              </a:buCl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©2015.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8AD7D640-3FE8-184B-96F3-734B64F530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0"/>
            <a:ext cx="1270000" cy="3417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-81159"/>
            <a:ext cx="13112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2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7D6C3-A5D2-47CD-93F2-4B61A795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BA6-C377-4C49-AA17-9892EC10E341}" type="datetimeFigureOut">
              <a:rPr lang="en-PK" smtClean="0"/>
              <a:t>06/10/2020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B1B0E-F0AC-48DD-888F-D1270947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13FA2-1E0A-430E-A9A1-DE9526C4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0EAB-D33B-4CAE-984D-FA8F01FF609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61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319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©2015.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D640-3FE8-184B-96F3-734B64F53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eldhealthcar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99370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shieldhealthcare.com/webinars" TargetMode="External"/><Relationship Id="rId4" Type="http://schemas.openxmlformats.org/officeDocument/2006/relationships/hyperlink" Target="shieldhealthcare.com/community/caregiver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FEEF91-31FF-4416-8715-E41641A1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004106"/>
            <a:ext cx="7569200" cy="14213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Health &amp; Nutrition a Priority for the IDD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5D98C-ADA7-406B-A667-8C2CAE75C794}"/>
              </a:ext>
            </a:extLst>
          </p:cNvPr>
          <p:cNvSpPr txBox="1"/>
          <p:nvPr/>
        </p:nvSpPr>
        <p:spPr>
          <a:xfrm>
            <a:off x="1931542" y="3742363"/>
            <a:ext cx="514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by: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 Bursma, RD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Karlene Martin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7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A15B-1FB2-483D-A339-625262F3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7010"/>
            <a:ext cx="8039528" cy="32055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Polypharmacy and Drug-Nutrient Interactions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2AE7F-23E7-4058-B172-F4066EEA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308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7285A69-0E29-43DA-A793-6F279C934431}"/>
              </a:ext>
            </a:extLst>
          </p:cNvPr>
          <p:cNvSpPr/>
          <p:nvPr/>
        </p:nvSpPr>
        <p:spPr>
          <a:xfrm>
            <a:off x="0" y="2740069"/>
            <a:ext cx="9144000" cy="32359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E2EF2-58BD-45B7-9767-9B7E60AC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Drug-Nutrient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EA8B-4424-490D-9371-8F1F342D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8455"/>
            <a:ext cx="8229600" cy="129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drug-nutrient interaction is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reaction between a medicine and one or more nutrients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Nutrients are the vitamins and minerals that are in the food you eat.</a:t>
            </a:r>
          </a:p>
          <a:p>
            <a:endParaRPr lang="en-US" dirty="0"/>
          </a:p>
        </p:txBody>
      </p:sp>
      <p:pic>
        <p:nvPicPr>
          <p:cNvPr id="6" name="Picture 5" descr="A picture containing indoor, table, small, plastic&#10;&#10;Description automatically generated">
            <a:extLst>
              <a:ext uri="{FF2B5EF4-FFF2-40B4-BE49-F238E27FC236}">
                <a16:creationId xmlns:a16="http://schemas.microsoft.com/office/drawing/2014/main" id="{0FC8FBE3-721B-4D92-B4E4-E197A13C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07" y="2740068"/>
            <a:ext cx="5749179" cy="323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59E7764-C87F-4351-B944-9DDC5DA0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427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FCED7C-4BAA-4BCE-8375-47DFE7A8B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57007"/>
              </p:ext>
            </p:extLst>
          </p:nvPr>
        </p:nvGraphicFramePr>
        <p:xfrm>
          <a:off x="0" y="952256"/>
          <a:ext cx="9144000" cy="5931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25088">
                  <a:extLst>
                    <a:ext uri="{9D8B030D-6E8A-4147-A177-3AD203B41FA5}">
                      <a16:colId xmlns:a16="http://schemas.microsoft.com/office/drawing/2014/main" val="3790192447"/>
                    </a:ext>
                  </a:extLst>
                </a:gridCol>
                <a:gridCol w="4618912">
                  <a:extLst>
                    <a:ext uri="{9D8B030D-6E8A-4147-A177-3AD203B41FA5}">
                      <a16:colId xmlns:a16="http://schemas.microsoft.com/office/drawing/2014/main" val="2140547605"/>
                    </a:ext>
                  </a:extLst>
                </a:gridCol>
              </a:tblGrid>
              <a:tr h="358688">
                <a:tc>
                  <a:txBody>
                    <a:bodyPr/>
                    <a:lstStyle/>
                    <a:p>
                      <a:r>
                        <a:rPr lang="en-US" dirty="0"/>
                        <a:t>Drug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 Drug-Nutrient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75978"/>
                  </a:ext>
                </a:extLst>
              </a:tr>
              <a:tr h="627705">
                <a:tc>
                  <a:txBody>
                    <a:bodyPr/>
                    <a:lstStyle/>
                    <a:p>
                      <a:r>
                        <a:rPr lang="en-US" dirty="0"/>
                        <a:t>Anticonvulsants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Decreased levels of folic acid, vitamin K, E, and zinc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48448"/>
                  </a:ext>
                </a:extLst>
              </a:tr>
              <a:tr h="627705">
                <a:tc>
                  <a:txBody>
                    <a:bodyPr/>
                    <a:lstStyle/>
                    <a:p>
                      <a:r>
                        <a:rPr lang="en-US" dirty="0"/>
                        <a:t>Antidiabetics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Impair uptake of release of iodine by the thyroid, and decrease in vitamin b12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6040"/>
                  </a:ext>
                </a:extLst>
              </a:tr>
              <a:tr h="627705">
                <a:tc>
                  <a:txBody>
                    <a:bodyPr/>
                    <a:lstStyle/>
                    <a:p>
                      <a:r>
                        <a:rPr lang="en-US" dirty="0"/>
                        <a:t>Antidepressants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appetite and contribute to weight gain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70331"/>
                  </a:ext>
                </a:extLst>
              </a:tr>
              <a:tr h="896721">
                <a:tc>
                  <a:txBody>
                    <a:bodyPr/>
                    <a:lstStyle/>
                    <a:p>
                      <a:r>
                        <a:rPr lang="en-US" dirty="0"/>
                        <a:t>Antipsychotics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 cause IBS, low vitamin D and folic acid levels and can cause increased blood lipid levels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1313"/>
                  </a:ext>
                </a:extLst>
              </a:tr>
              <a:tr h="358688">
                <a:tc>
                  <a:txBody>
                    <a:bodyPr/>
                    <a:lstStyle/>
                    <a:p>
                      <a:r>
                        <a:rPr lang="en-US" dirty="0"/>
                        <a:t>Anxiolytics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appetite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4299"/>
                  </a:ext>
                </a:extLst>
              </a:tr>
              <a:tr h="358688">
                <a:tc>
                  <a:txBody>
                    <a:bodyPr/>
                    <a:lstStyle/>
                    <a:p>
                      <a:r>
                        <a:rPr lang="en-US" dirty="0"/>
                        <a:t>Blood pressure lowering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Diuretics can deplete body of potassium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94537"/>
                  </a:ext>
                </a:extLst>
              </a:tr>
              <a:tr h="1972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Cholesterol lowering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Affects absorption of the fat-soluble vitamins K and D and, in addition, may alter water-soluble vitamins, including folic acid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*Consumption of antioxidants, foods high in vitamins A,C, E, B and folic acid) may interact with drug and reverse results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7227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5DC8DF7-A7B8-4F66-A29D-601E1CB7D07F}"/>
              </a:ext>
            </a:extLst>
          </p:cNvPr>
          <p:cNvSpPr/>
          <p:nvPr/>
        </p:nvSpPr>
        <p:spPr>
          <a:xfrm>
            <a:off x="220894" y="305925"/>
            <a:ext cx="564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1837"/>
                </a:solidFill>
              </a:rPr>
              <a:t>Drug-Nutrient Interactions</a:t>
            </a:r>
          </a:p>
        </p:txBody>
      </p:sp>
    </p:spTree>
    <p:extLst>
      <p:ext uri="{BB962C8B-B14F-4D97-AF65-F5344CB8AC3E}">
        <p14:creationId xmlns:p14="http://schemas.microsoft.com/office/powerpoint/2010/main" val="375205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F34E-28CD-4DC8-A4C2-99CEB670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647"/>
            <a:ext cx="7569200" cy="844353"/>
          </a:xfrm>
        </p:spPr>
        <p:txBody>
          <a:bodyPr/>
          <a:lstStyle/>
          <a:p>
            <a:pPr algn="ctr"/>
            <a:r>
              <a:rPr lang="en-US" dirty="0"/>
              <a:t>Obesity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76B8F-496A-4194-8AFB-A5C8A5AE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208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AFF1590A-D169-408E-AF47-38F0C4F59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672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FF6717-478C-4B08-A821-F591B486298A}"/>
              </a:ext>
            </a:extLst>
          </p:cNvPr>
          <p:cNvSpPr/>
          <p:nvPr/>
        </p:nvSpPr>
        <p:spPr>
          <a:xfrm>
            <a:off x="0" y="2"/>
            <a:ext cx="4405745" cy="6167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95847-5482-4143-9410-07DFD935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Obesity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8711-E79B-496B-9DFB-2DCDFC93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892"/>
            <a:ext cx="3643745" cy="49412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Obesity is the most common comorbidity of the IDD population 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at higher risk within the IDD population are those diagnosed with: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 syndrome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Turner syndrome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Angelman syndrome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Prader-Willi syndrome</a:t>
            </a:r>
          </a:p>
          <a:p>
            <a:pPr lvl="1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45530D-83F1-40D6-91B1-36AA13255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92608" y="1"/>
            <a:ext cx="1151392" cy="111899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4124914-CA4E-47A6-9974-6BED6490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893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AFF1590A-D169-408E-AF47-38F0C4F59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67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0719EE-AC02-44AA-9108-845C94891BE9}"/>
              </a:ext>
            </a:extLst>
          </p:cNvPr>
          <p:cNvSpPr/>
          <p:nvPr/>
        </p:nvSpPr>
        <p:spPr>
          <a:xfrm>
            <a:off x="0" y="2"/>
            <a:ext cx="4405745" cy="6167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95847-5482-4143-9410-07DFD935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Obesity (cont’d)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8711-E79B-496B-9DFB-2DCDFC93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9544"/>
            <a:ext cx="3643745" cy="494127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consequences that are commonly associated with being overweight or obese include: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Coronary heart disease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2 diabetes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blood pressure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Stroke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Liver/gallbladder disease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Respiratory problems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Cancers (particularly breast and colon)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… How can we prevent this, and what exactly are their calorie needs so we can better manage their weight?</a:t>
            </a:r>
          </a:p>
          <a:p>
            <a:pPr lvl="1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45530D-83F1-40D6-91B1-36AA13255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92608" y="1"/>
            <a:ext cx="1151392" cy="111899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1F442BC-BD49-453F-BA92-CAF56F91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519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B3A3-ECCF-410B-8CF2-2A55235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Calorie Requirements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9DA556-8103-4C6C-BD7F-AFFC64D72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60708"/>
              </p:ext>
            </p:extLst>
          </p:nvPr>
        </p:nvGraphicFramePr>
        <p:xfrm>
          <a:off x="457200" y="1384300"/>
          <a:ext cx="8229600" cy="45770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6761028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2938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Calorie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Cerebral Palsy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Athetoid Cerebral Palsy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 kcal/cm height with mild to moderate activity </a:t>
                      </a:r>
                    </a:p>
                    <a:p>
                      <a:r>
                        <a:rPr lang="en-US" dirty="0"/>
                        <a:t>11.1 kcal with physical restrictions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Can be up to 6000kcal/day in adolescence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0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Down Syndrome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Boys (age 5-12 years)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Girls (age 5-12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16.1 kcal/cm height </a:t>
                      </a:r>
                    </a:p>
                    <a:p>
                      <a:r>
                        <a:rPr lang="en-US" dirty="0"/>
                        <a:t>14.3 kcal/cm 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Prader Willi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10-11 kcal/cm for maintenance </a:t>
                      </a:r>
                    </a:p>
                    <a:p>
                      <a:r>
                        <a:rPr lang="en-US" dirty="0"/>
                        <a:t>8.5 kcal/cm for weight loss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Turner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calorie needs, need an individualized approach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971337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41FAFA-BFB6-45EB-96DA-896629D8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59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DA80-E1F4-47CB-B9C6-3C3910C5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584647"/>
            <a:ext cx="7569200" cy="8443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Importance of Physical Activity and How to Increase Involvement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FEAA0-7858-4BE0-B64D-FD075D1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783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993F25-040C-4F8E-8FD8-3E0FF3A607A6}"/>
              </a:ext>
            </a:extLst>
          </p:cNvPr>
          <p:cNvSpPr/>
          <p:nvPr/>
        </p:nvSpPr>
        <p:spPr>
          <a:xfrm>
            <a:off x="0" y="1646727"/>
            <a:ext cx="4645891" cy="4052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9CD12-1F90-4ADC-8177-515E1636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Get Physical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7E84-7B87-4518-B9DF-61CA5AF7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28" y="1915920"/>
            <a:ext cx="3200400" cy="3681568"/>
          </a:xfrm>
        </p:spPr>
        <p:txBody>
          <a:bodyPr>
            <a:normAutofit fontScale="92500"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 light stretching or modified yoga practices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Gauge their interest in participating in the Special Olympics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 rewards after involvement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Checkout dance clips on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don’t be afraid to make it fun and get silly!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B3862-5CB3-4CB2-B9D1-B6DD84E2B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520" y="1653261"/>
            <a:ext cx="5171480" cy="4045827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0F08B51-A0F1-46AE-9224-B42F3D47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851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B380-1268-48DF-B512-2E55EEB0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709614"/>
            <a:ext cx="7569200" cy="11123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Provide Mealtime Support and Engagement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8CAF6-BD5F-451C-A3CE-9A6B9341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26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E0F1-54D1-40B1-939F-529EE133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6F86-ED16-4EAC-B5F8-A860421B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challenges the IDD population faces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polypharmacy and drug-nutrient interactions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obesity and those at a higher risk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importance of physical activity and how to increase involvement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how to provide mealtime support and engagement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F61A3C-B058-47BB-A521-48606A92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218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6BC1F87A-4B86-4DC0-B367-79EE112F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30" y="0"/>
            <a:ext cx="9155530" cy="61021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AC487-8FCA-4614-A35A-678BC67451B7}"/>
              </a:ext>
            </a:extLst>
          </p:cNvPr>
          <p:cNvSpPr/>
          <p:nvPr/>
        </p:nvSpPr>
        <p:spPr>
          <a:xfrm>
            <a:off x="0" y="2"/>
            <a:ext cx="4405745" cy="6167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C0367-9670-4362-87A0-7BF8D585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" y="268577"/>
            <a:ext cx="4114800" cy="844353"/>
          </a:xfrm>
        </p:spPr>
        <p:txBody>
          <a:bodyPr/>
          <a:lstStyle/>
          <a:p>
            <a:pPr algn="ctr"/>
            <a:r>
              <a:rPr lang="en-US" dirty="0"/>
              <a:t>Mealtime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3B46-9EDB-4482-819D-487FDB89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00"/>
            <a:ext cx="3440546" cy="47418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structured mealtimes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positive and social environment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and arrange meals that are best suited for the IDD person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tube fed, try to have the feeds coincide with family meals or scheduled group home mealtimes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4D507F2-32BC-4699-BDF6-5BA12423A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24800" y="1"/>
            <a:ext cx="1219200" cy="118489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A3C4846-2D50-4357-AB2E-909F0CB3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74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56D1502-8BA9-4816-89FC-529BB1469912}"/>
              </a:ext>
            </a:extLst>
          </p:cNvPr>
          <p:cNvSpPr/>
          <p:nvPr/>
        </p:nvSpPr>
        <p:spPr>
          <a:xfrm>
            <a:off x="0" y="2407109"/>
            <a:ext cx="9144000" cy="37073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BDD4-D38E-4930-A371-732288F4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6468"/>
            <a:ext cx="8229600" cy="4741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2015, a study was conducted and found that dietitian services were not widely provided in HCBS waivers – less than 1% of the approximately 630,000 people with IDD supported by HCBS waivers were projected to receive dietitian services.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53B16-D687-4042-9164-85FB2036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90779" y="2419929"/>
            <a:ext cx="5562441" cy="370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1F1590-C56A-4865-82FC-AC569285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818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87CBB-FA0C-4F68-9BFC-AD4D35F1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582"/>
            <a:ext cx="8229600" cy="5165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Shield HealthCare, we are committed to help you and your family. We provide more than just supplies and aspire to help you every step of the way.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out our website at </a:t>
            </a:r>
            <a:r>
              <a:rPr lang="en-US" sz="2200" dirty="0">
                <a:hlinkClick r:id="rId3"/>
              </a:rPr>
              <a:t>www.shieldhealthcare.com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get connected, stay up to date and connect with your local Registered Dietitian.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2B6A527-9CAA-465B-8AB1-3EA80A36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377" y="3718536"/>
            <a:ext cx="2563246" cy="256324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75154D5-344D-40A6-A450-9AAEF1DF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219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53B0-2F64-4943-A841-784C023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D6AE-87B7-42A5-B7A4-841EB024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/>
              <a:t>Friedman, C., &amp; </a:t>
            </a:r>
            <a:r>
              <a:rPr lang="en-US" sz="1500" dirty="0" err="1"/>
              <a:t>Spassiani</a:t>
            </a:r>
            <a:r>
              <a:rPr lang="en-US" sz="1500" dirty="0"/>
              <a:t>, N. A. (2018). Community‐Based Dietician Services for People With Intellectual and Developmental Disabilities. </a:t>
            </a:r>
            <a:r>
              <a:rPr lang="en-US" sz="1500" i="1" dirty="0"/>
              <a:t>Journal of Policy and Practice in Intellectual Disabilities, 15</a:t>
            </a:r>
            <a:r>
              <a:rPr lang="en-US" sz="1500" dirty="0"/>
              <a:t>(4), 343-349, which has been published in final form at https://doi.org/10.1111/jppi.12253.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Heller, Tamar. “People with Intellectual and Developmental Disabilities Growing Old: An Overview.” </a:t>
            </a:r>
            <a:r>
              <a:rPr lang="en-US" sz="1500" i="1" dirty="0"/>
              <a:t>Impact Newsletter: People with Intellectual and Developmental Disabilities Growing Old: An Overview</a:t>
            </a:r>
            <a:r>
              <a:rPr lang="en-US" sz="1500" dirty="0"/>
              <a:t>, 2010, ici.umn.edu/products/impact/231/2.html.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err="1"/>
              <a:t>Tinglin</a:t>
            </a:r>
            <a:r>
              <a:rPr lang="en-US" sz="1500" dirty="0"/>
              <a:t>, Carolyn C. </a:t>
            </a:r>
            <a:r>
              <a:rPr lang="en-US" sz="1500" i="1" dirty="0"/>
              <a:t>Adults With Intellectual and Developmental Disabilities: A Unique Population</a:t>
            </a:r>
            <a:r>
              <a:rPr lang="en-US" sz="1500" dirty="0"/>
              <a:t>, 2013, www.todaysgeriatricmedicine.com/archive/050613p22.shtml.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err="1"/>
              <a:t>Trollor</a:t>
            </a:r>
            <a:r>
              <a:rPr lang="en-US" sz="1500" dirty="0"/>
              <a:t>, Julian N, et al. “Prescribing Psychotropic Drugs to Adults with an Intellectual Disability.” </a:t>
            </a:r>
            <a:r>
              <a:rPr lang="en-US" sz="1500" i="1" dirty="0"/>
              <a:t>Australian Prescriber</a:t>
            </a:r>
            <a:r>
              <a:rPr lang="en-US" sz="1500" dirty="0"/>
              <a:t>, NPS MedicineWise, Aug. 2016, </a:t>
            </a:r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www.ncbi.nlm.nih.gov/pmc/articles/pmc4993707/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err="1"/>
              <a:t>Youdim</a:t>
            </a:r>
            <a:r>
              <a:rPr lang="en-US" sz="1500" dirty="0"/>
              <a:t>, Adrienne, et al. “Nutrient-Drug Interactions - Nutritional Disorders.” </a:t>
            </a:r>
            <a:r>
              <a:rPr lang="en-US" sz="1500" i="1" dirty="0"/>
              <a:t>Merck Manuals Professional Edition</a:t>
            </a:r>
            <a:r>
              <a:rPr lang="en-US" sz="1500" dirty="0"/>
              <a:t>, Merck Manuals, 2019, www.merckmanuals.com/professional/nutritional-disorders/nutrition-general-considerations/nutrient-drug-interactions?query=drug-nutrient%2Binteractions%2Bby%2BAdrienne%2Byoudim.</a:t>
            </a:r>
          </a:p>
          <a:p>
            <a:pPr marL="0" indent="0"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BC4941-AABD-4E83-8061-BD3A86A6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524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89BAC39-D1DC-4F98-BE8E-C0B677A0120C}"/>
              </a:ext>
            </a:extLst>
          </p:cNvPr>
          <p:cNvSpPr/>
          <p:nvPr/>
        </p:nvSpPr>
        <p:spPr>
          <a:xfrm>
            <a:off x="6659419" y="1468781"/>
            <a:ext cx="2424392" cy="3823655"/>
          </a:xfrm>
          <a:prstGeom prst="flowChartProcess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A32D7-8360-4424-AB27-AB7EE780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09" y="665018"/>
            <a:ext cx="6554329" cy="6174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-21097"/>
            <a:ext cx="9144000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42430" y="-44180"/>
            <a:ext cx="52401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VISIT THE SHIELD HEALTHCARE COMMUNITIES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9420" y="1721692"/>
            <a:ext cx="24384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more useful educational, lifestyle and clinical information </a:t>
            </a:r>
          </a:p>
          <a:p>
            <a:pPr algn="ct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online communities at:</a:t>
            </a:r>
          </a:p>
          <a:p>
            <a:pPr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shieldhealthcare.com/community</a:t>
            </a:r>
            <a:endParaRPr lang="en-US" sz="11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past and upcoming webinars at: </a:t>
            </a:r>
          </a:p>
          <a:p>
            <a:pPr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shieldhealthcare.com/events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7F4156F-A208-4E07-B5B0-873E3417B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24800" y="1"/>
            <a:ext cx="1219200" cy="11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B2371E-F10C-44F0-B38A-D1CB92577960}"/>
              </a:ext>
            </a:extLst>
          </p:cNvPr>
          <p:cNvSpPr/>
          <p:nvPr/>
        </p:nvSpPr>
        <p:spPr>
          <a:xfrm>
            <a:off x="1" y="-21097"/>
            <a:ext cx="9144000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45909" y="25069"/>
            <a:ext cx="4085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FREE EDUCATIONAL BOOKLET GUIDES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6422" y="1312107"/>
            <a:ext cx="775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Patients, Family &amp; Healthcare Professionals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Can Request Free Guides Online: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1751"/>
            <a:ext cx="9144000" cy="3126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CCEC1-1BE3-4765-95BA-F2AA1F884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9" y="2592280"/>
            <a:ext cx="8739981" cy="2335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FD33FE-A16E-499A-A3CA-4B6F00BAD7B9}"/>
              </a:ext>
            </a:extLst>
          </p:cNvPr>
          <p:cNvSpPr/>
          <p:nvPr/>
        </p:nvSpPr>
        <p:spPr>
          <a:xfrm>
            <a:off x="3030111" y="5648992"/>
            <a:ext cx="3190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>
                <a:solidFill>
                  <a:srgbClr val="2E75B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SHIELDHEALTHCARE.COM/COMMUNITY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F7510C9-4EAA-4B13-A971-671692631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24800" y="1"/>
            <a:ext cx="1219200" cy="1184890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B960A36-95B2-49CA-959D-E47251573559}"/>
              </a:ext>
            </a:extLst>
          </p:cNvPr>
          <p:cNvSpPr txBox="1">
            <a:spLocks/>
          </p:cNvSpPr>
          <p:nvPr/>
        </p:nvSpPr>
        <p:spPr>
          <a:xfrm>
            <a:off x="3124200" y="640253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©2020. All rights reserved.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85EFF37-9046-4236-ADE6-F860EF9B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364346"/>
            <a:ext cx="1270000" cy="3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5D57-E644-4390-8505-C4AC2F0A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01"/>
            <a:ext cx="8229600" cy="2386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number of adults with IDD ages 60 and older is projected to nearly double from 641,8860 in 2000 to 1.2 million by 2030.”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07182E-3CF9-464C-A3EF-568CB07B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89" y="3051138"/>
            <a:ext cx="5005441" cy="30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2DAB9C-0DCA-41ED-8706-EEF01F8C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47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65129"/>
            <a:ext cx="7569200" cy="2012466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think some of the barriers are</a:t>
            </a:r>
            <a:b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IDD population regarding</a:t>
            </a:r>
            <a:b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care?</a:t>
            </a:r>
          </a:p>
        </p:txBody>
      </p:sp>
      <p:pic>
        <p:nvPicPr>
          <p:cNvPr id="6" name="Picture 5" descr="A picture containing sport, track, red, man&#10;&#10;Description automatically generated">
            <a:extLst>
              <a:ext uri="{FF2B5EF4-FFF2-40B4-BE49-F238E27FC236}">
                <a16:creationId xmlns:a16="http://schemas.microsoft.com/office/drawing/2014/main" id="{8E6761A4-BC96-47E7-8B1E-E40001E0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5531"/>
            <a:ext cx="9144000" cy="35288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6088CF-4451-4227-A1B8-3A2AFD19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593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AB507920-C4AD-4FD3-B141-BB051C405AFC}"/>
              </a:ext>
            </a:extLst>
          </p:cNvPr>
          <p:cNvSpPr/>
          <p:nvPr/>
        </p:nvSpPr>
        <p:spPr>
          <a:xfrm>
            <a:off x="0" y="1151792"/>
            <a:ext cx="9144000" cy="490834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1" y="151170"/>
            <a:ext cx="7569200" cy="84435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Challenges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16584A-FC63-4108-98E7-7CFF08E4936E}"/>
              </a:ext>
            </a:extLst>
          </p:cNvPr>
          <p:cNvGrpSpPr/>
          <p:nvPr/>
        </p:nvGrpSpPr>
        <p:grpSpPr>
          <a:xfrm>
            <a:off x="492369" y="1361347"/>
            <a:ext cx="8219128" cy="4487239"/>
            <a:chOff x="582309" y="2716170"/>
            <a:chExt cx="8306066" cy="44872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60AD84-5617-4706-A5DB-14202F9DA331}"/>
                </a:ext>
              </a:extLst>
            </p:cNvPr>
            <p:cNvGrpSpPr/>
            <p:nvPr/>
          </p:nvGrpSpPr>
          <p:grpSpPr>
            <a:xfrm>
              <a:off x="582310" y="5311451"/>
              <a:ext cx="2237090" cy="1888002"/>
              <a:chOff x="622615" y="6784087"/>
              <a:chExt cx="3518963" cy="2969848"/>
            </a:xfrm>
          </p:grpSpPr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0E1C5E79-618E-4918-AED7-0F2664FD757B}"/>
                  </a:ext>
                </a:extLst>
              </p:cNvPr>
              <p:cNvSpPr/>
              <p:nvPr/>
            </p:nvSpPr>
            <p:spPr>
              <a:xfrm>
                <a:off x="622615" y="6784087"/>
                <a:ext cx="3518963" cy="1190450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23915B13-47DE-4335-B055-A49D8C00F1BE}"/>
                  </a:ext>
                </a:extLst>
              </p:cNvPr>
              <p:cNvSpPr/>
              <p:nvPr/>
            </p:nvSpPr>
            <p:spPr>
              <a:xfrm>
                <a:off x="622615" y="8088296"/>
                <a:ext cx="3518962" cy="1665639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B0DDCE0-680C-4588-9D82-5922728630E8}"/>
                  </a:ext>
                </a:extLst>
              </p:cNvPr>
              <p:cNvSpPr/>
              <p:nvPr/>
            </p:nvSpPr>
            <p:spPr>
              <a:xfrm>
                <a:off x="1996381" y="6883969"/>
                <a:ext cx="990681" cy="99068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D1E8F3-9B1C-43B0-B8ED-20A2BCBE4688}"/>
                </a:ext>
              </a:extLst>
            </p:cNvPr>
            <p:cNvGrpSpPr/>
            <p:nvPr/>
          </p:nvGrpSpPr>
          <p:grpSpPr>
            <a:xfrm>
              <a:off x="595005" y="2716170"/>
              <a:ext cx="2224395" cy="2249430"/>
              <a:chOff x="-2254112" y="2701688"/>
              <a:chExt cx="3498994" cy="3538374"/>
            </a:xfrm>
          </p:grpSpPr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5876A7E9-9C13-4D77-A118-54C2FE948A95}"/>
                  </a:ext>
                </a:extLst>
              </p:cNvPr>
              <p:cNvSpPr/>
              <p:nvPr/>
            </p:nvSpPr>
            <p:spPr>
              <a:xfrm>
                <a:off x="-2254112" y="2701688"/>
                <a:ext cx="3498994" cy="1190449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4AAB527C-A7E1-4284-93B0-25C5F0E69AF7}"/>
                  </a:ext>
                </a:extLst>
              </p:cNvPr>
              <p:cNvSpPr/>
              <p:nvPr/>
            </p:nvSpPr>
            <p:spPr>
              <a:xfrm>
                <a:off x="-2254112" y="3995180"/>
                <a:ext cx="3498994" cy="2244882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D2E05F-A0B0-477E-9869-8C47053FDFE5}"/>
                </a:ext>
              </a:extLst>
            </p:cNvPr>
            <p:cNvGrpSpPr/>
            <p:nvPr/>
          </p:nvGrpSpPr>
          <p:grpSpPr>
            <a:xfrm>
              <a:off x="3571142" y="5311451"/>
              <a:ext cx="2298637" cy="1888002"/>
              <a:chOff x="-469317" y="6784086"/>
              <a:chExt cx="3615778" cy="296984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5E5E8C10-6C04-44D3-B785-B68400756650}"/>
                  </a:ext>
                </a:extLst>
              </p:cNvPr>
              <p:cNvSpPr/>
              <p:nvPr/>
            </p:nvSpPr>
            <p:spPr>
              <a:xfrm>
                <a:off x="-420909" y="6784086"/>
                <a:ext cx="3518964" cy="1190447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962F03BD-D687-4A87-B3A4-28FC76CD710C}"/>
                  </a:ext>
                </a:extLst>
              </p:cNvPr>
              <p:cNvSpPr/>
              <p:nvPr/>
            </p:nvSpPr>
            <p:spPr>
              <a:xfrm>
                <a:off x="-469317" y="8103625"/>
                <a:ext cx="3615778" cy="1650302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A959B60-3646-4805-87CC-4938DDF2DF2F}"/>
                  </a:ext>
                </a:extLst>
              </p:cNvPr>
              <p:cNvSpPr/>
              <p:nvPr/>
            </p:nvSpPr>
            <p:spPr>
              <a:xfrm>
                <a:off x="939987" y="6883955"/>
                <a:ext cx="990681" cy="99068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834786-17D0-4E16-BBAD-24B21CAB2B32}"/>
                </a:ext>
              </a:extLst>
            </p:cNvPr>
            <p:cNvGrpSpPr/>
            <p:nvPr/>
          </p:nvGrpSpPr>
          <p:grpSpPr>
            <a:xfrm>
              <a:off x="3601915" y="2716171"/>
              <a:ext cx="2224395" cy="2249427"/>
              <a:chOff x="-3317609" y="2701689"/>
              <a:chExt cx="3498995" cy="3538370"/>
            </a:xfrm>
          </p:grpSpPr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4143296-A87D-4630-839C-F4F6E768A92F}"/>
                  </a:ext>
                </a:extLst>
              </p:cNvPr>
              <p:cNvSpPr/>
              <p:nvPr/>
            </p:nvSpPr>
            <p:spPr>
              <a:xfrm>
                <a:off x="-3317609" y="2701689"/>
                <a:ext cx="3498995" cy="1231317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E4C4E369-08AC-4774-9408-944657415FE2}"/>
                  </a:ext>
                </a:extLst>
              </p:cNvPr>
              <p:cNvSpPr/>
              <p:nvPr/>
            </p:nvSpPr>
            <p:spPr>
              <a:xfrm>
                <a:off x="-3317609" y="4032888"/>
                <a:ext cx="3498995" cy="2207171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B33559-EEAE-4853-A3C6-7406378BC556}"/>
                  </a:ext>
                </a:extLst>
              </p:cNvPr>
              <p:cNvSpPr/>
              <p:nvPr/>
            </p:nvSpPr>
            <p:spPr>
              <a:xfrm>
                <a:off x="-1956713" y="2842440"/>
                <a:ext cx="990681" cy="99068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F88CDC-680B-4B58-A59C-066E93F11B3B}"/>
                </a:ext>
              </a:extLst>
            </p:cNvPr>
            <p:cNvGrpSpPr/>
            <p:nvPr/>
          </p:nvGrpSpPr>
          <p:grpSpPr>
            <a:xfrm>
              <a:off x="6691465" y="2733756"/>
              <a:ext cx="2133022" cy="2249429"/>
              <a:chOff x="-1354414" y="2729350"/>
              <a:chExt cx="3355264" cy="3538372"/>
            </a:xfrm>
          </p:grpSpPr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EACD6307-9B9A-44DA-B0DE-AD4A29EE5741}"/>
                  </a:ext>
                </a:extLst>
              </p:cNvPr>
              <p:cNvSpPr/>
              <p:nvPr/>
            </p:nvSpPr>
            <p:spPr>
              <a:xfrm>
                <a:off x="-1354414" y="2729350"/>
                <a:ext cx="3355264" cy="1190448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C02A32E6-8C0F-46B5-8A3D-2229266828A0}"/>
                  </a:ext>
                </a:extLst>
              </p:cNvPr>
              <p:cNvSpPr/>
              <p:nvPr/>
            </p:nvSpPr>
            <p:spPr>
              <a:xfrm>
                <a:off x="-1354414" y="4019680"/>
                <a:ext cx="3355262" cy="2248042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51F17FD-BD84-4ABF-904E-B9CE94E28D1D}"/>
                  </a:ext>
                </a:extLst>
              </p:cNvPr>
              <p:cNvSpPr/>
              <p:nvPr/>
            </p:nvSpPr>
            <p:spPr>
              <a:xfrm>
                <a:off x="-123193" y="2829234"/>
                <a:ext cx="990681" cy="99068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E71CB1-034D-43E6-8939-EED78712E95D}"/>
                </a:ext>
              </a:extLst>
            </p:cNvPr>
            <p:cNvGrpSpPr/>
            <p:nvPr/>
          </p:nvGrpSpPr>
          <p:grpSpPr>
            <a:xfrm>
              <a:off x="1390562" y="2787146"/>
              <a:ext cx="7408121" cy="4416263"/>
              <a:chOff x="-12589481" y="2813333"/>
              <a:chExt cx="11653045" cy="6946822"/>
            </a:xfrm>
          </p:grpSpPr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86B9D657-B55F-4B87-A3C1-13DDAEA548EC}"/>
                  </a:ext>
                </a:extLst>
              </p:cNvPr>
              <p:cNvSpPr/>
              <p:nvPr/>
            </p:nvSpPr>
            <p:spPr>
              <a:xfrm>
                <a:off x="-4271727" y="6784087"/>
                <a:ext cx="3335291" cy="1210549"/>
              </a:xfrm>
              <a:custGeom>
                <a:avLst/>
                <a:gdLst>
                  <a:gd name="connsiteX0" fmla="*/ 235990 w 5132439"/>
                  <a:gd name="connsiteY0" fmla="*/ 0 h 2381208"/>
                  <a:gd name="connsiteX1" fmla="*/ 4896449 w 5132439"/>
                  <a:gd name="connsiteY1" fmla="*/ 0 h 2381208"/>
                  <a:gd name="connsiteX2" fmla="*/ 5132439 w 5132439"/>
                  <a:gd name="connsiteY2" fmla="*/ 235990 h 2381208"/>
                  <a:gd name="connsiteX3" fmla="*/ 5132439 w 5132439"/>
                  <a:gd name="connsiteY3" fmla="*/ 2381208 h 2381208"/>
                  <a:gd name="connsiteX4" fmla="*/ 0 w 5132439"/>
                  <a:gd name="connsiteY4" fmla="*/ 2381208 h 2381208"/>
                  <a:gd name="connsiteX5" fmla="*/ 0 w 5132439"/>
                  <a:gd name="connsiteY5" fmla="*/ 235990 h 2381208"/>
                  <a:gd name="connsiteX6" fmla="*/ 235990 w 5132439"/>
                  <a:gd name="connsiteY6" fmla="*/ 0 h 238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2381208">
                    <a:moveTo>
                      <a:pt x="235990" y="0"/>
                    </a:moveTo>
                    <a:lnTo>
                      <a:pt x="4896449" y="0"/>
                    </a:lnTo>
                    <a:cubicBezTo>
                      <a:pt x="5026783" y="0"/>
                      <a:pt x="5132439" y="105656"/>
                      <a:pt x="5132439" y="235990"/>
                    </a:cubicBezTo>
                    <a:lnTo>
                      <a:pt x="5132439" y="2381208"/>
                    </a:lnTo>
                    <a:lnTo>
                      <a:pt x="0" y="2381208"/>
                    </a:lnTo>
                    <a:lnTo>
                      <a:pt x="0" y="235990"/>
                    </a:lnTo>
                    <a:cubicBezTo>
                      <a:pt x="0" y="105656"/>
                      <a:pt x="105656" y="0"/>
                      <a:pt x="235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46AEE72B-4DA1-47DA-A642-F5095706654C}"/>
                  </a:ext>
                </a:extLst>
              </p:cNvPr>
              <p:cNvSpPr/>
              <p:nvPr/>
            </p:nvSpPr>
            <p:spPr>
              <a:xfrm>
                <a:off x="-4271726" y="8103628"/>
                <a:ext cx="3335290" cy="1656527"/>
              </a:xfrm>
              <a:custGeom>
                <a:avLst/>
                <a:gdLst>
                  <a:gd name="connsiteX0" fmla="*/ 0 w 5132439"/>
                  <a:gd name="connsiteY0" fmla="*/ 0 h 5019102"/>
                  <a:gd name="connsiteX1" fmla="*/ 5132439 w 5132439"/>
                  <a:gd name="connsiteY1" fmla="*/ 0 h 5019102"/>
                  <a:gd name="connsiteX2" fmla="*/ 5132439 w 5132439"/>
                  <a:gd name="connsiteY2" fmla="*/ 4783112 h 5019102"/>
                  <a:gd name="connsiteX3" fmla="*/ 4896449 w 5132439"/>
                  <a:gd name="connsiteY3" fmla="*/ 5019102 h 5019102"/>
                  <a:gd name="connsiteX4" fmla="*/ 235990 w 5132439"/>
                  <a:gd name="connsiteY4" fmla="*/ 5019102 h 5019102"/>
                  <a:gd name="connsiteX5" fmla="*/ 0 w 5132439"/>
                  <a:gd name="connsiteY5" fmla="*/ 4783112 h 5019102"/>
                  <a:gd name="connsiteX6" fmla="*/ 0 w 5132439"/>
                  <a:gd name="connsiteY6" fmla="*/ 0 h 50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439" h="5019102">
                    <a:moveTo>
                      <a:pt x="0" y="0"/>
                    </a:moveTo>
                    <a:lnTo>
                      <a:pt x="5132439" y="0"/>
                    </a:lnTo>
                    <a:lnTo>
                      <a:pt x="5132439" y="4783112"/>
                    </a:lnTo>
                    <a:cubicBezTo>
                      <a:pt x="5132439" y="4913446"/>
                      <a:pt x="5026783" y="5019102"/>
                      <a:pt x="4896449" y="5019102"/>
                    </a:cubicBezTo>
                    <a:lnTo>
                      <a:pt x="235990" y="5019102"/>
                    </a:lnTo>
                    <a:cubicBezTo>
                      <a:pt x="105656" y="5019102"/>
                      <a:pt x="0" y="4913446"/>
                      <a:pt x="0" y="4783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3768BFE-48AA-468B-B870-888440D2937B}"/>
                  </a:ext>
                </a:extLst>
              </p:cNvPr>
              <p:cNvSpPr/>
              <p:nvPr/>
            </p:nvSpPr>
            <p:spPr>
              <a:xfrm>
                <a:off x="-12589481" y="2813333"/>
                <a:ext cx="990681" cy="99068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sp>
          <p:nvSpPr>
            <p:cNvPr id="18" name="Rectangle 17" descr="Irritant">
              <a:extLst>
                <a:ext uri="{FF2B5EF4-FFF2-40B4-BE49-F238E27FC236}">
                  <a16:creationId xmlns:a16="http://schemas.microsoft.com/office/drawing/2014/main" id="{2EBECDFA-5588-4064-90FB-BDEBAD49FA96}"/>
                </a:ext>
              </a:extLst>
            </p:cNvPr>
            <p:cNvSpPr/>
            <p:nvPr/>
          </p:nvSpPr>
          <p:spPr>
            <a:xfrm>
              <a:off x="1492161" y="2873009"/>
              <a:ext cx="426600" cy="4266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3B9C57-9ECD-44FC-9C0A-D7DF6FDE7738}"/>
                </a:ext>
              </a:extLst>
            </p:cNvPr>
            <p:cNvSpPr/>
            <p:nvPr/>
          </p:nvSpPr>
          <p:spPr>
            <a:xfrm>
              <a:off x="582309" y="6351546"/>
              <a:ext cx="22370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Physical limitations and/or challenges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A3153D-8BAA-4F40-8F8D-F8600E8E462B}"/>
                </a:ext>
              </a:extLst>
            </p:cNvPr>
            <p:cNvSpPr/>
            <p:nvPr/>
          </p:nvSpPr>
          <p:spPr>
            <a:xfrm>
              <a:off x="595004" y="3620737"/>
              <a:ext cx="22243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Lack of access to primary care providers experienced with IDD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3259EB-1714-4F8F-B7FD-6A074D615114}"/>
                </a:ext>
              </a:extLst>
            </p:cNvPr>
            <p:cNvSpPr/>
            <p:nvPr/>
          </p:nvSpPr>
          <p:spPr>
            <a:xfrm>
              <a:off x="3571142" y="6460787"/>
              <a:ext cx="2267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Sensory issues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44FD70-85B8-470C-AD3A-2F4F7B6234DB}"/>
                </a:ext>
              </a:extLst>
            </p:cNvPr>
            <p:cNvSpPr/>
            <p:nvPr/>
          </p:nvSpPr>
          <p:spPr>
            <a:xfrm>
              <a:off x="3684554" y="3847732"/>
              <a:ext cx="20837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202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Communication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issues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1C599F-86A3-4EDA-B9A1-C8C42FCAC0A5}"/>
                </a:ext>
              </a:extLst>
            </p:cNvPr>
            <p:cNvSpPr/>
            <p:nvPr/>
          </p:nvSpPr>
          <p:spPr>
            <a:xfrm>
              <a:off x="6951783" y="3865719"/>
              <a:ext cx="1705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Behavioral issues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1414FD-7493-40A1-8BE8-920F91F612E1}"/>
                </a:ext>
              </a:extLst>
            </p:cNvPr>
            <p:cNvSpPr/>
            <p:nvPr/>
          </p:nvSpPr>
          <p:spPr>
            <a:xfrm>
              <a:off x="6768050" y="6463774"/>
              <a:ext cx="2120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 limitations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AF0C87B-FDD0-421E-BC85-FCFDDDEA82FD}"/>
              </a:ext>
            </a:extLst>
          </p:cNvPr>
          <p:cNvSpPr/>
          <p:nvPr/>
        </p:nvSpPr>
        <p:spPr>
          <a:xfrm>
            <a:off x="7261692" y="4017058"/>
            <a:ext cx="629800" cy="629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5" name="Rectangle 44" descr="Open Hand with Plant">
            <a:extLst>
              <a:ext uri="{FF2B5EF4-FFF2-40B4-BE49-F238E27FC236}">
                <a16:creationId xmlns:a16="http://schemas.microsoft.com/office/drawing/2014/main" id="{14FD02DA-0CD8-4E0F-AE0D-2E3E4DCBF6AD}"/>
              </a:ext>
            </a:extLst>
          </p:cNvPr>
          <p:cNvSpPr/>
          <p:nvPr/>
        </p:nvSpPr>
        <p:spPr>
          <a:xfrm>
            <a:off x="4434245" y="4111980"/>
            <a:ext cx="427652" cy="42765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 descr="Skeleton">
            <a:extLst>
              <a:ext uri="{FF2B5EF4-FFF2-40B4-BE49-F238E27FC236}">
                <a16:creationId xmlns:a16="http://schemas.microsoft.com/office/drawing/2014/main" id="{09B74501-03BE-40A6-9848-E6A6A11476ED}"/>
              </a:ext>
            </a:extLst>
          </p:cNvPr>
          <p:cNvSpPr/>
          <p:nvPr/>
        </p:nvSpPr>
        <p:spPr>
          <a:xfrm>
            <a:off x="1405779" y="4043863"/>
            <a:ext cx="524780" cy="54375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0B8FC5-C7A1-4D23-809F-CC905CB5D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0797" y="4090462"/>
            <a:ext cx="480348" cy="50213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DA62D9-60DF-4CAA-9B58-9BAC710F7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19340" y="1489133"/>
            <a:ext cx="857463" cy="535391"/>
          </a:xfrm>
          <a:prstGeom prst="rect">
            <a:avLst/>
          </a:prstGeom>
        </p:spPr>
      </p:pic>
      <p:pic>
        <p:nvPicPr>
          <p:cNvPr id="54" name="Picture 53" descr="A close up of a map&#10;&#10;Description automatically generated">
            <a:extLst>
              <a:ext uri="{FF2B5EF4-FFF2-40B4-BE49-F238E27FC236}">
                <a16:creationId xmlns:a16="http://schemas.microsoft.com/office/drawing/2014/main" id="{C31060D1-C7C5-4B41-92C3-8BE807FDE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8929" y="1551045"/>
            <a:ext cx="480348" cy="363054"/>
          </a:xfrm>
          <a:prstGeom prst="rect">
            <a:avLst/>
          </a:prstGeom>
        </p:spPr>
      </p:pic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00FD5126-0195-4D31-8F9A-BA5947AF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091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606A2-D4D7-4161-97C2-473CC08B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4000" cy="6051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6ABAE-AA08-480D-8033-BB570DF01621}"/>
              </a:ext>
            </a:extLst>
          </p:cNvPr>
          <p:cNvSpPr/>
          <p:nvPr/>
        </p:nvSpPr>
        <p:spPr>
          <a:xfrm>
            <a:off x="0" y="2"/>
            <a:ext cx="4299525" cy="60517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B6442-AA53-4960-B944-0DA11B8A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3763816" cy="721455"/>
          </a:xfrm>
        </p:spPr>
        <p:txBody>
          <a:bodyPr>
            <a:normAutofit fontScale="90000"/>
          </a:bodyPr>
          <a:lstStyle/>
          <a:p>
            <a:r>
              <a:rPr lang="en-US" dirty="0"/>
              <a:t>Nutrition and Health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56C6-3A2D-430D-9E73-98734BFC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76" y="1405501"/>
            <a:ext cx="3763816" cy="423685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Adults have higher rates of obesity, sedentary behaviors, and poor nutritional habits</a:t>
            </a:r>
          </a:p>
          <a:p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Polypharmacy impacting nutrient absorption</a:t>
            </a:r>
          </a:p>
          <a:p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incidence of dental disease</a:t>
            </a:r>
          </a:p>
          <a:p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gastrointestinal disorders</a:t>
            </a:r>
          </a:p>
          <a:p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musculoskeletal disorders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462A61F-98E2-4711-9884-29A48C3F8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94038" y="1"/>
            <a:ext cx="1149961" cy="111759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95A90B9-D8C2-4E75-BBFF-2E9E684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21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AAD4B-52F5-4175-A656-BA214B77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60810"/>
            <a:ext cx="8229600" cy="4741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Nutrition and disability are intimately linked.</a:t>
            </a:r>
          </a:p>
          <a:p>
            <a:pPr marL="0" indent="0" algn="ctr">
              <a:buNone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Malnutrition can directly cause or contribute to disability, and disability can lead to malnutrition.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735A0B-97B7-4783-8D92-BF2413BE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22" y="2807854"/>
            <a:ext cx="3605555" cy="360555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CF3AAB8-C505-4903-842A-91C543D2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660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A6DC9BF-E969-4302-84D1-2334E8A3C944}"/>
              </a:ext>
            </a:extLst>
          </p:cNvPr>
          <p:cNvSpPr/>
          <p:nvPr/>
        </p:nvSpPr>
        <p:spPr>
          <a:xfrm>
            <a:off x="3731750" y="1099368"/>
            <a:ext cx="5052033" cy="4859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AECEDB-3680-42B4-A82F-8245C245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60217" y="1099368"/>
            <a:ext cx="3371533" cy="4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63A3-56C4-4CEE-8E12-B7DDDCD1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977" y="2591320"/>
            <a:ext cx="4299579" cy="1675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proper nutrition and supplementation, we can introduce and/or exacerbate problems.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8DC5639-6AAA-44D8-BEDB-37877BE1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050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907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07B663-6A78-45EC-A163-6B93CD912F83}"/>
              </a:ext>
            </a:extLst>
          </p:cNvPr>
          <p:cNvSpPr/>
          <p:nvPr/>
        </p:nvSpPr>
        <p:spPr>
          <a:xfrm>
            <a:off x="556362" y="1145548"/>
            <a:ext cx="4657307" cy="4909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304FA-93B3-4575-9AE5-379611C5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Potential Consequences Of Poor 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CD5D-5F77-4BD8-A719-3442987D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25" y="1429325"/>
            <a:ext cx="4262582" cy="47418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brain growth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Osteopenia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immunity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Irritability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Skin breakdown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incidence of adult problems: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Obesity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Hypertension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2 diabetes </a:t>
            </a:r>
          </a:p>
          <a:p>
            <a:endParaRPr lang="en-US" dirty="0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E57A367-7065-4367-86FE-4AFFAD60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68" y="1145548"/>
            <a:ext cx="3373969" cy="490937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FC00511-C5E8-4702-9570-DD6CADD2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1705618"/>
      </p:ext>
    </p:extLst>
  </p:cSld>
  <p:clrMapOvr>
    <a:masterClrMapping/>
  </p:clrMapOvr>
</p:sld>
</file>

<file path=ppt/theme/theme1.xml><?xml version="1.0" encoding="utf-8"?>
<a:theme xmlns:a="http://schemas.openxmlformats.org/drawingml/2006/main" name="Shield General Master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Shield General Master 2015</Template>
  <TotalTime>3284</TotalTime>
  <Words>2047</Words>
  <Application>Microsoft Office PowerPoint</Application>
  <PresentationFormat>On-screen Show (4:3)</PresentationFormat>
  <Paragraphs>234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Montserrat</vt:lpstr>
      <vt:lpstr>Segoe UI</vt:lpstr>
      <vt:lpstr>Segoe UI Light</vt:lpstr>
      <vt:lpstr>Shield General Master 2015</vt:lpstr>
      <vt:lpstr>Making Health &amp; Nutrition a Priority for the IDD Community</vt:lpstr>
      <vt:lpstr>Objectives:</vt:lpstr>
      <vt:lpstr>PowerPoint Presentation</vt:lpstr>
      <vt:lpstr>What do you think some of the barriers are for the IDD population regarding health care?</vt:lpstr>
      <vt:lpstr>Challenges</vt:lpstr>
      <vt:lpstr>Nutrition and Health Issues</vt:lpstr>
      <vt:lpstr>PowerPoint Presentation</vt:lpstr>
      <vt:lpstr>PowerPoint Presentation</vt:lpstr>
      <vt:lpstr>Potential Consequences Of Poor Nutrition </vt:lpstr>
      <vt:lpstr>Polypharmacy and Drug-Nutrient Interactions </vt:lpstr>
      <vt:lpstr>Drug-Nutrient Interactions</vt:lpstr>
      <vt:lpstr>PowerPoint Presentation</vt:lpstr>
      <vt:lpstr>Obesity </vt:lpstr>
      <vt:lpstr>Obesity  </vt:lpstr>
      <vt:lpstr>Obesity (cont’d)  </vt:lpstr>
      <vt:lpstr>Calorie Requirements</vt:lpstr>
      <vt:lpstr>The Importance of Physical Activity and How to Increase Involvement </vt:lpstr>
      <vt:lpstr>Let’s Get Physical </vt:lpstr>
      <vt:lpstr>How to Provide Mealtime Support and Engagement </vt:lpstr>
      <vt:lpstr>Mealtime Support</vt:lpstr>
      <vt:lpstr>PowerPoint Presentation</vt:lpstr>
      <vt:lpstr>PowerPoint Presentation</vt:lpstr>
      <vt:lpstr>Sources:</vt:lpstr>
      <vt:lpstr>PowerPoint Presentation</vt:lpstr>
      <vt:lpstr>PowerPoint Presentation</vt:lpstr>
    </vt:vector>
  </TitlesOfParts>
  <Company>Shield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&amp; Honoring Caregivers</dc:title>
  <dc:creator>Gina Flores</dc:creator>
  <cp:lastModifiedBy>Cassandra Bursma</cp:lastModifiedBy>
  <cp:revision>112</cp:revision>
  <dcterms:created xsi:type="dcterms:W3CDTF">2015-09-01T17:01:23Z</dcterms:created>
  <dcterms:modified xsi:type="dcterms:W3CDTF">2020-06-10T21:12:10Z</dcterms:modified>
</cp:coreProperties>
</file>