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9" r:id="rId1"/>
  </p:sldMasterIdLst>
  <p:notesMasterIdLst>
    <p:notesMasterId r:id="rId85"/>
  </p:notesMasterIdLst>
  <p:handoutMasterIdLst>
    <p:handoutMasterId r:id="rId86"/>
  </p:handoutMasterIdLst>
  <p:sldIdLst>
    <p:sldId id="256" r:id="rId2"/>
    <p:sldId id="1050" r:id="rId3"/>
    <p:sldId id="462" r:id="rId4"/>
    <p:sldId id="463" r:id="rId5"/>
    <p:sldId id="464" r:id="rId6"/>
    <p:sldId id="465" r:id="rId7"/>
    <p:sldId id="466" r:id="rId8"/>
    <p:sldId id="467" r:id="rId9"/>
    <p:sldId id="468" r:id="rId10"/>
    <p:sldId id="469" r:id="rId11"/>
    <p:sldId id="471" r:id="rId12"/>
    <p:sldId id="472" r:id="rId13"/>
    <p:sldId id="473" r:id="rId14"/>
    <p:sldId id="474" r:id="rId15"/>
    <p:sldId id="475" r:id="rId16"/>
    <p:sldId id="476" r:id="rId17"/>
    <p:sldId id="477" r:id="rId18"/>
    <p:sldId id="478" r:id="rId19"/>
    <p:sldId id="950" r:id="rId20"/>
    <p:sldId id="1015" r:id="rId21"/>
    <p:sldId id="951" r:id="rId22"/>
    <p:sldId id="479" r:id="rId23"/>
    <p:sldId id="480" r:id="rId24"/>
    <p:sldId id="481" r:id="rId25"/>
    <p:sldId id="482" r:id="rId26"/>
    <p:sldId id="483" r:id="rId27"/>
    <p:sldId id="999" r:id="rId28"/>
    <p:sldId id="484" r:id="rId29"/>
    <p:sldId id="485" r:id="rId30"/>
    <p:sldId id="486" r:id="rId31"/>
    <p:sldId id="487" r:id="rId32"/>
    <p:sldId id="488" r:id="rId33"/>
    <p:sldId id="489" r:id="rId34"/>
    <p:sldId id="490" r:id="rId35"/>
    <p:sldId id="491" r:id="rId36"/>
    <p:sldId id="492" r:id="rId37"/>
    <p:sldId id="493" r:id="rId38"/>
    <p:sldId id="494" r:id="rId39"/>
    <p:sldId id="495" r:id="rId40"/>
    <p:sldId id="496" r:id="rId41"/>
    <p:sldId id="497" r:id="rId42"/>
    <p:sldId id="498" r:id="rId43"/>
    <p:sldId id="499" r:id="rId44"/>
    <p:sldId id="500" r:id="rId45"/>
    <p:sldId id="501" r:id="rId46"/>
    <p:sldId id="502" r:id="rId47"/>
    <p:sldId id="503" r:id="rId48"/>
    <p:sldId id="504" r:id="rId49"/>
    <p:sldId id="505" r:id="rId50"/>
    <p:sldId id="506" r:id="rId51"/>
    <p:sldId id="507" r:id="rId52"/>
    <p:sldId id="508" r:id="rId53"/>
    <p:sldId id="514" r:id="rId54"/>
    <p:sldId id="515" r:id="rId55"/>
    <p:sldId id="1051" r:id="rId56"/>
    <p:sldId id="516" r:id="rId57"/>
    <p:sldId id="517" r:id="rId58"/>
    <p:sldId id="518" r:id="rId59"/>
    <p:sldId id="519" r:id="rId60"/>
    <p:sldId id="520" r:id="rId61"/>
    <p:sldId id="521" r:id="rId62"/>
    <p:sldId id="522" r:id="rId63"/>
    <p:sldId id="1052" r:id="rId64"/>
    <p:sldId id="523" r:id="rId65"/>
    <p:sldId id="524" r:id="rId66"/>
    <p:sldId id="940" r:id="rId67"/>
    <p:sldId id="1049" r:id="rId68"/>
    <p:sldId id="845" r:id="rId69"/>
    <p:sldId id="846" r:id="rId70"/>
    <p:sldId id="847" r:id="rId71"/>
    <p:sldId id="856" r:id="rId72"/>
    <p:sldId id="937" r:id="rId73"/>
    <p:sldId id="857" r:id="rId74"/>
    <p:sldId id="858" r:id="rId75"/>
    <p:sldId id="936" r:id="rId76"/>
    <p:sldId id="859" r:id="rId77"/>
    <p:sldId id="1003" r:id="rId78"/>
    <p:sldId id="1009" r:id="rId79"/>
    <p:sldId id="1053" r:id="rId80"/>
    <p:sldId id="1054" r:id="rId81"/>
    <p:sldId id="1055" r:id="rId82"/>
    <p:sldId id="1056" r:id="rId83"/>
    <p:sldId id="538" r:id="rId84"/>
  </p:sldIdLst>
  <p:sldSz cx="14630400" cy="10972800"/>
  <p:notesSz cx="6950075" cy="9236075"/>
  <p:defaultTextStyle>
    <a:defPPr>
      <a:defRPr lang="en-US"/>
    </a:defPPr>
    <a:lvl1pPr marL="0" algn="l" defTabSz="614477" rtl="0" eaLnBrk="1" latinLnBrk="0" hangingPunct="1">
      <a:defRPr sz="2419" kern="1200">
        <a:solidFill>
          <a:schemeClr val="tx1"/>
        </a:solidFill>
        <a:latin typeface="+mn-lt"/>
        <a:ea typeface="+mn-ea"/>
        <a:cs typeface="+mn-cs"/>
      </a:defRPr>
    </a:lvl1pPr>
    <a:lvl2pPr marL="614477" algn="l" defTabSz="614477" rtl="0" eaLnBrk="1" latinLnBrk="0" hangingPunct="1">
      <a:defRPr sz="2419" kern="1200">
        <a:solidFill>
          <a:schemeClr val="tx1"/>
        </a:solidFill>
        <a:latin typeface="+mn-lt"/>
        <a:ea typeface="+mn-ea"/>
        <a:cs typeface="+mn-cs"/>
      </a:defRPr>
    </a:lvl2pPr>
    <a:lvl3pPr marL="1228954" algn="l" defTabSz="614477" rtl="0" eaLnBrk="1" latinLnBrk="0" hangingPunct="1">
      <a:defRPr sz="2419" kern="1200">
        <a:solidFill>
          <a:schemeClr val="tx1"/>
        </a:solidFill>
        <a:latin typeface="+mn-lt"/>
        <a:ea typeface="+mn-ea"/>
        <a:cs typeface="+mn-cs"/>
      </a:defRPr>
    </a:lvl3pPr>
    <a:lvl4pPr marL="1843430" algn="l" defTabSz="614477" rtl="0" eaLnBrk="1" latinLnBrk="0" hangingPunct="1">
      <a:defRPr sz="2419" kern="1200">
        <a:solidFill>
          <a:schemeClr val="tx1"/>
        </a:solidFill>
        <a:latin typeface="+mn-lt"/>
        <a:ea typeface="+mn-ea"/>
        <a:cs typeface="+mn-cs"/>
      </a:defRPr>
    </a:lvl4pPr>
    <a:lvl5pPr marL="2457907" algn="l" defTabSz="614477" rtl="0" eaLnBrk="1" latinLnBrk="0" hangingPunct="1">
      <a:defRPr sz="2419" kern="1200">
        <a:solidFill>
          <a:schemeClr val="tx1"/>
        </a:solidFill>
        <a:latin typeface="+mn-lt"/>
        <a:ea typeface="+mn-ea"/>
        <a:cs typeface="+mn-cs"/>
      </a:defRPr>
    </a:lvl5pPr>
    <a:lvl6pPr marL="3072384" algn="l" defTabSz="614477" rtl="0" eaLnBrk="1" latinLnBrk="0" hangingPunct="1">
      <a:defRPr sz="2419" kern="1200">
        <a:solidFill>
          <a:schemeClr val="tx1"/>
        </a:solidFill>
        <a:latin typeface="+mn-lt"/>
        <a:ea typeface="+mn-ea"/>
        <a:cs typeface="+mn-cs"/>
      </a:defRPr>
    </a:lvl6pPr>
    <a:lvl7pPr marL="3686861" algn="l" defTabSz="614477" rtl="0" eaLnBrk="1" latinLnBrk="0" hangingPunct="1">
      <a:defRPr sz="2419" kern="1200">
        <a:solidFill>
          <a:schemeClr val="tx1"/>
        </a:solidFill>
        <a:latin typeface="+mn-lt"/>
        <a:ea typeface="+mn-ea"/>
        <a:cs typeface="+mn-cs"/>
      </a:defRPr>
    </a:lvl7pPr>
    <a:lvl8pPr marL="4301338" algn="l" defTabSz="614477" rtl="0" eaLnBrk="1" latinLnBrk="0" hangingPunct="1">
      <a:defRPr sz="2419" kern="1200">
        <a:solidFill>
          <a:schemeClr val="tx1"/>
        </a:solidFill>
        <a:latin typeface="+mn-lt"/>
        <a:ea typeface="+mn-ea"/>
        <a:cs typeface="+mn-cs"/>
      </a:defRPr>
    </a:lvl8pPr>
    <a:lvl9pPr marL="4915814" algn="l" defTabSz="614477" rtl="0" eaLnBrk="1" latinLnBrk="0" hangingPunct="1">
      <a:defRPr sz="2419"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cia Severn" initials="AS" lastIdx="41" clrIdx="0">
    <p:extLst>
      <p:ext uri="{19B8F6BF-5375-455C-9EA6-DF929625EA0E}">
        <p15:presenceInfo xmlns:p15="http://schemas.microsoft.com/office/powerpoint/2012/main" userId="S-1-5-21-1635011114-311009463-995525687-11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4660"/>
  </p:normalViewPr>
  <p:slideViewPr>
    <p:cSldViewPr snapToGrid="0">
      <p:cViewPr varScale="1">
        <p:scale>
          <a:sx n="51" d="100"/>
          <a:sy n="51" d="100"/>
        </p:scale>
        <p:origin x="1282" y="-62"/>
      </p:cViewPr>
      <p:guideLst/>
    </p:cSldViewPr>
  </p:slideViewPr>
  <p:notesTextViewPr>
    <p:cViewPr>
      <p:scale>
        <a:sx n="3" d="2"/>
        <a:sy n="3" d="2"/>
      </p:scale>
      <p:origin x="0" y="0"/>
    </p:cViewPr>
  </p:notesTextViewPr>
  <p:notesViewPr>
    <p:cSldViewPr snapToGrid="0">
      <p:cViewPr varScale="1">
        <p:scale>
          <a:sx n="82" d="100"/>
          <a:sy n="82" d="100"/>
        </p:scale>
        <p:origin x="2010"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1699" cy="463407"/>
          </a:xfrm>
          <a:prstGeom prst="rect">
            <a:avLst/>
          </a:prstGeom>
        </p:spPr>
        <p:txBody>
          <a:bodyPr vert="horz" lIns="91429" tIns="45714" rIns="91429" bIns="45714" rtlCol="0"/>
          <a:lstStyle>
            <a:lvl1pPr algn="l">
              <a:defRPr sz="1200"/>
            </a:lvl1pPr>
          </a:lstStyle>
          <a:p>
            <a:endParaRPr lang="en-US"/>
          </a:p>
        </p:txBody>
      </p:sp>
      <p:sp>
        <p:nvSpPr>
          <p:cNvPr id="4" name="Footer Placeholder 3"/>
          <p:cNvSpPr>
            <a:spLocks noGrp="1"/>
          </p:cNvSpPr>
          <p:nvPr>
            <p:ph type="ftr" sz="quarter" idx="2"/>
          </p:nvPr>
        </p:nvSpPr>
        <p:spPr>
          <a:xfrm>
            <a:off x="0" y="8772670"/>
            <a:ext cx="3011699" cy="463406"/>
          </a:xfrm>
          <a:prstGeom prst="rect">
            <a:avLst/>
          </a:prstGeom>
        </p:spPr>
        <p:txBody>
          <a:bodyPr vert="horz" lIns="91429" tIns="45714" rIns="91429"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3936769" y="8772670"/>
            <a:ext cx="3011699" cy="463406"/>
          </a:xfrm>
          <a:prstGeom prst="rect">
            <a:avLst/>
          </a:prstGeom>
        </p:spPr>
        <p:txBody>
          <a:bodyPr vert="horz" lIns="91429" tIns="45714" rIns="91429" bIns="45714" rtlCol="0" anchor="b"/>
          <a:lstStyle>
            <a:lvl1pPr algn="r">
              <a:defRPr sz="1200"/>
            </a:lvl1pPr>
          </a:lstStyle>
          <a:p>
            <a:fld id="{063198C2-1502-4F85-B891-F94C58D25EC8}" type="slidenum">
              <a:rPr lang="en-US" smtClean="0"/>
              <a:t>‹#›</a:t>
            </a:fld>
            <a:endParaRPr lang="en-US"/>
          </a:p>
        </p:txBody>
      </p:sp>
    </p:spTree>
    <p:extLst>
      <p:ext uri="{BB962C8B-B14F-4D97-AF65-F5344CB8AC3E}">
        <p14:creationId xmlns:p14="http://schemas.microsoft.com/office/powerpoint/2010/main" val="41502623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011699" cy="463696"/>
          </a:xfrm>
          <a:prstGeom prst="rect">
            <a:avLst/>
          </a:prstGeom>
        </p:spPr>
        <p:txBody>
          <a:bodyPr vert="horz" lIns="91429" tIns="45714" rIns="91429" bIns="45714" rtlCol="0"/>
          <a:lstStyle>
            <a:lvl1pPr algn="l">
              <a:defRPr sz="1200"/>
            </a:lvl1pPr>
          </a:lstStyle>
          <a:p>
            <a:endParaRPr lang="en-US"/>
          </a:p>
        </p:txBody>
      </p:sp>
      <p:sp>
        <p:nvSpPr>
          <p:cNvPr id="3" name="Date Placeholder 2"/>
          <p:cNvSpPr>
            <a:spLocks noGrp="1"/>
          </p:cNvSpPr>
          <p:nvPr>
            <p:ph type="dt" idx="1"/>
          </p:nvPr>
        </p:nvSpPr>
        <p:spPr>
          <a:xfrm>
            <a:off x="3936769" y="3"/>
            <a:ext cx="3011699" cy="463696"/>
          </a:xfrm>
          <a:prstGeom prst="rect">
            <a:avLst/>
          </a:prstGeom>
        </p:spPr>
        <p:txBody>
          <a:bodyPr vert="horz" lIns="91429" tIns="45714" rIns="91429" bIns="45714" rtlCol="0"/>
          <a:lstStyle>
            <a:lvl1pPr algn="r">
              <a:defRPr sz="1200"/>
            </a:lvl1pPr>
          </a:lstStyle>
          <a:p>
            <a:fld id="{EFA85AC5-D92B-4A61-9939-1ADF5CC09381}" type="datetimeFigureOut">
              <a:rPr lang="en-US" smtClean="0"/>
              <a:t>6/18/2020</a:t>
            </a:fld>
            <a:endParaRPr lang="en-US"/>
          </a:p>
        </p:txBody>
      </p:sp>
      <p:sp>
        <p:nvSpPr>
          <p:cNvPr id="4" name="Slide Image Placeholder 3"/>
          <p:cNvSpPr>
            <a:spLocks noGrp="1" noRot="1" noChangeAspect="1"/>
          </p:cNvSpPr>
          <p:nvPr>
            <p:ph type="sldImg" idx="2"/>
          </p:nvPr>
        </p:nvSpPr>
        <p:spPr>
          <a:xfrm>
            <a:off x="1397000" y="1154113"/>
            <a:ext cx="4156075" cy="3116262"/>
          </a:xfrm>
          <a:prstGeom prst="rect">
            <a:avLst/>
          </a:prstGeom>
          <a:noFill/>
          <a:ln w="12700">
            <a:solidFill>
              <a:prstClr val="black"/>
            </a:solidFill>
          </a:ln>
        </p:spPr>
        <p:txBody>
          <a:bodyPr vert="horz" lIns="91429" tIns="45714" rIns="91429" bIns="45714" rtlCol="0" anchor="ctr"/>
          <a:lstStyle/>
          <a:p>
            <a:endParaRPr lang="en-US"/>
          </a:p>
        </p:txBody>
      </p:sp>
      <p:sp>
        <p:nvSpPr>
          <p:cNvPr id="5" name="Notes Placeholder 4"/>
          <p:cNvSpPr>
            <a:spLocks noGrp="1"/>
          </p:cNvSpPr>
          <p:nvPr>
            <p:ph type="body" sz="quarter" idx="3"/>
          </p:nvPr>
        </p:nvSpPr>
        <p:spPr>
          <a:xfrm>
            <a:off x="695008" y="4444546"/>
            <a:ext cx="5560060" cy="3637020"/>
          </a:xfrm>
          <a:prstGeom prst="rect">
            <a:avLst/>
          </a:prstGeom>
        </p:spPr>
        <p:txBody>
          <a:bodyPr vert="horz" lIns="91429" tIns="45714" rIns="91429" bIns="457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380"/>
            <a:ext cx="3011699" cy="463696"/>
          </a:xfrm>
          <a:prstGeom prst="rect">
            <a:avLst/>
          </a:prstGeom>
        </p:spPr>
        <p:txBody>
          <a:bodyPr vert="horz" lIns="91429" tIns="45714" rIns="91429" bIns="45714" rtlCol="0" anchor="b"/>
          <a:lstStyle>
            <a:lvl1pPr algn="l">
              <a:defRPr sz="1200"/>
            </a:lvl1pPr>
          </a:lstStyle>
          <a:p>
            <a:endParaRPr lang="en-US"/>
          </a:p>
        </p:txBody>
      </p:sp>
      <p:sp>
        <p:nvSpPr>
          <p:cNvPr id="7" name="Slide Number Placeholder 6"/>
          <p:cNvSpPr>
            <a:spLocks noGrp="1"/>
          </p:cNvSpPr>
          <p:nvPr>
            <p:ph type="sldNum" sz="quarter" idx="5"/>
          </p:nvPr>
        </p:nvSpPr>
        <p:spPr>
          <a:xfrm>
            <a:off x="3936769" y="8772380"/>
            <a:ext cx="3011699" cy="463696"/>
          </a:xfrm>
          <a:prstGeom prst="rect">
            <a:avLst/>
          </a:prstGeom>
        </p:spPr>
        <p:txBody>
          <a:bodyPr vert="horz" lIns="91429" tIns="45714" rIns="91429" bIns="45714" rtlCol="0" anchor="b"/>
          <a:lstStyle>
            <a:lvl1pPr algn="r">
              <a:defRPr sz="1200"/>
            </a:lvl1pPr>
          </a:lstStyle>
          <a:p>
            <a:fld id="{490AC891-5004-48ED-A880-8ECEA88AF4E4}" type="slidenum">
              <a:rPr lang="en-US" smtClean="0"/>
              <a:t>‹#›</a:t>
            </a:fld>
            <a:endParaRPr lang="en-US"/>
          </a:p>
        </p:txBody>
      </p:sp>
    </p:spTree>
    <p:extLst>
      <p:ext uri="{BB962C8B-B14F-4D97-AF65-F5344CB8AC3E}">
        <p14:creationId xmlns:p14="http://schemas.microsoft.com/office/powerpoint/2010/main" val="951208188"/>
      </p:ext>
    </p:extLst>
  </p:cSld>
  <p:clrMap bg1="lt1" tx1="dk1" bg2="lt2" tx2="dk2" accent1="accent1" accent2="accent2" accent3="accent3" accent4="accent4" accent5="accent5" accent6="accent6" hlink="hlink" folHlink="folHlink"/>
  <p:notesStyle>
    <a:lvl1pPr marL="0" algn="l" defTabSz="1228954" rtl="0" eaLnBrk="1" latinLnBrk="0" hangingPunct="1">
      <a:defRPr sz="1613" kern="1200">
        <a:solidFill>
          <a:schemeClr val="tx1"/>
        </a:solidFill>
        <a:latin typeface="+mn-lt"/>
        <a:ea typeface="+mn-ea"/>
        <a:cs typeface="+mn-cs"/>
      </a:defRPr>
    </a:lvl1pPr>
    <a:lvl2pPr marL="614477" algn="l" defTabSz="1228954" rtl="0" eaLnBrk="1" latinLnBrk="0" hangingPunct="1">
      <a:defRPr sz="1613" kern="1200">
        <a:solidFill>
          <a:schemeClr val="tx1"/>
        </a:solidFill>
        <a:latin typeface="+mn-lt"/>
        <a:ea typeface="+mn-ea"/>
        <a:cs typeface="+mn-cs"/>
      </a:defRPr>
    </a:lvl2pPr>
    <a:lvl3pPr marL="1228954" algn="l" defTabSz="1228954" rtl="0" eaLnBrk="1" latinLnBrk="0" hangingPunct="1">
      <a:defRPr sz="1613" kern="1200">
        <a:solidFill>
          <a:schemeClr val="tx1"/>
        </a:solidFill>
        <a:latin typeface="+mn-lt"/>
        <a:ea typeface="+mn-ea"/>
        <a:cs typeface="+mn-cs"/>
      </a:defRPr>
    </a:lvl3pPr>
    <a:lvl4pPr marL="1843430" algn="l" defTabSz="1228954" rtl="0" eaLnBrk="1" latinLnBrk="0" hangingPunct="1">
      <a:defRPr sz="1613" kern="1200">
        <a:solidFill>
          <a:schemeClr val="tx1"/>
        </a:solidFill>
        <a:latin typeface="+mn-lt"/>
        <a:ea typeface="+mn-ea"/>
        <a:cs typeface="+mn-cs"/>
      </a:defRPr>
    </a:lvl4pPr>
    <a:lvl5pPr marL="2457907" algn="l" defTabSz="1228954" rtl="0" eaLnBrk="1" latinLnBrk="0" hangingPunct="1">
      <a:defRPr sz="1613" kern="1200">
        <a:solidFill>
          <a:schemeClr val="tx1"/>
        </a:solidFill>
        <a:latin typeface="+mn-lt"/>
        <a:ea typeface="+mn-ea"/>
        <a:cs typeface="+mn-cs"/>
      </a:defRPr>
    </a:lvl5pPr>
    <a:lvl6pPr marL="3072384" algn="l" defTabSz="1228954" rtl="0" eaLnBrk="1" latinLnBrk="0" hangingPunct="1">
      <a:defRPr sz="1613" kern="1200">
        <a:solidFill>
          <a:schemeClr val="tx1"/>
        </a:solidFill>
        <a:latin typeface="+mn-lt"/>
        <a:ea typeface="+mn-ea"/>
        <a:cs typeface="+mn-cs"/>
      </a:defRPr>
    </a:lvl6pPr>
    <a:lvl7pPr marL="3686861" algn="l" defTabSz="1228954" rtl="0" eaLnBrk="1" latinLnBrk="0" hangingPunct="1">
      <a:defRPr sz="1613" kern="1200">
        <a:solidFill>
          <a:schemeClr val="tx1"/>
        </a:solidFill>
        <a:latin typeface="+mn-lt"/>
        <a:ea typeface="+mn-ea"/>
        <a:cs typeface="+mn-cs"/>
      </a:defRPr>
    </a:lvl7pPr>
    <a:lvl8pPr marL="4301338" algn="l" defTabSz="1228954" rtl="0" eaLnBrk="1" latinLnBrk="0" hangingPunct="1">
      <a:defRPr sz="1613" kern="1200">
        <a:solidFill>
          <a:schemeClr val="tx1"/>
        </a:solidFill>
        <a:latin typeface="+mn-lt"/>
        <a:ea typeface="+mn-ea"/>
        <a:cs typeface="+mn-cs"/>
      </a:defRPr>
    </a:lvl8pPr>
    <a:lvl9pPr marL="4915814" algn="l" defTabSz="1228954" rtl="0" eaLnBrk="1" latinLnBrk="0" hangingPunct="1">
      <a:defRPr sz="161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a:xfrm>
            <a:off x="3884619" y="8"/>
            <a:ext cx="2971800" cy="466435"/>
          </a:xfrm>
          <a:prstGeom prst="rect">
            <a:avLst/>
          </a:prstGeom>
        </p:spPr>
        <p:txBody>
          <a:bodyPr/>
          <a:lstStyle/>
          <a:p>
            <a:endParaRPr lang="en-US" dirty="0"/>
          </a:p>
        </p:txBody>
      </p:sp>
      <p:sp>
        <p:nvSpPr>
          <p:cNvPr id="5" name="Slide Number Placeholder 4"/>
          <p:cNvSpPr>
            <a:spLocks noGrp="1"/>
          </p:cNvSpPr>
          <p:nvPr>
            <p:ph type="sldNum" sz="quarter" idx="11"/>
          </p:nvPr>
        </p:nvSpPr>
        <p:spPr>
          <a:xfrm>
            <a:off x="3884619" y="8829978"/>
            <a:ext cx="2971800" cy="466434"/>
          </a:xfrm>
          <a:prstGeom prst="rect">
            <a:avLst/>
          </a:prstGeom>
        </p:spPr>
        <p:txBody>
          <a:bodyPr/>
          <a:lstStyle/>
          <a:p>
            <a:fld id="{32674CE4-FBD8-4481-AEFB-CA53E599A745}" type="slidenum">
              <a:rPr lang="en-US" smtClean="0"/>
              <a:t>3</a:t>
            </a:fld>
            <a:endParaRPr lang="en-US" dirty="0"/>
          </a:p>
        </p:txBody>
      </p:sp>
    </p:spTree>
    <p:extLst>
      <p:ext uri="{BB962C8B-B14F-4D97-AF65-F5344CB8AC3E}">
        <p14:creationId xmlns:p14="http://schemas.microsoft.com/office/powerpoint/2010/main" val="78110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2FD335-6D8E-486A-8F5F-DFC7325903FF}" type="slidenum">
              <a:rPr lang="en-US" smtClean="0"/>
              <a:t>23</a:t>
            </a:fld>
            <a:endParaRPr lang="en-US" dirty="0"/>
          </a:p>
        </p:txBody>
      </p:sp>
      <p:sp>
        <p:nvSpPr>
          <p:cNvPr id="5" name="Date Placeholder 4"/>
          <p:cNvSpPr>
            <a:spLocks noGrp="1"/>
          </p:cNvSpPr>
          <p:nvPr>
            <p:ph type="dt" idx="11"/>
          </p:nvPr>
        </p:nvSpPr>
        <p:spPr/>
        <p:txBody>
          <a:bodyPr/>
          <a:lstStyle/>
          <a:p>
            <a:endParaRPr lang="en-US" dirty="0"/>
          </a:p>
        </p:txBody>
      </p:sp>
    </p:spTree>
    <p:extLst>
      <p:ext uri="{BB962C8B-B14F-4D97-AF65-F5344CB8AC3E}">
        <p14:creationId xmlns:p14="http://schemas.microsoft.com/office/powerpoint/2010/main" val="19262896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Colorado, CMWO says salary only; FLSA allows payment on fee basis</a:t>
            </a:r>
          </a:p>
        </p:txBody>
      </p:sp>
      <p:sp>
        <p:nvSpPr>
          <p:cNvPr id="4" name="Date Placeholder 3"/>
          <p:cNvSpPr>
            <a:spLocks noGrp="1"/>
          </p:cNvSpPr>
          <p:nvPr>
            <p:ph type="dt"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32674CE4-FBD8-4481-AEFB-CA53E599A745}" type="slidenum">
              <a:rPr lang="en-US" smtClean="0"/>
              <a:t>36</a:t>
            </a:fld>
            <a:endParaRPr lang="en-US" dirty="0"/>
          </a:p>
        </p:txBody>
      </p:sp>
    </p:spTree>
    <p:extLst>
      <p:ext uri="{BB962C8B-B14F-4D97-AF65-F5344CB8AC3E}">
        <p14:creationId xmlns:p14="http://schemas.microsoft.com/office/powerpoint/2010/main" val="19771639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Colorado, CMWO says salary only; FLSA allows payment on fee basis</a:t>
            </a:r>
          </a:p>
          <a:p>
            <a:endParaRPr lang="en-US" dirty="0"/>
          </a:p>
        </p:txBody>
      </p:sp>
      <p:sp>
        <p:nvSpPr>
          <p:cNvPr id="4" name="Date Placeholder 3"/>
          <p:cNvSpPr>
            <a:spLocks noGrp="1"/>
          </p:cNvSpPr>
          <p:nvPr>
            <p:ph type="dt"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32674CE4-FBD8-4481-AEFB-CA53E599A745}" type="slidenum">
              <a:rPr lang="en-US" smtClean="0"/>
              <a:t>42</a:t>
            </a:fld>
            <a:endParaRPr lang="en-US" dirty="0"/>
          </a:p>
        </p:txBody>
      </p:sp>
    </p:spTree>
    <p:extLst>
      <p:ext uri="{BB962C8B-B14F-4D97-AF65-F5344CB8AC3E}">
        <p14:creationId xmlns:p14="http://schemas.microsoft.com/office/powerpoint/2010/main" val="40950246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82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833152" y="8741940"/>
            <a:ext cx="2932429" cy="461784"/>
          </a:xfrm>
          <a:prstGeom prst="rect">
            <a:avLst/>
          </a:prstGeom>
        </p:spPr>
        <p:txBody>
          <a:bodyPr/>
          <a:lstStyle/>
          <a:p>
            <a:fld id="{F87CD2B5-3E30-4A7D-A75B-223A7BDDAE6F}" type="slidenum">
              <a:rPr lang="en-US" smtClean="0"/>
              <a:t>83</a:t>
            </a:fld>
            <a:endParaRPr lang="en-US" dirty="0"/>
          </a:p>
        </p:txBody>
      </p:sp>
    </p:spTree>
    <p:extLst>
      <p:ext uri="{BB962C8B-B14F-4D97-AF65-F5344CB8AC3E}">
        <p14:creationId xmlns:p14="http://schemas.microsoft.com/office/powerpoint/2010/main" val="4250991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86307" y="2316482"/>
            <a:ext cx="10593549" cy="5327330"/>
          </a:xfrm>
        </p:spPr>
        <p:txBody>
          <a:bodyPr anchor="b"/>
          <a:lstStyle>
            <a:lvl1pPr>
              <a:defRPr sz="11520"/>
            </a:lvl1pPr>
          </a:lstStyle>
          <a:p>
            <a:r>
              <a:rPr lang="en-US"/>
              <a:t>Click to edit Master title style</a:t>
            </a:r>
            <a:endParaRPr lang="en-US" dirty="0"/>
          </a:p>
        </p:txBody>
      </p:sp>
      <p:sp>
        <p:nvSpPr>
          <p:cNvPr id="3" name="Subtitle 2"/>
          <p:cNvSpPr>
            <a:spLocks noGrp="1"/>
          </p:cNvSpPr>
          <p:nvPr>
            <p:ph type="subTitle" idx="1"/>
          </p:nvPr>
        </p:nvSpPr>
        <p:spPr>
          <a:xfrm>
            <a:off x="1386307" y="7643808"/>
            <a:ext cx="10593549" cy="1378272"/>
          </a:xfrm>
        </p:spPr>
        <p:txBody>
          <a:bodyPr anchor="t"/>
          <a:lstStyle>
            <a:lvl1pPr marL="0" indent="0" algn="l">
              <a:buNone/>
              <a:defRPr cap="all">
                <a:solidFill>
                  <a:schemeClr val="bg2">
                    <a:lumMod val="40000"/>
                    <a:lumOff val="60000"/>
                  </a:schemeClr>
                </a:solidFill>
              </a:defRPr>
            </a:lvl1pPr>
            <a:lvl2pPr marL="731520" indent="0" algn="ctr">
              <a:buNone/>
              <a:defRPr>
                <a:solidFill>
                  <a:schemeClr val="tx1">
                    <a:tint val="75000"/>
                  </a:schemeClr>
                </a:solidFill>
              </a:defRPr>
            </a:lvl2pPr>
            <a:lvl3pPr marL="1463040" indent="0" algn="ctr">
              <a:buNone/>
              <a:defRPr>
                <a:solidFill>
                  <a:schemeClr val="tx1">
                    <a:tint val="75000"/>
                  </a:schemeClr>
                </a:solidFill>
              </a:defRPr>
            </a:lvl3pPr>
            <a:lvl4pPr marL="2194560" indent="0" algn="ctr">
              <a:buNone/>
              <a:defRPr>
                <a:solidFill>
                  <a:schemeClr val="tx1">
                    <a:tint val="75000"/>
                  </a:schemeClr>
                </a:solidFill>
              </a:defRPr>
            </a:lvl4pPr>
            <a:lvl5pPr marL="2926080" indent="0" algn="ctr">
              <a:buNone/>
              <a:defRPr>
                <a:solidFill>
                  <a:schemeClr val="tx1">
                    <a:tint val="75000"/>
                  </a:schemeClr>
                </a:solidFill>
              </a:defRPr>
            </a:lvl5pPr>
            <a:lvl6pPr marL="3657600" indent="0" algn="ctr">
              <a:buNone/>
              <a:defRPr>
                <a:solidFill>
                  <a:schemeClr val="tx1">
                    <a:tint val="75000"/>
                  </a:schemeClr>
                </a:solidFill>
              </a:defRPr>
            </a:lvl6pPr>
            <a:lvl7pPr marL="4389120" indent="0" algn="ctr">
              <a:buNone/>
              <a:defRPr>
                <a:solidFill>
                  <a:schemeClr val="tx1">
                    <a:tint val="75000"/>
                  </a:schemeClr>
                </a:solidFill>
              </a:defRPr>
            </a:lvl7pPr>
            <a:lvl8pPr marL="5120640" indent="0" algn="ctr">
              <a:buNone/>
              <a:defRPr>
                <a:solidFill>
                  <a:schemeClr val="tx1">
                    <a:tint val="75000"/>
                  </a:schemeClr>
                </a:solidFill>
              </a:defRPr>
            </a:lvl8pPr>
            <a:lvl9pPr marL="585216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E700B27-DE4C-4B9E-BB11-B9027034A00F}" type="datetimeFigureOut">
              <a:rPr lang="en-US" smtClean="0"/>
              <a:pPr/>
              <a:t>6/18/2020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35487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86310" y="7680939"/>
            <a:ext cx="10593547" cy="906781"/>
          </a:xfrm>
        </p:spPr>
        <p:txBody>
          <a:bodyPr anchor="b">
            <a:normAutofit/>
          </a:bodyPr>
          <a:lstStyle>
            <a:lvl1pPr algn="l">
              <a:defRPr sz="384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86307" y="1097280"/>
            <a:ext cx="10593549" cy="58250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2560"/>
            </a:lvl1pPr>
            <a:lvl2pPr marL="731520" indent="0">
              <a:buNone/>
              <a:defRPr sz="2560"/>
            </a:lvl2pPr>
            <a:lvl3pPr marL="1463040" indent="0">
              <a:buNone/>
              <a:defRPr sz="2560"/>
            </a:lvl3pPr>
            <a:lvl4pPr marL="2194560" indent="0">
              <a:buNone/>
              <a:defRPr sz="2560"/>
            </a:lvl4pPr>
            <a:lvl5pPr marL="2926080" indent="0">
              <a:buNone/>
              <a:defRPr sz="2560"/>
            </a:lvl5pPr>
            <a:lvl6pPr marL="3657600" indent="0">
              <a:buNone/>
              <a:defRPr sz="2560"/>
            </a:lvl6pPr>
            <a:lvl7pPr marL="4389120" indent="0">
              <a:buNone/>
              <a:defRPr sz="2560"/>
            </a:lvl7pPr>
            <a:lvl8pPr marL="5120640" indent="0">
              <a:buNone/>
              <a:defRPr sz="2560"/>
            </a:lvl8pPr>
            <a:lvl9pPr marL="5852160" indent="0">
              <a:buNone/>
              <a:defRPr sz="2560"/>
            </a:lvl9pPr>
          </a:lstStyle>
          <a:p>
            <a:r>
              <a:rPr lang="en-US"/>
              <a:t>Click icon to add picture</a:t>
            </a:r>
            <a:endParaRPr lang="en-US" dirty="0"/>
          </a:p>
        </p:txBody>
      </p:sp>
      <p:sp>
        <p:nvSpPr>
          <p:cNvPr id="4" name="Text Placeholder 3"/>
          <p:cNvSpPr>
            <a:spLocks noGrp="1"/>
          </p:cNvSpPr>
          <p:nvPr>
            <p:ph type="body" sz="half" idx="2"/>
          </p:nvPr>
        </p:nvSpPr>
        <p:spPr>
          <a:xfrm>
            <a:off x="1386309" y="8587720"/>
            <a:ext cx="10593546" cy="789939"/>
          </a:xfrm>
        </p:spPr>
        <p:txBody>
          <a:bodyPr>
            <a:normAutofit/>
          </a:bodyPr>
          <a:lstStyle>
            <a:lvl1pPr marL="0" indent="0">
              <a:buNone/>
              <a:defRPr sz="1920"/>
            </a:lvl1pPr>
            <a:lvl2pPr marL="731520" indent="0">
              <a:buNone/>
              <a:defRPr sz="1920"/>
            </a:lvl2pPr>
            <a:lvl3pPr marL="1463040" indent="0">
              <a:buNone/>
              <a:defRPr sz="1600"/>
            </a:lvl3pPr>
            <a:lvl4pPr marL="2194560" indent="0">
              <a:buNone/>
              <a:defRPr sz="1440"/>
            </a:lvl4pPr>
            <a:lvl5pPr marL="2926080" indent="0">
              <a:buNone/>
              <a:defRPr sz="1440"/>
            </a:lvl5pPr>
            <a:lvl6pPr marL="3657600" indent="0">
              <a:buNone/>
              <a:defRPr sz="1440"/>
            </a:lvl6pPr>
            <a:lvl7pPr marL="4389120" indent="0">
              <a:buNone/>
              <a:defRPr sz="1440"/>
            </a:lvl7pPr>
            <a:lvl8pPr marL="5120640" indent="0">
              <a:buNone/>
              <a:defRPr sz="1440"/>
            </a:lvl8pPr>
            <a:lvl9pPr marL="5852160" indent="0">
              <a:buNone/>
              <a:defRPr sz="1440"/>
            </a:lvl9pPr>
          </a:lstStyle>
          <a:p>
            <a:pPr lvl="0"/>
            <a:r>
              <a:rPr lang="en-US"/>
              <a:t>Click to edit Master text styles</a:t>
            </a:r>
          </a:p>
        </p:txBody>
      </p:sp>
      <p:sp>
        <p:nvSpPr>
          <p:cNvPr id="5" name="Date Placeholder 4"/>
          <p:cNvSpPr>
            <a:spLocks noGrp="1"/>
          </p:cNvSpPr>
          <p:nvPr>
            <p:ph type="dt" sz="half" idx="10"/>
          </p:nvPr>
        </p:nvSpPr>
        <p:spPr/>
        <p:txBody>
          <a:bodyPr/>
          <a:lstStyle/>
          <a:p>
            <a:fld id="{C40F4739-9812-4A9F-890D-2AD6BA5F6EE8}" type="datetimeFigureOut">
              <a:rPr lang="en-US" smtClean="0"/>
              <a:t>6/18/2020</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22885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386307" y="2316480"/>
            <a:ext cx="10593549" cy="3169920"/>
          </a:xfrm>
        </p:spPr>
        <p:txBody>
          <a:bodyPr/>
          <a:lstStyle>
            <a:lvl1pPr>
              <a:defRPr sz="7680"/>
            </a:lvl1pPr>
          </a:lstStyle>
          <a:p>
            <a:r>
              <a:rPr lang="en-US"/>
              <a:t>Click to edit Master title style</a:t>
            </a:r>
            <a:endParaRPr lang="en-US" dirty="0"/>
          </a:p>
        </p:txBody>
      </p:sp>
      <p:sp>
        <p:nvSpPr>
          <p:cNvPr id="8" name="Text Placeholder 3"/>
          <p:cNvSpPr>
            <a:spLocks noGrp="1"/>
          </p:cNvSpPr>
          <p:nvPr>
            <p:ph type="body" sz="half" idx="2"/>
          </p:nvPr>
        </p:nvSpPr>
        <p:spPr>
          <a:xfrm>
            <a:off x="1386307" y="5852160"/>
            <a:ext cx="10593549" cy="3779520"/>
          </a:xfrm>
        </p:spPr>
        <p:txBody>
          <a:bodyPr anchor="ctr">
            <a:normAutofit/>
          </a:bodyPr>
          <a:lstStyle>
            <a:lvl1pPr marL="0" indent="0">
              <a:buNone/>
              <a:defRPr sz="2880"/>
            </a:lvl1pPr>
            <a:lvl2pPr marL="731520" indent="0">
              <a:buNone/>
              <a:defRPr sz="1920"/>
            </a:lvl2pPr>
            <a:lvl3pPr marL="1463040" indent="0">
              <a:buNone/>
              <a:defRPr sz="1600"/>
            </a:lvl3pPr>
            <a:lvl4pPr marL="2194560" indent="0">
              <a:buNone/>
              <a:defRPr sz="1440"/>
            </a:lvl4pPr>
            <a:lvl5pPr marL="2926080" indent="0">
              <a:buNone/>
              <a:defRPr sz="1440"/>
            </a:lvl5pPr>
            <a:lvl6pPr marL="3657600" indent="0">
              <a:buNone/>
              <a:defRPr sz="1440"/>
            </a:lvl6pPr>
            <a:lvl7pPr marL="4389120" indent="0">
              <a:buNone/>
              <a:defRPr sz="1440"/>
            </a:lvl7pPr>
            <a:lvl8pPr marL="5120640" indent="0">
              <a:buNone/>
              <a:defRPr sz="1440"/>
            </a:lvl8pPr>
            <a:lvl9pPr marL="5852160" indent="0">
              <a:buNone/>
              <a:defRPr sz="1440"/>
            </a:lvl9pPr>
          </a:lstStyle>
          <a:p>
            <a:pPr lvl="0"/>
            <a:r>
              <a:rPr lang="en-US"/>
              <a:t>Click to edit Master text styles</a:t>
            </a:r>
          </a:p>
        </p:txBody>
      </p:sp>
      <p:sp>
        <p:nvSpPr>
          <p:cNvPr id="4" name="Date Placeholder 3"/>
          <p:cNvSpPr>
            <a:spLocks noGrp="1"/>
          </p:cNvSpPr>
          <p:nvPr>
            <p:ph type="dt" sz="half" idx="10"/>
          </p:nvPr>
        </p:nvSpPr>
        <p:spPr/>
        <p:txBody>
          <a:bodyPr/>
          <a:lstStyle/>
          <a:p>
            <a:fld id="{18845AC5-A3F8-44AA-BA8F-596CDCC976D3}" type="datetimeFigureOut">
              <a:rPr lang="en-US" smtClean="0"/>
              <a:t>6/18/2020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652371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90255" y="2316480"/>
            <a:ext cx="9601678" cy="3717398"/>
          </a:xfrm>
        </p:spPr>
        <p:txBody>
          <a:bodyPr/>
          <a:lstStyle>
            <a:lvl1pPr>
              <a:defRPr sz="7680"/>
            </a:lvl1pPr>
          </a:lstStyle>
          <a:p>
            <a:r>
              <a:rPr lang="en-US"/>
              <a:t>Click to edit Master title style</a:t>
            </a:r>
            <a:endParaRPr lang="en-US" dirty="0"/>
          </a:p>
        </p:txBody>
      </p:sp>
      <p:sp>
        <p:nvSpPr>
          <p:cNvPr id="11" name="Text Placeholder 3"/>
          <p:cNvSpPr>
            <a:spLocks noGrp="1"/>
          </p:cNvSpPr>
          <p:nvPr>
            <p:ph type="body" sz="half" idx="14"/>
          </p:nvPr>
        </p:nvSpPr>
        <p:spPr>
          <a:xfrm>
            <a:off x="2317084" y="6033879"/>
            <a:ext cx="8737854" cy="547478"/>
          </a:xfrm>
        </p:spPr>
        <p:txBody>
          <a:bodyPr vert="horz" lIns="91440" tIns="45720" rIns="91440" bIns="45720" rtlCol="0" anchor="t">
            <a:normAutofit/>
          </a:bodyPr>
          <a:lstStyle>
            <a:lvl1pPr marL="0" indent="0">
              <a:buNone/>
              <a:defRPr lang="en-US" sz="2240" b="0" i="0" kern="1200" cap="small" dirty="0">
                <a:solidFill>
                  <a:schemeClr val="bg2">
                    <a:lumMod val="40000"/>
                    <a:lumOff val="60000"/>
                  </a:schemeClr>
                </a:solidFill>
                <a:latin typeface="+mj-lt"/>
                <a:ea typeface="+mj-ea"/>
                <a:cs typeface="+mj-cs"/>
              </a:defRPr>
            </a:lvl1pPr>
            <a:lvl2pPr marL="731520" indent="0">
              <a:buNone/>
              <a:defRPr sz="1920"/>
            </a:lvl2pPr>
            <a:lvl3pPr marL="1463040" indent="0">
              <a:buNone/>
              <a:defRPr sz="1600"/>
            </a:lvl3pPr>
            <a:lvl4pPr marL="2194560" indent="0">
              <a:buNone/>
              <a:defRPr sz="1440"/>
            </a:lvl4pPr>
            <a:lvl5pPr marL="2926080" indent="0">
              <a:buNone/>
              <a:defRPr sz="1440"/>
            </a:lvl5pPr>
            <a:lvl6pPr marL="3657600" indent="0">
              <a:buNone/>
              <a:defRPr sz="1440"/>
            </a:lvl6pPr>
            <a:lvl7pPr marL="4389120" indent="0">
              <a:buNone/>
              <a:defRPr sz="1440"/>
            </a:lvl7pPr>
            <a:lvl8pPr marL="5120640" indent="0">
              <a:buNone/>
              <a:defRPr sz="1440"/>
            </a:lvl8pPr>
            <a:lvl9pPr marL="5852160" indent="0">
              <a:buNone/>
              <a:defRPr sz="1440"/>
            </a:lvl9pPr>
          </a:lstStyle>
          <a:p>
            <a:pPr marL="0" lvl="0" indent="0">
              <a:buNone/>
            </a:pPr>
            <a:r>
              <a:rPr lang="en-US"/>
              <a:t>Click to edit Master text styles</a:t>
            </a:r>
          </a:p>
        </p:txBody>
      </p:sp>
      <p:sp>
        <p:nvSpPr>
          <p:cNvPr id="10" name="Text Placeholder 3"/>
          <p:cNvSpPr>
            <a:spLocks noGrp="1"/>
          </p:cNvSpPr>
          <p:nvPr>
            <p:ph type="body" sz="half" idx="2"/>
          </p:nvPr>
        </p:nvSpPr>
        <p:spPr>
          <a:xfrm>
            <a:off x="1386307" y="6961051"/>
            <a:ext cx="10593549" cy="2682240"/>
          </a:xfrm>
        </p:spPr>
        <p:txBody>
          <a:bodyPr anchor="ctr">
            <a:normAutofit/>
          </a:bodyPr>
          <a:lstStyle>
            <a:lvl1pPr marL="0" indent="0">
              <a:buNone/>
              <a:defRPr sz="2880"/>
            </a:lvl1pPr>
            <a:lvl2pPr marL="731520" indent="0">
              <a:buNone/>
              <a:defRPr sz="1920"/>
            </a:lvl2pPr>
            <a:lvl3pPr marL="1463040" indent="0">
              <a:buNone/>
              <a:defRPr sz="1600"/>
            </a:lvl3pPr>
            <a:lvl4pPr marL="2194560" indent="0">
              <a:buNone/>
              <a:defRPr sz="1440"/>
            </a:lvl4pPr>
            <a:lvl5pPr marL="2926080" indent="0">
              <a:buNone/>
              <a:defRPr sz="1440"/>
            </a:lvl5pPr>
            <a:lvl6pPr marL="3657600" indent="0">
              <a:buNone/>
              <a:defRPr sz="1440"/>
            </a:lvl6pPr>
            <a:lvl7pPr marL="4389120" indent="0">
              <a:buNone/>
              <a:defRPr sz="1440"/>
            </a:lvl7pPr>
            <a:lvl8pPr marL="5120640" indent="0">
              <a:buNone/>
              <a:defRPr sz="1440"/>
            </a:lvl8pPr>
            <a:lvl9pPr marL="5852160" indent="0">
              <a:buNone/>
              <a:defRPr sz="1440"/>
            </a:lvl9pPr>
          </a:lstStyle>
          <a:p>
            <a:pPr lvl="0"/>
            <a:r>
              <a:rPr lang="en-US"/>
              <a:t>Click to edit Master text styles</a:t>
            </a:r>
          </a:p>
        </p:txBody>
      </p:sp>
      <p:sp>
        <p:nvSpPr>
          <p:cNvPr id="4" name="Date Placeholder 3"/>
          <p:cNvSpPr>
            <a:spLocks noGrp="1"/>
          </p:cNvSpPr>
          <p:nvPr>
            <p:ph type="dt" sz="half" idx="10"/>
          </p:nvPr>
        </p:nvSpPr>
        <p:spPr/>
        <p:txBody>
          <a:bodyPr/>
          <a:lstStyle/>
          <a:p>
            <a:fld id="{C873B183-A821-4095-A363-9EC968635539}" type="datetimeFigureOut">
              <a:rPr lang="en-US" smtClean="0"/>
              <a:t>6/18/2020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1078236" y="1554005"/>
            <a:ext cx="962546" cy="3096232"/>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9520" dirty="0"/>
              <a:t>“</a:t>
            </a:r>
          </a:p>
        </p:txBody>
      </p:sp>
      <p:sp>
        <p:nvSpPr>
          <p:cNvPr id="15" name="TextBox 14"/>
          <p:cNvSpPr txBox="1"/>
          <p:nvPr/>
        </p:nvSpPr>
        <p:spPr>
          <a:xfrm>
            <a:off x="11199505" y="4182059"/>
            <a:ext cx="962546" cy="3096232"/>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9520" dirty="0"/>
              <a:t>”</a:t>
            </a:r>
          </a:p>
        </p:txBody>
      </p:sp>
    </p:spTree>
    <p:extLst>
      <p:ext uri="{BB962C8B-B14F-4D97-AF65-F5344CB8AC3E}">
        <p14:creationId xmlns:p14="http://schemas.microsoft.com/office/powerpoint/2010/main" val="28710667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386307" y="4998722"/>
            <a:ext cx="10593550" cy="2645088"/>
          </a:xfrm>
        </p:spPr>
        <p:txBody>
          <a:bodyPr anchor="b"/>
          <a:lstStyle>
            <a:lvl1pPr algn="l">
              <a:defRPr sz="6400" b="0" cap="none"/>
            </a:lvl1pPr>
          </a:lstStyle>
          <a:p>
            <a:r>
              <a:rPr lang="en-US"/>
              <a:t>Click to edit Master title style</a:t>
            </a:r>
            <a:endParaRPr lang="en-US" dirty="0"/>
          </a:p>
        </p:txBody>
      </p:sp>
      <p:sp>
        <p:nvSpPr>
          <p:cNvPr id="3" name="Text Placeholder 2"/>
          <p:cNvSpPr>
            <a:spLocks noGrp="1"/>
          </p:cNvSpPr>
          <p:nvPr>
            <p:ph type="body" idx="1"/>
          </p:nvPr>
        </p:nvSpPr>
        <p:spPr>
          <a:xfrm>
            <a:off x="1386307" y="7643810"/>
            <a:ext cx="10593549" cy="1376640"/>
          </a:xfrm>
        </p:spPr>
        <p:txBody>
          <a:bodyPr anchor="t"/>
          <a:lstStyle>
            <a:lvl1pPr marL="0" indent="0" algn="l">
              <a:buNone/>
              <a:defRPr sz="3200" cap="none">
                <a:solidFill>
                  <a:schemeClr val="bg2">
                    <a:lumMod val="40000"/>
                    <a:lumOff val="60000"/>
                  </a:schemeClr>
                </a:solidFill>
              </a:defRPr>
            </a:lvl1pPr>
            <a:lvl2pPr marL="731520" indent="0">
              <a:buNone/>
              <a:defRPr sz="2880">
                <a:solidFill>
                  <a:schemeClr val="tx1">
                    <a:tint val="75000"/>
                  </a:schemeClr>
                </a:solidFill>
              </a:defRPr>
            </a:lvl2pPr>
            <a:lvl3pPr marL="1463040" indent="0">
              <a:buNone/>
              <a:defRPr sz="2560">
                <a:solidFill>
                  <a:schemeClr val="tx1">
                    <a:tint val="75000"/>
                  </a:schemeClr>
                </a:solidFill>
              </a:defRPr>
            </a:lvl3pPr>
            <a:lvl4pPr marL="2194560" indent="0">
              <a:buNone/>
              <a:defRPr sz="2240">
                <a:solidFill>
                  <a:schemeClr val="tx1">
                    <a:tint val="75000"/>
                  </a:schemeClr>
                </a:solidFill>
              </a:defRPr>
            </a:lvl4pPr>
            <a:lvl5pPr marL="2926080" indent="0">
              <a:buNone/>
              <a:defRPr sz="2240">
                <a:solidFill>
                  <a:schemeClr val="tx1">
                    <a:tint val="75000"/>
                  </a:schemeClr>
                </a:solidFill>
              </a:defRPr>
            </a:lvl5pPr>
            <a:lvl6pPr marL="3657600" indent="0">
              <a:buNone/>
              <a:defRPr sz="2240">
                <a:solidFill>
                  <a:schemeClr val="tx1">
                    <a:tint val="75000"/>
                  </a:schemeClr>
                </a:solidFill>
              </a:defRPr>
            </a:lvl6pPr>
            <a:lvl7pPr marL="4389120" indent="0">
              <a:buNone/>
              <a:defRPr sz="2240">
                <a:solidFill>
                  <a:schemeClr val="tx1">
                    <a:tint val="75000"/>
                  </a:schemeClr>
                </a:solidFill>
              </a:defRPr>
            </a:lvl7pPr>
            <a:lvl8pPr marL="5120640" indent="0">
              <a:buNone/>
              <a:defRPr sz="2240">
                <a:solidFill>
                  <a:schemeClr val="tx1">
                    <a:tint val="75000"/>
                  </a:schemeClr>
                </a:solidFill>
              </a:defRPr>
            </a:lvl8pPr>
            <a:lvl9pPr marL="585216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4D01B4-0AA5-45E6-B2E6-5FA4078AEBCF}" type="datetimeFigureOut">
              <a:rPr lang="en-US" smtClean="0"/>
              <a:t>6/18/2020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232537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6720"/>
            </a:lvl1pPr>
          </a:lstStyle>
          <a:p>
            <a:r>
              <a:rPr lang="en-US"/>
              <a:t>Click to edit Master title style</a:t>
            </a:r>
            <a:endParaRPr lang="en-US" dirty="0"/>
          </a:p>
        </p:txBody>
      </p:sp>
      <p:sp>
        <p:nvSpPr>
          <p:cNvPr id="3" name="Text Placeholder 2"/>
          <p:cNvSpPr>
            <a:spLocks noGrp="1"/>
          </p:cNvSpPr>
          <p:nvPr>
            <p:ph type="body" idx="1"/>
          </p:nvPr>
        </p:nvSpPr>
        <p:spPr>
          <a:xfrm>
            <a:off x="759735" y="3169920"/>
            <a:ext cx="3537160" cy="922019"/>
          </a:xfrm>
        </p:spPr>
        <p:txBody>
          <a:bodyPr anchor="b">
            <a:noAutofit/>
          </a:bodyPr>
          <a:lstStyle>
            <a:lvl1pPr marL="0" indent="0">
              <a:buNone/>
              <a:defRPr sz="3840" b="0">
                <a:solidFill>
                  <a:schemeClr val="bg2">
                    <a:lumMod val="40000"/>
                    <a:lumOff val="60000"/>
                  </a:schemeClr>
                </a:solidFill>
              </a:defRPr>
            </a:lvl1pPr>
            <a:lvl2pPr marL="731520" indent="0">
              <a:buNone/>
              <a:defRPr sz="3200" b="1"/>
            </a:lvl2pPr>
            <a:lvl3pPr marL="1463040" indent="0">
              <a:buNone/>
              <a:defRPr sz="2880" b="1"/>
            </a:lvl3pPr>
            <a:lvl4pPr marL="2194560" indent="0">
              <a:buNone/>
              <a:defRPr sz="2560" b="1"/>
            </a:lvl4pPr>
            <a:lvl5pPr marL="2926080" indent="0">
              <a:buNone/>
              <a:defRPr sz="2560" b="1"/>
            </a:lvl5pPr>
            <a:lvl6pPr marL="3657600" indent="0">
              <a:buNone/>
              <a:defRPr sz="2560" b="1"/>
            </a:lvl6pPr>
            <a:lvl7pPr marL="4389120" indent="0">
              <a:buNone/>
              <a:defRPr sz="2560" b="1"/>
            </a:lvl7pPr>
            <a:lvl8pPr marL="5120640" indent="0">
              <a:buNone/>
              <a:defRPr sz="2560" b="1"/>
            </a:lvl8pPr>
            <a:lvl9pPr marL="5852160" indent="0">
              <a:buNone/>
              <a:defRPr sz="2560" b="1"/>
            </a:lvl9pPr>
          </a:lstStyle>
          <a:p>
            <a:pPr lvl="0"/>
            <a:r>
              <a:rPr lang="en-US"/>
              <a:t>Click to edit Master text styles</a:t>
            </a:r>
          </a:p>
        </p:txBody>
      </p:sp>
      <p:sp>
        <p:nvSpPr>
          <p:cNvPr id="16" name="Text Placeholder 3"/>
          <p:cNvSpPr>
            <a:spLocks noGrp="1"/>
          </p:cNvSpPr>
          <p:nvPr>
            <p:ph type="body" sz="half" idx="15"/>
          </p:nvPr>
        </p:nvSpPr>
        <p:spPr>
          <a:xfrm>
            <a:off x="783160" y="4267200"/>
            <a:ext cx="3513734" cy="5742941"/>
          </a:xfrm>
        </p:spPr>
        <p:txBody>
          <a:bodyPr anchor="t">
            <a:normAutofit/>
          </a:bodyPr>
          <a:lstStyle>
            <a:lvl1pPr marL="0" indent="0">
              <a:buNone/>
              <a:defRPr sz="2240"/>
            </a:lvl1pPr>
            <a:lvl2pPr marL="731520" indent="0">
              <a:buNone/>
              <a:defRPr sz="1920"/>
            </a:lvl2pPr>
            <a:lvl3pPr marL="1463040" indent="0">
              <a:buNone/>
              <a:defRPr sz="1600"/>
            </a:lvl3pPr>
            <a:lvl4pPr marL="2194560" indent="0">
              <a:buNone/>
              <a:defRPr sz="1440"/>
            </a:lvl4pPr>
            <a:lvl5pPr marL="2926080" indent="0">
              <a:buNone/>
              <a:defRPr sz="1440"/>
            </a:lvl5pPr>
            <a:lvl6pPr marL="3657600" indent="0">
              <a:buNone/>
              <a:defRPr sz="1440"/>
            </a:lvl6pPr>
            <a:lvl7pPr marL="4389120" indent="0">
              <a:buNone/>
              <a:defRPr sz="1440"/>
            </a:lvl7pPr>
            <a:lvl8pPr marL="5120640" indent="0">
              <a:buNone/>
              <a:defRPr sz="1440"/>
            </a:lvl8pPr>
            <a:lvl9pPr marL="5852160" indent="0">
              <a:buNone/>
              <a:defRPr sz="1440"/>
            </a:lvl9pPr>
          </a:lstStyle>
          <a:p>
            <a:pPr lvl="0"/>
            <a:r>
              <a:rPr lang="en-US"/>
              <a:t>Click to edit Master text styles</a:t>
            </a:r>
          </a:p>
        </p:txBody>
      </p:sp>
      <p:sp>
        <p:nvSpPr>
          <p:cNvPr id="5" name="Text Placeholder 4"/>
          <p:cNvSpPr>
            <a:spLocks noGrp="1"/>
          </p:cNvSpPr>
          <p:nvPr>
            <p:ph type="body" sz="quarter" idx="3"/>
          </p:nvPr>
        </p:nvSpPr>
        <p:spPr>
          <a:xfrm>
            <a:off x="4661607" y="3169920"/>
            <a:ext cx="3524406" cy="922019"/>
          </a:xfrm>
        </p:spPr>
        <p:txBody>
          <a:bodyPr anchor="b">
            <a:noAutofit/>
          </a:bodyPr>
          <a:lstStyle>
            <a:lvl1pPr marL="0" indent="0">
              <a:buNone/>
              <a:defRPr sz="3840" b="0">
                <a:solidFill>
                  <a:schemeClr val="bg2">
                    <a:lumMod val="40000"/>
                    <a:lumOff val="60000"/>
                  </a:schemeClr>
                </a:solidFill>
              </a:defRPr>
            </a:lvl1pPr>
            <a:lvl2pPr marL="731520" indent="0">
              <a:buNone/>
              <a:defRPr sz="3200" b="1"/>
            </a:lvl2pPr>
            <a:lvl3pPr marL="1463040" indent="0">
              <a:buNone/>
              <a:defRPr sz="2880" b="1"/>
            </a:lvl3pPr>
            <a:lvl4pPr marL="2194560" indent="0">
              <a:buNone/>
              <a:defRPr sz="2560" b="1"/>
            </a:lvl4pPr>
            <a:lvl5pPr marL="2926080" indent="0">
              <a:buNone/>
              <a:defRPr sz="2560" b="1"/>
            </a:lvl5pPr>
            <a:lvl6pPr marL="3657600" indent="0">
              <a:buNone/>
              <a:defRPr sz="2560" b="1"/>
            </a:lvl6pPr>
            <a:lvl7pPr marL="4389120" indent="0">
              <a:buNone/>
              <a:defRPr sz="2560" b="1"/>
            </a:lvl7pPr>
            <a:lvl8pPr marL="5120640" indent="0">
              <a:buNone/>
              <a:defRPr sz="2560" b="1"/>
            </a:lvl8pPr>
            <a:lvl9pPr marL="5852160" indent="0">
              <a:buNone/>
              <a:defRPr sz="2560" b="1"/>
            </a:lvl9pPr>
          </a:lstStyle>
          <a:p>
            <a:pPr lvl="0"/>
            <a:r>
              <a:rPr lang="en-US"/>
              <a:t>Click to edit Master text styles</a:t>
            </a:r>
          </a:p>
        </p:txBody>
      </p:sp>
      <p:sp>
        <p:nvSpPr>
          <p:cNvPr id="19" name="Text Placeholder 3"/>
          <p:cNvSpPr>
            <a:spLocks noGrp="1"/>
          </p:cNvSpPr>
          <p:nvPr>
            <p:ph type="body" sz="half" idx="16"/>
          </p:nvPr>
        </p:nvSpPr>
        <p:spPr>
          <a:xfrm>
            <a:off x="4648938" y="4267200"/>
            <a:ext cx="3537074" cy="5742941"/>
          </a:xfrm>
        </p:spPr>
        <p:txBody>
          <a:bodyPr anchor="t">
            <a:normAutofit/>
          </a:bodyPr>
          <a:lstStyle>
            <a:lvl1pPr marL="0" indent="0">
              <a:buNone/>
              <a:defRPr sz="2240"/>
            </a:lvl1pPr>
            <a:lvl2pPr marL="731520" indent="0">
              <a:buNone/>
              <a:defRPr sz="1920"/>
            </a:lvl2pPr>
            <a:lvl3pPr marL="1463040" indent="0">
              <a:buNone/>
              <a:defRPr sz="1600"/>
            </a:lvl3pPr>
            <a:lvl4pPr marL="2194560" indent="0">
              <a:buNone/>
              <a:defRPr sz="1440"/>
            </a:lvl4pPr>
            <a:lvl5pPr marL="2926080" indent="0">
              <a:buNone/>
              <a:defRPr sz="1440"/>
            </a:lvl5pPr>
            <a:lvl6pPr marL="3657600" indent="0">
              <a:buNone/>
              <a:defRPr sz="1440"/>
            </a:lvl6pPr>
            <a:lvl7pPr marL="4389120" indent="0">
              <a:buNone/>
              <a:defRPr sz="1440"/>
            </a:lvl7pPr>
            <a:lvl8pPr marL="5120640" indent="0">
              <a:buNone/>
              <a:defRPr sz="1440"/>
            </a:lvl8pPr>
            <a:lvl9pPr marL="5852160" indent="0">
              <a:buNone/>
              <a:defRPr sz="1440"/>
            </a:lvl9pPr>
          </a:lstStyle>
          <a:p>
            <a:pPr lvl="0"/>
            <a:r>
              <a:rPr lang="en-US"/>
              <a:t>Click to edit Master text styles</a:t>
            </a:r>
          </a:p>
        </p:txBody>
      </p:sp>
      <p:sp>
        <p:nvSpPr>
          <p:cNvPr id="14" name="Text Placeholder 4"/>
          <p:cNvSpPr>
            <a:spLocks noGrp="1"/>
          </p:cNvSpPr>
          <p:nvPr>
            <p:ph type="body" sz="quarter" idx="13"/>
          </p:nvPr>
        </p:nvSpPr>
        <p:spPr>
          <a:xfrm>
            <a:off x="8551867" y="3169920"/>
            <a:ext cx="3519453" cy="922019"/>
          </a:xfrm>
        </p:spPr>
        <p:txBody>
          <a:bodyPr anchor="b">
            <a:noAutofit/>
          </a:bodyPr>
          <a:lstStyle>
            <a:lvl1pPr marL="0" indent="0">
              <a:buNone/>
              <a:defRPr sz="3840" b="0">
                <a:solidFill>
                  <a:schemeClr val="bg2">
                    <a:lumMod val="40000"/>
                    <a:lumOff val="60000"/>
                  </a:schemeClr>
                </a:solidFill>
              </a:defRPr>
            </a:lvl1pPr>
            <a:lvl2pPr marL="731520" indent="0">
              <a:buNone/>
              <a:defRPr sz="3200" b="1"/>
            </a:lvl2pPr>
            <a:lvl3pPr marL="1463040" indent="0">
              <a:buNone/>
              <a:defRPr sz="2880" b="1"/>
            </a:lvl3pPr>
            <a:lvl4pPr marL="2194560" indent="0">
              <a:buNone/>
              <a:defRPr sz="2560" b="1"/>
            </a:lvl4pPr>
            <a:lvl5pPr marL="2926080" indent="0">
              <a:buNone/>
              <a:defRPr sz="2560" b="1"/>
            </a:lvl5pPr>
            <a:lvl6pPr marL="3657600" indent="0">
              <a:buNone/>
              <a:defRPr sz="2560" b="1"/>
            </a:lvl6pPr>
            <a:lvl7pPr marL="4389120" indent="0">
              <a:buNone/>
              <a:defRPr sz="2560" b="1"/>
            </a:lvl7pPr>
            <a:lvl8pPr marL="5120640" indent="0">
              <a:buNone/>
              <a:defRPr sz="2560" b="1"/>
            </a:lvl8pPr>
            <a:lvl9pPr marL="5852160" indent="0">
              <a:buNone/>
              <a:defRPr sz="2560" b="1"/>
            </a:lvl9pPr>
          </a:lstStyle>
          <a:p>
            <a:pPr lvl="0"/>
            <a:r>
              <a:rPr lang="en-US"/>
              <a:t>Click to edit Master text styles</a:t>
            </a:r>
          </a:p>
        </p:txBody>
      </p:sp>
      <p:sp>
        <p:nvSpPr>
          <p:cNvPr id="20" name="Text Placeholder 3"/>
          <p:cNvSpPr>
            <a:spLocks noGrp="1"/>
          </p:cNvSpPr>
          <p:nvPr>
            <p:ph type="body" sz="half" idx="17"/>
          </p:nvPr>
        </p:nvSpPr>
        <p:spPr>
          <a:xfrm>
            <a:off x="8551867" y="4267200"/>
            <a:ext cx="3519453" cy="5742941"/>
          </a:xfrm>
        </p:spPr>
        <p:txBody>
          <a:bodyPr anchor="t">
            <a:normAutofit/>
          </a:bodyPr>
          <a:lstStyle>
            <a:lvl1pPr marL="0" indent="0">
              <a:buNone/>
              <a:defRPr sz="2240"/>
            </a:lvl1pPr>
            <a:lvl2pPr marL="731520" indent="0">
              <a:buNone/>
              <a:defRPr sz="1920"/>
            </a:lvl2pPr>
            <a:lvl3pPr marL="1463040" indent="0">
              <a:buNone/>
              <a:defRPr sz="1600"/>
            </a:lvl3pPr>
            <a:lvl4pPr marL="2194560" indent="0">
              <a:buNone/>
              <a:defRPr sz="1440"/>
            </a:lvl4pPr>
            <a:lvl5pPr marL="2926080" indent="0">
              <a:buNone/>
              <a:defRPr sz="1440"/>
            </a:lvl5pPr>
            <a:lvl6pPr marL="3657600" indent="0">
              <a:buNone/>
              <a:defRPr sz="1440"/>
            </a:lvl6pPr>
            <a:lvl7pPr marL="4389120" indent="0">
              <a:buNone/>
              <a:defRPr sz="1440"/>
            </a:lvl7pPr>
            <a:lvl8pPr marL="5120640" indent="0">
              <a:buNone/>
              <a:defRPr sz="1440"/>
            </a:lvl8pPr>
            <a:lvl9pPr marL="5852160" indent="0">
              <a:buNone/>
              <a:defRPr sz="1440"/>
            </a:lvl9pPr>
          </a:lstStyle>
          <a:p>
            <a:pPr lvl="0"/>
            <a:r>
              <a:rPr lang="en-US"/>
              <a:t>Click to edit Master text styles</a:t>
            </a:r>
          </a:p>
        </p:txBody>
      </p:sp>
      <p:cxnSp>
        <p:nvCxnSpPr>
          <p:cNvPr id="17" name="Straight Connector 16"/>
          <p:cNvCxnSpPr/>
          <p:nvPr/>
        </p:nvCxnSpPr>
        <p:spPr>
          <a:xfrm>
            <a:off x="4472534" y="3413760"/>
            <a:ext cx="0" cy="633984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8356848" y="3413760"/>
            <a:ext cx="0" cy="6347011"/>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147335C-0450-40D7-8612-B3203BED4F28}" type="datetimeFigureOut">
              <a:rPr lang="en-US" smtClean="0"/>
              <a:t>6/18/2020</a:t>
            </a:fld>
            <a:endParaRPr lang="en-US" dirty="0"/>
          </a:p>
        </p:txBody>
      </p:sp>
      <p:sp>
        <p:nvSpPr>
          <p:cNvPr id="4"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81509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6720"/>
            </a:lvl1pPr>
          </a:lstStyle>
          <a:p>
            <a:r>
              <a:rPr lang="en-US"/>
              <a:t>Click to edit Master title style</a:t>
            </a:r>
            <a:endParaRPr lang="en-US" dirty="0"/>
          </a:p>
        </p:txBody>
      </p:sp>
      <p:sp>
        <p:nvSpPr>
          <p:cNvPr id="3" name="Text Placeholder 2"/>
          <p:cNvSpPr>
            <a:spLocks noGrp="1"/>
          </p:cNvSpPr>
          <p:nvPr>
            <p:ph type="body" idx="1"/>
          </p:nvPr>
        </p:nvSpPr>
        <p:spPr>
          <a:xfrm>
            <a:off x="783160" y="6801519"/>
            <a:ext cx="3528979" cy="922019"/>
          </a:xfrm>
        </p:spPr>
        <p:txBody>
          <a:bodyPr anchor="b">
            <a:noAutofit/>
          </a:bodyPr>
          <a:lstStyle>
            <a:lvl1pPr marL="0" indent="0">
              <a:buNone/>
              <a:defRPr sz="3840" b="0">
                <a:solidFill>
                  <a:schemeClr val="bg2">
                    <a:lumMod val="40000"/>
                    <a:lumOff val="60000"/>
                  </a:schemeClr>
                </a:solidFill>
              </a:defRPr>
            </a:lvl1pPr>
            <a:lvl2pPr marL="731520" indent="0">
              <a:buNone/>
              <a:defRPr sz="3200" b="1"/>
            </a:lvl2pPr>
            <a:lvl3pPr marL="1463040" indent="0">
              <a:buNone/>
              <a:defRPr sz="2880" b="1"/>
            </a:lvl3pPr>
            <a:lvl4pPr marL="2194560" indent="0">
              <a:buNone/>
              <a:defRPr sz="2560" b="1"/>
            </a:lvl4pPr>
            <a:lvl5pPr marL="2926080" indent="0">
              <a:buNone/>
              <a:defRPr sz="2560" b="1"/>
            </a:lvl5pPr>
            <a:lvl6pPr marL="3657600" indent="0">
              <a:buNone/>
              <a:defRPr sz="2560" b="1"/>
            </a:lvl6pPr>
            <a:lvl7pPr marL="4389120" indent="0">
              <a:buNone/>
              <a:defRPr sz="2560" b="1"/>
            </a:lvl7pPr>
            <a:lvl8pPr marL="5120640" indent="0">
              <a:buNone/>
              <a:defRPr sz="2560" b="1"/>
            </a:lvl8pPr>
            <a:lvl9pPr marL="5852160" indent="0">
              <a:buNone/>
              <a:defRPr sz="2560" b="1"/>
            </a:lvl9pPr>
          </a:lstStyle>
          <a:p>
            <a:pPr lvl="0"/>
            <a:r>
              <a:rPr lang="en-US"/>
              <a:t>Click to edit Master text styles</a:t>
            </a:r>
          </a:p>
        </p:txBody>
      </p:sp>
      <p:sp>
        <p:nvSpPr>
          <p:cNvPr id="29" name="Picture Placeholder 2"/>
          <p:cNvSpPr>
            <a:spLocks noGrp="1" noChangeAspect="1"/>
          </p:cNvSpPr>
          <p:nvPr>
            <p:ph type="pic" idx="15"/>
          </p:nvPr>
        </p:nvSpPr>
        <p:spPr>
          <a:xfrm>
            <a:off x="783160" y="3535680"/>
            <a:ext cx="3528979" cy="2438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2560"/>
            </a:lvl1pPr>
            <a:lvl2pPr marL="731520" indent="0">
              <a:buNone/>
              <a:defRPr sz="2560"/>
            </a:lvl2pPr>
            <a:lvl3pPr marL="1463040" indent="0">
              <a:buNone/>
              <a:defRPr sz="2560"/>
            </a:lvl3pPr>
            <a:lvl4pPr marL="2194560" indent="0">
              <a:buNone/>
              <a:defRPr sz="2560"/>
            </a:lvl4pPr>
            <a:lvl5pPr marL="2926080" indent="0">
              <a:buNone/>
              <a:defRPr sz="2560"/>
            </a:lvl5pPr>
            <a:lvl6pPr marL="3657600" indent="0">
              <a:buNone/>
              <a:defRPr sz="2560"/>
            </a:lvl6pPr>
            <a:lvl7pPr marL="4389120" indent="0">
              <a:buNone/>
              <a:defRPr sz="2560"/>
            </a:lvl7pPr>
            <a:lvl8pPr marL="5120640" indent="0">
              <a:buNone/>
              <a:defRPr sz="2560"/>
            </a:lvl8pPr>
            <a:lvl9pPr marL="5852160" indent="0">
              <a:buNone/>
              <a:defRPr sz="2560"/>
            </a:lvl9pPr>
          </a:lstStyle>
          <a:p>
            <a:r>
              <a:rPr lang="en-US"/>
              <a:t>Click icon to add picture</a:t>
            </a:r>
            <a:endParaRPr lang="en-US" dirty="0"/>
          </a:p>
        </p:txBody>
      </p:sp>
      <p:sp>
        <p:nvSpPr>
          <p:cNvPr id="22" name="Text Placeholder 3"/>
          <p:cNvSpPr>
            <a:spLocks noGrp="1"/>
          </p:cNvSpPr>
          <p:nvPr>
            <p:ph type="body" sz="half" idx="18"/>
          </p:nvPr>
        </p:nvSpPr>
        <p:spPr>
          <a:xfrm>
            <a:off x="783160" y="7723540"/>
            <a:ext cx="3528979" cy="1054702"/>
          </a:xfrm>
        </p:spPr>
        <p:txBody>
          <a:bodyPr anchor="t">
            <a:normAutofit/>
          </a:bodyPr>
          <a:lstStyle>
            <a:lvl1pPr marL="0" indent="0">
              <a:buNone/>
              <a:defRPr sz="2240"/>
            </a:lvl1pPr>
            <a:lvl2pPr marL="731520" indent="0">
              <a:buNone/>
              <a:defRPr sz="1920"/>
            </a:lvl2pPr>
            <a:lvl3pPr marL="1463040" indent="0">
              <a:buNone/>
              <a:defRPr sz="1600"/>
            </a:lvl3pPr>
            <a:lvl4pPr marL="2194560" indent="0">
              <a:buNone/>
              <a:defRPr sz="1440"/>
            </a:lvl4pPr>
            <a:lvl5pPr marL="2926080" indent="0">
              <a:buNone/>
              <a:defRPr sz="1440"/>
            </a:lvl5pPr>
            <a:lvl6pPr marL="3657600" indent="0">
              <a:buNone/>
              <a:defRPr sz="1440"/>
            </a:lvl6pPr>
            <a:lvl7pPr marL="4389120" indent="0">
              <a:buNone/>
              <a:defRPr sz="1440"/>
            </a:lvl7pPr>
            <a:lvl8pPr marL="5120640" indent="0">
              <a:buNone/>
              <a:defRPr sz="1440"/>
            </a:lvl8pPr>
            <a:lvl9pPr marL="5852160" indent="0">
              <a:buNone/>
              <a:defRPr sz="1440"/>
            </a:lvl9pPr>
          </a:lstStyle>
          <a:p>
            <a:pPr lvl="0"/>
            <a:r>
              <a:rPr lang="en-US"/>
              <a:t>Click to edit Master text styles</a:t>
            </a:r>
          </a:p>
        </p:txBody>
      </p:sp>
      <p:sp>
        <p:nvSpPr>
          <p:cNvPr id="5" name="Text Placeholder 4"/>
          <p:cNvSpPr>
            <a:spLocks noGrp="1"/>
          </p:cNvSpPr>
          <p:nvPr>
            <p:ph type="body" sz="quarter" idx="3"/>
          </p:nvPr>
        </p:nvSpPr>
        <p:spPr>
          <a:xfrm>
            <a:off x="4668467" y="6801519"/>
            <a:ext cx="3517546" cy="922019"/>
          </a:xfrm>
        </p:spPr>
        <p:txBody>
          <a:bodyPr anchor="b">
            <a:noAutofit/>
          </a:bodyPr>
          <a:lstStyle>
            <a:lvl1pPr marL="0" indent="0">
              <a:buNone/>
              <a:defRPr sz="3840" b="0">
                <a:solidFill>
                  <a:schemeClr val="bg2">
                    <a:lumMod val="40000"/>
                    <a:lumOff val="60000"/>
                  </a:schemeClr>
                </a:solidFill>
              </a:defRPr>
            </a:lvl1pPr>
            <a:lvl2pPr marL="731520" indent="0">
              <a:buNone/>
              <a:defRPr sz="3200" b="1"/>
            </a:lvl2pPr>
            <a:lvl3pPr marL="1463040" indent="0">
              <a:buNone/>
              <a:defRPr sz="2880" b="1"/>
            </a:lvl3pPr>
            <a:lvl4pPr marL="2194560" indent="0">
              <a:buNone/>
              <a:defRPr sz="2560" b="1"/>
            </a:lvl4pPr>
            <a:lvl5pPr marL="2926080" indent="0">
              <a:buNone/>
              <a:defRPr sz="2560" b="1"/>
            </a:lvl5pPr>
            <a:lvl6pPr marL="3657600" indent="0">
              <a:buNone/>
              <a:defRPr sz="2560" b="1"/>
            </a:lvl6pPr>
            <a:lvl7pPr marL="4389120" indent="0">
              <a:buNone/>
              <a:defRPr sz="2560" b="1"/>
            </a:lvl7pPr>
            <a:lvl8pPr marL="5120640" indent="0">
              <a:buNone/>
              <a:defRPr sz="2560" b="1"/>
            </a:lvl8pPr>
            <a:lvl9pPr marL="5852160" indent="0">
              <a:buNone/>
              <a:defRPr sz="2560" b="1"/>
            </a:lvl9pPr>
          </a:lstStyle>
          <a:p>
            <a:pPr lvl="0"/>
            <a:r>
              <a:rPr lang="en-US"/>
              <a:t>Click to edit Master text styles</a:t>
            </a:r>
          </a:p>
        </p:txBody>
      </p:sp>
      <p:sp>
        <p:nvSpPr>
          <p:cNvPr id="30" name="Picture Placeholder 2"/>
          <p:cNvSpPr>
            <a:spLocks noGrp="1" noChangeAspect="1"/>
          </p:cNvSpPr>
          <p:nvPr>
            <p:ph type="pic" idx="21"/>
          </p:nvPr>
        </p:nvSpPr>
        <p:spPr>
          <a:xfrm>
            <a:off x="4668465" y="3535680"/>
            <a:ext cx="3517546" cy="2438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2560"/>
            </a:lvl1pPr>
            <a:lvl2pPr marL="731520" indent="0">
              <a:buNone/>
              <a:defRPr sz="2560"/>
            </a:lvl2pPr>
            <a:lvl3pPr marL="1463040" indent="0">
              <a:buNone/>
              <a:defRPr sz="2560"/>
            </a:lvl3pPr>
            <a:lvl4pPr marL="2194560" indent="0">
              <a:buNone/>
              <a:defRPr sz="2560"/>
            </a:lvl4pPr>
            <a:lvl5pPr marL="2926080" indent="0">
              <a:buNone/>
              <a:defRPr sz="2560"/>
            </a:lvl5pPr>
            <a:lvl6pPr marL="3657600" indent="0">
              <a:buNone/>
              <a:defRPr sz="2560"/>
            </a:lvl6pPr>
            <a:lvl7pPr marL="4389120" indent="0">
              <a:buNone/>
              <a:defRPr sz="2560"/>
            </a:lvl7pPr>
            <a:lvl8pPr marL="5120640" indent="0">
              <a:buNone/>
              <a:defRPr sz="2560"/>
            </a:lvl8pPr>
            <a:lvl9pPr marL="5852160" indent="0">
              <a:buNone/>
              <a:defRPr sz="2560"/>
            </a:lvl9pPr>
          </a:lstStyle>
          <a:p>
            <a:r>
              <a:rPr lang="en-US"/>
              <a:t>Click icon to add picture</a:t>
            </a:r>
            <a:endParaRPr lang="en-US" dirty="0"/>
          </a:p>
        </p:txBody>
      </p:sp>
      <p:sp>
        <p:nvSpPr>
          <p:cNvPr id="23" name="Text Placeholder 3"/>
          <p:cNvSpPr>
            <a:spLocks noGrp="1"/>
          </p:cNvSpPr>
          <p:nvPr>
            <p:ph type="body" sz="half" idx="19"/>
          </p:nvPr>
        </p:nvSpPr>
        <p:spPr>
          <a:xfrm>
            <a:off x="4666842" y="7723539"/>
            <a:ext cx="3522205" cy="1054702"/>
          </a:xfrm>
        </p:spPr>
        <p:txBody>
          <a:bodyPr anchor="t">
            <a:normAutofit/>
          </a:bodyPr>
          <a:lstStyle>
            <a:lvl1pPr marL="0" indent="0">
              <a:buNone/>
              <a:defRPr sz="2240"/>
            </a:lvl1pPr>
            <a:lvl2pPr marL="731520" indent="0">
              <a:buNone/>
              <a:defRPr sz="1920"/>
            </a:lvl2pPr>
            <a:lvl3pPr marL="1463040" indent="0">
              <a:buNone/>
              <a:defRPr sz="1600"/>
            </a:lvl3pPr>
            <a:lvl4pPr marL="2194560" indent="0">
              <a:buNone/>
              <a:defRPr sz="1440"/>
            </a:lvl4pPr>
            <a:lvl5pPr marL="2926080" indent="0">
              <a:buNone/>
              <a:defRPr sz="1440"/>
            </a:lvl5pPr>
            <a:lvl6pPr marL="3657600" indent="0">
              <a:buNone/>
              <a:defRPr sz="1440"/>
            </a:lvl6pPr>
            <a:lvl7pPr marL="4389120" indent="0">
              <a:buNone/>
              <a:defRPr sz="1440"/>
            </a:lvl7pPr>
            <a:lvl8pPr marL="5120640" indent="0">
              <a:buNone/>
              <a:defRPr sz="1440"/>
            </a:lvl8pPr>
            <a:lvl9pPr marL="5852160" indent="0">
              <a:buNone/>
              <a:defRPr sz="1440"/>
            </a:lvl9pPr>
          </a:lstStyle>
          <a:p>
            <a:pPr lvl="0"/>
            <a:r>
              <a:rPr lang="en-US"/>
              <a:t>Click to edit Master text styles</a:t>
            </a:r>
          </a:p>
        </p:txBody>
      </p:sp>
      <p:sp>
        <p:nvSpPr>
          <p:cNvPr id="14" name="Text Placeholder 4"/>
          <p:cNvSpPr>
            <a:spLocks noGrp="1"/>
          </p:cNvSpPr>
          <p:nvPr>
            <p:ph type="body" sz="quarter" idx="13"/>
          </p:nvPr>
        </p:nvSpPr>
        <p:spPr>
          <a:xfrm>
            <a:off x="8551867" y="6801519"/>
            <a:ext cx="3519453" cy="922019"/>
          </a:xfrm>
        </p:spPr>
        <p:txBody>
          <a:bodyPr anchor="b">
            <a:noAutofit/>
          </a:bodyPr>
          <a:lstStyle>
            <a:lvl1pPr marL="0" indent="0">
              <a:buNone/>
              <a:defRPr sz="3840" b="0">
                <a:solidFill>
                  <a:schemeClr val="bg2">
                    <a:lumMod val="40000"/>
                    <a:lumOff val="60000"/>
                  </a:schemeClr>
                </a:solidFill>
              </a:defRPr>
            </a:lvl1pPr>
            <a:lvl2pPr marL="731520" indent="0">
              <a:buNone/>
              <a:defRPr sz="3200" b="1"/>
            </a:lvl2pPr>
            <a:lvl3pPr marL="1463040" indent="0">
              <a:buNone/>
              <a:defRPr sz="2880" b="1"/>
            </a:lvl3pPr>
            <a:lvl4pPr marL="2194560" indent="0">
              <a:buNone/>
              <a:defRPr sz="2560" b="1"/>
            </a:lvl4pPr>
            <a:lvl5pPr marL="2926080" indent="0">
              <a:buNone/>
              <a:defRPr sz="2560" b="1"/>
            </a:lvl5pPr>
            <a:lvl6pPr marL="3657600" indent="0">
              <a:buNone/>
              <a:defRPr sz="2560" b="1"/>
            </a:lvl6pPr>
            <a:lvl7pPr marL="4389120" indent="0">
              <a:buNone/>
              <a:defRPr sz="2560" b="1"/>
            </a:lvl7pPr>
            <a:lvl8pPr marL="5120640" indent="0">
              <a:buNone/>
              <a:defRPr sz="2560" b="1"/>
            </a:lvl8pPr>
            <a:lvl9pPr marL="5852160" indent="0">
              <a:buNone/>
              <a:defRPr sz="2560" b="1"/>
            </a:lvl9pPr>
          </a:lstStyle>
          <a:p>
            <a:pPr lvl="0"/>
            <a:r>
              <a:rPr lang="en-US"/>
              <a:t>Click to edit Master text styles</a:t>
            </a:r>
          </a:p>
        </p:txBody>
      </p:sp>
      <p:sp>
        <p:nvSpPr>
          <p:cNvPr id="31" name="Picture Placeholder 2"/>
          <p:cNvSpPr>
            <a:spLocks noGrp="1" noChangeAspect="1"/>
          </p:cNvSpPr>
          <p:nvPr>
            <p:ph type="pic" idx="22"/>
          </p:nvPr>
        </p:nvSpPr>
        <p:spPr>
          <a:xfrm>
            <a:off x="8551866" y="3535680"/>
            <a:ext cx="3519453" cy="2438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2560"/>
            </a:lvl1pPr>
            <a:lvl2pPr marL="731520" indent="0">
              <a:buNone/>
              <a:defRPr sz="2560"/>
            </a:lvl2pPr>
            <a:lvl3pPr marL="1463040" indent="0">
              <a:buNone/>
              <a:defRPr sz="2560"/>
            </a:lvl3pPr>
            <a:lvl4pPr marL="2194560" indent="0">
              <a:buNone/>
              <a:defRPr sz="2560"/>
            </a:lvl4pPr>
            <a:lvl5pPr marL="2926080" indent="0">
              <a:buNone/>
              <a:defRPr sz="2560"/>
            </a:lvl5pPr>
            <a:lvl6pPr marL="3657600" indent="0">
              <a:buNone/>
              <a:defRPr sz="2560"/>
            </a:lvl6pPr>
            <a:lvl7pPr marL="4389120" indent="0">
              <a:buNone/>
              <a:defRPr sz="2560"/>
            </a:lvl7pPr>
            <a:lvl8pPr marL="5120640" indent="0">
              <a:buNone/>
              <a:defRPr sz="2560"/>
            </a:lvl8pPr>
            <a:lvl9pPr marL="5852160" indent="0">
              <a:buNone/>
              <a:defRPr sz="2560"/>
            </a:lvl9pPr>
          </a:lstStyle>
          <a:p>
            <a:r>
              <a:rPr lang="en-US"/>
              <a:t>Click icon to add picture</a:t>
            </a:r>
            <a:endParaRPr lang="en-US" dirty="0"/>
          </a:p>
        </p:txBody>
      </p:sp>
      <p:sp>
        <p:nvSpPr>
          <p:cNvPr id="24" name="Text Placeholder 3"/>
          <p:cNvSpPr>
            <a:spLocks noGrp="1"/>
          </p:cNvSpPr>
          <p:nvPr>
            <p:ph type="body" sz="half" idx="20"/>
          </p:nvPr>
        </p:nvSpPr>
        <p:spPr>
          <a:xfrm>
            <a:off x="8551719" y="7723535"/>
            <a:ext cx="3524114" cy="1054702"/>
          </a:xfrm>
        </p:spPr>
        <p:txBody>
          <a:bodyPr anchor="t">
            <a:normAutofit/>
          </a:bodyPr>
          <a:lstStyle>
            <a:lvl1pPr marL="0" indent="0">
              <a:buNone/>
              <a:defRPr sz="2240"/>
            </a:lvl1pPr>
            <a:lvl2pPr marL="731520" indent="0">
              <a:buNone/>
              <a:defRPr sz="1920"/>
            </a:lvl2pPr>
            <a:lvl3pPr marL="1463040" indent="0">
              <a:buNone/>
              <a:defRPr sz="1600"/>
            </a:lvl3pPr>
            <a:lvl4pPr marL="2194560" indent="0">
              <a:buNone/>
              <a:defRPr sz="1440"/>
            </a:lvl4pPr>
            <a:lvl5pPr marL="2926080" indent="0">
              <a:buNone/>
              <a:defRPr sz="1440"/>
            </a:lvl5pPr>
            <a:lvl6pPr marL="3657600" indent="0">
              <a:buNone/>
              <a:defRPr sz="1440"/>
            </a:lvl6pPr>
            <a:lvl7pPr marL="4389120" indent="0">
              <a:buNone/>
              <a:defRPr sz="1440"/>
            </a:lvl7pPr>
            <a:lvl8pPr marL="5120640" indent="0">
              <a:buNone/>
              <a:defRPr sz="1440"/>
            </a:lvl8pPr>
            <a:lvl9pPr marL="5852160" indent="0">
              <a:buNone/>
              <a:defRPr sz="1440"/>
            </a:lvl9pPr>
          </a:lstStyle>
          <a:p>
            <a:pPr lvl="0"/>
            <a:r>
              <a:rPr lang="en-US"/>
              <a:t>Click to edit Master text styles</a:t>
            </a:r>
          </a:p>
        </p:txBody>
      </p:sp>
      <p:cxnSp>
        <p:nvCxnSpPr>
          <p:cNvPr id="19" name="Straight Connector 18"/>
          <p:cNvCxnSpPr/>
          <p:nvPr/>
        </p:nvCxnSpPr>
        <p:spPr>
          <a:xfrm>
            <a:off x="4472534" y="3413760"/>
            <a:ext cx="0" cy="633984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8356848" y="3413760"/>
            <a:ext cx="0" cy="6347011"/>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246A105-2A1C-4284-B4EA-07CF89B1A393}" type="datetimeFigureOut">
              <a:rPr lang="en-US" smtClean="0"/>
              <a:t>6/18/2020</a:t>
            </a:fld>
            <a:endParaRPr lang="en-US" dirty="0"/>
          </a:p>
        </p:txBody>
      </p:sp>
      <p:sp>
        <p:nvSpPr>
          <p:cNvPr id="4"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299188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DBE609-F3F2-45E6-BD6A-E03A8C86C1AE}" type="datetimeFigureOut">
              <a:rPr lang="en-US" smtClean="0"/>
              <a:t>6/18/2020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126868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967652" y="688343"/>
            <a:ext cx="2103669" cy="932180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783160" y="1237128"/>
            <a:ext cx="8910099" cy="877301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24AD68-089C-4467-A8F3-EA2BBCA6B44E}" type="datetimeFigureOut">
              <a:rPr lang="en-US" smtClean="0"/>
              <a:t>6/18/2020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53293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75C51FCE-E4BB-4680-8E50-3C0E348D2609}" type="datetimeFigureOut">
              <a:rPr lang="en-US" smtClean="0"/>
              <a:t>6/18/2020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97784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386310" y="4578775"/>
            <a:ext cx="10593547" cy="3065035"/>
          </a:xfrm>
        </p:spPr>
        <p:txBody>
          <a:bodyPr anchor="b"/>
          <a:lstStyle>
            <a:lvl1pPr algn="l">
              <a:defRPr sz="6400" b="0" cap="none"/>
            </a:lvl1pPr>
          </a:lstStyle>
          <a:p>
            <a:r>
              <a:rPr lang="en-US"/>
              <a:t>Click to edit Master title style</a:t>
            </a:r>
            <a:endParaRPr lang="en-US" dirty="0"/>
          </a:p>
        </p:txBody>
      </p:sp>
      <p:sp>
        <p:nvSpPr>
          <p:cNvPr id="3" name="Text Placeholder 2"/>
          <p:cNvSpPr>
            <a:spLocks noGrp="1"/>
          </p:cNvSpPr>
          <p:nvPr>
            <p:ph type="body" idx="1"/>
          </p:nvPr>
        </p:nvSpPr>
        <p:spPr>
          <a:xfrm>
            <a:off x="1386307" y="7643810"/>
            <a:ext cx="10593549" cy="1376640"/>
          </a:xfrm>
        </p:spPr>
        <p:txBody>
          <a:bodyPr anchor="t"/>
          <a:lstStyle>
            <a:lvl1pPr marL="0" indent="0" algn="l">
              <a:buNone/>
              <a:defRPr sz="3200" cap="all">
                <a:solidFill>
                  <a:schemeClr val="bg2">
                    <a:lumMod val="40000"/>
                    <a:lumOff val="60000"/>
                  </a:schemeClr>
                </a:solidFill>
              </a:defRPr>
            </a:lvl1pPr>
            <a:lvl2pPr marL="731520" indent="0">
              <a:buNone/>
              <a:defRPr sz="2880">
                <a:solidFill>
                  <a:schemeClr val="tx1">
                    <a:tint val="75000"/>
                  </a:schemeClr>
                </a:solidFill>
              </a:defRPr>
            </a:lvl2pPr>
            <a:lvl3pPr marL="1463040" indent="0">
              <a:buNone/>
              <a:defRPr sz="2560">
                <a:solidFill>
                  <a:schemeClr val="tx1">
                    <a:tint val="75000"/>
                  </a:schemeClr>
                </a:solidFill>
              </a:defRPr>
            </a:lvl3pPr>
            <a:lvl4pPr marL="2194560" indent="0">
              <a:buNone/>
              <a:defRPr sz="2240">
                <a:solidFill>
                  <a:schemeClr val="tx1">
                    <a:tint val="75000"/>
                  </a:schemeClr>
                </a:solidFill>
              </a:defRPr>
            </a:lvl4pPr>
            <a:lvl5pPr marL="2926080" indent="0">
              <a:buNone/>
              <a:defRPr sz="2240">
                <a:solidFill>
                  <a:schemeClr val="tx1">
                    <a:tint val="75000"/>
                  </a:schemeClr>
                </a:solidFill>
              </a:defRPr>
            </a:lvl5pPr>
            <a:lvl6pPr marL="3657600" indent="0">
              <a:buNone/>
              <a:defRPr sz="2240">
                <a:solidFill>
                  <a:schemeClr val="tx1">
                    <a:tint val="75000"/>
                  </a:schemeClr>
                </a:solidFill>
              </a:defRPr>
            </a:lvl6pPr>
            <a:lvl7pPr marL="4389120" indent="0">
              <a:buNone/>
              <a:defRPr sz="2240">
                <a:solidFill>
                  <a:schemeClr val="tx1">
                    <a:tint val="75000"/>
                  </a:schemeClr>
                </a:solidFill>
              </a:defRPr>
            </a:lvl7pPr>
            <a:lvl8pPr marL="5120640" indent="0">
              <a:buNone/>
              <a:defRPr sz="2240">
                <a:solidFill>
                  <a:schemeClr val="tx1">
                    <a:tint val="75000"/>
                  </a:schemeClr>
                </a:solidFill>
              </a:defRPr>
            </a:lvl8pPr>
            <a:lvl9pPr marL="585216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AA073D-A903-47F8-8D16-77642FB0DF1F}" type="datetimeFigureOut">
              <a:rPr lang="en-US" smtClean="0"/>
              <a:t>6/18/2020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249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324321" y="3296922"/>
            <a:ext cx="5276981" cy="6713221"/>
          </a:xfrm>
        </p:spPr>
        <p:txBody>
          <a:bodyPr>
            <a:normAutofit/>
          </a:bodyPr>
          <a:lstStyle>
            <a:lvl1pPr>
              <a:defRPr sz="2880"/>
            </a:lvl1pPr>
            <a:lvl2pPr>
              <a:defRPr sz="2560"/>
            </a:lvl2pPr>
            <a:lvl3pPr>
              <a:defRPr sz="2240"/>
            </a:lvl3pPr>
            <a:lvl4pPr>
              <a:defRPr sz="1920"/>
            </a:lvl4pPr>
            <a:lvl5pPr>
              <a:defRPr sz="1920"/>
            </a:lvl5pPr>
            <a:lvl6pPr>
              <a:defRPr sz="1920"/>
            </a:lvl6pPr>
            <a:lvl7pPr>
              <a:defRPr sz="1920"/>
            </a:lvl7pPr>
            <a:lvl8pPr>
              <a:defRPr sz="1920"/>
            </a:lvl8pPr>
            <a:lvl9pPr>
              <a:defRPr sz="19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787161" y="3289750"/>
            <a:ext cx="5276984" cy="6720392"/>
          </a:xfrm>
        </p:spPr>
        <p:txBody>
          <a:bodyPr>
            <a:normAutofit/>
          </a:bodyPr>
          <a:lstStyle>
            <a:lvl1pPr>
              <a:defRPr sz="2880"/>
            </a:lvl1pPr>
            <a:lvl2pPr>
              <a:defRPr sz="2560"/>
            </a:lvl2pPr>
            <a:lvl3pPr>
              <a:defRPr sz="2240"/>
            </a:lvl3pPr>
            <a:lvl4pPr>
              <a:defRPr sz="1920"/>
            </a:lvl4pPr>
            <a:lvl5pPr>
              <a:defRPr sz="1920"/>
            </a:lvl5pPr>
            <a:lvl6pPr>
              <a:defRPr sz="1920"/>
            </a:lvl6pPr>
            <a:lvl7pPr>
              <a:defRPr sz="1920"/>
            </a:lvl7pPr>
            <a:lvl8pPr>
              <a:defRPr sz="1920"/>
            </a:lvl8pPr>
            <a:lvl9pPr>
              <a:defRPr sz="19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91FA40-626B-4CA1-85D0-7A9016E395BA}" type="datetimeFigureOut">
              <a:rPr lang="en-US" smtClean="0"/>
              <a:t>6/18/2020</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83914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4320" y="3048000"/>
            <a:ext cx="5276979" cy="922019"/>
          </a:xfrm>
        </p:spPr>
        <p:txBody>
          <a:bodyPr anchor="b">
            <a:noAutofit/>
          </a:bodyPr>
          <a:lstStyle>
            <a:lvl1pPr marL="0" indent="0">
              <a:buNone/>
              <a:defRPr sz="3840" b="0">
                <a:solidFill>
                  <a:schemeClr val="bg2">
                    <a:lumMod val="40000"/>
                    <a:lumOff val="60000"/>
                  </a:schemeClr>
                </a:solidFill>
              </a:defRPr>
            </a:lvl1pPr>
            <a:lvl2pPr marL="731520" indent="0">
              <a:buNone/>
              <a:defRPr sz="3200" b="1"/>
            </a:lvl2pPr>
            <a:lvl3pPr marL="1463040" indent="0">
              <a:buNone/>
              <a:defRPr sz="2880" b="1"/>
            </a:lvl3pPr>
            <a:lvl4pPr marL="2194560" indent="0">
              <a:buNone/>
              <a:defRPr sz="2560" b="1"/>
            </a:lvl4pPr>
            <a:lvl5pPr marL="2926080" indent="0">
              <a:buNone/>
              <a:defRPr sz="2560" b="1"/>
            </a:lvl5pPr>
            <a:lvl6pPr marL="3657600" indent="0">
              <a:buNone/>
              <a:defRPr sz="2560" b="1"/>
            </a:lvl6pPr>
            <a:lvl7pPr marL="4389120" indent="0">
              <a:buNone/>
              <a:defRPr sz="2560" b="1"/>
            </a:lvl7pPr>
            <a:lvl8pPr marL="5120640" indent="0">
              <a:buNone/>
              <a:defRPr sz="2560" b="1"/>
            </a:lvl8pPr>
            <a:lvl9pPr marL="5852160" indent="0">
              <a:buNone/>
              <a:defRPr sz="2560" b="1"/>
            </a:lvl9pPr>
          </a:lstStyle>
          <a:p>
            <a:pPr lvl="0"/>
            <a:r>
              <a:rPr lang="en-US"/>
              <a:t>Click to edit Master text styles</a:t>
            </a:r>
          </a:p>
        </p:txBody>
      </p:sp>
      <p:sp>
        <p:nvSpPr>
          <p:cNvPr id="4" name="Content Placeholder 3"/>
          <p:cNvSpPr>
            <a:spLocks noGrp="1"/>
          </p:cNvSpPr>
          <p:nvPr>
            <p:ph sz="half" idx="2"/>
          </p:nvPr>
        </p:nvSpPr>
        <p:spPr>
          <a:xfrm>
            <a:off x="1324321" y="4023360"/>
            <a:ext cx="5276981" cy="5986781"/>
          </a:xfrm>
        </p:spPr>
        <p:txBody>
          <a:bodyPr>
            <a:normAutofit/>
          </a:bodyPr>
          <a:lstStyle>
            <a:lvl1pPr>
              <a:defRPr sz="2880"/>
            </a:lvl1pPr>
            <a:lvl2pPr>
              <a:defRPr sz="2560"/>
            </a:lvl2pPr>
            <a:lvl3pPr>
              <a:defRPr sz="2240"/>
            </a:lvl3pPr>
            <a:lvl4pPr>
              <a:defRPr sz="1920"/>
            </a:lvl4pPr>
            <a:lvl5pPr>
              <a:defRPr sz="1920"/>
            </a:lvl5pPr>
            <a:lvl6pPr>
              <a:defRPr sz="1920"/>
            </a:lvl6pPr>
            <a:lvl7pPr>
              <a:defRPr sz="1920"/>
            </a:lvl7pPr>
            <a:lvl8pPr>
              <a:defRPr sz="1920"/>
            </a:lvl8pPr>
            <a:lvl9pPr>
              <a:defRPr sz="19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787162" y="3048000"/>
            <a:ext cx="5276981" cy="922019"/>
          </a:xfrm>
        </p:spPr>
        <p:txBody>
          <a:bodyPr anchor="b">
            <a:noAutofit/>
          </a:bodyPr>
          <a:lstStyle>
            <a:lvl1pPr marL="0" indent="0">
              <a:buNone/>
              <a:defRPr sz="3840" b="0">
                <a:solidFill>
                  <a:schemeClr val="bg2">
                    <a:lumMod val="40000"/>
                    <a:lumOff val="60000"/>
                  </a:schemeClr>
                </a:solidFill>
              </a:defRPr>
            </a:lvl1pPr>
            <a:lvl2pPr marL="731520" indent="0">
              <a:buNone/>
              <a:defRPr sz="3200" b="1"/>
            </a:lvl2pPr>
            <a:lvl3pPr marL="1463040" indent="0">
              <a:buNone/>
              <a:defRPr sz="2880" b="1"/>
            </a:lvl3pPr>
            <a:lvl4pPr marL="2194560" indent="0">
              <a:buNone/>
              <a:defRPr sz="2560" b="1"/>
            </a:lvl4pPr>
            <a:lvl5pPr marL="2926080" indent="0">
              <a:buNone/>
              <a:defRPr sz="2560" b="1"/>
            </a:lvl5pPr>
            <a:lvl6pPr marL="3657600" indent="0">
              <a:buNone/>
              <a:defRPr sz="2560" b="1"/>
            </a:lvl6pPr>
            <a:lvl7pPr marL="4389120" indent="0">
              <a:buNone/>
              <a:defRPr sz="2560" b="1"/>
            </a:lvl7pPr>
            <a:lvl8pPr marL="5120640" indent="0">
              <a:buNone/>
              <a:defRPr sz="2560" b="1"/>
            </a:lvl8pPr>
            <a:lvl9pPr marL="5852160" indent="0">
              <a:buNone/>
              <a:defRPr sz="2560" b="1"/>
            </a:lvl9pPr>
          </a:lstStyle>
          <a:p>
            <a:pPr lvl="0"/>
            <a:r>
              <a:rPr lang="en-US"/>
              <a:t>Click to edit Master text styles</a:t>
            </a:r>
          </a:p>
        </p:txBody>
      </p:sp>
      <p:sp>
        <p:nvSpPr>
          <p:cNvPr id="6" name="Content Placeholder 5"/>
          <p:cNvSpPr>
            <a:spLocks noGrp="1"/>
          </p:cNvSpPr>
          <p:nvPr>
            <p:ph sz="quarter" idx="4"/>
          </p:nvPr>
        </p:nvSpPr>
        <p:spPr>
          <a:xfrm>
            <a:off x="6787162" y="4023360"/>
            <a:ext cx="5276981" cy="5986781"/>
          </a:xfrm>
        </p:spPr>
        <p:txBody>
          <a:bodyPr>
            <a:normAutofit/>
          </a:bodyPr>
          <a:lstStyle>
            <a:lvl1pPr>
              <a:defRPr sz="2880"/>
            </a:lvl1pPr>
            <a:lvl2pPr>
              <a:defRPr sz="2560"/>
            </a:lvl2pPr>
            <a:lvl3pPr>
              <a:defRPr sz="2240"/>
            </a:lvl3pPr>
            <a:lvl4pPr>
              <a:defRPr sz="1920"/>
            </a:lvl4pPr>
            <a:lvl5pPr>
              <a:defRPr sz="1920"/>
            </a:lvl5pPr>
            <a:lvl6pPr>
              <a:defRPr sz="1920"/>
            </a:lvl6pPr>
            <a:lvl7pPr>
              <a:defRPr sz="1920"/>
            </a:lvl7pPr>
            <a:lvl8pPr>
              <a:defRPr sz="1920"/>
            </a:lvl8pPr>
            <a:lvl9pPr>
              <a:defRPr sz="19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F425EA-B9DC-48A7-991E-9A82573B1B21}" type="datetimeFigureOut">
              <a:rPr lang="en-US" smtClean="0"/>
              <a:t>6/18/2020</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16258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66CB97F8-6CEB-469B-AFCC-889F2A2B1D5A}" type="datetimeFigureOut">
              <a:rPr lang="en-US" smtClean="0"/>
              <a:t>6/18/2020</a:t>
            </a:fld>
            <a:endParaRPr lang="en-US" dirty="0"/>
          </a:p>
        </p:txBody>
      </p:sp>
      <p:sp>
        <p:nvSpPr>
          <p:cNvPr id="5" name="Footer Placeholder 3"/>
          <p:cNvSpPr>
            <a:spLocks noGrp="1"/>
          </p:cNvSpPr>
          <p:nvPr>
            <p:ph type="ftr" sz="quarter" idx="11"/>
          </p:nvPr>
        </p:nvSpPr>
        <p:spPr/>
        <p:txBody>
          <a:bodyPr/>
          <a:lstStyle/>
          <a:p>
            <a:r>
              <a:rPr lang="en-US"/>
              <a:t>
              </a:t>
            </a:r>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49806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FA9179F-009E-4FA5-B091-7EBB82A185BD}" type="datetimeFigureOut">
              <a:rPr lang="en-US" smtClean="0"/>
              <a:t>6/18/2020</a:t>
            </a:fld>
            <a:endParaRPr lang="en-US" dirty="0"/>
          </a:p>
        </p:txBody>
      </p:sp>
      <p:sp>
        <p:nvSpPr>
          <p:cNvPr id="5" name="Footer Placeholder 2"/>
          <p:cNvSpPr>
            <a:spLocks noGrp="1"/>
          </p:cNvSpPr>
          <p:nvPr>
            <p:ph type="ftr" sz="quarter" idx="11"/>
          </p:nvPr>
        </p:nvSpPr>
        <p:spPr/>
        <p:txBody>
          <a:bodyPr/>
          <a:lstStyle/>
          <a:p>
            <a:r>
              <a:rPr lang="en-US"/>
              <a:t>
              </a:t>
            </a:r>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3702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86306" y="2316480"/>
            <a:ext cx="4082339" cy="2316480"/>
          </a:xfrm>
        </p:spPr>
        <p:txBody>
          <a:bodyPr anchor="b"/>
          <a:lstStyle>
            <a:lvl1pPr algn="l">
              <a:defRPr sz="3840" b="0"/>
            </a:lvl1pPr>
          </a:lstStyle>
          <a:p>
            <a:r>
              <a:rPr lang="en-US"/>
              <a:t>Click to edit Master title style</a:t>
            </a:r>
            <a:endParaRPr lang="en-US" dirty="0"/>
          </a:p>
        </p:txBody>
      </p:sp>
      <p:sp>
        <p:nvSpPr>
          <p:cNvPr id="3" name="Content Placeholder 2"/>
          <p:cNvSpPr>
            <a:spLocks noGrp="1"/>
          </p:cNvSpPr>
          <p:nvPr>
            <p:ph idx="1"/>
          </p:nvPr>
        </p:nvSpPr>
        <p:spPr>
          <a:xfrm>
            <a:off x="5743036" y="2316480"/>
            <a:ext cx="6236821" cy="7315200"/>
          </a:xfrm>
        </p:spPr>
        <p:txBody>
          <a:bodyPr anchor="ctr">
            <a:normAutofit/>
          </a:bodyPr>
          <a:lstStyle>
            <a:lvl1pPr>
              <a:defRPr sz="3200"/>
            </a:lvl1pPr>
            <a:lvl2pPr>
              <a:defRPr sz="2880"/>
            </a:lvl2pPr>
            <a:lvl3pPr>
              <a:defRPr sz="2560"/>
            </a:lvl3pPr>
            <a:lvl4pPr>
              <a:defRPr sz="2240"/>
            </a:lvl4pPr>
            <a:lvl5pPr>
              <a:defRPr sz="2240"/>
            </a:lvl5pPr>
            <a:lvl6pPr>
              <a:defRPr sz="2240"/>
            </a:lvl6pPr>
            <a:lvl7pPr>
              <a:defRPr sz="2240"/>
            </a:lvl7pPr>
            <a:lvl8pPr>
              <a:defRPr sz="2240"/>
            </a:lvl8pPr>
            <a:lvl9pPr>
              <a:defRPr sz="22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386306" y="5006851"/>
            <a:ext cx="4082339" cy="4632958"/>
          </a:xfrm>
        </p:spPr>
        <p:txBody>
          <a:bodyPr/>
          <a:lstStyle>
            <a:lvl1pPr marL="0" indent="0">
              <a:buNone/>
              <a:defRPr sz="2240"/>
            </a:lvl1pPr>
            <a:lvl2pPr marL="731520" indent="0">
              <a:buNone/>
              <a:defRPr sz="1920"/>
            </a:lvl2pPr>
            <a:lvl3pPr marL="1463040" indent="0">
              <a:buNone/>
              <a:defRPr sz="1600"/>
            </a:lvl3pPr>
            <a:lvl4pPr marL="2194560" indent="0">
              <a:buNone/>
              <a:defRPr sz="1440"/>
            </a:lvl4pPr>
            <a:lvl5pPr marL="2926080" indent="0">
              <a:buNone/>
              <a:defRPr sz="1440"/>
            </a:lvl5pPr>
            <a:lvl6pPr marL="3657600" indent="0">
              <a:buNone/>
              <a:defRPr sz="1440"/>
            </a:lvl6pPr>
            <a:lvl7pPr marL="4389120" indent="0">
              <a:buNone/>
              <a:defRPr sz="1440"/>
            </a:lvl7pPr>
            <a:lvl8pPr marL="5120640" indent="0">
              <a:buNone/>
              <a:defRPr sz="1440"/>
            </a:lvl8pPr>
            <a:lvl9pPr marL="5852160" indent="0">
              <a:buNone/>
              <a:defRPr sz="1440"/>
            </a:lvl9pPr>
          </a:lstStyle>
          <a:p>
            <a:pPr lvl="0"/>
            <a:r>
              <a:rPr lang="en-US"/>
              <a:t>Click to edit Master text styles</a:t>
            </a:r>
          </a:p>
        </p:txBody>
      </p:sp>
      <p:sp>
        <p:nvSpPr>
          <p:cNvPr id="7" name="Date Placeholder 4"/>
          <p:cNvSpPr>
            <a:spLocks noGrp="1"/>
          </p:cNvSpPr>
          <p:nvPr>
            <p:ph type="dt" sz="half" idx="10"/>
          </p:nvPr>
        </p:nvSpPr>
        <p:spPr/>
        <p:txBody>
          <a:bodyPr/>
          <a:lstStyle/>
          <a:p>
            <a:fld id="{8E665CEB-0076-4E37-B880-BCEA9784DE0A}" type="datetimeFigureOut">
              <a:rPr lang="en-US" smtClean="0"/>
              <a:t>6/18/2020</a:t>
            </a:fld>
            <a:endParaRPr lang="en-US" dirty="0"/>
          </a:p>
        </p:txBody>
      </p:sp>
      <p:sp>
        <p:nvSpPr>
          <p:cNvPr id="5" name="Footer Placeholder 5"/>
          <p:cNvSpPr>
            <a:spLocks noGrp="1"/>
          </p:cNvSpPr>
          <p:nvPr>
            <p:ph type="ftr" sz="quarter" idx="11"/>
          </p:nvPr>
        </p:nvSpPr>
        <p:spPr/>
        <p:txBody>
          <a:bodyPr/>
          <a:lstStyle/>
          <a:p>
            <a:r>
              <a:rPr lang="en-US"/>
              <a:t>
              </a:t>
            </a:r>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3815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85050" y="2966707"/>
            <a:ext cx="6113078" cy="2519693"/>
          </a:xfrm>
        </p:spPr>
        <p:txBody>
          <a:bodyPr anchor="b">
            <a:normAutofit/>
          </a:bodyPr>
          <a:lstStyle>
            <a:lvl1pPr algn="l">
              <a:defRPr sz="576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341628" y="1828800"/>
            <a:ext cx="3841480" cy="73152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2560"/>
            </a:lvl1pPr>
            <a:lvl2pPr marL="731520" indent="0">
              <a:buNone/>
              <a:defRPr sz="2560"/>
            </a:lvl2pPr>
            <a:lvl3pPr marL="1463040" indent="0">
              <a:buNone/>
              <a:defRPr sz="2560"/>
            </a:lvl3pPr>
            <a:lvl4pPr marL="2194560" indent="0">
              <a:buNone/>
              <a:defRPr sz="2560"/>
            </a:lvl4pPr>
            <a:lvl5pPr marL="2926080" indent="0">
              <a:buNone/>
              <a:defRPr sz="2560"/>
            </a:lvl5pPr>
            <a:lvl6pPr marL="3657600" indent="0">
              <a:buNone/>
              <a:defRPr sz="2560"/>
            </a:lvl6pPr>
            <a:lvl7pPr marL="4389120" indent="0">
              <a:buNone/>
              <a:defRPr sz="2560"/>
            </a:lvl7pPr>
            <a:lvl8pPr marL="5120640" indent="0">
              <a:buNone/>
              <a:defRPr sz="2560"/>
            </a:lvl8pPr>
            <a:lvl9pPr marL="5852160" indent="0">
              <a:buNone/>
              <a:defRPr sz="2560"/>
            </a:lvl9pPr>
          </a:lstStyle>
          <a:p>
            <a:r>
              <a:rPr lang="en-US"/>
              <a:t>Click icon to add picture</a:t>
            </a:r>
            <a:endParaRPr lang="en-US" dirty="0"/>
          </a:p>
        </p:txBody>
      </p:sp>
      <p:sp>
        <p:nvSpPr>
          <p:cNvPr id="4" name="Text Placeholder 3"/>
          <p:cNvSpPr>
            <a:spLocks noGrp="1"/>
          </p:cNvSpPr>
          <p:nvPr>
            <p:ph type="body" sz="half" idx="2"/>
          </p:nvPr>
        </p:nvSpPr>
        <p:spPr>
          <a:xfrm>
            <a:off x="1386306" y="5852160"/>
            <a:ext cx="6103565" cy="2194560"/>
          </a:xfrm>
        </p:spPr>
        <p:txBody>
          <a:bodyPr>
            <a:normAutofit/>
          </a:bodyPr>
          <a:lstStyle>
            <a:lvl1pPr marL="0" indent="0">
              <a:buNone/>
              <a:defRPr sz="2240"/>
            </a:lvl1pPr>
            <a:lvl2pPr marL="731520" indent="0">
              <a:buNone/>
              <a:defRPr sz="1920"/>
            </a:lvl2pPr>
            <a:lvl3pPr marL="1463040" indent="0">
              <a:buNone/>
              <a:defRPr sz="1600"/>
            </a:lvl3pPr>
            <a:lvl4pPr marL="2194560" indent="0">
              <a:buNone/>
              <a:defRPr sz="1440"/>
            </a:lvl4pPr>
            <a:lvl5pPr marL="2926080" indent="0">
              <a:buNone/>
              <a:defRPr sz="1440"/>
            </a:lvl5pPr>
            <a:lvl6pPr marL="3657600" indent="0">
              <a:buNone/>
              <a:defRPr sz="1440"/>
            </a:lvl6pPr>
            <a:lvl7pPr marL="4389120" indent="0">
              <a:buNone/>
              <a:defRPr sz="1440"/>
            </a:lvl7pPr>
            <a:lvl8pPr marL="5120640" indent="0">
              <a:buNone/>
              <a:defRPr sz="1440"/>
            </a:lvl8pPr>
            <a:lvl9pPr marL="5852160" indent="0">
              <a:buNone/>
              <a:defRPr sz="1440"/>
            </a:lvl9pPr>
          </a:lstStyle>
          <a:p>
            <a:pPr lvl="0"/>
            <a:r>
              <a:rPr lang="en-US"/>
              <a:t>Click to edit Master text styles</a:t>
            </a:r>
          </a:p>
        </p:txBody>
      </p:sp>
      <p:sp>
        <p:nvSpPr>
          <p:cNvPr id="5" name="Date Placeholder 4"/>
          <p:cNvSpPr>
            <a:spLocks noGrp="1"/>
          </p:cNvSpPr>
          <p:nvPr>
            <p:ph type="dt" sz="half" idx="10"/>
          </p:nvPr>
        </p:nvSpPr>
        <p:spPr/>
        <p:txBody>
          <a:bodyPr/>
          <a:lstStyle/>
          <a:p>
            <a:fld id="{A6149E5E-3896-4118-99A7-7B85668F1C5E}" type="datetimeFigureOut">
              <a:rPr lang="en-US" smtClean="0"/>
              <a:t>6/18/2020</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08658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10079091" y="2682240"/>
            <a:ext cx="4511040" cy="451104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9103731" y="-731520"/>
            <a:ext cx="2560320" cy="256032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10079091" y="9753600"/>
            <a:ext cx="1584960" cy="158496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246381" y="4267200"/>
            <a:ext cx="6705600" cy="67056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343661" y="4632960"/>
            <a:ext cx="3779520" cy="377952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12393030" y="0"/>
            <a:ext cx="1097280" cy="17591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775536" y="724349"/>
            <a:ext cx="11288608" cy="2240848"/>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324320" y="3284681"/>
            <a:ext cx="10738646" cy="671277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1991983" y="2926035"/>
            <a:ext cx="1584958" cy="365854"/>
          </a:xfrm>
          <a:prstGeom prst="rect">
            <a:avLst/>
          </a:prstGeom>
        </p:spPr>
        <p:txBody>
          <a:bodyPr vert="horz" lIns="91440" tIns="45720" rIns="91440" bIns="45720" rtlCol="0" anchor="t"/>
          <a:lstStyle>
            <a:lvl1pPr algn="l">
              <a:defRPr sz="1760" b="0" i="0">
                <a:solidFill>
                  <a:schemeClr val="tx1">
                    <a:tint val="75000"/>
                    <a:alpha val="60000"/>
                  </a:schemeClr>
                </a:solidFill>
              </a:defRPr>
            </a:lvl1pPr>
          </a:lstStyle>
          <a:p>
            <a:fld id="{7E0D914D-B099-4142-A885-11F276715148}" type="datetimeFigureOut">
              <a:rPr lang="en-US" smtClean="0"/>
              <a:t>6/18/2020</a:t>
            </a:fld>
            <a:endParaRPr lang="en-US" dirty="0"/>
          </a:p>
        </p:txBody>
      </p:sp>
      <p:sp>
        <p:nvSpPr>
          <p:cNvPr id="5" name="Footer Placeholder 4"/>
          <p:cNvSpPr>
            <a:spLocks noGrp="1"/>
          </p:cNvSpPr>
          <p:nvPr>
            <p:ph type="ftr" sz="quarter" idx="3"/>
          </p:nvPr>
        </p:nvSpPr>
        <p:spPr>
          <a:xfrm rot="5400000">
            <a:off x="9973337" y="5221394"/>
            <a:ext cx="6175672" cy="365856"/>
          </a:xfrm>
          <a:prstGeom prst="rect">
            <a:avLst/>
          </a:prstGeom>
        </p:spPr>
        <p:txBody>
          <a:bodyPr vert="horz" lIns="91440" tIns="45720" rIns="91440" bIns="45720" rtlCol="0" anchor="b"/>
          <a:lstStyle>
            <a:lvl1pPr algn="l">
              <a:defRPr sz="1760" b="0" i="0">
                <a:solidFill>
                  <a:schemeClr val="tx1">
                    <a:tint val="75000"/>
                    <a:alpha val="60000"/>
                  </a:schemeClr>
                </a:solidFill>
              </a:defRPr>
            </a:lvl1pPr>
          </a:lstStyle>
          <a:p>
            <a:r>
              <a:rPr lang="en-US"/>
              <a:t>
              </a:t>
            </a:r>
            <a:endParaRPr lang="en-US" dirty="0"/>
          </a:p>
        </p:txBody>
      </p:sp>
      <p:sp>
        <p:nvSpPr>
          <p:cNvPr id="6" name="Slide Number Placeholder 5"/>
          <p:cNvSpPr>
            <a:spLocks noGrp="1"/>
          </p:cNvSpPr>
          <p:nvPr>
            <p:ph type="sldNum" sz="quarter" idx="4"/>
          </p:nvPr>
        </p:nvSpPr>
        <p:spPr bwMode="gray">
          <a:xfrm>
            <a:off x="12426290" y="473179"/>
            <a:ext cx="1006101" cy="1228299"/>
          </a:xfrm>
          <a:prstGeom prst="rect">
            <a:avLst/>
          </a:prstGeom>
        </p:spPr>
        <p:txBody>
          <a:bodyPr vert="horz" lIns="91440" tIns="45720" rIns="91440" bIns="45720" rtlCol="0" anchor="b"/>
          <a:lstStyle>
            <a:lvl1pPr algn="ctr">
              <a:defRPr sz="4482"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68211527"/>
      </p:ext>
    </p:extLst>
  </p:cSld>
  <p:clrMap bg1="dk1" tx1="lt1" bg2="dk2"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Lst>
  <p:hf sldNum="0" hdr="0" ftr="0" dt="0"/>
  <p:txStyles>
    <p:titleStyle>
      <a:lvl1pPr algn="l" defTabSz="731531" rtl="0" eaLnBrk="1" latinLnBrk="0" hangingPunct="1">
        <a:spcBef>
          <a:spcPct val="0"/>
        </a:spcBef>
        <a:buNone/>
        <a:defRPr sz="672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548650" indent="-548650" algn="l" defTabSz="731531" rtl="0" eaLnBrk="1" latinLnBrk="0" hangingPunct="1">
        <a:spcBef>
          <a:spcPts val="1600"/>
        </a:spcBef>
        <a:spcAft>
          <a:spcPts val="0"/>
        </a:spcAft>
        <a:buClr>
          <a:schemeClr val="bg2">
            <a:lumMod val="40000"/>
            <a:lumOff val="60000"/>
          </a:schemeClr>
        </a:buClr>
        <a:buSzPct val="80000"/>
        <a:buFont typeface="Wingdings 3" charset="2"/>
        <a:buChar char=""/>
        <a:defRPr sz="3200" b="0" i="0" kern="1200">
          <a:solidFill>
            <a:schemeClr val="tx1"/>
          </a:solidFill>
          <a:latin typeface="+mj-lt"/>
          <a:ea typeface="+mj-ea"/>
          <a:cs typeface="+mj-cs"/>
        </a:defRPr>
      </a:lvl1pPr>
      <a:lvl2pPr marL="1188739" indent="-457208" algn="l" defTabSz="731531" rtl="0" eaLnBrk="1" latinLnBrk="0" hangingPunct="1">
        <a:spcBef>
          <a:spcPts val="1600"/>
        </a:spcBef>
        <a:spcAft>
          <a:spcPts val="0"/>
        </a:spcAft>
        <a:buClr>
          <a:schemeClr val="bg2">
            <a:lumMod val="40000"/>
            <a:lumOff val="60000"/>
          </a:schemeClr>
        </a:buClr>
        <a:buSzPct val="80000"/>
        <a:buFont typeface="Wingdings 3" charset="2"/>
        <a:buChar char=""/>
        <a:defRPr sz="2880" b="0" i="0" kern="1200">
          <a:solidFill>
            <a:schemeClr val="tx1"/>
          </a:solidFill>
          <a:latin typeface="+mj-lt"/>
          <a:ea typeface="+mj-ea"/>
          <a:cs typeface="+mj-cs"/>
        </a:defRPr>
      </a:lvl2pPr>
      <a:lvl3pPr marL="1828832" indent="-365766" algn="l" defTabSz="731531" rtl="0" eaLnBrk="1" latinLnBrk="0" hangingPunct="1">
        <a:spcBef>
          <a:spcPts val="1600"/>
        </a:spcBef>
        <a:spcAft>
          <a:spcPts val="0"/>
        </a:spcAft>
        <a:buClr>
          <a:schemeClr val="bg2">
            <a:lumMod val="40000"/>
            <a:lumOff val="60000"/>
          </a:schemeClr>
        </a:buClr>
        <a:buSzPct val="80000"/>
        <a:buFont typeface="Wingdings 3" charset="2"/>
        <a:buChar char=""/>
        <a:defRPr sz="2560" b="0" i="0" kern="1200">
          <a:solidFill>
            <a:schemeClr val="tx1"/>
          </a:solidFill>
          <a:latin typeface="+mj-lt"/>
          <a:ea typeface="+mj-ea"/>
          <a:cs typeface="+mj-cs"/>
        </a:defRPr>
      </a:lvl3pPr>
      <a:lvl4pPr marL="2560363" indent="-365766" algn="l" defTabSz="731531" rtl="0" eaLnBrk="1" latinLnBrk="0" hangingPunct="1">
        <a:spcBef>
          <a:spcPts val="1600"/>
        </a:spcBef>
        <a:spcAft>
          <a:spcPts val="0"/>
        </a:spcAft>
        <a:buClr>
          <a:schemeClr val="bg2">
            <a:lumMod val="40000"/>
            <a:lumOff val="60000"/>
          </a:schemeClr>
        </a:buClr>
        <a:buSzPct val="80000"/>
        <a:buFont typeface="Wingdings 3" charset="2"/>
        <a:buChar char=""/>
        <a:defRPr sz="2240" b="0" i="0" kern="1200">
          <a:solidFill>
            <a:schemeClr val="tx1"/>
          </a:solidFill>
          <a:latin typeface="+mj-lt"/>
          <a:ea typeface="+mj-ea"/>
          <a:cs typeface="+mj-cs"/>
        </a:defRPr>
      </a:lvl4pPr>
      <a:lvl5pPr marL="3291894" indent="-365766" algn="l" defTabSz="731531" rtl="0" eaLnBrk="1" latinLnBrk="0" hangingPunct="1">
        <a:spcBef>
          <a:spcPts val="1600"/>
        </a:spcBef>
        <a:spcAft>
          <a:spcPts val="0"/>
        </a:spcAft>
        <a:buClr>
          <a:schemeClr val="bg2">
            <a:lumMod val="40000"/>
            <a:lumOff val="60000"/>
          </a:schemeClr>
        </a:buClr>
        <a:buSzPct val="80000"/>
        <a:buFont typeface="Wingdings 3" charset="2"/>
        <a:buChar char=""/>
        <a:defRPr sz="2240" b="0" i="0" kern="1200">
          <a:solidFill>
            <a:schemeClr val="tx1"/>
          </a:solidFill>
          <a:latin typeface="+mj-lt"/>
          <a:ea typeface="+mj-ea"/>
          <a:cs typeface="+mj-cs"/>
        </a:defRPr>
      </a:lvl5pPr>
      <a:lvl6pPr marL="4023427" indent="-365766" algn="l" defTabSz="731531" rtl="0" eaLnBrk="1" latinLnBrk="0" hangingPunct="1">
        <a:spcBef>
          <a:spcPts val="1600"/>
        </a:spcBef>
        <a:spcAft>
          <a:spcPts val="0"/>
        </a:spcAft>
        <a:buClr>
          <a:schemeClr val="bg2">
            <a:lumMod val="40000"/>
            <a:lumOff val="60000"/>
          </a:schemeClr>
        </a:buClr>
        <a:buSzPct val="80000"/>
        <a:buFont typeface="Wingdings 3" charset="2"/>
        <a:buChar char=""/>
        <a:defRPr sz="2240" b="0" i="0" kern="1200">
          <a:solidFill>
            <a:schemeClr val="tx1"/>
          </a:solidFill>
          <a:latin typeface="+mj-lt"/>
          <a:ea typeface="+mj-ea"/>
          <a:cs typeface="+mj-cs"/>
        </a:defRPr>
      </a:lvl6pPr>
      <a:lvl7pPr marL="4754958" indent="-365766" algn="l" defTabSz="731531" rtl="0" eaLnBrk="1" latinLnBrk="0" hangingPunct="1">
        <a:spcBef>
          <a:spcPts val="1600"/>
        </a:spcBef>
        <a:spcAft>
          <a:spcPts val="0"/>
        </a:spcAft>
        <a:buClr>
          <a:schemeClr val="bg2">
            <a:lumMod val="40000"/>
            <a:lumOff val="60000"/>
          </a:schemeClr>
        </a:buClr>
        <a:buSzPct val="80000"/>
        <a:buFont typeface="Wingdings 3" charset="2"/>
        <a:buChar char=""/>
        <a:defRPr sz="2240" b="0" i="0" kern="1200">
          <a:solidFill>
            <a:schemeClr val="tx1"/>
          </a:solidFill>
          <a:latin typeface="+mj-lt"/>
          <a:ea typeface="+mj-ea"/>
          <a:cs typeface="+mj-cs"/>
        </a:defRPr>
      </a:lvl7pPr>
      <a:lvl8pPr marL="5486491" indent="-365766" algn="l" defTabSz="731531" rtl="0" eaLnBrk="1" latinLnBrk="0" hangingPunct="1">
        <a:spcBef>
          <a:spcPts val="1600"/>
        </a:spcBef>
        <a:spcAft>
          <a:spcPts val="0"/>
        </a:spcAft>
        <a:buClr>
          <a:schemeClr val="bg2">
            <a:lumMod val="40000"/>
            <a:lumOff val="60000"/>
          </a:schemeClr>
        </a:buClr>
        <a:buSzPct val="80000"/>
        <a:buFont typeface="Wingdings 3" charset="2"/>
        <a:buChar char=""/>
        <a:defRPr sz="2240" b="0" i="0" kern="1200">
          <a:solidFill>
            <a:schemeClr val="tx1"/>
          </a:solidFill>
          <a:latin typeface="+mj-lt"/>
          <a:ea typeface="+mj-ea"/>
          <a:cs typeface="+mj-cs"/>
        </a:defRPr>
      </a:lvl8pPr>
      <a:lvl9pPr marL="6218022" indent="-365766" algn="l" defTabSz="731531" rtl="0" eaLnBrk="1" latinLnBrk="0" hangingPunct="1">
        <a:spcBef>
          <a:spcPts val="1600"/>
        </a:spcBef>
        <a:spcAft>
          <a:spcPts val="0"/>
        </a:spcAft>
        <a:buClr>
          <a:schemeClr val="bg2">
            <a:lumMod val="40000"/>
            <a:lumOff val="60000"/>
          </a:schemeClr>
        </a:buClr>
        <a:buSzPct val="80000"/>
        <a:buFont typeface="Wingdings 3" charset="2"/>
        <a:buChar char=""/>
        <a:defRPr sz="2240" b="0" i="0" kern="1200">
          <a:solidFill>
            <a:schemeClr val="tx1"/>
          </a:solidFill>
          <a:latin typeface="+mj-lt"/>
          <a:ea typeface="+mj-ea"/>
          <a:cs typeface="+mj-cs"/>
        </a:defRPr>
      </a:lvl9pPr>
    </p:bodyStyle>
    <p:otherStyle>
      <a:defPPr>
        <a:defRPr lang="en-US"/>
      </a:defPPr>
      <a:lvl1pPr marL="0" algn="l" defTabSz="731531" rtl="0" eaLnBrk="1" latinLnBrk="0" hangingPunct="1">
        <a:defRPr sz="2880" kern="1200">
          <a:solidFill>
            <a:schemeClr val="tx1"/>
          </a:solidFill>
          <a:latin typeface="+mn-lt"/>
          <a:ea typeface="+mn-ea"/>
          <a:cs typeface="+mn-cs"/>
        </a:defRPr>
      </a:lvl1pPr>
      <a:lvl2pPr marL="731531" algn="l" defTabSz="731531" rtl="0" eaLnBrk="1" latinLnBrk="0" hangingPunct="1">
        <a:defRPr sz="2880" kern="1200">
          <a:solidFill>
            <a:schemeClr val="tx1"/>
          </a:solidFill>
          <a:latin typeface="+mn-lt"/>
          <a:ea typeface="+mn-ea"/>
          <a:cs typeface="+mn-cs"/>
        </a:defRPr>
      </a:lvl2pPr>
      <a:lvl3pPr marL="1463064" algn="l" defTabSz="731531" rtl="0" eaLnBrk="1" latinLnBrk="0" hangingPunct="1">
        <a:defRPr sz="2880" kern="1200">
          <a:solidFill>
            <a:schemeClr val="tx1"/>
          </a:solidFill>
          <a:latin typeface="+mn-lt"/>
          <a:ea typeface="+mn-ea"/>
          <a:cs typeface="+mn-cs"/>
        </a:defRPr>
      </a:lvl3pPr>
      <a:lvl4pPr marL="2194595" algn="l" defTabSz="731531" rtl="0" eaLnBrk="1" latinLnBrk="0" hangingPunct="1">
        <a:defRPr sz="2880" kern="1200">
          <a:solidFill>
            <a:schemeClr val="tx1"/>
          </a:solidFill>
          <a:latin typeface="+mn-lt"/>
          <a:ea typeface="+mn-ea"/>
          <a:cs typeface="+mn-cs"/>
        </a:defRPr>
      </a:lvl4pPr>
      <a:lvl5pPr marL="2926130" algn="l" defTabSz="731531" rtl="0" eaLnBrk="1" latinLnBrk="0" hangingPunct="1">
        <a:defRPr sz="2880" kern="1200">
          <a:solidFill>
            <a:schemeClr val="tx1"/>
          </a:solidFill>
          <a:latin typeface="+mn-lt"/>
          <a:ea typeface="+mn-ea"/>
          <a:cs typeface="+mn-cs"/>
        </a:defRPr>
      </a:lvl5pPr>
      <a:lvl6pPr marL="3657661" algn="l" defTabSz="731531" rtl="0" eaLnBrk="1" latinLnBrk="0" hangingPunct="1">
        <a:defRPr sz="2880" kern="1200">
          <a:solidFill>
            <a:schemeClr val="tx1"/>
          </a:solidFill>
          <a:latin typeface="+mn-lt"/>
          <a:ea typeface="+mn-ea"/>
          <a:cs typeface="+mn-cs"/>
        </a:defRPr>
      </a:lvl6pPr>
      <a:lvl7pPr marL="4389194" algn="l" defTabSz="731531" rtl="0" eaLnBrk="1" latinLnBrk="0" hangingPunct="1">
        <a:defRPr sz="2880" kern="1200">
          <a:solidFill>
            <a:schemeClr val="tx1"/>
          </a:solidFill>
          <a:latin typeface="+mn-lt"/>
          <a:ea typeface="+mn-ea"/>
          <a:cs typeface="+mn-cs"/>
        </a:defRPr>
      </a:lvl7pPr>
      <a:lvl8pPr marL="5120725" algn="l" defTabSz="731531" rtl="0" eaLnBrk="1" latinLnBrk="0" hangingPunct="1">
        <a:defRPr sz="2880" kern="1200">
          <a:solidFill>
            <a:schemeClr val="tx1"/>
          </a:solidFill>
          <a:latin typeface="+mn-lt"/>
          <a:ea typeface="+mn-ea"/>
          <a:cs typeface="+mn-cs"/>
        </a:defRPr>
      </a:lvl8pPr>
      <a:lvl9pPr marL="5852258" algn="l" defTabSz="731531" rtl="0" eaLnBrk="1" latinLnBrk="0" hangingPunct="1">
        <a:defRPr sz="28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hyperlink" Target="mailto:admin@bechtelsanto.com"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54696" y="790625"/>
            <a:ext cx="10590790" cy="5964073"/>
          </a:xfrm>
        </p:spPr>
        <p:txBody>
          <a:bodyPr/>
          <a:lstStyle/>
          <a:p>
            <a:pPr algn="ctr"/>
            <a:r>
              <a:rPr lang="en-US" sz="6000" b="1" dirty="0">
                <a:solidFill>
                  <a:schemeClr val="tx1"/>
                </a:solidFill>
              </a:rPr>
              <a:t/>
            </a:r>
            <a:br>
              <a:rPr lang="en-US" sz="6000" b="1" dirty="0">
                <a:solidFill>
                  <a:schemeClr val="tx1"/>
                </a:solidFill>
              </a:rPr>
            </a:br>
            <a:r>
              <a:rPr lang="en-US" sz="6000" b="1" dirty="0">
                <a:solidFill>
                  <a:schemeClr val="tx1"/>
                </a:solidFill>
              </a:rPr>
              <a:t/>
            </a:r>
            <a:br>
              <a:rPr lang="en-US" sz="6000" b="1" dirty="0">
                <a:solidFill>
                  <a:schemeClr val="tx1"/>
                </a:solidFill>
              </a:rPr>
            </a:br>
            <a:r>
              <a:rPr lang="en-US" sz="6000" b="1" dirty="0">
                <a:solidFill>
                  <a:schemeClr val="tx1"/>
                </a:solidFill>
              </a:rPr>
              <a:t/>
            </a:r>
            <a:br>
              <a:rPr lang="en-US" sz="6000" b="1" dirty="0">
                <a:solidFill>
                  <a:schemeClr val="tx1"/>
                </a:solidFill>
              </a:rPr>
            </a:br>
            <a:r>
              <a:rPr lang="en-US" sz="6000" b="1" dirty="0">
                <a:solidFill>
                  <a:schemeClr val="tx1"/>
                </a:solidFill>
              </a:rPr>
              <a:t/>
            </a:r>
            <a:br>
              <a:rPr lang="en-US" sz="6000" b="1" dirty="0">
                <a:solidFill>
                  <a:schemeClr val="tx1"/>
                </a:solidFill>
              </a:rPr>
            </a:br>
            <a:r>
              <a:rPr lang="en-US" sz="6000" b="1" dirty="0">
                <a:solidFill>
                  <a:schemeClr val="tx1"/>
                </a:solidFill>
              </a:rPr>
              <a:t/>
            </a:r>
            <a:br>
              <a:rPr lang="en-US" sz="6000" b="1" dirty="0">
                <a:solidFill>
                  <a:schemeClr val="tx1"/>
                </a:solidFill>
              </a:rPr>
            </a:br>
            <a:r>
              <a:rPr lang="en-US" sz="6000" b="1" dirty="0">
                <a:solidFill>
                  <a:schemeClr val="tx1"/>
                </a:solidFill>
              </a:rPr>
              <a:t/>
            </a:r>
            <a:br>
              <a:rPr lang="en-US" sz="6000" b="1" dirty="0">
                <a:solidFill>
                  <a:schemeClr val="tx1"/>
                </a:solidFill>
              </a:rPr>
            </a:br>
            <a:r>
              <a:rPr lang="en-US" sz="6000" b="1" dirty="0" smtClean="0">
                <a:solidFill>
                  <a:schemeClr val="tx1"/>
                </a:solidFill>
              </a:rPr>
              <a:t/>
            </a:r>
            <a:br>
              <a:rPr lang="en-US" sz="6000" b="1" dirty="0" smtClean="0">
                <a:solidFill>
                  <a:schemeClr val="tx1"/>
                </a:solidFill>
              </a:rPr>
            </a:br>
            <a:r>
              <a:rPr lang="en-US" sz="6000" b="1" dirty="0">
                <a:solidFill>
                  <a:schemeClr val="tx1"/>
                </a:solidFill>
              </a:rPr>
              <a:t/>
            </a:r>
            <a:br>
              <a:rPr lang="en-US" sz="6000" b="1" dirty="0">
                <a:solidFill>
                  <a:schemeClr val="tx1"/>
                </a:solidFill>
              </a:rPr>
            </a:br>
            <a:r>
              <a:rPr lang="en-US" sz="6000" b="1" dirty="0" smtClean="0">
                <a:solidFill>
                  <a:schemeClr val="tx1"/>
                </a:solidFill>
              </a:rPr>
              <a:t/>
            </a:r>
            <a:br>
              <a:rPr lang="en-US" sz="6000" b="1" dirty="0" smtClean="0">
                <a:solidFill>
                  <a:schemeClr val="tx1"/>
                </a:solidFill>
              </a:rPr>
            </a:br>
            <a:r>
              <a:rPr lang="en-US" sz="6000" b="1" dirty="0">
                <a:solidFill>
                  <a:schemeClr val="tx1"/>
                </a:solidFill>
              </a:rPr>
              <a:t/>
            </a:r>
            <a:br>
              <a:rPr lang="en-US" sz="6000" b="1" dirty="0">
                <a:solidFill>
                  <a:schemeClr val="tx1"/>
                </a:solidFill>
              </a:rPr>
            </a:br>
            <a:r>
              <a:rPr lang="en-US" sz="8800" b="1" dirty="0" smtClean="0"/>
              <a:t>2020 </a:t>
            </a:r>
            <a:r>
              <a:rPr lang="en-US" sz="8800" b="1" dirty="0"/>
              <a:t>Alliance Virtual </a:t>
            </a:r>
            <a:r>
              <a:rPr lang="en-US" sz="8800" b="1" dirty="0" smtClean="0"/>
              <a:t>Summit </a:t>
            </a:r>
            <a:r>
              <a:rPr lang="en-US" sz="8800" b="1" dirty="0" smtClean="0">
                <a:solidFill>
                  <a:schemeClr val="tx1"/>
                </a:solidFill>
              </a:rPr>
              <a:t>Conference</a:t>
            </a:r>
            <a:r>
              <a:rPr lang="en-US" sz="8800" b="1" dirty="0">
                <a:solidFill>
                  <a:schemeClr val="tx1"/>
                </a:solidFill>
              </a:rPr>
              <a:t/>
            </a:r>
            <a:br>
              <a:rPr lang="en-US" sz="8800" b="1" dirty="0">
                <a:solidFill>
                  <a:schemeClr val="tx1"/>
                </a:solidFill>
              </a:rPr>
            </a:br>
            <a:endParaRPr lang="en-US" sz="8800" b="1" dirty="0">
              <a:solidFill>
                <a:schemeClr val="tx1"/>
              </a:solidFill>
            </a:endParaRPr>
          </a:p>
        </p:txBody>
      </p:sp>
      <p:sp>
        <p:nvSpPr>
          <p:cNvPr id="3" name="Subtitle 2"/>
          <p:cNvSpPr>
            <a:spLocks noGrp="1"/>
          </p:cNvSpPr>
          <p:nvPr>
            <p:ph type="subTitle" idx="1"/>
          </p:nvPr>
        </p:nvSpPr>
        <p:spPr>
          <a:xfrm>
            <a:off x="1314406" y="6754698"/>
            <a:ext cx="11671370" cy="2607668"/>
          </a:xfrm>
        </p:spPr>
        <p:txBody>
          <a:bodyPr>
            <a:normAutofit/>
          </a:bodyPr>
          <a:lstStyle/>
          <a:p>
            <a:pPr algn="ctr"/>
            <a:r>
              <a:rPr lang="en-US" altLang="en-US" sz="2100" b="1" dirty="0">
                <a:solidFill>
                  <a:schemeClr val="tx1"/>
                </a:solidFill>
              </a:rPr>
              <a:t>Michael C. Santo</a:t>
            </a:r>
          </a:p>
          <a:p>
            <a:pPr algn="ctr"/>
            <a:r>
              <a:rPr lang="en-US" altLang="en-US" sz="2100" b="1" dirty="0">
                <a:solidFill>
                  <a:schemeClr val="tx1"/>
                </a:solidFill>
              </a:rPr>
              <a:t>Bechtel Santo &amp; Severn</a:t>
            </a:r>
          </a:p>
          <a:p>
            <a:pPr algn="ctr"/>
            <a:r>
              <a:rPr lang="en-US" altLang="en-US" sz="2100" b="1" dirty="0">
                <a:solidFill>
                  <a:schemeClr val="tx1"/>
                </a:solidFill>
              </a:rPr>
              <a:t>205 North 4</a:t>
            </a:r>
            <a:r>
              <a:rPr lang="en-US" altLang="en-US" sz="2100" b="1" baseline="30000" dirty="0">
                <a:solidFill>
                  <a:schemeClr val="tx1"/>
                </a:solidFill>
              </a:rPr>
              <a:t>th</a:t>
            </a:r>
            <a:r>
              <a:rPr lang="en-US" altLang="en-US" sz="2100" b="1" dirty="0">
                <a:solidFill>
                  <a:schemeClr val="tx1"/>
                </a:solidFill>
              </a:rPr>
              <a:t> Street, Suite 300</a:t>
            </a:r>
          </a:p>
          <a:p>
            <a:pPr algn="ctr"/>
            <a:r>
              <a:rPr lang="en-US" altLang="en-US" sz="2100" b="1" dirty="0">
                <a:solidFill>
                  <a:schemeClr val="tx1"/>
                </a:solidFill>
              </a:rPr>
              <a:t>Grand Junction, Colorado</a:t>
            </a:r>
          </a:p>
          <a:p>
            <a:pPr algn="ctr"/>
            <a:r>
              <a:rPr lang="en-US" altLang="en-US" sz="2100" b="1" dirty="0">
                <a:solidFill>
                  <a:schemeClr val="tx1"/>
                </a:solidFill>
              </a:rPr>
              <a:t>(970) 683-5888</a:t>
            </a:r>
          </a:p>
          <a:p>
            <a:pPr algn="ctr"/>
            <a:endParaRPr lang="en-US" dirty="0"/>
          </a:p>
        </p:txBody>
      </p:sp>
    </p:spTree>
    <p:extLst>
      <p:ext uri="{BB962C8B-B14F-4D97-AF65-F5344CB8AC3E}">
        <p14:creationId xmlns:p14="http://schemas.microsoft.com/office/powerpoint/2010/main" val="2655886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1178" y="365760"/>
            <a:ext cx="11288608" cy="1957891"/>
          </a:xfrm>
        </p:spPr>
        <p:txBody>
          <a:bodyPr>
            <a:normAutofit/>
          </a:bodyPr>
          <a:lstStyle/>
          <a:p>
            <a:pPr algn="ctr"/>
            <a:r>
              <a:rPr lang="en-US" sz="5760" b="1" dirty="0"/>
              <a:t>Equal Pay Act</a:t>
            </a:r>
            <a:br>
              <a:rPr lang="en-US" sz="5760" b="1" dirty="0"/>
            </a:br>
            <a:r>
              <a:rPr lang="en-US" sz="5760" b="1" dirty="0"/>
              <a:t>Senate Bill 19-085</a:t>
            </a:r>
            <a:endParaRPr lang="en-US" sz="5280" b="1" dirty="0"/>
          </a:p>
        </p:txBody>
      </p:sp>
      <p:sp>
        <p:nvSpPr>
          <p:cNvPr id="3" name="Content Placeholder 2"/>
          <p:cNvSpPr>
            <a:spLocks noGrp="1"/>
          </p:cNvSpPr>
          <p:nvPr>
            <p:ph idx="1"/>
          </p:nvPr>
        </p:nvSpPr>
        <p:spPr>
          <a:xfrm>
            <a:off x="1097281" y="2560322"/>
            <a:ext cx="12708254" cy="7437120"/>
          </a:xfrm>
        </p:spPr>
        <p:txBody>
          <a:bodyPr>
            <a:noAutofit/>
          </a:bodyPr>
          <a:lstStyle/>
          <a:p>
            <a:r>
              <a:rPr lang="en-US" sz="3840" dirty="0"/>
              <a:t>So employers need to consider establishing:</a:t>
            </a:r>
          </a:p>
          <a:p>
            <a:pPr lvl="1"/>
            <a:r>
              <a:rPr lang="en-US" sz="3840" dirty="0"/>
              <a:t>A seniority system;</a:t>
            </a:r>
          </a:p>
          <a:p>
            <a:pPr lvl="1"/>
            <a:r>
              <a:rPr lang="en-US" sz="3840" dirty="0"/>
              <a:t>A merit system;</a:t>
            </a:r>
          </a:p>
          <a:p>
            <a:pPr lvl="1"/>
            <a:r>
              <a:rPr lang="en-US" sz="3840" dirty="0"/>
              <a:t>A system that measures earnings by quantity or quality of production;</a:t>
            </a:r>
          </a:p>
          <a:p>
            <a:pPr lvl="1"/>
            <a:r>
              <a:rPr lang="en-US" sz="3840" dirty="0"/>
              <a:t>Geographic distinctions;</a:t>
            </a:r>
          </a:p>
          <a:p>
            <a:pPr lvl="1"/>
            <a:r>
              <a:rPr lang="en-US" sz="3840" dirty="0"/>
              <a:t>Education, training, or experience if they are related to the work; or</a:t>
            </a:r>
          </a:p>
          <a:p>
            <a:pPr lvl="1"/>
            <a:r>
              <a:rPr lang="en-US" sz="3840" dirty="0"/>
              <a:t>Travel, if travel is a regular and necessary condition of the work performed.</a:t>
            </a:r>
          </a:p>
          <a:p>
            <a:pPr lvl="1"/>
            <a:endParaRPr lang="en-US" sz="3840" b="1" dirty="0"/>
          </a:p>
        </p:txBody>
      </p:sp>
    </p:spTree>
    <p:extLst>
      <p:ext uri="{BB962C8B-B14F-4D97-AF65-F5344CB8AC3E}">
        <p14:creationId xmlns:p14="http://schemas.microsoft.com/office/powerpoint/2010/main" val="3054807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0764" y="559457"/>
            <a:ext cx="11288608" cy="2240848"/>
          </a:xfrm>
        </p:spPr>
        <p:txBody>
          <a:bodyPr>
            <a:noAutofit/>
          </a:bodyPr>
          <a:lstStyle/>
          <a:p>
            <a:pPr algn="ctr"/>
            <a:r>
              <a:rPr lang="en-US" sz="7040" b="1" dirty="0"/>
              <a:t>Equal Pay Act</a:t>
            </a:r>
            <a:br>
              <a:rPr lang="en-US" sz="7040" b="1" dirty="0"/>
            </a:br>
            <a:r>
              <a:rPr lang="en-US" sz="7040" b="1" dirty="0"/>
              <a:t>Senate Bill 19-085</a:t>
            </a:r>
          </a:p>
        </p:txBody>
      </p:sp>
      <p:sp>
        <p:nvSpPr>
          <p:cNvPr id="3" name="Content Placeholder 2"/>
          <p:cNvSpPr>
            <a:spLocks noGrp="1"/>
          </p:cNvSpPr>
          <p:nvPr>
            <p:ph idx="1"/>
          </p:nvPr>
        </p:nvSpPr>
        <p:spPr>
          <a:xfrm>
            <a:off x="1229193" y="4023360"/>
            <a:ext cx="11420007" cy="5690266"/>
          </a:xfrm>
        </p:spPr>
        <p:txBody>
          <a:bodyPr>
            <a:noAutofit/>
          </a:bodyPr>
          <a:lstStyle/>
          <a:p>
            <a:r>
              <a:rPr lang="en-US" sz="4480" dirty="0"/>
              <a:t>Whatever basis/bases account(s) for a pay differentiation, it/they must be the reason for the </a:t>
            </a:r>
            <a:r>
              <a:rPr lang="en-US" sz="4480" u="sng" dirty="0"/>
              <a:t>entire</a:t>
            </a:r>
            <a:r>
              <a:rPr lang="en-US" sz="4480" dirty="0"/>
              <a:t> difference in pay.</a:t>
            </a:r>
          </a:p>
          <a:p>
            <a:pPr marL="0" indent="0">
              <a:buNone/>
            </a:pPr>
            <a:endParaRPr lang="en-US" sz="4480" b="1" dirty="0"/>
          </a:p>
        </p:txBody>
      </p:sp>
    </p:spTree>
    <p:extLst>
      <p:ext uri="{BB962C8B-B14F-4D97-AF65-F5344CB8AC3E}">
        <p14:creationId xmlns:p14="http://schemas.microsoft.com/office/powerpoint/2010/main" val="4250639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5360" y="243840"/>
            <a:ext cx="11288608" cy="2240848"/>
          </a:xfrm>
        </p:spPr>
        <p:txBody>
          <a:bodyPr/>
          <a:lstStyle/>
          <a:p>
            <a:pPr algn="ctr"/>
            <a:r>
              <a:rPr lang="en-US" sz="7040" b="1" dirty="0"/>
              <a:t>Equal Pay Act</a:t>
            </a:r>
            <a:br>
              <a:rPr lang="en-US" sz="7040" b="1" dirty="0"/>
            </a:br>
            <a:r>
              <a:rPr lang="en-US" sz="7040" b="1" dirty="0"/>
              <a:t>Senate Bill 19-085</a:t>
            </a:r>
            <a:endParaRPr lang="en-US" dirty="0"/>
          </a:p>
        </p:txBody>
      </p:sp>
      <p:sp>
        <p:nvSpPr>
          <p:cNvPr id="3" name="Content Placeholder 2"/>
          <p:cNvSpPr>
            <a:spLocks noGrp="1"/>
          </p:cNvSpPr>
          <p:nvPr>
            <p:ph idx="1"/>
          </p:nvPr>
        </p:nvSpPr>
        <p:spPr>
          <a:xfrm>
            <a:off x="731520" y="3048001"/>
            <a:ext cx="13367184" cy="7444280"/>
          </a:xfrm>
        </p:spPr>
        <p:txBody>
          <a:bodyPr>
            <a:noAutofit/>
          </a:bodyPr>
          <a:lstStyle/>
          <a:p>
            <a:r>
              <a:rPr lang="en-US" sz="4160" dirty="0"/>
              <a:t>The bill also prohibits an employer from:</a:t>
            </a:r>
          </a:p>
          <a:p>
            <a:pPr lvl="1"/>
            <a:r>
              <a:rPr lang="en-US" sz="4160" dirty="0"/>
              <a:t>Seeking the wage rate history of a prospective employee;</a:t>
            </a:r>
          </a:p>
          <a:p>
            <a:pPr lvl="1"/>
            <a:r>
              <a:rPr lang="en-US" sz="4160" dirty="0"/>
              <a:t>Relying on a prior wage rate to determine a wage rate;</a:t>
            </a:r>
          </a:p>
          <a:p>
            <a:pPr lvl="1"/>
            <a:r>
              <a:rPr lang="en-US" sz="4160" dirty="0"/>
              <a:t>Discriminating or retaliating against a prospective employee for failing to disclose the employee's wage rate history;</a:t>
            </a:r>
          </a:p>
        </p:txBody>
      </p:sp>
    </p:spTree>
    <p:extLst>
      <p:ext uri="{BB962C8B-B14F-4D97-AF65-F5344CB8AC3E}">
        <p14:creationId xmlns:p14="http://schemas.microsoft.com/office/powerpoint/2010/main" val="3798389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5083" y="529477"/>
            <a:ext cx="11288608" cy="2240848"/>
          </a:xfrm>
        </p:spPr>
        <p:txBody>
          <a:bodyPr/>
          <a:lstStyle/>
          <a:p>
            <a:pPr algn="ctr"/>
            <a:r>
              <a:rPr lang="en-US" sz="6400" b="1" dirty="0"/>
              <a:t>Equal Pay Act</a:t>
            </a:r>
            <a:br>
              <a:rPr lang="en-US" sz="6400" b="1" dirty="0"/>
            </a:br>
            <a:r>
              <a:rPr lang="en-US" sz="6400" b="1" dirty="0"/>
              <a:t>Senate Bill 19-085</a:t>
            </a:r>
            <a:endParaRPr lang="en-US" dirty="0"/>
          </a:p>
        </p:txBody>
      </p:sp>
      <p:sp>
        <p:nvSpPr>
          <p:cNvPr id="3" name="Content Placeholder 2"/>
          <p:cNvSpPr>
            <a:spLocks noGrp="1"/>
          </p:cNvSpPr>
          <p:nvPr>
            <p:ph idx="1"/>
          </p:nvPr>
        </p:nvSpPr>
        <p:spPr>
          <a:xfrm>
            <a:off x="775536" y="3317932"/>
            <a:ext cx="12208800" cy="6712770"/>
          </a:xfrm>
        </p:spPr>
        <p:txBody>
          <a:bodyPr>
            <a:normAutofit/>
          </a:bodyPr>
          <a:lstStyle/>
          <a:p>
            <a:pPr lvl="1"/>
            <a:r>
              <a:rPr lang="en-US" sz="4160" dirty="0"/>
              <a:t>Discharging, disciplining, discriminating against, coercing, intimidating, threatening, or interfering with an employee or other person because the employee or person inquired about, disclosed, compared, or otherwise discussed the employee’s wage rate.  </a:t>
            </a:r>
          </a:p>
          <a:p>
            <a:pPr lvl="1"/>
            <a:r>
              <a:rPr lang="en-US" sz="4160" dirty="0"/>
              <a:t>Requiring an employee, as a condition of employment, to disclose the employee’s wage rate.  </a:t>
            </a:r>
          </a:p>
        </p:txBody>
      </p:sp>
    </p:spTree>
    <p:extLst>
      <p:ext uri="{BB962C8B-B14F-4D97-AF65-F5344CB8AC3E}">
        <p14:creationId xmlns:p14="http://schemas.microsoft.com/office/powerpoint/2010/main" val="1722759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975360" y="487680"/>
            <a:ext cx="11818621" cy="2202179"/>
          </a:xfrm>
        </p:spPr>
        <p:txBody>
          <a:bodyPr/>
          <a:lstStyle/>
          <a:p>
            <a:pPr algn="ctr"/>
            <a:r>
              <a:rPr lang="en-US" sz="6400" b="1" dirty="0"/>
              <a:t>Equal Pay Act</a:t>
            </a:r>
            <a:br>
              <a:rPr lang="en-US" sz="6400" b="1" dirty="0"/>
            </a:br>
            <a:r>
              <a:rPr lang="en-US" sz="6400" b="1" dirty="0"/>
              <a:t>Senate Bill 19-085</a:t>
            </a:r>
            <a:endParaRPr lang="en-US" altLang="en-US" sz="6400" i="1" dirty="0">
              <a:cs typeface="Arial" panose="020B0604020202020204" pitchFamily="34" charset="0"/>
            </a:endParaRPr>
          </a:p>
        </p:txBody>
      </p:sp>
      <p:sp>
        <p:nvSpPr>
          <p:cNvPr id="13315" name="Content Placeholder 2"/>
          <p:cNvSpPr>
            <a:spLocks noGrp="1"/>
          </p:cNvSpPr>
          <p:nvPr>
            <p:ph idx="1"/>
          </p:nvPr>
        </p:nvSpPr>
        <p:spPr>
          <a:xfrm>
            <a:off x="975360" y="3048000"/>
            <a:ext cx="12923520" cy="7078979"/>
          </a:xfrm>
        </p:spPr>
        <p:txBody>
          <a:bodyPr>
            <a:normAutofit fontScale="92500" lnSpcReduction="20000"/>
          </a:bodyPr>
          <a:lstStyle/>
          <a:p>
            <a:r>
              <a:rPr lang="en-US" sz="5120" dirty="0"/>
              <a:t>Other requirements:  </a:t>
            </a:r>
          </a:p>
          <a:p>
            <a:pPr lvl="1"/>
            <a:r>
              <a:rPr lang="en-US" sz="4800" dirty="0"/>
              <a:t>Employer shall make reasonable efforts to announce, post, or make known </a:t>
            </a:r>
            <a:r>
              <a:rPr lang="en-US" sz="4800" b="1" dirty="0"/>
              <a:t>all opportunities for promotion to all current employees on the same calendar day and prior to making the decision</a:t>
            </a:r>
            <a:r>
              <a:rPr lang="en-US" sz="4800" dirty="0"/>
              <a:t>.  </a:t>
            </a:r>
          </a:p>
          <a:p>
            <a:pPr lvl="1"/>
            <a:r>
              <a:rPr lang="en-US" sz="5120" dirty="0"/>
              <a:t>Employer shall disclose </a:t>
            </a:r>
            <a:r>
              <a:rPr lang="en-US" sz="5120" b="1" u="sng" dirty="0"/>
              <a:t>in each posting</a:t>
            </a:r>
            <a:r>
              <a:rPr lang="en-US" sz="5120" dirty="0"/>
              <a:t> the compensation rate (or range) and general description of all the benefits and other compensation to be offered to the </a:t>
            </a:r>
            <a:r>
              <a:rPr lang="en-US" sz="5120" b="1" dirty="0"/>
              <a:t>hired applicant.  </a:t>
            </a:r>
          </a:p>
          <a:p>
            <a:endParaRPr lang="en-US" sz="5120" dirty="0"/>
          </a:p>
        </p:txBody>
      </p:sp>
    </p:spTree>
    <p:extLst>
      <p:ext uri="{BB962C8B-B14F-4D97-AF65-F5344CB8AC3E}">
        <p14:creationId xmlns:p14="http://schemas.microsoft.com/office/powerpoint/2010/main" val="4195870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additive="base">
                                        <p:cTn id="7" dur="5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315">
                                            <p:txEl>
                                              <p:pRg st="1" end="1"/>
                                            </p:txEl>
                                          </p:spTgt>
                                        </p:tgtEl>
                                        <p:attrNameLst>
                                          <p:attrName>style.visibility</p:attrName>
                                        </p:attrNameLst>
                                      </p:cBhvr>
                                      <p:to>
                                        <p:strVal val="visible"/>
                                      </p:to>
                                    </p:set>
                                    <p:anim calcmode="lin" valueType="num">
                                      <p:cBhvr additive="base">
                                        <p:cTn id="13" dur="5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315">
                                            <p:txEl>
                                              <p:pRg st="2" end="2"/>
                                            </p:txEl>
                                          </p:spTgt>
                                        </p:tgtEl>
                                        <p:attrNameLst>
                                          <p:attrName>style.visibility</p:attrName>
                                        </p:attrNameLst>
                                      </p:cBhvr>
                                      <p:to>
                                        <p:strVal val="visible"/>
                                      </p:to>
                                    </p:set>
                                    <p:anim calcmode="lin" valueType="num">
                                      <p:cBhvr additive="base">
                                        <p:cTn id="19" dur="5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31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5005" y="574448"/>
            <a:ext cx="11288608" cy="2240848"/>
          </a:xfrm>
        </p:spPr>
        <p:txBody>
          <a:bodyPr/>
          <a:lstStyle/>
          <a:p>
            <a:pPr algn="ctr"/>
            <a:r>
              <a:rPr lang="en-US" sz="7040" b="1" dirty="0"/>
              <a:t>Equal Pay Act</a:t>
            </a:r>
            <a:br>
              <a:rPr lang="en-US" sz="7040" b="1" dirty="0"/>
            </a:br>
            <a:r>
              <a:rPr lang="en-US" sz="7040" b="1" dirty="0"/>
              <a:t>Senate Bill 19-085</a:t>
            </a:r>
            <a:endParaRPr lang="en-US" dirty="0"/>
          </a:p>
        </p:txBody>
      </p:sp>
      <p:sp>
        <p:nvSpPr>
          <p:cNvPr id="3" name="Content Placeholder 2"/>
          <p:cNvSpPr>
            <a:spLocks noGrp="1"/>
          </p:cNvSpPr>
          <p:nvPr>
            <p:ph idx="1"/>
          </p:nvPr>
        </p:nvSpPr>
        <p:spPr>
          <a:xfrm>
            <a:off x="1324320" y="3284681"/>
            <a:ext cx="12086880" cy="6712770"/>
          </a:xfrm>
        </p:spPr>
        <p:txBody>
          <a:bodyPr>
            <a:normAutofit/>
          </a:bodyPr>
          <a:lstStyle/>
          <a:p>
            <a:r>
              <a:rPr lang="en-US" sz="4480" dirty="0"/>
              <a:t>Other requirements:  </a:t>
            </a:r>
          </a:p>
          <a:p>
            <a:pPr lvl="1"/>
            <a:r>
              <a:rPr lang="en-US" sz="4480" dirty="0"/>
              <a:t>Employer shall keep records of job descriptions and wage-rate history for each employee for the duration of employment plus two years in order to determine if there is a pattern of wage discrepancy.  </a:t>
            </a:r>
          </a:p>
          <a:p>
            <a:endParaRPr lang="en-US" sz="4480" dirty="0"/>
          </a:p>
        </p:txBody>
      </p:sp>
    </p:spTree>
    <p:extLst>
      <p:ext uri="{BB962C8B-B14F-4D97-AF65-F5344CB8AC3E}">
        <p14:creationId xmlns:p14="http://schemas.microsoft.com/office/powerpoint/2010/main" val="3872722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9976" y="604427"/>
            <a:ext cx="11288608" cy="2240848"/>
          </a:xfrm>
        </p:spPr>
        <p:txBody>
          <a:bodyPr/>
          <a:lstStyle/>
          <a:p>
            <a:pPr algn="ctr"/>
            <a:r>
              <a:rPr lang="en-US" sz="6400" b="1" dirty="0"/>
              <a:t>Equal Pay Act</a:t>
            </a:r>
            <a:br>
              <a:rPr lang="en-US" sz="6400" b="1" dirty="0"/>
            </a:br>
            <a:r>
              <a:rPr lang="en-US" sz="6400" b="1" dirty="0"/>
              <a:t>Senate Bill 19-085</a:t>
            </a:r>
            <a:endParaRPr lang="en-US" dirty="0"/>
          </a:p>
        </p:txBody>
      </p:sp>
      <p:sp>
        <p:nvSpPr>
          <p:cNvPr id="3" name="Content Placeholder 2"/>
          <p:cNvSpPr>
            <a:spLocks noGrp="1"/>
          </p:cNvSpPr>
          <p:nvPr>
            <p:ph idx="1"/>
          </p:nvPr>
        </p:nvSpPr>
        <p:spPr>
          <a:xfrm>
            <a:off x="775536" y="3284681"/>
            <a:ext cx="13367184" cy="7322360"/>
          </a:xfrm>
        </p:spPr>
        <p:txBody>
          <a:bodyPr>
            <a:noAutofit/>
          </a:bodyPr>
          <a:lstStyle/>
          <a:p>
            <a:r>
              <a:rPr lang="en-US" sz="4160" dirty="0"/>
              <a:t>Two year statute of limitations, but damages can go back three years.</a:t>
            </a:r>
          </a:p>
          <a:p>
            <a:r>
              <a:rPr lang="en-US" sz="4160" dirty="0"/>
              <a:t>Damages: Lost pay plus liquidated damages unless employer demonstrates that the act or omission giving rise to the violation was in good faith and employer had reasonable grounds for believing employer did not violate the statute.  </a:t>
            </a:r>
          </a:p>
          <a:p>
            <a:r>
              <a:rPr lang="en-US" sz="4160" dirty="0"/>
              <a:t>Employee can also recover reasonable attorney fees.</a:t>
            </a:r>
          </a:p>
          <a:p>
            <a:endParaRPr lang="en-US" sz="4160" dirty="0"/>
          </a:p>
        </p:txBody>
      </p:sp>
    </p:spTree>
    <p:extLst>
      <p:ext uri="{BB962C8B-B14F-4D97-AF65-F5344CB8AC3E}">
        <p14:creationId xmlns:p14="http://schemas.microsoft.com/office/powerpoint/2010/main" val="707912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5201" y="694369"/>
            <a:ext cx="11288608" cy="1470211"/>
          </a:xfrm>
        </p:spPr>
        <p:txBody>
          <a:bodyPr/>
          <a:lstStyle/>
          <a:p>
            <a:pPr algn="ctr"/>
            <a:r>
              <a:rPr lang="en-US" b="1" dirty="0"/>
              <a:t>Liquidated Damages </a:t>
            </a:r>
          </a:p>
        </p:txBody>
      </p:sp>
      <p:sp>
        <p:nvSpPr>
          <p:cNvPr id="3" name="Content Placeholder 2"/>
          <p:cNvSpPr>
            <a:spLocks noGrp="1"/>
          </p:cNvSpPr>
          <p:nvPr>
            <p:ph idx="1"/>
          </p:nvPr>
        </p:nvSpPr>
        <p:spPr>
          <a:xfrm>
            <a:off x="609600" y="2682240"/>
            <a:ext cx="13411200" cy="6583680"/>
          </a:xfrm>
        </p:spPr>
        <p:txBody>
          <a:bodyPr>
            <a:noAutofit/>
          </a:bodyPr>
          <a:lstStyle/>
          <a:p>
            <a:r>
              <a:rPr lang="en-US" sz="4480" dirty="0"/>
              <a:t>If the </a:t>
            </a:r>
            <a:r>
              <a:rPr lang="en-US" sz="4480" b="1" dirty="0"/>
              <a:t>employer demonstrates (i.e., it is the employer’s burden) </a:t>
            </a:r>
            <a:r>
              <a:rPr lang="en-US" sz="4480" dirty="0"/>
              <a:t>that the act or omission giving rise to the violation was in “good faith and the employer had reasonable grounds for believing that the employer did not violate the law,” the Court shall not award liquidated damages</a:t>
            </a:r>
            <a:r>
              <a:rPr lang="en-US" sz="3840" dirty="0"/>
              <a:t>.  </a:t>
            </a:r>
          </a:p>
        </p:txBody>
      </p:sp>
    </p:spTree>
    <p:extLst>
      <p:ext uri="{BB962C8B-B14F-4D97-AF65-F5344CB8AC3E}">
        <p14:creationId xmlns:p14="http://schemas.microsoft.com/office/powerpoint/2010/main" val="3837614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0054" y="521319"/>
            <a:ext cx="11288608" cy="2240848"/>
          </a:xfrm>
        </p:spPr>
        <p:txBody>
          <a:bodyPr/>
          <a:lstStyle/>
          <a:p>
            <a:pPr algn="ctr"/>
            <a:r>
              <a:rPr lang="en-US" b="1" dirty="0"/>
              <a:t>Liquidated Damages </a:t>
            </a:r>
          </a:p>
        </p:txBody>
      </p:sp>
      <p:sp>
        <p:nvSpPr>
          <p:cNvPr id="3" name="Content Placeholder 2"/>
          <p:cNvSpPr>
            <a:spLocks noGrp="1"/>
          </p:cNvSpPr>
          <p:nvPr>
            <p:ph idx="1"/>
          </p:nvPr>
        </p:nvSpPr>
        <p:spPr>
          <a:xfrm>
            <a:off x="997748" y="2762167"/>
            <a:ext cx="12574560" cy="6712770"/>
          </a:xfrm>
        </p:spPr>
        <p:txBody>
          <a:bodyPr>
            <a:normAutofit/>
          </a:bodyPr>
          <a:lstStyle/>
          <a:p>
            <a:r>
              <a:rPr lang="en-US" sz="4480" dirty="0"/>
              <a:t>“In determining whether the employer’s violation was in good faith, the fact finder may consider evidence that within two years prior to the date of the commencement of the civil action, </a:t>
            </a:r>
            <a:r>
              <a:rPr lang="en-US" sz="4480" b="1" dirty="0"/>
              <a:t>the employer completed a thorough and comprehensive pay audit of its workforce</a:t>
            </a:r>
            <a:r>
              <a:rPr lang="en-US" sz="4480" dirty="0"/>
              <a:t>, with the specific goal of identifying and remedying unlawful pay disparities.  </a:t>
            </a:r>
          </a:p>
          <a:p>
            <a:endParaRPr lang="en-US" dirty="0"/>
          </a:p>
        </p:txBody>
      </p:sp>
    </p:spTree>
    <p:extLst>
      <p:ext uri="{BB962C8B-B14F-4D97-AF65-F5344CB8AC3E}">
        <p14:creationId xmlns:p14="http://schemas.microsoft.com/office/powerpoint/2010/main" val="3183331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EEE8010-5709-4A1C-A8C7-BDD531EC86CB}"/>
              </a:ext>
            </a:extLst>
          </p:cNvPr>
          <p:cNvSpPr>
            <a:spLocks noGrp="1"/>
          </p:cNvSpPr>
          <p:nvPr>
            <p:ph idx="1"/>
          </p:nvPr>
        </p:nvSpPr>
        <p:spPr>
          <a:xfrm>
            <a:off x="229089" y="1996396"/>
            <a:ext cx="14172222" cy="8711361"/>
          </a:xfrm>
        </p:spPr>
        <p:txBody>
          <a:bodyPr>
            <a:noAutofit/>
          </a:bodyPr>
          <a:lstStyle/>
          <a:p>
            <a:r>
              <a:rPr lang="en-US" sz="4000" dirty="0"/>
              <a:t>Employers may want to add a policy to their Handbooks with EPA language:</a:t>
            </a:r>
          </a:p>
          <a:p>
            <a:pPr marL="0" indent="0">
              <a:buNone/>
            </a:pPr>
            <a:r>
              <a:rPr lang="en-US" sz="4000" dirty="0"/>
              <a:t>Employer will not unlawfully discriminate between employees on the basis of sex, including by paying an employee of one sex a wage rate less than the rate paid to an employee of a different sex for substantially similar work, except where the wage differential is based on a seniority system; a merit system; a system that measures earnings by quantity or quality of production; the geographic location where the work is performed; education, training, or experience to the extent that they are reasonably related to the work in question; or travel, if the travel is a regular and necessary condition of the work performed. ….</a:t>
            </a:r>
          </a:p>
        </p:txBody>
      </p:sp>
      <p:sp>
        <p:nvSpPr>
          <p:cNvPr id="4" name="Title 1">
            <a:extLst>
              <a:ext uri="{FF2B5EF4-FFF2-40B4-BE49-F238E27FC236}">
                <a16:creationId xmlns:a16="http://schemas.microsoft.com/office/drawing/2014/main" xmlns="" id="{849717A6-6F84-46FB-8105-5FD91FC0721A}"/>
              </a:ext>
            </a:extLst>
          </p:cNvPr>
          <p:cNvSpPr>
            <a:spLocks noGrp="1"/>
          </p:cNvSpPr>
          <p:nvPr>
            <p:ph type="title"/>
          </p:nvPr>
        </p:nvSpPr>
        <p:spPr>
          <a:xfrm>
            <a:off x="776288" y="723900"/>
            <a:ext cx="11287125" cy="2241550"/>
          </a:xfrm>
        </p:spPr>
        <p:txBody>
          <a:bodyPr/>
          <a:lstStyle/>
          <a:p>
            <a:pPr algn="ctr"/>
            <a:r>
              <a:rPr lang="en-US" b="1" dirty="0"/>
              <a:t>Complying with the EPA</a:t>
            </a:r>
          </a:p>
        </p:txBody>
      </p:sp>
    </p:spTree>
    <p:extLst>
      <p:ext uri="{BB962C8B-B14F-4D97-AF65-F5344CB8AC3E}">
        <p14:creationId xmlns:p14="http://schemas.microsoft.com/office/powerpoint/2010/main" val="2994750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3" name="Rectangle 2"/>
          <p:cNvSpPr>
            <a:spLocks noGrp="1"/>
          </p:cNvSpPr>
          <p:nvPr>
            <p:ph type="title" idx="4294967295"/>
          </p:nvPr>
        </p:nvSpPr>
        <p:spPr>
          <a:xfrm>
            <a:off x="975360" y="1950721"/>
            <a:ext cx="13167360" cy="1823720"/>
          </a:xfrm>
        </p:spPr>
        <p:txBody>
          <a:bodyPr/>
          <a:lstStyle/>
          <a:p>
            <a:pPr algn="ctr" eaLnBrk="1" hangingPunct="1"/>
            <a:r>
              <a:rPr lang="en-US" altLang="en-US" sz="7040" b="1" dirty="0" smtClean="0">
                <a:solidFill>
                  <a:schemeClr val="tx1"/>
                </a:solidFill>
              </a:rPr>
              <a:t>2019-20 </a:t>
            </a:r>
            <a:r>
              <a:rPr lang="en-US" altLang="en-US" sz="7040" b="1" dirty="0">
                <a:solidFill>
                  <a:schemeClr val="tx1"/>
                </a:solidFill>
              </a:rPr>
              <a:t>State </a:t>
            </a:r>
            <a:r>
              <a:rPr lang="en-US" altLang="en-US" sz="7040" b="1" dirty="0">
                <a:solidFill>
                  <a:schemeClr val="tx1"/>
                </a:solidFill>
              </a:rPr>
              <a:t>Legislation</a:t>
            </a:r>
          </a:p>
        </p:txBody>
      </p:sp>
      <p:pic>
        <p:nvPicPr>
          <p:cNvPr id="19460" name="Picture 5" descr="capitol_fro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26080" y="4023360"/>
            <a:ext cx="8656320" cy="556477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23805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4033"/>
                                        </p:tgtEl>
                                        <p:attrNameLst>
                                          <p:attrName>style.visibility</p:attrName>
                                        </p:attrNameLst>
                                      </p:cBhvr>
                                      <p:to>
                                        <p:strVal val="visible"/>
                                      </p:to>
                                    </p:set>
                                    <p:animEffect transition="in" filter="randombar(horizontal)">
                                      <p:cBhvr>
                                        <p:cTn id="7" dur="600">
                                          <p:stCondLst>
                                            <p:cond delay="0"/>
                                          </p:stCondLst>
                                        </p:cTn>
                                        <p:tgtEl>
                                          <p:spTgt spid="440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Complying with the EPA</a:t>
            </a:r>
            <a:endParaRPr lang="en-US" dirty="0"/>
          </a:p>
        </p:txBody>
      </p:sp>
      <p:sp>
        <p:nvSpPr>
          <p:cNvPr id="3" name="Content Placeholder 2"/>
          <p:cNvSpPr>
            <a:spLocks noGrp="1"/>
          </p:cNvSpPr>
          <p:nvPr>
            <p:ph idx="1"/>
          </p:nvPr>
        </p:nvSpPr>
        <p:spPr>
          <a:xfrm>
            <a:off x="394958" y="1978485"/>
            <a:ext cx="13758364" cy="8769028"/>
          </a:xfrm>
        </p:spPr>
        <p:txBody>
          <a:bodyPr>
            <a:normAutofit fontScale="92500" lnSpcReduction="20000"/>
          </a:bodyPr>
          <a:lstStyle/>
          <a:p>
            <a:r>
              <a:rPr lang="en-US" dirty="0"/>
              <a:t>…. </a:t>
            </a:r>
            <a:r>
              <a:rPr lang="en-US" sz="4000" dirty="0"/>
              <a:t>Accordingly, if you believe that your compensation does not comply with this requirement, please contact the Human Resources Department or the CEO. Further, Employer will not seek the wage rate history of a prospective employee or require disclosure of wage rate as a condition of employment; rely on a prior wage rate to determine a wage rate; discriminate or retaliate against a prospective employee for failing to disclose the employee's wage rate history; discharge or retaliate against an employee for actions by an employee in asserting the rights established by Colorado law against an employer; or discharge, discipline, discriminate against, or otherwise interfere with an employee for inquiring about, disclosing, or discussing the employee’s wage rate.  Finally, Employer also identifies that it will announce to all employees employment advancement opportunities and job openings and the pay range for the openings. </a:t>
            </a:r>
          </a:p>
          <a:p>
            <a:endParaRPr lang="en-US" dirty="0"/>
          </a:p>
        </p:txBody>
      </p:sp>
    </p:spTree>
    <p:extLst>
      <p:ext uri="{BB962C8B-B14F-4D97-AF65-F5344CB8AC3E}">
        <p14:creationId xmlns:p14="http://schemas.microsoft.com/office/powerpoint/2010/main" val="4001650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478F9A6-8FAC-405A-B2A1-C77A9058E79F}"/>
              </a:ext>
            </a:extLst>
          </p:cNvPr>
          <p:cNvSpPr>
            <a:spLocks noGrp="1"/>
          </p:cNvSpPr>
          <p:nvPr>
            <p:ph idx="1"/>
          </p:nvPr>
        </p:nvSpPr>
        <p:spPr>
          <a:xfrm>
            <a:off x="599607" y="1946211"/>
            <a:ext cx="12681678" cy="1801330"/>
          </a:xfrm>
        </p:spPr>
        <p:txBody>
          <a:bodyPr/>
          <a:lstStyle/>
          <a:p>
            <a:r>
              <a:rPr lang="en-US" dirty="0"/>
              <a:t>Employers should create wage grids for each role to explain any pay differentials between employees and taking into account the EPA factors. For example:</a:t>
            </a:r>
          </a:p>
        </p:txBody>
      </p:sp>
      <p:sp>
        <p:nvSpPr>
          <p:cNvPr id="4" name="Title 1">
            <a:extLst>
              <a:ext uri="{FF2B5EF4-FFF2-40B4-BE49-F238E27FC236}">
                <a16:creationId xmlns:a16="http://schemas.microsoft.com/office/drawing/2014/main" xmlns="" id="{7A8706DE-9D6A-49C5-AFFB-2C557518596C}"/>
              </a:ext>
            </a:extLst>
          </p:cNvPr>
          <p:cNvSpPr>
            <a:spLocks noGrp="1"/>
          </p:cNvSpPr>
          <p:nvPr>
            <p:ph type="title"/>
          </p:nvPr>
        </p:nvSpPr>
        <p:spPr>
          <a:xfrm>
            <a:off x="790307" y="484057"/>
            <a:ext cx="11287125" cy="2241550"/>
          </a:xfrm>
        </p:spPr>
        <p:txBody>
          <a:bodyPr/>
          <a:lstStyle/>
          <a:p>
            <a:pPr algn="ctr"/>
            <a:r>
              <a:rPr lang="en-US" b="1" dirty="0"/>
              <a:t>Complying with the EPA</a:t>
            </a:r>
          </a:p>
        </p:txBody>
      </p:sp>
      <p:graphicFrame>
        <p:nvGraphicFramePr>
          <p:cNvPr id="5" name="Table 5">
            <a:extLst>
              <a:ext uri="{FF2B5EF4-FFF2-40B4-BE49-F238E27FC236}">
                <a16:creationId xmlns:a16="http://schemas.microsoft.com/office/drawing/2014/main" xmlns="" id="{8EF996B3-DA94-42D6-8C61-6D05401C9AE8}"/>
              </a:ext>
            </a:extLst>
          </p:cNvPr>
          <p:cNvGraphicFramePr>
            <a:graphicFrameLocks noGrp="1"/>
          </p:cNvGraphicFramePr>
          <p:nvPr>
            <p:extLst>
              <p:ext uri="{D42A27DB-BD31-4B8C-83A1-F6EECF244321}">
                <p14:modId xmlns:p14="http://schemas.microsoft.com/office/powerpoint/2010/main" val="3671598247"/>
              </p:ext>
            </p:extLst>
          </p:nvPr>
        </p:nvGraphicFramePr>
        <p:xfrm>
          <a:off x="400929" y="3782701"/>
          <a:ext cx="13828541" cy="6706042"/>
        </p:xfrm>
        <a:graphic>
          <a:graphicData uri="http://schemas.openxmlformats.org/drawingml/2006/table">
            <a:tbl>
              <a:tblPr firstRow="1" bandRow="1">
                <a:tableStyleId>{5C22544A-7EE6-4342-B048-85BDC9FD1C3A}</a:tableStyleId>
              </a:tblPr>
              <a:tblGrid>
                <a:gridCol w="1575582">
                  <a:extLst>
                    <a:ext uri="{9D8B030D-6E8A-4147-A177-3AD203B41FA5}">
                      <a16:colId xmlns:a16="http://schemas.microsoft.com/office/drawing/2014/main" xmlns="" val="3373680634"/>
                    </a:ext>
                  </a:extLst>
                </a:gridCol>
                <a:gridCol w="1153551">
                  <a:extLst>
                    <a:ext uri="{9D8B030D-6E8A-4147-A177-3AD203B41FA5}">
                      <a16:colId xmlns:a16="http://schemas.microsoft.com/office/drawing/2014/main" xmlns="" val="838765769"/>
                    </a:ext>
                  </a:extLst>
                </a:gridCol>
                <a:gridCol w="1491175">
                  <a:extLst>
                    <a:ext uri="{9D8B030D-6E8A-4147-A177-3AD203B41FA5}">
                      <a16:colId xmlns:a16="http://schemas.microsoft.com/office/drawing/2014/main" xmlns="" val="2552871603"/>
                    </a:ext>
                  </a:extLst>
                </a:gridCol>
                <a:gridCol w="1927274">
                  <a:extLst>
                    <a:ext uri="{9D8B030D-6E8A-4147-A177-3AD203B41FA5}">
                      <a16:colId xmlns:a16="http://schemas.microsoft.com/office/drawing/2014/main" xmlns="" val="4016002073"/>
                    </a:ext>
                  </a:extLst>
                </a:gridCol>
                <a:gridCol w="2067951">
                  <a:extLst>
                    <a:ext uri="{9D8B030D-6E8A-4147-A177-3AD203B41FA5}">
                      <a16:colId xmlns:a16="http://schemas.microsoft.com/office/drawing/2014/main" xmlns="" val="35606007"/>
                    </a:ext>
                  </a:extLst>
                </a:gridCol>
                <a:gridCol w="1828800">
                  <a:extLst>
                    <a:ext uri="{9D8B030D-6E8A-4147-A177-3AD203B41FA5}">
                      <a16:colId xmlns:a16="http://schemas.microsoft.com/office/drawing/2014/main" xmlns="" val="3806335118"/>
                    </a:ext>
                  </a:extLst>
                </a:gridCol>
                <a:gridCol w="2206280">
                  <a:extLst>
                    <a:ext uri="{9D8B030D-6E8A-4147-A177-3AD203B41FA5}">
                      <a16:colId xmlns:a16="http://schemas.microsoft.com/office/drawing/2014/main" xmlns="" val="2364775298"/>
                    </a:ext>
                  </a:extLst>
                </a:gridCol>
                <a:gridCol w="1577928">
                  <a:extLst>
                    <a:ext uri="{9D8B030D-6E8A-4147-A177-3AD203B41FA5}">
                      <a16:colId xmlns:a16="http://schemas.microsoft.com/office/drawing/2014/main" xmlns="" val="754616008"/>
                    </a:ext>
                  </a:extLst>
                </a:gridCol>
              </a:tblGrid>
              <a:tr h="1554922">
                <a:tc>
                  <a:txBody>
                    <a:bodyPr/>
                    <a:lstStyle/>
                    <a:p>
                      <a:r>
                        <a:rPr lang="en-US" sz="2000" dirty="0"/>
                        <a:t>Employee</a:t>
                      </a:r>
                    </a:p>
                  </a:txBody>
                  <a:tcPr/>
                </a:tc>
                <a:tc>
                  <a:txBody>
                    <a:bodyPr/>
                    <a:lstStyle/>
                    <a:p>
                      <a:r>
                        <a:rPr lang="en-US" sz="2000" dirty="0"/>
                        <a:t>Gender</a:t>
                      </a:r>
                    </a:p>
                  </a:txBody>
                  <a:tcPr/>
                </a:tc>
                <a:tc>
                  <a:txBody>
                    <a:bodyPr/>
                    <a:lstStyle/>
                    <a:p>
                      <a:r>
                        <a:rPr lang="en-US" sz="2000" dirty="0"/>
                        <a:t>Seniority</a:t>
                      </a:r>
                    </a:p>
                  </a:txBody>
                  <a:tcPr/>
                </a:tc>
                <a:tc>
                  <a:txBody>
                    <a:bodyPr/>
                    <a:lstStyle/>
                    <a:p>
                      <a:r>
                        <a:rPr lang="en-US" sz="2000" dirty="0"/>
                        <a:t>Merit</a:t>
                      </a:r>
                    </a:p>
                  </a:txBody>
                  <a:tcPr/>
                </a:tc>
                <a:tc>
                  <a:txBody>
                    <a:bodyPr/>
                    <a:lstStyle/>
                    <a:p>
                      <a:r>
                        <a:rPr lang="en-US" sz="2000" dirty="0"/>
                        <a:t>Quantity or Quality of Production</a:t>
                      </a:r>
                    </a:p>
                  </a:txBody>
                  <a:tcPr/>
                </a:tc>
                <a:tc>
                  <a:txBody>
                    <a:bodyPr/>
                    <a:lstStyle/>
                    <a:p>
                      <a:r>
                        <a:rPr lang="en-US" sz="2000" dirty="0"/>
                        <a:t>Geographic Distinction</a:t>
                      </a:r>
                    </a:p>
                  </a:txBody>
                  <a:tcPr/>
                </a:tc>
                <a:tc>
                  <a:txBody>
                    <a:bodyPr/>
                    <a:lstStyle/>
                    <a:p>
                      <a:r>
                        <a:rPr lang="en-US" sz="2000" dirty="0"/>
                        <a:t>Education, training, experience</a:t>
                      </a:r>
                    </a:p>
                  </a:txBody>
                  <a:tcPr/>
                </a:tc>
                <a:tc>
                  <a:txBody>
                    <a:bodyPr/>
                    <a:lstStyle/>
                    <a:p>
                      <a:r>
                        <a:rPr lang="en-US" sz="2000" dirty="0"/>
                        <a:t>Pay Rate</a:t>
                      </a:r>
                    </a:p>
                  </a:txBody>
                  <a:tcPr/>
                </a:tc>
                <a:extLst>
                  <a:ext uri="{0D108BD9-81ED-4DB2-BD59-A6C34878D82A}">
                    <a16:rowId xmlns:a16="http://schemas.microsoft.com/office/drawing/2014/main" xmlns="" val="3417023829"/>
                  </a:ext>
                </a:extLst>
              </a:tr>
              <a:tr h="1554922">
                <a:tc>
                  <a:txBody>
                    <a:bodyPr/>
                    <a:lstStyle/>
                    <a:p>
                      <a:r>
                        <a:rPr lang="en-US" sz="2000" dirty="0"/>
                        <a:t>Executive Assistant A</a:t>
                      </a:r>
                    </a:p>
                  </a:txBody>
                  <a:tcPr/>
                </a:tc>
                <a:tc>
                  <a:txBody>
                    <a:bodyPr/>
                    <a:lstStyle/>
                    <a:p>
                      <a:r>
                        <a:rPr lang="en-US" sz="2000" dirty="0"/>
                        <a:t>Male</a:t>
                      </a:r>
                    </a:p>
                  </a:txBody>
                  <a:tcPr/>
                </a:tc>
                <a:tc>
                  <a:txBody>
                    <a:bodyPr/>
                    <a:lstStyle/>
                    <a:p>
                      <a:r>
                        <a:rPr lang="en-US" sz="2000" dirty="0"/>
                        <a:t>1 year with Company</a:t>
                      </a:r>
                    </a:p>
                  </a:txBody>
                  <a:tcPr/>
                </a:tc>
                <a:tc>
                  <a:txBody>
                    <a:bodyPr/>
                    <a:lstStyle/>
                    <a:p>
                      <a:pPr marL="0" marR="0" lvl="0" indent="0" algn="l" defTabSz="731531" rtl="0" eaLnBrk="1" fontAlgn="auto" latinLnBrk="0" hangingPunct="1">
                        <a:lnSpc>
                          <a:spcPct val="100000"/>
                        </a:lnSpc>
                        <a:spcBef>
                          <a:spcPts val="0"/>
                        </a:spcBef>
                        <a:spcAft>
                          <a:spcPts val="0"/>
                        </a:spcAft>
                        <a:buClrTx/>
                        <a:buSzTx/>
                        <a:buFontTx/>
                        <a:buNone/>
                        <a:tabLst/>
                        <a:defRPr/>
                      </a:pPr>
                      <a:r>
                        <a:rPr lang="en-US" sz="2000" dirty="0"/>
                        <a:t>Received 9/10 on annual performance evaluation</a:t>
                      </a:r>
                    </a:p>
                    <a:p>
                      <a:endParaRPr lang="en-US" sz="2000" dirty="0"/>
                    </a:p>
                  </a:txBody>
                  <a:tcPr/>
                </a:tc>
                <a:tc>
                  <a:txBody>
                    <a:bodyPr/>
                    <a:lstStyle/>
                    <a:p>
                      <a:r>
                        <a:rPr lang="en-US" sz="2000" dirty="0"/>
                        <a:t>Received a warning for tardiness during first month</a:t>
                      </a:r>
                    </a:p>
                  </a:txBody>
                  <a:tcPr/>
                </a:tc>
                <a:tc>
                  <a:txBody>
                    <a:bodyPr/>
                    <a:lstStyle/>
                    <a:p>
                      <a:r>
                        <a:rPr lang="en-US" sz="2000" dirty="0"/>
                        <a:t>Works in Denver office</a:t>
                      </a:r>
                    </a:p>
                  </a:txBody>
                  <a:tcPr/>
                </a:tc>
                <a:tc>
                  <a:txBody>
                    <a:bodyPr/>
                    <a:lstStyle/>
                    <a:p>
                      <a:r>
                        <a:rPr lang="en-US" sz="2000" dirty="0"/>
                        <a:t>College degree in English</a:t>
                      </a:r>
                    </a:p>
                  </a:txBody>
                  <a:tcPr/>
                </a:tc>
                <a:tc>
                  <a:txBody>
                    <a:bodyPr/>
                    <a:lstStyle/>
                    <a:p>
                      <a:r>
                        <a:rPr lang="en-US" sz="2000" dirty="0"/>
                        <a:t>$18/hour</a:t>
                      </a:r>
                    </a:p>
                  </a:txBody>
                  <a:tcPr/>
                </a:tc>
                <a:extLst>
                  <a:ext uri="{0D108BD9-81ED-4DB2-BD59-A6C34878D82A}">
                    <a16:rowId xmlns:a16="http://schemas.microsoft.com/office/drawing/2014/main" xmlns="" val="1804658567"/>
                  </a:ext>
                </a:extLst>
              </a:tr>
              <a:tr h="1554922">
                <a:tc>
                  <a:txBody>
                    <a:bodyPr/>
                    <a:lstStyle/>
                    <a:p>
                      <a:r>
                        <a:rPr lang="en-US" sz="2000" dirty="0"/>
                        <a:t>Executive Assistant B</a:t>
                      </a:r>
                    </a:p>
                  </a:txBody>
                  <a:tcPr/>
                </a:tc>
                <a:tc>
                  <a:txBody>
                    <a:bodyPr/>
                    <a:lstStyle/>
                    <a:p>
                      <a:r>
                        <a:rPr lang="en-US" sz="2000" dirty="0"/>
                        <a:t>Female</a:t>
                      </a:r>
                    </a:p>
                  </a:txBody>
                  <a:tcPr/>
                </a:tc>
                <a:tc>
                  <a:txBody>
                    <a:bodyPr/>
                    <a:lstStyle/>
                    <a:p>
                      <a:r>
                        <a:rPr lang="en-US" sz="2000" dirty="0"/>
                        <a:t>10 years with Company</a:t>
                      </a:r>
                    </a:p>
                  </a:txBody>
                  <a:tcPr/>
                </a:tc>
                <a:tc>
                  <a:txBody>
                    <a:bodyPr/>
                    <a:lstStyle/>
                    <a:p>
                      <a:pPr marL="0" marR="0" lvl="0" indent="0" algn="l" defTabSz="731531" rtl="0" eaLnBrk="1" fontAlgn="auto" latinLnBrk="0" hangingPunct="1">
                        <a:lnSpc>
                          <a:spcPct val="100000"/>
                        </a:lnSpc>
                        <a:spcBef>
                          <a:spcPts val="0"/>
                        </a:spcBef>
                        <a:spcAft>
                          <a:spcPts val="0"/>
                        </a:spcAft>
                        <a:buClrTx/>
                        <a:buSzTx/>
                        <a:buFontTx/>
                        <a:buNone/>
                        <a:tabLst/>
                        <a:defRPr/>
                      </a:pPr>
                      <a:r>
                        <a:rPr lang="en-US" sz="2000" dirty="0"/>
                        <a:t>Received 7/10 on annual performance evaluation</a:t>
                      </a:r>
                    </a:p>
                  </a:txBody>
                  <a:tcPr/>
                </a:tc>
                <a:tc>
                  <a:txBody>
                    <a:bodyPr/>
                    <a:lstStyle/>
                    <a:p>
                      <a:r>
                        <a:rPr lang="en-US" sz="2000" dirty="0"/>
                        <a:t>Received a write-up 2 years ago for insubordination</a:t>
                      </a:r>
                    </a:p>
                  </a:txBody>
                  <a:tcPr/>
                </a:tc>
                <a:tc>
                  <a:txBody>
                    <a:bodyPr/>
                    <a:lstStyle/>
                    <a:p>
                      <a:r>
                        <a:rPr lang="en-US" sz="2000" dirty="0"/>
                        <a:t>Works in Grand Junction office</a:t>
                      </a:r>
                    </a:p>
                  </a:txBody>
                  <a:tcPr/>
                </a:tc>
                <a:tc>
                  <a:txBody>
                    <a:bodyPr/>
                    <a:lstStyle/>
                    <a:p>
                      <a:r>
                        <a:rPr lang="en-US" sz="2000" dirty="0"/>
                        <a:t>Master’s in Business Administration</a:t>
                      </a:r>
                    </a:p>
                  </a:txBody>
                  <a:tcPr/>
                </a:tc>
                <a:tc>
                  <a:txBody>
                    <a:bodyPr/>
                    <a:lstStyle/>
                    <a:p>
                      <a:r>
                        <a:rPr lang="en-US" sz="2000" dirty="0"/>
                        <a:t>$21/hour</a:t>
                      </a:r>
                    </a:p>
                  </a:txBody>
                  <a:tcPr/>
                </a:tc>
                <a:extLst>
                  <a:ext uri="{0D108BD9-81ED-4DB2-BD59-A6C34878D82A}">
                    <a16:rowId xmlns:a16="http://schemas.microsoft.com/office/drawing/2014/main" xmlns="" val="1124616512"/>
                  </a:ext>
                </a:extLst>
              </a:tr>
              <a:tr h="1554922">
                <a:tc>
                  <a:txBody>
                    <a:bodyPr/>
                    <a:lstStyle/>
                    <a:p>
                      <a:r>
                        <a:rPr lang="en-US" sz="2000" dirty="0"/>
                        <a:t>Executive Assistant C</a:t>
                      </a:r>
                    </a:p>
                  </a:txBody>
                  <a:tcPr/>
                </a:tc>
                <a:tc>
                  <a:txBody>
                    <a:bodyPr/>
                    <a:lstStyle/>
                    <a:p>
                      <a:r>
                        <a:rPr lang="en-US" sz="2000" dirty="0"/>
                        <a:t>Male</a:t>
                      </a:r>
                    </a:p>
                  </a:txBody>
                  <a:tcPr/>
                </a:tc>
                <a:tc>
                  <a:txBody>
                    <a:bodyPr/>
                    <a:lstStyle/>
                    <a:p>
                      <a:r>
                        <a:rPr lang="en-US" sz="2000" dirty="0"/>
                        <a:t>4 years with Company</a:t>
                      </a:r>
                    </a:p>
                  </a:txBody>
                  <a:tcPr/>
                </a:tc>
                <a:tc>
                  <a:txBody>
                    <a:bodyPr/>
                    <a:lstStyle/>
                    <a:p>
                      <a:pPr marL="0" marR="0" lvl="0" indent="0" algn="l" defTabSz="731531" rtl="0" eaLnBrk="1" fontAlgn="auto" latinLnBrk="0" hangingPunct="1">
                        <a:lnSpc>
                          <a:spcPct val="100000"/>
                        </a:lnSpc>
                        <a:spcBef>
                          <a:spcPts val="0"/>
                        </a:spcBef>
                        <a:spcAft>
                          <a:spcPts val="0"/>
                        </a:spcAft>
                        <a:buClrTx/>
                        <a:buSzTx/>
                        <a:buFontTx/>
                        <a:buNone/>
                        <a:tabLst/>
                        <a:defRPr/>
                      </a:pPr>
                      <a:r>
                        <a:rPr lang="en-US" sz="2000" dirty="0"/>
                        <a:t>Received 8/10 on annual performance evaluation</a:t>
                      </a:r>
                    </a:p>
                  </a:txBody>
                  <a:tcPr/>
                </a:tc>
                <a:tc>
                  <a:txBody>
                    <a:bodyPr/>
                    <a:lstStyle/>
                    <a:p>
                      <a:r>
                        <a:rPr lang="en-US" sz="2000" dirty="0"/>
                        <a:t>No formal disciplinary action</a:t>
                      </a:r>
                    </a:p>
                  </a:txBody>
                  <a:tcPr/>
                </a:tc>
                <a:tc>
                  <a:txBody>
                    <a:bodyPr/>
                    <a:lstStyle/>
                    <a:p>
                      <a:r>
                        <a:rPr lang="en-US" sz="2000" dirty="0"/>
                        <a:t>Works in Grand Junction office</a:t>
                      </a:r>
                    </a:p>
                  </a:txBody>
                  <a:tcPr/>
                </a:tc>
                <a:tc>
                  <a:txBody>
                    <a:bodyPr/>
                    <a:lstStyle/>
                    <a:p>
                      <a:r>
                        <a:rPr lang="en-US" sz="2000" dirty="0"/>
                        <a:t>High school degree</a:t>
                      </a:r>
                    </a:p>
                  </a:txBody>
                  <a:tcPr/>
                </a:tc>
                <a:tc>
                  <a:txBody>
                    <a:bodyPr/>
                    <a:lstStyle/>
                    <a:p>
                      <a:r>
                        <a:rPr lang="en-US" sz="2000" dirty="0"/>
                        <a:t>$19/hour</a:t>
                      </a:r>
                    </a:p>
                  </a:txBody>
                  <a:tcPr/>
                </a:tc>
                <a:extLst>
                  <a:ext uri="{0D108BD9-81ED-4DB2-BD59-A6C34878D82A}">
                    <a16:rowId xmlns:a16="http://schemas.microsoft.com/office/drawing/2014/main" xmlns="" val="53602690"/>
                  </a:ext>
                </a:extLst>
              </a:tr>
            </a:tbl>
          </a:graphicData>
        </a:graphic>
      </p:graphicFrame>
    </p:spTree>
    <p:extLst>
      <p:ext uri="{BB962C8B-B14F-4D97-AF65-F5344CB8AC3E}">
        <p14:creationId xmlns:p14="http://schemas.microsoft.com/office/powerpoint/2010/main" val="3086637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6227" y="3506095"/>
            <a:ext cx="11288608" cy="3929026"/>
          </a:xfrm>
        </p:spPr>
        <p:txBody>
          <a:bodyPr/>
          <a:lstStyle/>
          <a:p>
            <a:pPr algn="ctr">
              <a:buClr>
                <a:schemeClr val="bg2">
                  <a:lumMod val="60000"/>
                  <a:lumOff val="40000"/>
                </a:schemeClr>
              </a:buClr>
            </a:pPr>
            <a:r>
              <a:rPr lang="en-US" sz="6600" b="1" dirty="0">
                <a:cs typeface="Arial" panose="020B0604020202020204" pitchFamily="34" charset="0"/>
              </a:rPr>
              <a:t>What is going on with Colorado’s new </a:t>
            </a:r>
            <a:r>
              <a:rPr lang="en-US" sz="6600" b="1" dirty="0" smtClean="0">
                <a:cs typeface="Arial" panose="020B0604020202020204" pitchFamily="34" charset="0"/>
              </a:rPr>
              <a:t/>
            </a:r>
            <a:br>
              <a:rPr lang="en-US" sz="6600" b="1" dirty="0" smtClean="0">
                <a:cs typeface="Arial" panose="020B0604020202020204" pitchFamily="34" charset="0"/>
              </a:rPr>
            </a:br>
            <a:r>
              <a:rPr lang="en-US" sz="6600" b="1" dirty="0" smtClean="0">
                <a:cs typeface="Arial" panose="020B0604020202020204" pitchFamily="34" charset="0"/>
              </a:rPr>
              <a:t>wage </a:t>
            </a:r>
            <a:r>
              <a:rPr lang="en-US" sz="6600" b="1" dirty="0">
                <a:cs typeface="Arial" panose="020B0604020202020204" pitchFamily="34" charset="0"/>
              </a:rPr>
              <a:t>rules?</a:t>
            </a:r>
          </a:p>
        </p:txBody>
      </p:sp>
    </p:spTree>
    <p:extLst>
      <p:ext uri="{BB962C8B-B14F-4D97-AF65-F5344CB8AC3E}">
        <p14:creationId xmlns:p14="http://schemas.microsoft.com/office/powerpoint/2010/main" val="421400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8760" y="368089"/>
            <a:ext cx="11288608" cy="2240848"/>
          </a:xfrm>
        </p:spPr>
        <p:txBody>
          <a:bodyPr>
            <a:normAutofit/>
          </a:bodyPr>
          <a:lstStyle/>
          <a:p>
            <a:pPr algn="ctr"/>
            <a:r>
              <a:rPr lang="en-US" sz="6000" b="1" dirty="0"/>
              <a:t>Wage-and-Hour </a:t>
            </a:r>
            <a:br>
              <a:rPr lang="en-US" sz="6000" b="1" dirty="0"/>
            </a:br>
            <a:r>
              <a:rPr lang="en-US" sz="6000" b="1" dirty="0"/>
              <a:t>Background</a:t>
            </a:r>
          </a:p>
        </p:txBody>
      </p:sp>
      <p:sp>
        <p:nvSpPr>
          <p:cNvPr id="3" name="Content Placeholder 2"/>
          <p:cNvSpPr>
            <a:spLocks noGrp="1"/>
          </p:cNvSpPr>
          <p:nvPr>
            <p:ph idx="1"/>
          </p:nvPr>
        </p:nvSpPr>
        <p:spPr>
          <a:xfrm>
            <a:off x="775536" y="2442683"/>
            <a:ext cx="12995056" cy="7637488"/>
          </a:xfrm>
        </p:spPr>
        <p:txBody>
          <a:bodyPr>
            <a:noAutofit/>
          </a:bodyPr>
          <a:lstStyle/>
          <a:p>
            <a:pPr marL="131674" indent="0" algn="ctr">
              <a:lnSpc>
                <a:spcPct val="150000"/>
              </a:lnSpc>
              <a:spcBef>
                <a:spcPts val="0"/>
              </a:spcBef>
              <a:buNone/>
            </a:pPr>
            <a:r>
              <a:rPr lang="en-US" sz="4000" u="sng" dirty="0"/>
              <a:t>Wage-and-Hour Laws That Cover </a:t>
            </a:r>
          </a:p>
          <a:p>
            <a:pPr marL="131674" indent="0" algn="ctr">
              <a:lnSpc>
                <a:spcPct val="150000"/>
              </a:lnSpc>
              <a:spcBef>
                <a:spcPts val="0"/>
              </a:spcBef>
              <a:buNone/>
            </a:pPr>
            <a:r>
              <a:rPr lang="en-US" sz="4000" u="sng" dirty="0"/>
              <a:t>Colorado Employers: </a:t>
            </a:r>
          </a:p>
          <a:p>
            <a:pPr marL="131674" indent="0">
              <a:lnSpc>
                <a:spcPct val="150000"/>
              </a:lnSpc>
              <a:spcBef>
                <a:spcPts val="0"/>
              </a:spcBef>
              <a:buNone/>
            </a:pPr>
            <a:r>
              <a:rPr lang="en-US" sz="4000" dirty="0"/>
              <a:t>1. 	</a:t>
            </a:r>
            <a:r>
              <a:rPr lang="en-US" sz="4000" b="1" dirty="0"/>
              <a:t>Fair Labor Standards Act:  </a:t>
            </a:r>
            <a:r>
              <a:rPr lang="en-US" sz="4000" dirty="0"/>
              <a:t>covers almost every employer. </a:t>
            </a:r>
          </a:p>
          <a:p>
            <a:pPr marL="131674" indent="0">
              <a:lnSpc>
                <a:spcPct val="150000"/>
              </a:lnSpc>
              <a:spcBef>
                <a:spcPts val="0"/>
              </a:spcBef>
              <a:buNone/>
            </a:pPr>
            <a:r>
              <a:rPr lang="en-US" sz="4000" dirty="0"/>
              <a:t>2. 	</a:t>
            </a:r>
            <a:r>
              <a:rPr lang="en-US" sz="4000" b="1" dirty="0"/>
              <a:t>Colorado Overtime &amp; Minimum Pay Standards Order: </a:t>
            </a:r>
            <a:r>
              <a:rPr lang="en-US" sz="4000" dirty="0"/>
              <a:t>covers almost every employer.</a:t>
            </a:r>
          </a:p>
          <a:p>
            <a:pPr marL="131674" indent="0">
              <a:lnSpc>
                <a:spcPct val="150000"/>
              </a:lnSpc>
              <a:spcBef>
                <a:spcPts val="0"/>
              </a:spcBef>
              <a:buNone/>
            </a:pPr>
            <a:r>
              <a:rPr lang="en-US" sz="4000" dirty="0"/>
              <a:t>3. 	</a:t>
            </a:r>
            <a:r>
              <a:rPr lang="en-US" sz="4000" b="1" dirty="0"/>
              <a:t>Colorado Wage Act:  </a:t>
            </a:r>
            <a:r>
              <a:rPr lang="en-US" sz="4000" dirty="0"/>
              <a:t>covers all employers in Colorado, except state public organizations.  </a:t>
            </a:r>
          </a:p>
        </p:txBody>
      </p:sp>
    </p:spTree>
    <p:extLst>
      <p:ext uri="{BB962C8B-B14F-4D97-AF65-F5344CB8AC3E}">
        <p14:creationId xmlns:p14="http://schemas.microsoft.com/office/powerpoint/2010/main" val="2158053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0265" y="876293"/>
            <a:ext cx="11285668" cy="1224578"/>
          </a:xfrm>
        </p:spPr>
        <p:txBody>
          <a:bodyPr/>
          <a:lstStyle/>
          <a:p>
            <a:pPr algn="ctr"/>
            <a:r>
              <a:rPr lang="en-US" b="1" dirty="0"/>
              <a:t>COMPS Definitions  </a:t>
            </a:r>
            <a:br>
              <a:rPr lang="en-US" b="1" dirty="0"/>
            </a:br>
            <a:endParaRPr lang="en-US" b="1" dirty="0"/>
          </a:p>
        </p:txBody>
      </p:sp>
      <p:sp>
        <p:nvSpPr>
          <p:cNvPr id="3" name="Content Placeholder 2"/>
          <p:cNvSpPr>
            <a:spLocks noGrp="1"/>
          </p:cNvSpPr>
          <p:nvPr>
            <p:ph idx="1"/>
          </p:nvPr>
        </p:nvSpPr>
        <p:spPr>
          <a:xfrm>
            <a:off x="592454" y="2784143"/>
            <a:ext cx="12816839" cy="6741993"/>
          </a:xfrm>
        </p:spPr>
        <p:txBody>
          <a:bodyPr>
            <a:noAutofit/>
          </a:bodyPr>
          <a:lstStyle/>
          <a:p>
            <a:r>
              <a:rPr lang="en-US" sz="4400" dirty="0"/>
              <a:t>“</a:t>
            </a:r>
            <a:r>
              <a:rPr lang="en-US" sz="4400" b="1" dirty="0"/>
              <a:t>Employee</a:t>
            </a:r>
            <a:r>
              <a:rPr lang="en-US" sz="4400" dirty="0"/>
              <a:t>” means any person performing labor or services for the benefit of an employer.</a:t>
            </a:r>
          </a:p>
          <a:p>
            <a:r>
              <a:rPr lang="en-US" sz="4400" dirty="0"/>
              <a:t>Relevant factors in determining whether a person is an employee include the degree of control the employer may or does exercise over the person and the degree to which the person performs work that is the primary work of the employer</a:t>
            </a:r>
          </a:p>
        </p:txBody>
      </p:sp>
    </p:spTree>
    <p:extLst>
      <p:ext uri="{BB962C8B-B14F-4D97-AF65-F5344CB8AC3E}">
        <p14:creationId xmlns:p14="http://schemas.microsoft.com/office/powerpoint/2010/main" val="1879426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87" y="576241"/>
            <a:ext cx="11285668" cy="1680636"/>
          </a:xfrm>
        </p:spPr>
        <p:txBody>
          <a:bodyPr/>
          <a:lstStyle/>
          <a:p>
            <a:pPr algn="ctr"/>
            <a:r>
              <a:rPr lang="en-US" b="1" dirty="0"/>
              <a:t>COMPS “Time Worked”</a:t>
            </a:r>
          </a:p>
        </p:txBody>
      </p:sp>
      <p:sp>
        <p:nvSpPr>
          <p:cNvPr id="3" name="Content Placeholder 2"/>
          <p:cNvSpPr>
            <a:spLocks noGrp="1"/>
          </p:cNvSpPr>
          <p:nvPr>
            <p:ph idx="1"/>
          </p:nvPr>
        </p:nvSpPr>
        <p:spPr>
          <a:xfrm>
            <a:off x="775333" y="2618018"/>
            <a:ext cx="13363748" cy="7863463"/>
          </a:xfrm>
        </p:spPr>
        <p:txBody>
          <a:bodyPr>
            <a:noAutofit/>
          </a:bodyPr>
          <a:lstStyle/>
          <a:p>
            <a:r>
              <a:rPr lang="en-US" sz="4000" dirty="0"/>
              <a:t>“</a:t>
            </a:r>
            <a:r>
              <a:rPr lang="en-US" sz="4000" b="1" dirty="0"/>
              <a:t>Time worked</a:t>
            </a:r>
            <a:r>
              <a:rPr lang="en-US" sz="4000" dirty="0"/>
              <a:t>” means time during which an employee is performing labor or services for the benefit of an employer, including all time s/he is suffered or permitted to work, whether or not required to do so.</a:t>
            </a:r>
          </a:p>
          <a:p>
            <a:r>
              <a:rPr lang="en-US" sz="4000" dirty="0"/>
              <a:t>Examples of time worked:  </a:t>
            </a:r>
          </a:p>
          <a:p>
            <a:pPr lvl="1"/>
            <a:r>
              <a:rPr lang="en-US" sz="4000" dirty="0"/>
              <a:t>Requiring or permitting employees to be on the employer's premises, on duty, or at a prescribed workplace (but not merely permitting an employee completely relieved from duty to arrive or remain on-premises), over one minute, </a:t>
            </a:r>
          </a:p>
        </p:txBody>
      </p:sp>
    </p:spTree>
    <p:extLst>
      <p:ext uri="{BB962C8B-B14F-4D97-AF65-F5344CB8AC3E}">
        <p14:creationId xmlns:p14="http://schemas.microsoft.com/office/powerpoint/2010/main" val="3743095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5536" y="724349"/>
            <a:ext cx="11288608" cy="1650361"/>
          </a:xfrm>
        </p:spPr>
        <p:txBody>
          <a:bodyPr/>
          <a:lstStyle/>
          <a:p>
            <a:pPr algn="ctr"/>
            <a:r>
              <a:rPr lang="en-US" b="1" dirty="0"/>
              <a:t>COMPS “Time Worked”</a:t>
            </a:r>
            <a:endParaRPr lang="en-US" dirty="0"/>
          </a:p>
        </p:txBody>
      </p:sp>
      <p:sp>
        <p:nvSpPr>
          <p:cNvPr id="3" name="Content Placeholder 2"/>
          <p:cNvSpPr>
            <a:spLocks noGrp="1"/>
          </p:cNvSpPr>
          <p:nvPr>
            <p:ph idx="1"/>
          </p:nvPr>
        </p:nvSpPr>
        <p:spPr>
          <a:xfrm>
            <a:off x="775535" y="2674961"/>
            <a:ext cx="13363545" cy="7322490"/>
          </a:xfrm>
        </p:spPr>
        <p:txBody>
          <a:bodyPr>
            <a:normAutofit lnSpcReduction="10000"/>
          </a:bodyPr>
          <a:lstStyle/>
          <a:p>
            <a:pPr lvl="1"/>
            <a:r>
              <a:rPr lang="en-US" sz="4000" dirty="0"/>
              <a:t>Putting on or removing required work clothes or gear (but not a uniform worn outside work as well), </a:t>
            </a:r>
          </a:p>
          <a:p>
            <a:pPr lvl="1"/>
            <a:r>
              <a:rPr lang="en-US" sz="4000" dirty="0"/>
              <a:t>Receiving or sharing work-related information, security or safety screening, </a:t>
            </a:r>
          </a:p>
          <a:p>
            <a:pPr lvl="1"/>
            <a:r>
              <a:rPr lang="en-US" sz="4000" dirty="0"/>
              <a:t>Remaining at the place of employment awaiting a decision on job assignment or when to begin work, or to </a:t>
            </a:r>
            <a:r>
              <a:rPr lang="en-US" sz="4000" dirty="0" err="1"/>
              <a:t>performe</a:t>
            </a:r>
            <a:r>
              <a:rPr lang="en-US" sz="4000" dirty="0"/>
              <a:t> clean-up or other duties "off the clock," </a:t>
            </a:r>
          </a:p>
          <a:p>
            <a:pPr lvl="1"/>
            <a:r>
              <a:rPr lang="en-US" sz="4000" dirty="0"/>
              <a:t>Clocking or checking in or out, or waiting for any of the preceding</a:t>
            </a:r>
            <a:endParaRPr lang="en-US" dirty="0"/>
          </a:p>
        </p:txBody>
      </p:sp>
    </p:spTree>
    <p:extLst>
      <p:ext uri="{BB962C8B-B14F-4D97-AF65-F5344CB8AC3E}">
        <p14:creationId xmlns:p14="http://schemas.microsoft.com/office/powerpoint/2010/main" val="1389842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FAC734E-B213-4442-8B18-191D5513269F}"/>
              </a:ext>
            </a:extLst>
          </p:cNvPr>
          <p:cNvSpPr>
            <a:spLocks noGrp="1"/>
          </p:cNvSpPr>
          <p:nvPr>
            <p:ph idx="1"/>
          </p:nvPr>
        </p:nvSpPr>
        <p:spPr>
          <a:xfrm>
            <a:off x="554635" y="2263515"/>
            <a:ext cx="12666689" cy="7733936"/>
          </a:xfrm>
        </p:spPr>
        <p:txBody>
          <a:bodyPr>
            <a:normAutofit/>
          </a:bodyPr>
          <a:lstStyle/>
          <a:p>
            <a:r>
              <a:rPr lang="en-US" sz="3600" dirty="0"/>
              <a:t>In a recent case, a court ruled that the time detention officers spent going through security screening before their shifts was “time worked,” and therefore compensable, because the security screening was “integral and indispensable” to employees’ duties.</a:t>
            </a:r>
          </a:p>
          <a:p>
            <a:pPr lvl="1"/>
            <a:r>
              <a:rPr lang="en-US" sz="3600" dirty="0"/>
              <a:t>The screenings were to prevent weapons and other contraband from entering facility, and keeping weapons and other contraband out of facility was tied to the officers’ work.</a:t>
            </a:r>
          </a:p>
          <a:p>
            <a:pPr lvl="1"/>
            <a:r>
              <a:rPr lang="en-US" sz="3600" dirty="0"/>
              <a:t>The employer could not have eliminated the screenings without impairing the employees’ ability to complete their work.</a:t>
            </a:r>
          </a:p>
        </p:txBody>
      </p:sp>
      <p:sp>
        <p:nvSpPr>
          <p:cNvPr id="4" name="Title 1">
            <a:extLst>
              <a:ext uri="{FF2B5EF4-FFF2-40B4-BE49-F238E27FC236}">
                <a16:creationId xmlns:a16="http://schemas.microsoft.com/office/drawing/2014/main" xmlns="" id="{B2ACB3AF-3E3B-4604-920E-DD54013F5596}"/>
              </a:ext>
            </a:extLst>
          </p:cNvPr>
          <p:cNvSpPr>
            <a:spLocks noGrp="1"/>
          </p:cNvSpPr>
          <p:nvPr>
            <p:ph type="title"/>
          </p:nvPr>
        </p:nvSpPr>
        <p:spPr>
          <a:xfrm>
            <a:off x="1050080" y="693919"/>
            <a:ext cx="11287125" cy="2241550"/>
          </a:xfrm>
        </p:spPr>
        <p:txBody>
          <a:bodyPr/>
          <a:lstStyle/>
          <a:p>
            <a:pPr algn="ctr"/>
            <a:r>
              <a:rPr lang="en-US" b="1" dirty="0"/>
              <a:t>“Time Worked”</a:t>
            </a:r>
            <a:endParaRPr lang="en-US" dirty="0"/>
          </a:p>
        </p:txBody>
      </p:sp>
    </p:spTree>
    <p:extLst>
      <p:ext uri="{BB962C8B-B14F-4D97-AF65-F5344CB8AC3E}">
        <p14:creationId xmlns:p14="http://schemas.microsoft.com/office/powerpoint/2010/main" val="4018819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5256" y="848062"/>
            <a:ext cx="11285668" cy="1680636"/>
          </a:xfrm>
        </p:spPr>
        <p:txBody>
          <a:bodyPr/>
          <a:lstStyle/>
          <a:p>
            <a:pPr algn="ctr"/>
            <a:r>
              <a:rPr lang="en-US" b="1" dirty="0"/>
              <a:t>COMPS Definitions</a:t>
            </a:r>
            <a:br>
              <a:rPr lang="en-US" b="1" dirty="0"/>
            </a:br>
            <a:endParaRPr lang="en-US" b="1" dirty="0"/>
          </a:p>
        </p:txBody>
      </p:sp>
      <p:sp>
        <p:nvSpPr>
          <p:cNvPr id="3" name="Content Placeholder 2"/>
          <p:cNvSpPr>
            <a:spLocks noGrp="1"/>
          </p:cNvSpPr>
          <p:nvPr>
            <p:ph idx="1"/>
          </p:nvPr>
        </p:nvSpPr>
        <p:spPr>
          <a:xfrm>
            <a:off x="557762" y="2816138"/>
            <a:ext cx="12953999" cy="7683689"/>
          </a:xfrm>
        </p:spPr>
        <p:txBody>
          <a:bodyPr/>
          <a:lstStyle/>
          <a:p>
            <a:r>
              <a:rPr lang="en-US" sz="4400" b="1" dirty="0"/>
              <a:t>Who is Not an “Employee”</a:t>
            </a:r>
            <a:r>
              <a:rPr lang="en-US" sz="4400" dirty="0"/>
              <a:t>:</a:t>
            </a:r>
          </a:p>
          <a:p>
            <a:pPr lvl="1"/>
            <a:r>
              <a:rPr lang="en-US" sz="4080" dirty="0"/>
              <a:t>An individual who is primarily free from control and direction in the performance of the service, both under his or her contract for the performance of service and in fact, and who is customarily engaged in an independent trade, occupation, profession, or business related to the service performed is not an “employee.”</a:t>
            </a:r>
          </a:p>
          <a:p>
            <a:pPr marL="0" indent="0">
              <a:buNone/>
            </a:pPr>
            <a:endParaRPr lang="en-US" dirty="0"/>
          </a:p>
        </p:txBody>
      </p:sp>
    </p:spTree>
    <p:extLst>
      <p:ext uri="{BB962C8B-B14F-4D97-AF65-F5344CB8AC3E}">
        <p14:creationId xmlns:p14="http://schemas.microsoft.com/office/powerpoint/2010/main" val="318838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7303" y="508218"/>
            <a:ext cx="11288608" cy="1322815"/>
          </a:xfrm>
        </p:spPr>
        <p:txBody>
          <a:bodyPr/>
          <a:lstStyle/>
          <a:p>
            <a:pPr algn="ctr"/>
            <a:r>
              <a:rPr lang="en-US" b="1" dirty="0"/>
              <a:t>Colorado Minimum </a:t>
            </a:r>
            <a:br>
              <a:rPr lang="en-US" b="1" dirty="0"/>
            </a:br>
            <a:r>
              <a:rPr lang="en-US" b="1" dirty="0"/>
              <a:t>Wage Order</a:t>
            </a:r>
          </a:p>
        </p:txBody>
      </p:sp>
      <p:sp>
        <p:nvSpPr>
          <p:cNvPr id="3" name="Content Placeholder 2"/>
          <p:cNvSpPr>
            <a:spLocks noGrp="1"/>
          </p:cNvSpPr>
          <p:nvPr>
            <p:ph idx="1"/>
          </p:nvPr>
        </p:nvSpPr>
        <p:spPr>
          <a:xfrm>
            <a:off x="775536" y="3461657"/>
            <a:ext cx="13158828" cy="7047118"/>
          </a:xfrm>
        </p:spPr>
        <p:txBody>
          <a:bodyPr>
            <a:noAutofit/>
          </a:bodyPr>
          <a:lstStyle/>
          <a:p>
            <a:r>
              <a:rPr lang="en-US" sz="5400" dirty="0"/>
              <a:t>The previous Colorado Minimum Wage Order applied to employers in:  </a:t>
            </a:r>
          </a:p>
          <a:p>
            <a:pPr marL="731531" lvl="1" indent="0">
              <a:buNone/>
            </a:pPr>
            <a:r>
              <a:rPr lang="en-US" sz="5400" dirty="0"/>
              <a:t>(1) Retail and Service; </a:t>
            </a:r>
          </a:p>
          <a:p>
            <a:pPr marL="731531" lvl="1" indent="0">
              <a:buNone/>
            </a:pPr>
            <a:r>
              <a:rPr lang="en-US" sz="5400" dirty="0"/>
              <a:t>(2) Food and Beverage; </a:t>
            </a:r>
          </a:p>
          <a:p>
            <a:pPr marL="731531" lvl="1" indent="0">
              <a:buNone/>
            </a:pPr>
            <a:r>
              <a:rPr lang="en-US" sz="5400" dirty="0"/>
              <a:t>(3) Commercial Support Services; and </a:t>
            </a:r>
          </a:p>
          <a:p>
            <a:pPr marL="731531" lvl="1" indent="0">
              <a:buNone/>
            </a:pPr>
            <a:r>
              <a:rPr lang="en-US" sz="5400" dirty="0"/>
              <a:t>(4) Health and Medical.  </a:t>
            </a:r>
          </a:p>
        </p:txBody>
      </p:sp>
    </p:spTree>
    <p:extLst>
      <p:ext uri="{BB962C8B-B14F-4D97-AF65-F5344CB8AC3E}">
        <p14:creationId xmlns:p14="http://schemas.microsoft.com/office/powerpoint/2010/main" val="921498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5760" y="1584960"/>
            <a:ext cx="13794378" cy="9022080"/>
          </a:xfrm>
        </p:spPr>
        <p:txBody>
          <a:bodyPr>
            <a:noAutofit/>
          </a:bodyPr>
          <a:lstStyle/>
          <a:p>
            <a:pPr marL="0" indent="0" algn="ctr">
              <a:buNone/>
            </a:pPr>
            <a:endParaRPr lang="en-US" sz="5120" dirty="0"/>
          </a:p>
          <a:p>
            <a:pPr marL="0" indent="0" algn="ctr">
              <a:buNone/>
            </a:pPr>
            <a:endParaRPr lang="en-US" sz="5120" dirty="0"/>
          </a:p>
          <a:p>
            <a:pPr marL="0" indent="0" algn="ctr">
              <a:buNone/>
            </a:pPr>
            <a:r>
              <a:rPr lang="en-US" sz="5120" b="1" dirty="0"/>
              <a:t>Concerning the Creation of the “Equal Pay for Equal Work Act” in Order to Implement Measures to Prevent Pay Disparities</a:t>
            </a:r>
          </a:p>
          <a:p>
            <a:pPr marL="0" indent="0" algn="ctr">
              <a:buNone/>
            </a:pPr>
            <a:r>
              <a:rPr lang="en-US" sz="5120" b="1" dirty="0"/>
              <a:t>(Senate Bill 19-085)</a:t>
            </a:r>
            <a:endParaRPr lang="en-US" sz="4480" b="1" dirty="0"/>
          </a:p>
        </p:txBody>
      </p:sp>
    </p:spTree>
    <p:extLst>
      <p:ext uri="{BB962C8B-B14F-4D97-AF65-F5344CB8AC3E}">
        <p14:creationId xmlns:p14="http://schemas.microsoft.com/office/powerpoint/2010/main" val="778479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0368" y="559458"/>
            <a:ext cx="11288608" cy="2240848"/>
          </a:xfrm>
        </p:spPr>
        <p:txBody>
          <a:bodyPr/>
          <a:lstStyle/>
          <a:p>
            <a:pPr algn="ctr"/>
            <a:r>
              <a:rPr lang="en-US" b="1" dirty="0"/>
              <a:t>Colorado Minimum </a:t>
            </a:r>
            <a:br>
              <a:rPr lang="en-US" b="1" dirty="0"/>
            </a:br>
            <a:r>
              <a:rPr lang="en-US" b="1" dirty="0"/>
              <a:t>Wage Order</a:t>
            </a:r>
            <a:endParaRPr lang="en-US" dirty="0"/>
          </a:p>
        </p:txBody>
      </p:sp>
      <p:sp>
        <p:nvSpPr>
          <p:cNvPr id="3" name="Content Placeholder 2"/>
          <p:cNvSpPr>
            <a:spLocks noGrp="1"/>
          </p:cNvSpPr>
          <p:nvPr>
            <p:ph idx="1"/>
          </p:nvPr>
        </p:nvSpPr>
        <p:spPr>
          <a:xfrm>
            <a:off x="775536" y="3284681"/>
            <a:ext cx="13179950" cy="7274462"/>
          </a:xfrm>
        </p:spPr>
        <p:txBody>
          <a:bodyPr/>
          <a:lstStyle/>
          <a:p>
            <a:r>
              <a:rPr lang="en-US" sz="3600" dirty="0"/>
              <a:t>The Order specifically excludes: </a:t>
            </a:r>
          </a:p>
          <a:p>
            <a:pPr marL="731531" lvl="1" indent="0">
              <a:buNone/>
            </a:pPr>
            <a:r>
              <a:rPr lang="en-US" sz="3600" dirty="0"/>
              <a:t>(1) the state or its agencies or entities, counties, cities and counties, municipal corporations, quasi-municipal corporations, school districts, and irrigation, reservoir, or drainage conservation companies or districts; </a:t>
            </a:r>
          </a:p>
          <a:p>
            <a:pPr marL="731531" lvl="1" indent="0">
              <a:buNone/>
            </a:pPr>
            <a:r>
              <a:rPr lang="en-US" sz="3600" dirty="0"/>
              <a:t>(2) the insurance industry; </a:t>
            </a:r>
          </a:p>
          <a:p>
            <a:pPr marL="731531" lvl="1" indent="0">
              <a:buNone/>
            </a:pPr>
            <a:r>
              <a:rPr lang="en-US" sz="3600" dirty="0"/>
              <a:t>(3) manufacturing industry; </a:t>
            </a:r>
          </a:p>
          <a:p>
            <a:pPr marL="731531" lvl="1" indent="0">
              <a:buNone/>
            </a:pPr>
            <a:r>
              <a:rPr lang="en-US" sz="3600" dirty="0"/>
              <a:t>(4) community centered boards; and </a:t>
            </a:r>
          </a:p>
          <a:p>
            <a:pPr marL="731531" lvl="1" indent="0">
              <a:buNone/>
            </a:pPr>
            <a:r>
              <a:rPr lang="en-US" sz="3600" dirty="0"/>
              <a:t>(5) construction industry.  </a:t>
            </a:r>
          </a:p>
          <a:p>
            <a:endParaRPr lang="en-US" dirty="0"/>
          </a:p>
        </p:txBody>
      </p:sp>
    </p:spTree>
    <p:extLst>
      <p:ext uri="{BB962C8B-B14F-4D97-AF65-F5344CB8AC3E}">
        <p14:creationId xmlns:p14="http://schemas.microsoft.com/office/powerpoint/2010/main" val="163190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additive="base">
                                        <p:cTn id="3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additive="base">
                                        <p:cTn id="3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7731" y="607971"/>
            <a:ext cx="11288608" cy="1295520"/>
          </a:xfrm>
        </p:spPr>
        <p:txBody>
          <a:bodyPr/>
          <a:lstStyle/>
          <a:p>
            <a:pPr algn="ctr"/>
            <a:r>
              <a:rPr lang="en-US" b="1" dirty="0"/>
              <a:t>COMPS Definitions</a:t>
            </a:r>
          </a:p>
        </p:txBody>
      </p:sp>
      <p:sp>
        <p:nvSpPr>
          <p:cNvPr id="3" name="Content Placeholder 2"/>
          <p:cNvSpPr>
            <a:spLocks noGrp="1"/>
          </p:cNvSpPr>
          <p:nvPr>
            <p:ph idx="1"/>
          </p:nvPr>
        </p:nvSpPr>
        <p:spPr>
          <a:xfrm>
            <a:off x="775536" y="2333767"/>
            <a:ext cx="12572999" cy="7929349"/>
          </a:xfrm>
        </p:spPr>
        <p:txBody>
          <a:bodyPr>
            <a:noAutofit/>
          </a:bodyPr>
          <a:lstStyle/>
          <a:p>
            <a:r>
              <a:rPr lang="en-US" sz="3840" b="1" dirty="0"/>
              <a:t>“</a:t>
            </a:r>
            <a:r>
              <a:rPr lang="en-US" sz="4000" b="1" dirty="0"/>
              <a:t>Employer</a:t>
            </a:r>
            <a:r>
              <a:rPr lang="en-US" sz="4000" dirty="0"/>
              <a:t>” has the same meaning as in the Federal Fair Labor Standards Act, except that the provisions of the COMPS do not apply to:</a:t>
            </a:r>
          </a:p>
          <a:p>
            <a:pPr lvl="1"/>
            <a:r>
              <a:rPr lang="en-US" sz="4000" dirty="0"/>
              <a:t>State or its agencies or entities </a:t>
            </a:r>
          </a:p>
          <a:p>
            <a:pPr lvl="1"/>
            <a:r>
              <a:rPr lang="en-US" sz="4000" dirty="0"/>
              <a:t>Counties and cities </a:t>
            </a:r>
          </a:p>
          <a:p>
            <a:pPr lvl="1"/>
            <a:r>
              <a:rPr lang="en-US" sz="4000" dirty="0"/>
              <a:t>Municipal corporations</a:t>
            </a:r>
          </a:p>
          <a:p>
            <a:pPr lvl="1"/>
            <a:r>
              <a:rPr lang="en-US" sz="4000" dirty="0"/>
              <a:t>Quasi-municipal corporations</a:t>
            </a:r>
          </a:p>
          <a:p>
            <a:pPr lvl="1"/>
            <a:r>
              <a:rPr lang="en-US" sz="4000" dirty="0"/>
              <a:t>School districts </a:t>
            </a:r>
          </a:p>
          <a:p>
            <a:pPr lvl="1"/>
            <a:r>
              <a:rPr lang="en-US" sz="4000" dirty="0"/>
              <a:t>Irrigation, reservoir, or drainage conservation companies or districts</a:t>
            </a:r>
          </a:p>
          <a:p>
            <a:pPr lvl="1"/>
            <a:endParaRPr lang="en-US" sz="3840" dirty="0"/>
          </a:p>
        </p:txBody>
      </p:sp>
    </p:spTree>
    <p:extLst>
      <p:ext uri="{BB962C8B-B14F-4D97-AF65-F5344CB8AC3E}">
        <p14:creationId xmlns:p14="http://schemas.microsoft.com/office/powerpoint/2010/main" val="4074704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8858" y="521385"/>
            <a:ext cx="8718280" cy="2360526"/>
          </a:xfrm>
        </p:spPr>
        <p:txBody>
          <a:bodyPr/>
          <a:lstStyle/>
          <a:p>
            <a:pPr algn="ctr">
              <a:defRPr/>
            </a:pPr>
            <a:r>
              <a:rPr lang="en-US" dirty="0"/>
              <a:t>Exemptions</a:t>
            </a:r>
            <a:br>
              <a:rPr lang="en-US" dirty="0"/>
            </a:br>
            <a:r>
              <a:rPr lang="en-US" dirty="0"/>
              <a:t>Background</a:t>
            </a:r>
          </a:p>
        </p:txBody>
      </p:sp>
      <p:sp>
        <p:nvSpPr>
          <p:cNvPr id="3" name="Content Placeholder 2"/>
          <p:cNvSpPr>
            <a:spLocks noGrp="1"/>
          </p:cNvSpPr>
          <p:nvPr>
            <p:ph idx="1"/>
          </p:nvPr>
        </p:nvSpPr>
        <p:spPr>
          <a:xfrm>
            <a:off x="822960" y="3429000"/>
            <a:ext cx="11430000" cy="5455920"/>
          </a:xfrm>
        </p:spPr>
        <p:txBody>
          <a:bodyPr>
            <a:normAutofit lnSpcReduction="10000"/>
          </a:bodyPr>
          <a:lstStyle/>
          <a:p>
            <a:pPr>
              <a:defRPr/>
            </a:pPr>
            <a:r>
              <a:rPr lang="en-US" sz="4320" dirty="0">
                <a:latin typeface="+mn-lt"/>
              </a:rPr>
              <a:t>To be exempt, the </a:t>
            </a:r>
            <a:r>
              <a:rPr lang="en-US" sz="4320" u="sng" dirty="0">
                <a:latin typeface="+mn-lt"/>
              </a:rPr>
              <a:t>employer must meet two tests</a:t>
            </a:r>
            <a:r>
              <a:rPr lang="en-US" sz="4320" dirty="0">
                <a:latin typeface="+mn-lt"/>
              </a:rPr>
              <a:t> with respect to the employee:</a:t>
            </a:r>
            <a:endParaRPr lang="en-US" sz="4320" u="sng" dirty="0">
              <a:latin typeface="+mn-lt"/>
            </a:endParaRPr>
          </a:p>
          <a:p>
            <a:pPr lvl="1">
              <a:defRPr/>
            </a:pPr>
            <a:endParaRPr lang="en-US" sz="4320" u="sng" dirty="0">
              <a:latin typeface="+mn-lt"/>
            </a:endParaRPr>
          </a:p>
          <a:p>
            <a:pPr lvl="1">
              <a:defRPr/>
            </a:pPr>
            <a:r>
              <a:rPr lang="en-US" sz="4320" u="sng" dirty="0">
                <a:latin typeface="+mn-lt"/>
              </a:rPr>
              <a:t>Salary-Basis Test</a:t>
            </a:r>
          </a:p>
          <a:p>
            <a:pPr lvl="1">
              <a:defRPr/>
            </a:pPr>
            <a:r>
              <a:rPr lang="en-US" sz="4320" u="sng" dirty="0">
                <a:latin typeface="+mn-lt"/>
              </a:rPr>
              <a:t>Duty-Basis Test </a:t>
            </a:r>
          </a:p>
          <a:p>
            <a:pPr>
              <a:defRPr/>
            </a:pPr>
            <a:endParaRPr lang="en-US" sz="4320" i="1" dirty="0">
              <a:latin typeface="+mn-lt"/>
            </a:endParaRPr>
          </a:p>
          <a:p>
            <a:pPr>
              <a:defRPr/>
            </a:pPr>
            <a:r>
              <a:rPr lang="en-US" sz="4320" i="1" dirty="0">
                <a:latin typeface="+mn-lt"/>
              </a:rPr>
              <a:t>Meeting one of the tests is insufficient.</a:t>
            </a:r>
          </a:p>
          <a:p>
            <a:pPr marL="411480" lvl="1" indent="0">
              <a:buNone/>
              <a:defRPr/>
            </a:pPr>
            <a:endParaRPr lang="en-US" sz="2880" u="sng" dirty="0"/>
          </a:p>
          <a:p>
            <a:pPr>
              <a:defRPr/>
            </a:pPr>
            <a:endParaRPr lang="en-US" sz="2880" dirty="0"/>
          </a:p>
        </p:txBody>
      </p:sp>
    </p:spTree>
    <p:extLst>
      <p:ext uri="{BB962C8B-B14F-4D97-AF65-F5344CB8AC3E}">
        <p14:creationId xmlns:p14="http://schemas.microsoft.com/office/powerpoint/2010/main" val="1595047937"/>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5273" y="657069"/>
            <a:ext cx="10513696" cy="1650998"/>
          </a:xfrm>
        </p:spPr>
        <p:txBody>
          <a:bodyPr/>
          <a:lstStyle/>
          <a:p>
            <a:pPr algn="ctr"/>
            <a:r>
              <a:rPr lang="en-US" dirty="0"/>
              <a:t>COMPS Salary Thresholds</a:t>
            </a:r>
          </a:p>
        </p:txBody>
      </p:sp>
      <p:sp>
        <p:nvSpPr>
          <p:cNvPr id="3" name="Content Placeholder 2"/>
          <p:cNvSpPr>
            <a:spLocks noGrp="1"/>
          </p:cNvSpPr>
          <p:nvPr>
            <p:ph idx="1"/>
          </p:nvPr>
        </p:nvSpPr>
        <p:spPr>
          <a:xfrm>
            <a:off x="381001" y="2308067"/>
            <a:ext cx="13685519" cy="8187061"/>
          </a:xfrm>
        </p:spPr>
        <p:txBody>
          <a:bodyPr>
            <a:normAutofit lnSpcReduction="10000"/>
          </a:bodyPr>
          <a:lstStyle/>
          <a:p>
            <a:pPr marL="0" indent="0">
              <a:buNone/>
            </a:pPr>
            <a:r>
              <a:rPr lang="en-US" b="1" u="sng" dirty="0"/>
              <a:t>Date</a:t>
            </a:r>
            <a:r>
              <a:rPr lang="en-US" u="sng" dirty="0"/>
              <a:t> </a:t>
            </a:r>
            <a:r>
              <a:rPr lang="en-US" dirty="0"/>
              <a:t>					</a:t>
            </a:r>
            <a:r>
              <a:rPr lang="en-US" b="1" u="sng" dirty="0"/>
              <a:t>Salary Requirement </a:t>
            </a:r>
          </a:p>
          <a:p>
            <a:pPr marL="0" indent="0">
              <a:buNone/>
            </a:pPr>
            <a:r>
              <a:rPr lang="en-US" dirty="0"/>
              <a:t>July 1, 2020	 			$684.00 per week ($35,568 per year) </a:t>
            </a:r>
          </a:p>
          <a:p>
            <a:pPr marL="0" indent="0">
              <a:buNone/>
            </a:pPr>
            <a:r>
              <a:rPr lang="en-US" dirty="0"/>
              <a:t>January 1, 2021 			$778.85 per week ($40,500 per year) </a:t>
            </a:r>
          </a:p>
          <a:p>
            <a:pPr marL="0" indent="0">
              <a:buNone/>
            </a:pPr>
            <a:r>
              <a:rPr lang="en-US" dirty="0"/>
              <a:t>January 1, 2022 			$865.38 per week ($45,000 per year) </a:t>
            </a:r>
          </a:p>
          <a:p>
            <a:pPr marL="0" indent="0">
              <a:buNone/>
            </a:pPr>
            <a:r>
              <a:rPr lang="en-US" dirty="0"/>
              <a:t>January 1, 2023 			$961.54 per week ($50,000 per year) </a:t>
            </a:r>
          </a:p>
          <a:p>
            <a:pPr marL="0" indent="0">
              <a:buNone/>
            </a:pPr>
            <a:r>
              <a:rPr lang="en-US" dirty="0"/>
              <a:t>January 1, 2024 			$1,057.69 per week ($55,000 per year) </a:t>
            </a:r>
          </a:p>
          <a:p>
            <a:pPr marL="0" indent="0">
              <a:buNone/>
            </a:pPr>
            <a:r>
              <a:rPr lang="en-US" dirty="0"/>
              <a:t>Except the 2020 salary does not apply to the following two categories of employers, to whom the salary schedule applies only as of January 1, 2021 — (A) non-profit employers with annual total gross revenue of under $50 million, and (B) for-profit employers with annual total gross revenue of under $1 million.. </a:t>
            </a:r>
          </a:p>
          <a:p>
            <a:pPr marL="0" indent="0">
              <a:buNone/>
            </a:pPr>
            <a:r>
              <a:rPr lang="en-US" dirty="0"/>
              <a:t>======================================================</a:t>
            </a:r>
          </a:p>
          <a:p>
            <a:pPr marL="0" indent="0">
              <a:buNone/>
            </a:pPr>
            <a:r>
              <a:rPr lang="en-US" dirty="0"/>
              <a:t>January 1, 2020 			Federal law (</a:t>
            </a:r>
            <a:r>
              <a:rPr lang="en-US" dirty="0" err="1"/>
              <a:t>FLSA</a:t>
            </a:r>
            <a:r>
              <a:rPr lang="en-US" dirty="0"/>
              <a:t>): $684.00 per week 								($35,568 per year)</a:t>
            </a:r>
          </a:p>
        </p:txBody>
      </p:sp>
    </p:spTree>
    <p:extLst>
      <p:ext uri="{BB962C8B-B14F-4D97-AF65-F5344CB8AC3E}">
        <p14:creationId xmlns:p14="http://schemas.microsoft.com/office/powerpoint/2010/main" val="4147083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ircle(in)">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ircle(in)">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ircle(in)">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circle(in)">
                                      <p:cBhvr>
                                        <p:cTn id="32" dur="2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circle(in)">
                                      <p:cBhvr>
                                        <p:cTn id="37" dur="20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circle(in)">
                                      <p:cBhvr>
                                        <p:cTn id="42"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7550" y="574720"/>
            <a:ext cx="11288608" cy="2240848"/>
          </a:xfrm>
        </p:spPr>
        <p:txBody>
          <a:bodyPr/>
          <a:lstStyle/>
          <a:p>
            <a:pPr algn="ctr"/>
            <a:r>
              <a:rPr lang="en-US" b="1" dirty="0" err="1"/>
              <a:t>FLSA</a:t>
            </a:r>
            <a:r>
              <a:rPr lang="en-US" b="1" dirty="0"/>
              <a:t>/COMPS </a:t>
            </a:r>
            <a:br>
              <a:rPr lang="en-US" b="1" dirty="0"/>
            </a:br>
            <a:r>
              <a:rPr lang="en-US" b="1" dirty="0"/>
              <a:t>White-Collar Exemptions</a:t>
            </a:r>
          </a:p>
        </p:txBody>
      </p:sp>
      <p:sp>
        <p:nvSpPr>
          <p:cNvPr id="3" name="Content Placeholder 2"/>
          <p:cNvSpPr>
            <a:spLocks noGrp="1"/>
          </p:cNvSpPr>
          <p:nvPr>
            <p:ph idx="1"/>
          </p:nvPr>
        </p:nvSpPr>
        <p:spPr>
          <a:xfrm>
            <a:off x="634166" y="3325624"/>
            <a:ext cx="13533120" cy="6712770"/>
          </a:xfrm>
        </p:spPr>
        <p:txBody>
          <a:bodyPr>
            <a:normAutofit fontScale="85000" lnSpcReduction="20000"/>
          </a:bodyPr>
          <a:lstStyle/>
          <a:p>
            <a:r>
              <a:rPr lang="en-US" sz="6400" dirty="0"/>
              <a:t>  Administrative </a:t>
            </a:r>
          </a:p>
          <a:p>
            <a:r>
              <a:rPr lang="en-US" sz="6400" dirty="0"/>
              <a:t>  Executives &amp; Supervisors</a:t>
            </a:r>
          </a:p>
          <a:p>
            <a:r>
              <a:rPr lang="en-US" sz="6400" dirty="0"/>
              <a:t>  Professional </a:t>
            </a:r>
          </a:p>
          <a:p>
            <a:r>
              <a:rPr lang="en-US" sz="6400" dirty="0"/>
              <a:t>  Outside Sales </a:t>
            </a:r>
          </a:p>
          <a:p>
            <a:r>
              <a:rPr lang="en-US" sz="6400" dirty="0"/>
              <a:t>  Other Exemptions</a:t>
            </a:r>
          </a:p>
          <a:p>
            <a:pPr lvl="1"/>
            <a:r>
              <a:rPr lang="en-US" sz="6080" dirty="0"/>
              <a:t> COMPS states that it shall be liberally construed, except the exemptions, which shall be narrowly construed.  </a:t>
            </a:r>
          </a:p>
        </p:txBody>
      </p:sp>
    </p:spTree>
    <p:extLst>
      <p:ext uri="{BB962C8B-B14F-4D97-AF65-F5344CB8AC3E}">
        <p14:creationId xmlns:p14="http://schemas.microsoft.com/office/powerpoint/2010/main" val="3365476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310" y="474967"/>
            <a:ext cx="11288608" cy="2240848"/>
          </a:xfrm>
        </p:spPr>
        <p:txBody>
          <a:bodyPr/>
          <a:lstStyle/>
          <a:p>
            <a:pPr algn="ctr"/>
            <a:r>
              <a:rPr lang="en-US" b="1" dirty="0" err="1"/>
              <a:t>FLSA</a:t>
            </a:r>
            <a:r>
              <a:rPr lang="en-US" b="1" dirty="0"/>
              <a:t>/COMPS </a:t>
            </a:r>
            <a:br>
              <a:rPr lang="en-US" b="1" dirty="0"/>
            </a:br>
            <a:r>
              <a:rPr lang="en-US" b="1" dirty="0"/>
              <a:t>White-Collar Exemptions</a:t>
            </a:r>
          </a:p>
        </p:txBody>
      </p:sp>
      <p:sp>
        <p:nvSpPr>
          <p:cNvPr id="3" name="Content Placeholder 2"/>
          <p:cNvSpPr>
            <a:spLocks noGrp="1"/>
          </p:cNvSpPr>
          <p:nvPr>
            <p:ph idx="1"/>
          </p:nvPr>
        </p:nvSpPr>
        <p:spPr>
          <a:xfrm>
            <a:off x="975360" y="3284681"/>
            <a:ext cx="13533120" cy="6712770"/>
          </a:xfrm>
        </p:spPr>
        <p:txBody>
          <a:bodyPr>
            <a:normAutofit/>
          </a:bodyPr>
          <a:lstStyle/>
          <a:p>
            <a:r>
              <a:rPr lang="en-US" sz="6400" dirty="0"/>
              <a:t>  Administrative </a:t>
            </a:r>
          </a:p>
          <a:p>
            <a:r>
              <a:rPr lang="en-US" sz="6400" dirty="0"/>
              <a:t>  Executives &amp; Supervisors</a:t>
            </a:r>
          </a:p>
          <a:p>
            <a:r>
              <a:rPr lang="en-US" sz="6400" dirty="0"/>
              <a:t>  Professional </a:t>
            </a:r>
          </a:p>
          <a:p>
            <a:r>
              <a:rPr lang="en-US" sz="6400" dirty="0"/>
              <a:t>  Outside Sales </a:t>
            </a:r>
          </a:p>
          <a:p>
            <a:r>
              <a:rPr lang="en-US" sz="6400" dirty="0"/>
              <a:t>  Other Exemptions</a:t>
            </a:r>
          </a:p>
        </p:txBody>
      </p:sp>
    </p:spTree>
    <p:extLst>
      <p:ext uri="{BB962C8B-B14F-4D97-AF65-F5344CB8AC3E}">
        <p14:creationId xmlns:p14="http://schemas.microsoft.com/office/powerpoint/2010/main" val="169388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a:xfrm>
            <a:off x="2556977" y="530986"/>
            <a:ext cx="9537426" cy="1009650"/>
          </a:xfrm>
        </p:spPr>
        <p:txBody>
          <a:bodyPr>
            <a:noAutofit/>
          </a:bodyPr>
          <a:lstStyle/>
          <a:p>
            <a:pPr algn="ctr" eaLnBrk="1" hangingPunct="1"/>
            <a:r>
              <a:rPr lang="en-US" altLang="en-US" sz="6000" b="1" dirty="0"/>
              <a:t>Federal Administrative Exemption</a:t>
            </a:r>
          </a:p>
        </p:txBody>
      </p:sp>
      <p:sp>
        <p:nvSpPr>
          <p:cNvPr id="156675" name="Rectangle 3"/>
          <p:cNvSpPr>
            <a:spLocks noGrp="1" noChangeArrowheads="1"/>
          </p:cNvSpPr>
          <p:nvPr>
            <p:ph idx="1"/>
          </p:nvPr>
        </p:nvSpPr>
        <p:spPr>
          <a:xfrm>
            <a:off x="527082" y="3091355"/>
            <a:ext cx="13597217" cy="6988815"/>
          </a:xfrm>
        </p:spPr>
        <p:txBody>
          <a:bodyPr>
            <a:normAutofit/>
          </a:bodyPr>
          <a:lstStyle/>
          <a:p>
            <a:pPr marL="0" indent="0">
              <a:lnSpc>
                <a:spcPct val="90000"/>
              </a:lnSpc>
              <a:buNone/>
            </a:pPr>
            <a:r>
              <a:rPr lang="en-US" altLang="en-US" sz="4400" dirty="0">
                <a:latin typeface="+mn-lt"/>
                <a:cs typeface="Arial" panose="020B0604020202020204" pitchFamily="34" charset="0"/>
              </a:rPr>
              <a:t>1) The employee must make the federally-required weekly salary; </a:t>
            </a:r>
          </a:p>
          <a:p>
            <a:pPr marL="0" indent="0">
              <a:lnSpc>
                <a:spcPct val="90000"/>
              </a:lnSpc>
              <a:buNone/>
            </a:pPr>
            <a:r>
              <a:rPr lang="en-US" altLang="en-US" sz="4400" dirty="0">
                <a:latin typeface="+mn-lt"/>
                <a:cs typeface="Arial" panose="020B0604020202020204" pitchFamily="34" charset="0"/>
              </a:rPr>
              <a:t>2) The employee must have the primary duty of performing office or </a:t>
            </a:r>
            <a:r>
              <a:rPr lang="en-US" altLang="en-US" sz="4400" dirty="0" err="1">
                <a:latin typeface="+mn-lt"/>
                <a:cs typeface="Arial" panose="020B0604020202020204" pitchFamily="34" charset="0"/>
              </a:rPr>
              <a:t>nonmanual</a:t>
            </a:r>
            <a:r>
              <a:rPr lang="en-US" altLang="en-US" sz="4400" dirty="0">
                <a:latin typeface="+mn-lt"/>
                <a:cs typeface="Arial" panose="020B0604020202020204" pitchFamily="34" charset="0"/>
              </a:rPr>
              <a:t> work that is directly related to the management or general business operations of the employer or its customers; and</a:t>
            </a:r>
          </a:p>
          <a:p>
            <a:pPr marL="0" indent="0">
              <a:lnSpc>
                <a:spcPct val="90000"/>
              </a:lnSpc>
              <a:buNone/>
            </a:pPr>
            <a:r>
              <a:rPr lang="en-US" altLang="en-US" sz="4400" dirty="0">
                <a:latin typeface="+mn-lt"/>
                <a:cs typeface="Arial" panose="020B0604020202020204" pitchFamily="34" charset="0"/>
              </a:rPr>
              <a:t>3) The employee’s primary duty must include the exercise of discretion and independent judgment on significant matters. </a:t>
            </a:r>
          </a:p>
          <a:p>
            <a:pPr eaLnBrk="1" hangingPunct="1">
              <a:lnSpc>
                <a:spcPct val="90000"/>
              </a:lnSpc>
            </a:pPr>
            <a:endParaRPr lang="en-US" altLang="en-US" sz="3360" dirty="0"/>
          </a:p>
        </p:txBody>
      </p:sp>
    </p:spTree>
    <p:extLst>
      <p:ext uri="{BB962C8B-B14F-4D97-AF65-F5344CB8AC3E}">
        <p14:creationId xmlns:p14="http://schemas.microsoft.com/office/powerpoint/2010/main" val="35173666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156674"/>
                                        </p:tgtEl>
                                        <p:attrNameLst>
                                          <p:attrName>style.visibility</p:attrName>
                                        </p:attrNameLst>
                                      </p:cBhvr>
                                      <p:to>
                                        <p:strVal val="visible"/>
                                      </p:to>
                                    </p:set>
                                    <p:animEffect transition="in" filter="randombar(horizontal)">
                                      <p:cBhvr>
                                        <p:cTn id="7" dur="600">
                                          <p:stCondLst>
                                            <p:cond delay="0"/>
                                          </p:stCondLst>
                                        </p:cTn>
                                        <p:tgtEl>
                                          <p:spTgt spid="15667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56675">
                                            <p:txEl>
                                              <p:pRg st="0" end="0"/>
                                            </p:txEl>
                                          </p:spTgt>
                                        </p:tgtEl>
                                        <p:attrNameLst>
                                          <p:attrName>style.visibility</p:attrName>
                                        </p:attrNameLst>
                                      </p:cBhvr>
                                      <p:to>
                                        <p:strVal val="visible"/>
                                      </p:to>
                                    </p:set>
                                    <p:anim calcmode="lin" valueType="num">
                                      <p:cBhvr additive="base">
                                        <p:cTn id="12" dur="500" fill="hold"/>
                                        <p:tgtEl>
                                          <p:spTgt spid="15667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566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56675">
                                            <p:txEl>
                                              <p:pRg st="1" end="1"/>
                                            </p:txEl>
                                          </p:spTgt>
                                        </p:tgtEl>
                                        <p:attrNameLst>
                                          <p:attrName>style.visibility</p:attrName>
                                        </p:attrNameLst>
                                      </p:cBhvr>
                                      <p:to>
                                        <p:strVal val="visible"/>
                                      </p:to>
                                    </p:set>
                                    <p:anim calcmode="lin" valueType="num">
                                      <p:cBhvr additive="base">
                                        <p:cTn id="18" dur="500" fill="hold"/>
                                        <p:tgtEl>
                                          <p:spTgt spid="156675">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566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56675">
                                            <p:txEl>
                                              <p:pRg st="2" end="2"/>
                                            </p:txEl>
                                          </p:spTgt>
                                        </p:tgtEl>
                                        <p:attrNameLst>
                                          <p:attrName>style.visibility</p:attrName>
                                        </p:attrNameLst>
                                      </p:cBhvr>
                                      <p:to>
                                        <p:strVal val="visible"/>
                                      </p:to>
                                    </p:set>
                                    <p:anim calcmode="lin" valueType="num">
                                      <p:cBhvr additive="base">
                                        <p:cTn id="24" dur="500" fill="hold"/>
                                        <p:tgtEl>
                                          <p:spTgt spid="156675">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5667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4" grpId="0"/>
      <p:bldP spid="156675"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4393" y="267149"/>
            <a:ext cx="11288608" cy="2240848"/>
          </a:xfrm>
        </p:spPr>
        <p:txBody>
          <a:bodyPr/>
          <a:lstStyle/>
          <a:p>
            <a:pPr algn="ctr"/>
            <a:r>
              <a:rPr lang="en-US" b="1" dirty="0"/>
              <a:t>COMPS Administrative Exemption</a:t>
            </a:r>
          </a:p>
        </p:txBody>
      </p:sp>
      <p:sp>
        <p:nvSpPr>
          <p:cNvPr id="3" name="Content Placeholder 2"/>
          <p:cNvSpPr>
            <a:spLocks noGrp="1"/>
          </p:cNvSpPr>
          <p:nvPr>
            <p:ph idx="1"/>
          </p:nvPr>
        </p:nvSpPr>
        <p:spPr>
          <a:xfrm>
            <a:off x="378822" y="2673532"/>
            <a:ext cx="13968549" cy="7290633"/>
          </a:xfrm>
        </p:spPr>
        <p:txBody>
          <a:bodyPr>
            <a:noAutofit/>
          </a:bodyPr>
          <a:lstStyle/>
          <a:p>
            <a:pPr marL="731531" lvl="1" indent="0">
              <a:buNone/>
            </a:pPr>
            <a:r>
              <a:rPr lang="en-US" sz="4000" dirty="0"/>
              <a:t>1.	Meets the then-current salary-basis test.</a:t>
            </a:r>
          </a:p>
          <a:p>
            <a:pPr marL="731531" lvl="1" indent="0">
              <a:buNone/>
            </a:pPr>
            <a:r>
              <a:rPr lang="en-US" sz="4000" dirty="0"/>
              <a:t>2.	Directly serves the executive, and regularly performs duties important to the decision-making process of the executive. </a:t>
            </a:r>
          </a:p>
          <a:p>
            <a:pPr marL="1463066" lvl="2" indent="0">
              <a:buNone/>
            </a:pPr>
            <a:r>
              <a:rPr lang="en-US" sz="4000" dirty="0"/>
              <a:t>*The term “executive” is not defined in COMPS.  </a:t>
            </a:r>
          </a:p>
          <a:p>
            <a:pPr marL="731531" lvl="1" indent="0">
              <a:buNone/>
            </a:pPr>
            <a:r>
              <a:rPr lang="en-US" sz="4000" dirty="0"/>
              <a:t>3.	The employee must regularly exercise independent judgment and discretion in matters of significance, with a primary duty that is </a:t>
            </a:r>
            <a:r>
              <a:rPr lang="en-US" sz="4000" dirty="0" err="1"/>
              <a:t>nonmanual</a:t>
            </a:r>
            <a:r>
              <a:rPr lang="en-US" sz="4000" dirty="0"/>
              <a:t> in nature and directly related to management policies or general business operations.</a:t>
            </a:r>
          </a:p>
        </p:txBody>
      </p:sp>
    </p:spTree>
    <p:extLst>
      <p:ext uri="{BB962C8B-B14F-4D97-AF65-F5344CB8AC3E}">
        <p14:creationId xmlns:p14="http://schemas.microsoft.com/office/powerpoint/2010/main" val="1187951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291563" y="545241"/>
            <a:ext cx="11285668" cy="1184799"/>
          </a:xfrm>
        </p:spPr>
        <p:txBody>
          <a:bodyPr>
            <a:normAutofit/>
          </a:bodyPr>
          <a:lstStyle/>
          <a:p>
            <a:pPr algn="ctr" eaLnBrk="1" hangingPunct="1"/>
            <a:r>
              <a:rPr lang="en-US" altLang="en-US" sz="6000" b="1" dirty="0"/>
              <a:t>Federal Executive Exemption</a:t>
            </a:r>
          </a:p>
        </p:txBody>
      </p:sp>
      <p:sp>
        <p:nvSpPr>
          <p:cNvPr id="18435" name="Rectangle 3"/>
          <p:cNvSpPr>
            <a:spLocks noGrp="1" noChangeArrowheads="1"/>
          </p:cNvSpPr>
          <p:nvPr>
            <p:ph idx="1"/>
          </p:nvPr>
        </p:nvSpPr>
        <p:spPr>
          <a:xfrm>
            <a:off x="631372" y="2373086"/>
            <a:ext cx="13694228" cy="8122042"/>
          </a:xfrm>
        </p:spPr>
        <p:txBody>
          <a:bodyPr>
            <a:normAutofit fontScale="70000" lnSpcReduction="20000"/>
          </a:bodyPr>
          <a:lstStyle/>
          <a:p>
            <a:pPr marL="0" indent="0">
              <a:buNone/>
            </a:pPr>
            <a:r>
              <a:rPr lang="en-US" sz="5700" dirty="0"/>
              <a:t>1) The employee must make the required rate on a salary basis, exclusive of board or lodging; </a:t>
            </a:r>
          </a:p>
          <a:p>
            <a:pPr marL="0" indent="0">
              <a:buNone/>
            </a:pPr>
            <a:r>
              <a:rPr lang="en-US" sz="5700" dirty="0"/>
              <a:t>2) The employee must have the primary duty of management of the enterprise in which he or she is employed, or manage a customarily recognized department; </a:t>
            </a:r>
          </a:p>
          <a:p>
            <a:pPr marL="0" indent="0">
              <a:buNone/>
            </a:pPr>
            <a:r>
              <a:rPr lang="en-US" sz="5700" dirty="0"/>
              <a:t>3) The employee must customarily and regularly direct the work of at least two other employees or their equivalent; and </a:t>
            </a:r>
          </a:p>
          <a:p>
            <a:pPr marL="0" indent="0">
              <a:buNone/>
            </a:pPr>
            <a:r>
              <a:rPr lang="en-US" sz="5700" dirty="0"/>
              <a:t>4) The employee must have the authority to hire or fire employees, or their recommendations about hiring, firing, advancement, promotion, etc. must be given particular weight. </a:t>
            </a:r>
          </a:p>
          <a:p>
            <a:pPr marL="0" indent="0">
              <a:lnSpc>
                <a:spcPct val="90000"/>
              </a:lnSpc>
              <a:buNone/>
            </a:pPr>
            <a:endParaRPr lang="en-US" altLang="en-US" sz="4400" dirty="0">
              <a:latin typeface="+mn-lt"/>
              <a:cs typeface="Arial" panose="020B0604020202020204" pitchFamily="34" charset="0"/>
            </a:endParaRPr>
          </a:p>
          <a:p>
            <a:pPr marL="480060" lvl="1" indent="0">
              <a:lnSpc>
                <a:spcPct val="90000"/>
              </a:lnSpc>
              <a:buNone/>
            </a:pPr>
            <a:r>
              <a:rPr lang="en-US" altLang="en-US" sz="3600" b="1"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785067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435">
                                            <p:txEl>
                                              <p:pRg st="5" end="5"/>
                                            </p:txEl>
                                          </p:spTgt>
                                        </p:tgtEl>
                                        <p:attrNameLst>
                                          <p:attrName>style.visibility</p:attrName>
                                        </p:attrNameLst>
                                      </p:cBhvr>
                                      <p:to>
                                        <p:strVal val="visible"/>
                                      </p:to>
                                    </p:set>
                                    <p:animEffect transition="in" filter="fade">
                                      <p:cBhvr>
                                        <p:cTn id="7" dur="1000"/>
                                        <p:tgtEl>
                                          <p:spTgt spid="18435">
                                            <p:txEl>
                                              <p:pRg st="5" end="5"/>
                                            </p:txEl>
                                          </p:spTgt>
                                        </p:tgtEl>
                                      </p:cBhvr>
                                    </p:animEffect>
                                    <p:anim calcmode="lin" valueType="num">
                                      <p:cBhvr>
                                        <p:cTn id="8" dur="1000" fill="hold"/>
                                        <p:tgtEl>
                                          <p:spTgt spid="18435">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1843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18435">
                                            <p:txEl>
                                              <p:pRg st="0" end="0"/>
                                            </p:txEl>
                                          </p:spTgt>
                                        </p:tgtEl>
                                        <p:attrNameLst>
                                          <p:attrName>style.visibility</p:attrName>
                                        </p:attrNameLst>
                                      </p:cBhvr>
                                      <p:to>
                                        <p:strVal val="visible"/>
                                      </p:to>
                                    </p:set>
                                    <p:animEffect transition="in" filter="barn(inVertical)">
                                      <p:cBhvr>
                                        <p:cTn id="14" dur="500"/>
                                        <p:tgtEl>
                                          <p:spTgt spid="1843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18435">
                                            <p:txEl>
                                              <p:pRg st="1" end="1"/>
                                            </p:txEl>
                                          </p:spTgt>
                                        </p:tgtEl>
                                        <p:attrNameLst>
                                          <p:attrName>style.visibility</p:attrName>
                                        </p:attrNameLst>
                                      </p:cBhvr>
                                      <p:to>
                                        <p:strVal val="visible"/>
                                      </p:to>
                                    </p:set>
                                    <p:animEffect transition="in" filter="barn(inVertical)">
                                      <p:cBhvr>
                                        <p:cTn id="19" dur="500"/>
                                        <p:tgtEl>
                                          <p:spTgt spid="18435">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18435">
                                            <p:txEl>
                                              <p:pRg st="2" end="2"/>
                                            </p:txEl>
                                          </p:spTgt>
                                        </p:tgtEl>
                                        <p:attrNameLst>
                                          <p:attrName>style.visibility</p:attrName>
                                        </p:attrNameLst>
                                      </p:cBhvr>
                                      <p:to>
                                        <p:strVal val="visible"/>
                                      </p:to>
                                    </p:set>
                                    <p:animEffect transition="in" filter="barn(inVertical)">
                                      <p:cBhvr>
                                        <p:cTn id="24" dur="500"/>
                                        <p:tgtEl>
                                          <p:spTgt spid="18435">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18435">
                                            <p:txEl>
                                              <p:pRg st="3" end="3"/>
                                            </p:txEl>
                                          </p:spTgt>
                                        </p:tgtEl>
                                        <p:attrNameLst>
                                          <p:attrName>style.visibility</p:attrName>
                                        </p:attrNameLst>
                                      </p:cBhvr>
                                      <p:to>
                                        <p:strVal val="visible"/>
                                      </p:to>
                                    </p:set>
                                    <p:animEffect transition="in" filter="barn(inVertical)">
                                      <p:cBhvr>
                                        <p:cTn id="29" dur="500"/>
                                        <p:tgtEl>
                                          <p:spTgt spid="184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0064" y="267149"/>
            <a:ext cx="11288608" cy="2240848"/>
          </a:xfrm>
        </p:spPr>
        <p:txBody>
          <a:bodyPr/>
          <a:lstStyle/>
          <a:p>
            <a:pPr algn="ctr"/>
            <a:r>
              <a:rPr lang="en-US" b="1" dirty="0"/>
              <a:t>COMPS Executive Exemption</a:t>
            </a:r>
          </a:p>
        </p:txBody>
      </p:sp>
      <p:sp>
        <p:nvSpPr>
          <p:cNvPr id="3" name="Content Placeholder 2"/>
          <p:cNvSpPr>
            <a:spLocks noGrp="1"/>
          </p:cNvSpPr>
          <p:nvPr>
            <p:ph idx="1"/>
          </p:nvPr>
        </p:nvSpPr>
        <p:spPr>
          <a:xfrm>
            <a:off x="775536" y="2507997"/>
            <a:ext cx="13397664" cy="7588156"/>
          </a:xfrm>
        </p:spPr>
        <p:txBody>
          <a:bodyPr>
            <a:noAutofit/>
          </a:bodyPr>
          <a:lstStyle/>
          <a:p>
            <a:pPr marL="0" indent="0">
              <a:buNone/>
            </a:pPr>
            <a:r>
              <a:rPr lang="en-US" sz="4800" dirty="0"/>
              <a:t>1.	Meets the then-current federal salary-basis test.</a:t>
            </a:r>
          </a:p>
          <a:p>
            <a:pPr marL="0" indent="0">
              <a:buNone/>
            </a:pPr>
            <a:r>
              <a:rPr lang="en-US" sz="4800" dirty="0"/>
              <a:t>2.	Supervises the work of at least two full-time employees. </a:t>
            </a:r>
          </a:p>
          <a:p>
            <a:pPr marL="0" indent="0">
              <a:buNone/>
            </a:pPr>
            <a:r>
              <a:rPr lang="en-US" sz="4800" dirty="0"/>
              <a:t>3.	Has the authority to hire and fire, or to effectively recommend such action.</a:t>
            </a:r>
          </a:p>
          <a:p>
            <a:pPr marL="0" indent="0">
              <a:buNone/>
            </a:pPr>
            <a:r>
              <a:rPr lang="en-US" sz="4800" dirty="0"/>
              <a:t>4.	The employee must spend a minimum of 50% of the workweek in duties directly related to supervision.</a:t>
            </a:r>
          </a:p>
        </p:txBody>
      </p:sp>
    </p:spTree>
    <p:extLst>
      <p:ext uri="{BB962C8B-B14F-4D97-AF65-F5344CB8AC3E}">
        <p14:creationId xmlns:p14="http://schemas.microsoft.com/office/powerpoint/2010/main" val="3755781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487680"/>
            <a:ext cx="11288608" cy="2240848"/>
          </a:xfrm>
        </p:spPr>
        <p:txBody>
          <a:bodyPr/>
          <a:lstStyle/>
          <a:p>
            <a:pPr algn="ctr"/>
            <a:r>
              <a:rPr lang="en-US" sz="6400" b="1" dirty="0"/>
              <a:t>Equal Pay Act</a:t>
            </a:r>
            <a:br>
              <a:rPr lang="en-US" sz="6400" b="1" dirty="0"/>
            </a:br>
            <a:r>
              <a:rPr lang="en-US" sz="6400" b="1" dirty="0"/>
              <a:t>Senate Bill 19-085</a:t>
            </a:r>
            <a:endParaRPr lang="en-US" dirty="0"/>
          </a:p>
        </p:txBody>
      </p:sp>
      <p:sp>
        <p:nvSpPr>
          <p:cNvPr id="3" name="Content Placeholder 2"/>
          <p:cNvSpPr>
            <a:spLocks noGrp="1"/>
          </p:cNvSpPr>
          <p:nvPr>
            <p:ph idx="1"/>
          </p:nvPr>
        </p:nvSpPr>
        <p:spPr>
          <a:xfrm>
            <a:off x="775536" y="2892795"/>
            <a:ext cx="13367184" cy="6956600"/>
          </a:xfrm>
        </p:spPr>
        <p:txBody>
          <a:bodyPr>
            <a:noAutofit/>
          </a:bodyPr>
          <a:lstStyle/>
          <a:p>
            <a:r>
              <a:rPr lang="en-US" sz="4480" dirty="0"/>
              <a:t>Equal Pay Act contains the following:</a:t>
            </a:r>
          </a:p>
          <a:p>
            <a:pPr lvl="1"/>
            <a:r>
              <a:rPr lang="en-US" sz="4480" dirty="0"/>
              <a:t>“Employer” means the state or any political subdivision, commission, department institution, or school district thereof, and every other person employing a person in the state. </a:t>
            </a:r>
          </a:p>
          <a:p>
            <a:pPr lvl="1"/>
            <a:r>
              <a:rPr lang="en-US" sz="4480" dirty="0"/>
              <a:t>“Wage Rate” means all compensation received and benefits received by the employee.  </a:t>
            </a:r>
          </a:p>
        </p:txBody>
      </p:sp>
    </p:spTree>
    <p:extLst>
      <p:ext uri="{BB962C8B-B14F-4D97-AF65-F5344CB8AC3E}">
        <p14:creationId xmlns:p14="http://schemas.microsoft.com/office/powerpoint/2010/main" val="1323433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5959" y="474967"/>
            <a:ext cx="11288608" cy="2240848"/>
          </a:xfrm>
        </p:spPr>
        <p:txBody>
          <a:bodyPr/>
          <a:lstStyle/>
          <a:p>
            <a:pPr algn="ctr"/>
            <a:r>
              <a:rPr lang="en-US" b="1" dirty="0"/>
              <a:t>COMPS Executive Exemption</a:t>
            </a:r>
            <a:endParaRPr lang="en-US" dirty="0"/>
          </a:p>
        </p:txBody>
      </p:sp>
      <p:sp>
        <p:nvSpPr>
          <p:cNvPr id="3" name="Content Placeholder 2"/>
          <p:cNvSpPr>
            <a:spLocks noGrp="1"/>
          </p:cNvSpPr>
          <p:nvPr>
            <p:ph idx="1"/>
          </p:nvPr>
        </p:nvSpPr>
        <p:spPr>
          <a:xfrm>
            <a:off x="586854" y="3284680"/>
            <a:ext cx="13606818" cy="7210448"/>
          </a:xfrm>
        </p:spPr>
        <p:txBody>
          <a:bodyPr>
            <a:normAutofit/>
          </a:bodyPr>
          <a:lstStyle/>
          <a:p>
            <a:r>
              <a:rPr lang="en-US" sz="3400" dirty="0"/>
              <a:t>Generally, “management” includes, but is not limited to, activities such as: </a:t>
            </a:r>
          </a:p>
          <a:p>
            <a:pPr lvl="1"/>
            <a:r>
              <a:rPr lang="en-US" sz="3400" dirty="0"/>
              <a:t>Interviewing, selecting, and training of employees; </a:t>
            </a:r>
          </a:p>
          <a:p>
            <a:pPr lvl="1"/>
            <a:r>
              <a:rPr lang="en-US" sz="3400" dirty="0"/>
              <a:t>Setting and adjusting rates of pay and hours of work; </a:t>
            </a:r>
          </a:p>
          <a:p>
            <a:pPr lvl="1"/>
            <a:r>
              <a:rPr lang="en-US" sz="3400" dirty="0"/>
              <a:t>Directing the work of employees; </a:t>
            </a:r>
          </a:p>
          <a:p>
            <a:pPr lvl="1"/>
            <a:r>
              <a:rPr lang="en-US" sz="3400" dirty="0"/>
              <a:t>Maintaining production or sales records for use in supervision or control; appraising employees’ productivity and efficiency for the purpose of recommending promotions or other changes in status;</a:t>
            </a:r>
          </a:p>
          <a:p>
            <a:pPr lvl="1"/>
            <a:r>
              <a:rPr lang="en-US" sz="3400" dirty="0"/>
              <a:t>Handling employee complaints and grievances; disciplining employees; </a:t>
            </a:r>
          </a:p>
        </p:txBody>
      </p:sp>
    </p:spTree>
    <p:extLst>
      <p:ext uri="{BB962C8B-B14F-4D97-AF65-F5344CB8AC3E}">
        <p14:creationId xmlns:p14="http://schemas.microsoft.com/office/powerpoint/2010/main" val="2608747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8271" y="461611"/>
            <a:ext cx="11288608" cy="2240848"/>
          </a:xfrm>
        </p:spPr>
        <p:txBody>
          <a:bodyPr/>
          <a:lstStyle/>
          <a:p>
            <a:pPr algn="ctr"/>
            <a:r>
              <a:rPr lang="en-US" b="1" dirty="0"/>
              <a:t>COMPS Executive Exemption</a:t>
            </a:r>
            <a:endParaRPr lang="en-US" dirty="0"/>
          </a:p>
        </p:txBody>
      </p:sp>
      <p:sp>
        <p:nvSpPr>
          <p:cNvPr id="3" name="Content Placeholder 2"/>
          <p:cNvSpPr>
            <a:spLocks noGrp="1"/>
          </p:cNvSpPr>
          <p:nvPr>
            <p:ph idx="1"/>
          </p:nvPr>
        </p:nvSpPr>
        <p:spPr>
          <a:xfrm>
            <a:off x="453286" y="2702459"/>
            <a:ext cx="13538578" cy="7925567"/>
          </a:xfrm>
        </p:spPr>
        <p:txBody>
          <a:bodyPr/>
          <a:lstStyle/>
          <a:p>
            <a:pPr lvl="1"/>
            <a:r>
              <a:rPr lang="en-US" sz="3600" dirty="0"/>
              <a:t>Planning the work; determining the techniques to be used; apportioning the work among the employees; </a:t>
            </a:r>
          </a:p>
          <a:p>
            <a:pPr lvl="1"/>
            <a:r>
              <a:rPr lang="en-US" sz="3600" dirty="0"/>
              <a:t>Determining the type of materials, supplies, machinery, equipment or tools to be used, or merchandise to be bought, stocked and sold; </a:t>
            </a:r>
          </a:p>
          <a:p>
            <a:pPr lvl="1"/>
            <a:r>
              <a:rPr lang="en-US" sz="3600" dirty="0"/>
              <a:t>Controlling the flow and distribution of materials or merchandise and supplies; </a:t>
            </a:r>
          </a:p>
          <a:p>
            <a:pPr lvl="1"/>
            <a:r>
              <a:rPr lang="en-US" sz="3600" dirty="0"/>
              <a:t>Providing for the safety and security of the employees or the property; </a:t>
            </a:r>
          </a:p>
          <a:p>
            <a:pPr lvl="1"/>
            <a:r>
              <a:rPr lang="en-US" sz="3600" dirty="0"/>
              <a:t>Planning and controlling the budget; and </a:t>
            </a:r>
          </a:p>
          <a:p>
            <a:pPr lvl="1"/>
            <a:r>
              <a:rPr lang="en-US" sz="3600" dirty="0"/>
              <a:t>Monitoring or implementing legal compliance measures.</a:t>
            </a:r>
          </a:p>
          <a:p>
            <a:endParaRPr lang="en-US" dirty="0"/>
          </a:p>
        </p:txBody>
      </p:sp>
    </p:spTree>
    <p:extLst>
      <p:ext uri="{BB962C8B-B14F-4D97-AF65-F5344CB8AC3E}">
        <p14:creationId xmlns:p14="http://schemas.microsoft.com/office/powerpoint/2010/main" val="3609332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1321163" y="757576"/>
            <a:ext cx="11285668" cy="1459858"/>
          </a:xfrm>
        </p:spPr>
        <p:txBody>
          <a:bodyPr>
            <a:normAutofit/>
          </a:bodyPr>
          <a:lstStyle/>
          <a:p>
            <a:pPr algn="ctr" eaLnBrk="1" hangingPunct="1"/>
            <a:r>
              <a:rPr lang="en-US" altLang="en-US" sz="5400" b="1" dirty="0">
                <a:latin typeface="+mn-lt"/>
              </a:rPr>
              <a:t>Federal Professional Exemption</a:t>
            </a:r>
          </a:p>
        </p:txBody>
      </p:sp>
      <p:sp>
        <p:nvSpPr>
          <p:cNvPr id="160771" name="Rectangle 3"/>
          <p:cNvSpPr>
            <a:spLocks noGrp="1" noChangeArrowheads="1"/>
          </p:cNvSpPr>
          <p:nvPr>
            <p:ph idx="1"/>
          </p:nvPr>
        </p:nvSpPr>
        <p:spPr>
          <a:xfrm>
            <a:off x="694945" y="2951731"/>
            <a:ext cx="13268273" cy="5970913"/>
          </a:xfrm>
        </p:spPr>
        <p:txBody>
          <a:bodyPr>
            <a:noAutofit/>
          </a:bodyPr>
          <a:lstStyle/>
          <a:p>
            <a:pPr marL="0" indent="0">
              <a:lnSpc>
                <a:spcPct val="90000"/>
              </a:lnSpc>
              <a:buNone/>
            </a:pPr>
            <a:r>
              <a:rPr lang="en-US" altLang="en-US" sz="4800" dirty="0">
                <a:latin typeface="+mn-lt"/>
                <a:cs typeface="Arial" panose="020B0604020202020204" pitchFamily="34" charset="0"/>
              </a:rPr>
              <a:t>1) The employee must be compensated on a salary at a rate not less than the required weekly salary;</a:t>
            </a:r>
          </a:p>
          <a:p>
            <a:pPr eaLnBrk="1" hangingPunct="1">
              <a:lnSpc>
                <a:spcPct val="90000"/>
              </a:lnSpc>
              <a:buFont typeface="Wingdings" panose="05000000000000000000" pitchFamily="2" charset="2"/>
              <a:buNone/>
            </a:pPr>
            <a:endParaRPr lang="en-US" altLang="en-US" sz="4800" dirty="0">
              <a:latin typeface="+mn-lt"/>
              <a:cs typeface="Arial" panose="020B0604020202020204" pitchFamily="34" charset="0"/>
            </a:endParaRPr>
          </a:p>
          <a:p>
            <a:pPr marL="0" indent="0">
              <a:lnSpc>
                <a:spcPct val="90000"/>
              </a:lnSpc>
              <a:buNone/>
            </a:pPr>
            <a:r>
              <a:rPr lang="en-US" altLang="en-US" sz="4800" dirty="0">
                <a:latin typeface="+mn-lt"/>
                <a:cs typeface="Arial" panose="020B0604020202020204" pitchFamily="34" charset="0"/>
              </a:rPr>
              <a:t>2) The employee’s primary duty must be the performance of work requiring advanced knowledge, defined as work which is predominantly intellectual in character and which includes work requiring the consistent exercise of discretion and judgment; </a:t>
            </a:r>
          </a:p>
          <a:p>
            <a:pPr eaLnBrk="1" hangingPunct="1">
              <a:lnSpc>
                <a:spcPct val="90000"/>
              </a:lnSpc>
              <a:buFont typeface="Wingdings" panose="05000000000000000000" pitchFamily="2" charset="2"/>
              <a:buNone/>
            </a:pPr>
            <a:endParaRPr lang="en-US" altLang="en-US" sz="4200" dirty="0"/>
          </a:p>
        </p:txBody>
      </p:sp>
    </p:spTree>
    <p:extLst>
      <p:ext uri="{BB962C8B-B14F-4D97-AF65-F5344CB8AC3E}">
        <p14:creationId xmlns:p14="http://schemas.microsoft.com/office/powerpoint/2010/main" val="2883431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0771">
                                            <p:txEl>
                                              <p:pRg st="0" end="0"/>
                                            </p:txEl>
                                          </p:spTgt>
                                        </p:tgtEl>
                                        <p:attrNameLst>
                                          <p:attrName>style.visibility</p:attrName>
                                        </p:attrNameLst>
                                      </p:cBhvr>
                                      <p:to>
                                        <p:strVal val="visible"/>
                                      </p:to>
                                    </p:set>
                                    <p:anim calcmode="lin" valueType="num">
                                      <p:cBhvr additive="base">
                                        <p:cTn id="7" dur="500" fill="hold"/>
                                        <p:tgtEl>
                                          <p:spTgt spid="1607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07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0771">
                                            <p:txEl>
                                              <p:pRg st="2" end="2"/>
                                            </p:txEl>
                                          </p:spTgt>
                                        </p:tgtEl>
                                        <p:attrNameLst>
                                          <p:attrName>style.visibility</p:attrName>
                                        </p:attrNameLst>
                                      </p:cBhvr>
                                      <p:to>
                                        <p:strVal val="visible"/>
                                      </p:to>
                                    </p:set>
                                    <p:anim calcmode="lin" valueType="num">
                                      <p:cBhvr additive="base">
                                        <p:cTn id="13" dur="500" fill="hold"/>
                                        <p:tgtEl>
                                          <p:spTgt spid="16077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077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1" grpId="0" build="p"/>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1149851" y="774947"/>
            <a:ext cx="11285668" cy="1831775"/>
          </a:xfrm>
        </p:spPr>
        <p:txBody>
          <a:bodyPr>
            <a:normAutofit/>
          </a:bodyPr>
          <a:lstStyle/>
          <a:p>
            <a:pPr algn="ctr" eaLnBrk="1" hangingPunct="1"/>
            <a:r>
              <a:rPr lang="en-US" altLang="en-US" sz="5400" b="1" dirty="0"/>
              <a:t>Federal Professional Exemption</a:t>
            </a:r>
          </a:p>
        </p:txBody>
      </p:sp>
      <p:sp>
        <p:nvSpPr>
          <p:cNvPr id="161795" name="Rectangle 3"/>
          <p:cNvSpPr>
            <a:spLocks noGrp="1" noChangeArrowheads="1"/>
          </p:cNvSpPr>
          <p:nvPr>
            <p:ph idx="1"/>
          </p:nvPr>
        </p:nvSpPr>
        <p:spPr>
          <a:xfrm>
            <a:off x="768097" y="3453586"/>
            <a:ext cx="13221818" cy="6539500"/>
          </a:xfrm>
        </p:spPr>
        <p:txBody>
          <a:bodyPr>
            <a:normAutofit/>
          </a:bodyPr>
          <a:lstStyle/>
          <a:p>
            <a:pPr marL="0" indent="0">
              <a:buNone/>
            </a:pPr>
            <a:r>
              <a:rPr lang="en-US" altLang="en-US" sz="4800" dirty="0">
                <a:latin typeface="+mn-lt"/>
                <a:cs typeface="Arial" panose="020B0604020202020204" pitchFamily="34" charset="0"/>
              </a:rPr>
              <a:t>3) The advanced knowledge must be in a field of science or learning; and </a:t>
            </a:r>
          </a:p>
          <a:p>
            <a:pPr eaLnBrk="1" hangingPunct="1"/>
            <a:endParaRPr lang="en-US" altLang="en-US" sz="4800" dirty="0">
              <a:latin typeface="+mn-lt"/>
              <a:cs typeface="Arial" panose="020B0604020202020204" pitchFamily="34" charset="0"/>
            </a:endParaRPr>
          </a:p>
          <a:p>
            <a:pPr marL="0" indent="0">
              <a:buNone/>
            </a:pPr>
            <a:r>
              <a:rPr lang="en-US" altLang="en-US" sz="4800" dirty="0">
                <a:latin typeface="+mn-lt"/>
                <a:cs typeface="Arial" panose="020B0604020202020204" pitchFamily="34" charset="0"/>
              </a:rPr>
              <a:t>4) The advanced knowledge must be customarily acquired by a prolonged course of specialized intellectual instruction. </a:t>
            </a:r>
          </a:p>
          <a:p>
            <a:pPr eaLnBrk="1" hangingPunct="1"/>
            <a:endParaRPr lang="en-US" altLang="en-US" sz="3840" dirty="0"/>
          </a:p>
        </p:txBody>
      </p:sp>
    </p:spTree>
    <p:extLst>
      <p:ext uri="{BB962C8B-B14F-4D97-AF65-F5344CB8AC3E}">
        <p14:creationId xmlns:p14="http://schemas.microsoft.com/office/powerpoint/2010/main" val="21859174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161794"/>
                                        </p:tgtEl>
                                        <p:attrNameLst>
                                          <p:attrName>style.visibility</p:attrName>
                                        </p:attrNameLst>
                                      </p:cBhvr>
                                      <p:to>
                                        <p:strVal val="visible"/>
                                      </p:to>
                                    </p:set>
                                    <p:animEffect transition="in" filter="fade">
                                      <p:cBhvr>
                                        <p:cTn id="7" dur="1000">
                                          <p:stCondLst>
                                            <p:cond delay="0"/>
                                          </p:stCondLst>
                                        </p:cTn>
                                        <p:tgtEl>
                                          <p:spTgt spid="16179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61795">
                                            <p:txEl>
                                              <p:pRg st="0" end="0"/>
                                            </p:txEl>
                                          </p:spTgt>
                                        </p:tgtEl>
                                        <p:attrNameLst>
                                          <p:attrName>style.visibility</p:attrName>
                                        </p:attrNameLst>
                                      </p:cBhvr>
                                      <p:to>
                                        <p:strVal val="visible"/>
                                      </p:to>
                                    </p:set>
                                    <p:anim calcmode="lin" valueType="num">
                                      <p:cBhvr additive="base">
                                        <p:cTn id="12" dur="500" fill="hold"/>
                                        <p:tgtEl>
                                          <p:spTgt spid="16179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617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61795">
                                            <p:txEl>
                                              <p:pRg st="2" end="2"/>
                                            </p:txEl>
                                          </p:spTgt>
                                        </p:tgtEl>
                                        <p:attrNameLst>
                                          <p:attrName>style.visibility</p:attrName>
                                        </p:attrNameLst>
                                      </p:cBhvr>
                                      <p:to>
                                        <p:strVal val="visible"/>
                                      </p:to>
                                    </p:set>
                                    <p:anim calcmode="lin" valueType="num">
                                      <p:cBhvr additive="base">
                                        <p:cTn id="18" dur="500" fill="hold"/>
                                        <p:tgtEl>
                                          <p:spTgt spid="161795">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6179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4" grpId="0"/>
      <p:bldP spid="161795"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1823" y="558094"/>
            <a:ext cx="11288608" cy="2240848"/>
          </a:xfrm>
        </p:spPr>
        <p:txBody>
          <a:bodyPr/>
          <a:lstStyle/>
          <a:p>
            <a:pPr algn="ctr"/>
            <a:r>
              <a:rPr lang="en-US" b="1" dirty="0"/>
              <a:t>COMPS Professional Exemption</a:t>
            </a:r>
          </a:p>
        </p:txBody>
      </p:sp>
      <p:sp>
        <p:nvSpPr>
          <p:cNvPr id="3" name="Content Placeholder 2"/>
          <p:cNvSpPr>
            <a:spLocks noGrp="1"/>
          </p:cNvSpPr>
          <p:nvPr>
            <p:ph idx="1"/>
          </p:nvPr>
        </p:nvSpPr>
        <p:spPr>
          <a:xfrm>
            <a:off x="912494" y="3108961"/>
            <a:ext cx="12407266" cy="7188925"/>
          </a:xfrm>
        </p:spPr>
        <p:txBody>
          <a:bodyPr>
            <a:noAutofit/>
          </a:bodyPr>
          <a:lstStyle/>
          <a:p>
            <a:pPr marL="0" indent="0">
              <a:buNone/>
            </a:pPr>
            <a:r>
              <a:rPr lang="en-US" sz="4400" dirty="0"/>
              <a:t>1.	Meets the then-current salary-basis test.</a:t>
            </a:r>
          </a:p>
          <a:p>
            <a:pPr marL="0" indent="0">
              <a:buNone/>
            </a:pPr>
            <a:r>
              <a:rPr lang="en-US" sz="4400" dirty="0"/>
              <a:t>2.	Employed in a field or endeavor who has knowledge of an advanced type in a field of science or learning customarily acquired by a prolonged course of specialized intellectual instruction and study. </a:t>
            </a:r>
          </a:p>
          <a:p>
            <a:pPr marL="0" indent="0">
              <a:buNone/>
            </a:pPr>
            <a:r>
              <a:rPr lang="en-US" sz="4400" dirty="0"/>
              <a:t>3.	A professional employee must be employed in the field in which s/he was trained.</a:t>
            </a:r>
          </a:p>
        </p:txBody>
      </p:sp>
    </p:spTree>
    <p:extLst>
      <p:ext uri="{BB962C8B-B14F-4D97-AF65-F5344CB8AC3E}">
        <p14:creationId xmlns:p14="http://schemas.microsoft.com/office/powerpoint/2010/main" val="2173280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5659" y="707724"/>
            <a:ext cx="11288608" cy="1650361"/>
          </a:xfrm>
        </p:spPr>
        <p:txBody>
          <a:bodyPr/>
          <a:lstStyle/>
          <a:p>
            <a:pPr algn="ctr"/>
            <a:r>
              <a:rPr lang="en-US" b="1" dirty="0"/>
              <a:t>Federal Outside Sales</a:t>
            </a:r>
            <a:br>
              <a:rPr lang="en-US" b="1" dirty="0"/>
            </a:br>
            <a:r>
              <a:rPr lang="en-US" b="1" dirty="0"/>
              <a:t>Exemption</a:t>
            </a:r>
          </a:p>
        </p:txBody>
      </p:sp>
      <p:sp>
        <p:nvSpPr>
          <p:cNvPr id="3" name="Content Placeholder 2"/>
          <p:cNvSpPr>
            <a:spLocks noGrp="1"/>
          </p:cNvSpPr>
          <p:nvPr>
            <p:ph idx="1"/>
          </p:nvPr>
        </p:nvSpPr>
        <p:spPr>
          <a:xfrm>
            <a:off x="775537" y="3439235"/>
            <a:ext cx="13554612" cy="7014950"/>
          </a:xfrm>
        </p:spPr>
        <p:txBody>
          <a:bodyPr>
            <a:normAutofit/>
          </a:bodyPr>
          <a:lstStyle/>
          <a:p>
            <a:r>
              <a:rPr lang="en-US" sz="4000" dirty="0"/>
              <a:t>The employee’s primary duty must be making sales (as defined in the </a:t>
            </a:r>
            <a:r>
              <a:rPr lang="en-US" sz="4000" dirty="0" err="1"/>
              <a:t>FLSA</a:t>
            </a:r>
            <a:r>
              <a:rPr lang="en-US" sz="4000" dirty="0"/>
              <a:t>), or obtaining orders or contracts for services or for the use of facilities for which a consideration will be paid by the client or customer; and</a:t>
            </a:r>
          </a:p>
          <a:p>
            <a:r>
              <a:rPr lang="en-US" sz="4000" dirty="0"/>
              <a:t>The employee must be customarily and regularly engaged away from the employer’s place or places of business.</a:t>
            </a:r>
          </a:p>
          <a:p>
            <a:r>
              <a:rPr lang="en-US" sz="4000" dirty="0"/>
              <a:t>The salary requirements of the regulation do not apply to the outside sales exemption. </a:t>
            </a:r>
          </a:p>
        </p:txBody>
      </p:sp>
    </p:spTree>
    <p:extLst>
      <p:ext uri="{BB962C8B-B14F-4D97-AF65-F5344CB8AC3E}">
        <p14:creationId xmlns:p14="http://schemas.microsoft.com/office/powerpoint/2010/main" val="3965297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5241" y="313547"/>
            <a:ext cx="11288608" cy="2240848"/>
          </a:xfrm>
        </p:spPr>
        <p:txBody>
          <a:bodyPr/>
          <a:lstStyle/>
          <a:p>
            <a:pPr algn="ctr"/>
            <a:r>
              <a:rPr lang="en-US" b="1" dirty="0"/>
              <a:t>COMPS Outside Salesperson Exemption</a:t>
            </a:r>
          </a:p>
        </p:txBody>
      </p:sp>
      <p:sp>
        <p:nvSpPr>
          <p:cNvPr id="3" name="Content Placeholder 2"/>
          <p:cNvSpPr>
            <a:spLocks noGrp="1"/>
          </p:cNvSpPr>
          <p:nvPr>
            <p:ph idx="1"/>
          </p:nvPr>
        </p:nvSpPr>
        <p:spPr>
          <a:xfrm>
            <a:off x="700586" y="3145079"/>
            <a:ext cx="13397867" cy="7225357"/>
          </a:xfrm>
        </p:spPr>
        <p:txBody>
          <a:bodyPr>
            <a:noAutofit/>
          </a:bodyPr>
          <a:lstStyle/>
          <a:p>
            <a:pPr marL="0" indent="0">
              <a:buNone/>
            </a:pPr>
            <a:r>
              <a:rPr lang="en-US" sz="3840" dirty="0"/>
              <a:t>1.	This exemption covers an employee working primarily away from the employer's place of business or enterprise for the purpose of making sales or obtaining orders or contracts for any commodities, articles, goods, real estate, wares, merchandise, or services. </a:t>
            </a:r>
          </a:p>
          <a:p>
            <a:pPr marL="0" indent="0">
              <a:buNone/>
            </a:pPr>
            <a:r>
              <a:rPr lang="en-US" sz="3840" dirty="0"/>
              <a:t>2.	The employee must spend a minimum of 80% of the workweek in activities directly related to his or her own outside sales.</a:t>
            </a:r>
          </a:p>
          <a:p>
            <a:pPr marL="0" indent="0">
              <a:buNone/>
            </a:pPr>
            <a:r>
              <a:rPr lang="en-US" sz="3840" dirty="0"/>
              <a:t>3.	No reference in COMPS to any pay requirements for this exemption.  </a:t>
            </a:r>
          </a:p>
          <a:p>
            <a:endParaRPr lang="en-US" sz="3840" dirty="0"/>
          </a:p>
        </p:txBody>
      </p:sp>
    </p:spTree>
    <p:extLst>
      <p:ext uri="{BB962C8B-B14F-4D97-AF65-F5344CB8AC3E}">
        <p14:creationId xmlns:p14="http://schemas.microsoft.com/office/powerpoint/2010/main" val="1172941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5536" y="724349"/>
            <a:ext cx="11288608" cy="1582123"/>
          </a:xfrm>
        </p:spPr>
        <p:txBody>
          <a:bodyPr/>
          <a:lstStyle/>
          <a:p>
            <a:pPr algn="ctr"/>
            <a:r>
              <a:rPr lang="en-US" dirty="0"/>
              <a:t> </a:t>
            </a:r>
            <a:r>
              <a:rPr lang="en-US" b="1" dirty="0"/>
              <a:t>Other COMPS Exemptions</a:t>
            </a:r>
          </a:p>
        </p:txBody>
      </p:sp>
      <p:sp>
        <p:nvSpPr>
          <p:cNvPr id="3" name="Content Placeholder 2"/>
          <p:cNvSpPr>
            <a:spLocks noGrp="1"/>
          </p:cNvSpPr>
          <p:nvPr>
            <p:ph idx="1"/>
          </p:nvPr>
        </p:nvSpPr>
        <p:spPr>
          <a:xfrm>
            <a:off x="624342" y="2674961"/>
            <a:ext cx="13310022" cy="7574508"/>
          </a:xfrm>
        </p:spPr>
        <p:txBody>
          <a:bodyPr>
            <a:noAutofit/>
          </a:bodyPr>
          <a:lstStyle/>
          <a:p>
            <a:r>
              <a:rPr lang="en-US" sz="4400" b="1" dirty="0"/>
              <a:t>Owners or proprietors</a:t>
            </a:r>
            <a:r>
              <a:rPr lang="en-US" sz="4400" dirty="0"/>
              <a:t>. This exemption covers a full-time employee actively engaged in management of the employer who either: </a:t>
            </a:r>
          </a:p>
          <a:p>
            <a:pPr lvl="1"/>
            <a:r>
              <a:rPr lang="en-US" sz="4400" dirty="0"/>
              <a:t>(A) owns at least a bona fide 20% equity interest in the employer; or </a:t>
            </a:r>
          </a:p>
          <a:p>
            <a:pPr lvl="1"/>
            <a:r>
              <a:rPr lang="en-US" sz="4400" dirty="0"/>
              <a:t>(B) for a non-profit employer, is the highest-ranked and highest-paid employee, and is paid at least the salary threshold.</a:t>
            </a:r>
          </a:p>
        </p:txBody>
      </p:sp>
    </p:spTree>
    <p:extLst>
      <p:ext uri="{BB962C8B-B14F-4D97-AF65-F5344CB8AC3E}">
        <p14:creationId xmlns:p14="http://schemas.microsoft.com/office/powerpoint/2010/main" val="2941646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5536" y="724349"/>
            <a:ext cx="11288608" cy="1704952"/>
          </a:xfrm>
        </p:spPr>
        <p:txBody>
          <a:bodyPr/>
          <a:lstStyle/>
          <a:p>
            <a:pPr algn="ctr"/>
            <a:r>
              <a:rPr lang="en-US" b="1" dirty="0"/>
              <a:t>Other COMPS Exemptions</a:t>
            </a:r>
          </a:p>
        </p:txBody>
      </p:sp>
      <p:sp>
        <p:nvSpPr>
          <p:cNvPr id="3" name="Content Placeholder 2"/>
          <p:cNvSpPr>
            <a:spLocks noGrp="1"/>
          </p:cNvSpPr>
          <p:nvPr>
            <p:ph idx="1"/>
          </p:nvPr>
        </p:nvSpPr>
        <p:spPr>
          <a:xfrm>
            <a:off x="775334" y="2552131"/>
            <a:ext cx="13049848" cy="7533565"/>
          </a:xfrm>
        </p:spPr>
        <p:txBody>
          <a:bodyPr>
            <a:noAutofit/>
          </a:bodyPr>
          <a:lstStyle/>
          <a:p>
            <a:r>
              <a:rPr lang="en-US" sz="4400" b="1" dirty="0"/>
              <a:t>Interstate transportation workers and taxi cab drivers</a:t>
            </a:r>
            <a:r>
              <a:rPr lang="en-US" sz="4400" dirty="0"/>
              <a:t>. This exemption covers:</a:t>
            </a:r>
          </a:p>
          <a:p>
            <a:pPr lvl="1"/>
            <a:r>
              <a:rPr lang="en-US" sz="4400" dirty="0"/>
              <a:t>(A) an employee who is a driver, a driver’s helper, or a loader or mechanic of a motor carrier, if the employee crosses state lines in the course of his or her work, and </a:t>
            </a:r>
          </a:p>
          <a:p>
            <a:pPr lvl="1"/>
            <a:r>
              <a:rPr lang="en-US" sz="4400" dirty="0"/>
              <a:t>(B) taxi cab drivers employed by a taxi service provider licensed by a state or local government. </a:t>
            </a:r>
          </a:p>
        </p:txBody>
      </p:sp>
    </p:spTree>
    <p:extLst>
      <p:ext uri="{BB962C8B-B14F-4D97-AF65-F5344CB8AC3E}">
        <p14:creationId xmlns:p14="http://schemas.microsoft.com/office/powerpoint/2010/main" val="4229401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7303" y="740974"/>
            <a:ext cx="11288608" cy="1568475"/>
          </a:xfrm>
        </p:spPr>
        <p:txBody>
          <a:bodyPr/>
          <a:lstStyle/>
          <a:p>
            <a:pPr algn="ctr"/>
            <a:r>
              <a:rPr lang="en-US" b="1" dirty="0"/>
              <a:t>In-Residence Exemptions Under COMPS</a:t>
            </a:r>
          </a:p>
        </p:txBody>
      </p:sp>
      <p:sp>
        <p:nvSpPr>
          <p:cNvPr id="3" name="Content Placeholder 2"/>
          <p:cNvSpPr>
            <a:spLocks noGrp="1"/>
          </p:cNvSpPr>
          <p:nvPr>
            <p:ph idx="1"/>
          </p:nvPr>
        </p:nvSpPr>
        <p:spPr>
          <a:xfrm>
            <a:off x="368490" y="3234518"/>
            <a:ext cx="13893420" cy="7547213"/>
          </a:xfrm>
        </p:spPr>
        <p:txBody>
          <a:bodyPr>
            <a:noAutofit/>
          </a:bodyPr>
          <a:lstStyle/>
          <a:p>
            <a:r>
              <a:rPr lang="en-US" sz="3800" b="1" dirty="0"/>
              <a:t>Casual babysitters </a:t>
            </a:r>
            <a:r>
              <a:rPr lang="en-US" sz="3800" dirty="0"/>
              <a:t>employed in private residences directly by households, or directly by family members of the individual(s) receiving care from the babysitter. </a:t>
            </a:r>
          </a:p>
          <a:p>
            <a:r>
              <a:rPr lang="en-US" sz="3800" b="1" dirty="0"/>
              <a:t>Property managers</a:t>
            </a:r>
            <a:r>
              <a:rPr lang="en-US" sz="3800" dirty="0"/>
              <a:t> residing on-premises at the property they manage. </a:t>
            </a:r>
          </a:p>
          <a:p>
            <a:r>
              <a:rPr lang="en-US" sz="3800" b="1" dirty="0"/>
              <a:t>Student residence workers</a:t>
            </a:r>
            <a:r>
              <a:rPr lang="en-US" sz="3800" dirty="0"/>
              <a:t> working on premises where they reside for sororities, fraternities, college clubs, or dormitories. </a:t>
            </a:r>
          </a:p>
          <a:p>
            <a:r>
              <a:rPr lang="en-US" sz="3800" b="1" dirty="0"/>
              <a:t>Laundry workers</a:t>
            </a:r>
            <a:r>
              <a:rPr lang="en-US" sz="3800" dirty="0"/>
              <a:t> who (a) are inmates, patients, or residents of charitable institutions; and (b) perform laundry services; and (c) in institutions where they reside.</a:t>
            </a:r>
          </a:p>
        </p:txBody>
      </p:sp>
    </p:spTree>
    <p:extLst>
      <p:ext uri="{BB962C8B-B14F-4D97-AF65-F5344CB8AC3E}">
        <p14:creationId xmlns:p14="http://schemas.microsoft.com/office/powerpoint/2010/main" val="1601916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5084" y="634408"/>
            <a:ext cx="11288608" cy="2240848"/>
          </a:xfrm>
        </p:spPr>
        <p:txBody>
          <a:bodyPr/>
          <a:lstStyle/>
          <a:p>
            <a:pPr algn="ctr"/>
            <a:r>
              <a:rPr lang="en-US" sz="7040" b="1" dirty="0"/>
              <a:t>Equal Pay Act</a:t>
            </a:r>
            <a:br>
              <a:rPr lang="en-US" sz="7040" b="1" dirty="0"/>
            </a:br>
            <a:r>
              <a:rPr lang="en-US" sz="7040" b="1" dirty="0"/>
              <a:t>Senate Bill 19-085</a:t>
            </a:r>
            <a:endParaRPr lang="en-US" dirty="0"/>
          </a:p>
        </p:txBody>
      </p:sp>
      <p:sp>
        <p:nvSpPr>
          <p:cNvPr id="3" name="Content Placeholder 2"/>
          <p:cNvSpPr>
            <a:spLocks noGrp="1"/>
          </p:cNvSpPr>
          <p:nvPr>
            <p:ph idx="1"/>
          </p:nvPr>
        </p:nvSpPr>
        <p:spPr>
          <a:xfrm>
            <a:off x="775536" y="3284681"/>
            <a:ext cx="12391824" cy="6712770"/>
          </a:xfrm>
        </p:spPr>
        <p:txBody>
          <a:bodyPr/>
          <a:lstStyle/>
          <a:p>
            <a:r>
              <a:rPr lang="en-US" sz="4480" dirty="0"/>
              <a:t>Requirements: “An employer shall not discriminate between employees on the basis of sex ... by paying an employee of one sex a wage rate less than the rate paid to an employee of a different sex for substantially similar work, regardless of job title, based on composite of skill and effort…”</a:t>
            </a:r>
            <a:endParaRPr lang="en-US" dirty="0"/>
          </a:p>
        </p:txBody>
      </p:sp>
    </p:spTree>
    <p:extLst>
      <p:ext uri="{BB962C8B-B14F-4D97-AF65-F5344CB8AC3E}">
        <p14:creationId xmlns:p14="http://schemas.microsoft.com/office/powerpoint/2010/main" val="2052591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5536" y="724349"/>
            <a:ext cx="11288608" cy="1623066"/>
          </a:xfrm>
        </p:spPr>
        <p:txBody>
          <a:bodyPr/>
          <a:lstStyle/>
          <a:p>
            <a:pPr algn="ctr"/>
            <a:r>
              <a:rPr lang="en-US" b="1" dirty="0"/>
              <a:t>Other COMPS Exemptions</a:t>
            </a:r>
          </a:p>
        </p:txBody>
      </p:sp>
      <p:sp>
        <p:nvSpPr>
          <p:cNvPr id="3" name="Content Placeholder 2"/>
          <p:cNvSpPr>
            <a:spLocks noGrp="1"/>
          </p:cNvSpPr>
          <p:nvPr>
            <p:ph idx="1"/>
          </p:nvPr>
        </p:nvSpPr>
        <p:spPr>
          <a:xfrm>
            <a:off x="611762" y="2347415"/>
            <a:ext cx="13118088" cy="8202304"/>
          </a:xfrm>
        </p:spPr>
        <p:txBody>
          <a:bodyPr>
            <a:normAutofit fontScale="92500" lnSpcReduction="20000"/>
          </a:bodyPr>
          <a:lstStyle/>
          <a:p>
            <a:r>
              <a:rPr lang="en-US" sz="4300" b="1" dirty="0"/>
              <a:t>Bona fide volunteers and work-study students</a:t>
            </a:r>
            <a:r>
              <a:rPr lang="en-US" sz="4300" dirty="0"/>
              <a:t>. This exemption covers those who need not be compensated under the Federal Fair Labor Standards Act as either: </a:t>
            </a:r>
          </a:p>
          <a:p>
            <a:pPr lvl="1"/>
            <a:r>
              <a:rPr lang="en-US" sz="4300" dirty="0"/>
              <a:t>(A) enrolled students receiving credit for an unpaid work-study program or internship; or </a:t>
            </a:r>
          </a:p>
          <a:p>
            <a:pPr lvl="1"/>
            <a:r>
              <a:rPr lang="en-US" sz="4300" dirty="0"/>
              <a:t>(B) bona fide volunteers for non-profit organizations.</a:t>
            </a:r>
          </a:p>
          <a:p>
            <a:r>
              <a:rPr lang="en-US" sz="4300" b="1" dirty="0"/>
              <a:t>Agriculture Jobs. </a:t>
            </a:r>
            <a:r>
              <a:rPr lang="en-US" sz="4300" dirty="0"/>
              <a:t>Workers in jobs in agriculture are exempt from minimum wage, overtime and meal periods, if they are not covered by, or are exempt from, the minimum wage provisions of the Federal Fair Labor Standards Act.  Agriculture workers also are entitled to modified rest periods. </a:t>
            </a:r>
          </a:p>
          <a:p>
            <a:endParaRPr lang="en-US" sz="4320" b="1" dirty="0"/>
          </a:p>
        </p:txBody>
      </p:sp>
    </p:spTree>
    <p:extLst>
      <p:ext uri="{BB962C8B-B14F-4D97-AF65-F5344CB8AC3E}">
        <p14:creationId xmlns:p14="http://schemas.microsoft.com/office/powerpoint/2010/main" val="107591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5536" y="724349"/>
            <a:ext cx="11288608" cy="1295520"/>
          </a:xfrm>
        </p:spPr>
        <p:txBody>
          <a:bodyPr/>
          <a:lstStyle/>
          <a:p>
            <a:pPr algn="ctr"/>
            <a:r>
              <a:rPr lang="en-US" b="1" dirty="0"/>
              <a:t>Other COMPS Exemptions</a:t>
            </a:r>
            <a:endParaRPr lang="en-US" dirty="0"/>
          </a:p>
        </p:txBody>
      </p:sp>
      <p:sp>
        <p:nvSpPr>
          <p:cNvPr id="3" name="Content Placeholder 2"/>
          <p:cNvSpPr>
            <a:spLocks noGrp="1"/>
          </p:cNvSpPr>
          <p:nvPr>
            <p:ph idx="1"/>
          </p:nvPr>
        </p:nvSpPr>
        <p:spPr>
          <a:xfrm>
            <a:off x="475733" y="2019869"/>
            <a:ext cx="13199771" cy="8503226"/>
          </a:xfrm>
        </p:spPr>
        <p:txBody>
          <a:bodyPr>
            <a:noAutofit/>
          </a:bodyPr>
          <a:lstStyle/>
          <a:p>
            <a:r>
              <a:rPr lang="en-US" sz="4000" b="1" dirty="0"/>
              <a:t>Employees in highly technical computer-related occupations</a:t>
            </a:r>
            <a:r>
              <a:rPr lang="en-US" sz="4000" dirty="0"/>
              <a:t>. This exemption covers an employee who:</a:t>
            </a:r>
          </a:p>
          <a:p>
            <a:pPr marL="731531" lvl="1" indent="0">
              <a:buNone/>
            </a:pPr>
            <a:r>
              <a:rPr lang="en-US" sz="4000" dirty="0"/>
              <a:t>(A) is a skilled worker employed as a computer systems analyst, computer programmer, software engineer, or other similarly highly technical computer employee; </a:t>
            </a:r>
          </a:p>
          <a:p>
            <a:pPr marL="731531" lvl="1" indent="0">
              <a:buNone/>
            </a:pPr>
            <a:r>
              <a:rPr lang="en-US" sz="4000" dirty="0"/>
              <a:t>(B) who has knowledge of an advanced type, customarily acquired by a prolonged course of specialized formal or informal study; and </a:t>
            </a:r>
          </a:p>
          <a:p>
            <a:pPr marL="731531" lvl="1" indent="0">
              <a:buNone/>
            </a:pPr>
            <a:r>
              <a:rPr lang="en-US" sz="4000" dirty="0"/>
              <a:t>(C) spends a minimum of 50% of the workweek in any combination of the following duties:</a:t>
            </a:r>
          </a:p>
        </p:txBody>
      </p:sp>
    </p:spTree>
    <p:extLst>
      <p:ext uri="{BB962C8B-B14F-4D97-AF65-F5344CB8AC3E}">
        <p14:creationId xmlns:p14="http://schemas.microsoft.com/office/powerpoint/2010/main" val="3074357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0251" y="529477"/>
            <a:ext cx="11288608" cy="2240848"/>
          </a:xfrm>
        </p:spPr>
        <p:txBody>
          <a:bodyPr/>
          <a:lstStyle/>
          <a:p>
            <a:pPr algn="ctr"/>
            <a:r>
              <a:rPr lang="en-US" b="1" dirty="0"/>
              <a:t>Other COMPS Exemptions</a:t>
            </a:r>
            <a:endParaRPr lang="en-US" dirty="0"/>
          </a:p>
        </p:txBody>
      </p:sp>
      <p:sp>
        <p:nvSpPr>
          <p:cNvPr id="3" name="Content Placeholder 2"/>
          <p:cNvSpPr>
            <a:spLocks noGrp="1"/>
          </p:cNvSpPr>
          <p:nvPr>
            <p:ph idx="1"/>
          </p:nvPr>
        </p:nvSpPr>
        <p:spPr>
          <a:xfrm>
            <a:off x="-134911" y="2646323"/>
            <a:ext cx="13473695" cy="7336138"/>
          </a:xfrm>
        </p:spPr>
        <p:txBody>
          <a:bodyPr>
            <a:normAutofit/>
          </a:bodyPr>
          <a:lstStyle/>
          <a:p>
            <a:pPr marL="1463066" lvl="2" indent="0">
              <a:buNone/>
            </a:pPr>
            <a:r>
              <a:rPr lang="en-US" sz="3600" dirty="0"/>
              <a:t>(1) the application of systems analysis techniques and procedures, including consulting with users, to determine hardware, software, or system functional specifications, </a:t>
            </a:r>
          </a:p>
          <a:p>
            <a:pPr marL="1463066" lvl="2" indent="0">
              <a:buNone/>
            </a:pPr>
            <a:r>
              <a:rPr lang="en-US" sz="3600" dirty="0"/>
              <a:t>(2) the design, development, documentation, analysis, creation, testing, or modification of computer systems or programs, including prototypes, based on and related to user or system design specifications, or </a:t>
            </a:r>
          </a:p>
          <a:p>
            <a:pPr marL="1463066" lvl="2" indent="0">
              <a:buNone/>
            </a:pPr>
            <a:r>
              <a:rPr lang="en-US" sz="3600" dirty="0"/>
              <a:t>(3) the design, documentation, testing, creation, or modification of computer programs related to machine operating systems. </a:t>
            </a:r>
          </a:p>
          <a:p>
            <a:endParaRPr lang="en-US" sz="3600" dirty="0"/>
          </a:p>
        </p:txBody>
      </p:sp>
    </p:spTree>
    <p:extLst>
      <p:ext uri="{BB962C8B-B14F-4D97-AF65-F5344CB8AC3E}">
        <p14:creationId xmlns:p14="http://schemas.microsoft.com/office/powerpoint/2010/main" val="225285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3003" y="481419"/>
            <a:ext cx="11288608" cy="2240848"/>
          </a:xfrm>
        </p:spPr>
        <p:txBody>
          <a:bodyPr/>
          <a:lstStyle/>
          <a:p>
            <a:pPr algn="ctr"/>
            <a:r>
              <a:rPr lang="en-US" b="1" dirty="0"/>
              <a:t>Minimum Wage Requirements</a:t>
            </a:r>
          </a:p>
        </p:txBody>
      </p:sp>
      <p:sp>
        <p:nvSpPr>
          <p:cNvPr id="3" name="Content Placeholder 2"/>
          <p:cNvSpPr>
            <a:spLocks noGrp="1"/>
          </p:cNvSpPr>
          <p:nvPr>
            <p:ph idx="1"/>
          </p:nvPr>
        </p:nvSpPr>
        <p:spPr>
          <a:xfrm>
            <a:off x="792018" y="3134779"/>
            <a:ext cx="12897134" cy="7183152"/>
          </a:xfrm>
        </p:spPr>
        <p:txBody>
          <a:bodyPr>
            <a:normAutofit/>
          </a:bodyPr>
          <a:lstStyle/>
          <a:p>
            <a:r>
              <a:rPr lang="en-US" sz="4000" dirty="0"/>
              <a:t>If an employee is covered by multiple minimum or overtime wage requirements, the requirement providing a higher wage, or otherwise setting a higher standard, shall apply.</a:t>
            </a:r>
          </a:p>
          <a:p>
            <a:r>
              <a:rPr lang="en-US" sz="4000" dirty="0"/>
              <a:t>Reduced Minimum Wage for Certain People with Disabilities and Minors. The minimum wage may be reduced by 15% for (a) non-emancipated minors and (b) persons certified to be less efficient in performance of their job duties due to a physical disability.</a:t>
            </a:r>
          </a:p>
        </p:txBody>
      </p:sp>
    </p:spTree>
    <p:extLst>
      <p:ext uri="{BB962C8B-B14F-4D97-AF65-F5344CB8AC3E}">
        <p14:creationId xmlns:p14="http://schemas.microsoft.com/office/powerpoint/2010/main" val="339158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2729" y="707724"/>
            <a:ext cx="11288608" cy="1636714"/>
          </a:xfrm>
        </p:spPr>
        <p:txBody>
          <a:bodyPr/>
          <a:lstStyle/>
          <a:p>
            <a:pPr algn="ctr"/>
            <a:r>
              <a:rPr lang="en-US" b="1" dirty="0"/>
              <a:t>COMPS Overtime</a:t>
            </a:r>
          </a:p>
        </p:txBody>
      </p:sp>
      <p:sp>
        <p:nvSpPr>
          <p:cNvPr id="3" name="Content Placeholder 2"/>
          <p:cNvSpPr>
            <a:spLocks noGrp="1"/>
          </p:cNvSpPr>
          <p:nvPr>
            <p:ph idx="1"/>
          </p:nvPr>
        </p:nvSpPr>
        <p:spPr>
          <a:xfrm>
            <a:off x="775536" y="2965197"/>
            <a:ext cx="12462994" cy="7124131"/>
          </a:xfrm>
        </p:spPr>
        <p:txBody>
          <a:bodyPr>
            <a:noAutofit/>
          </a:bodyPr>
          <a:lstStyle/>
          <a:p>
            <a:r>
              <a:rPr lang="en-US" sz="4400" dirty="0"/>
              <a:t>Employees shall be paid time and one-half of the regular rate of pay for any work in excess of any of the following, except as provided below: </a:t>
            </a:r>
          </a:p>
          <a:p>
            <a:pPr marL="548640" lvl="1" indent="0">
              <a:buNone/>
            </a:pPr>
            <a:r>
              <a:rPr lang="en-US" sz="4400" dirty="0"/>
              <a:t>	(A) 40 hours per workweek; </a:t>
            </a:r>
          </a:p>
          <a:p>
            <a:pPr marL="548640" lvl="1" indent="0">
              <a:buNone/>
            </a:pPr>
            <a:r>
              <a:rPr lang="en-US" sz="4400" dirty="0"/>
              <a:t>	(B) 12 hours per workday; or </a:t>
            </a:r>
          </a:p>
          <a:p>
            <a:pPr marL="548640" lvl="1" indent="0">
              <a:buNone/>
            </a:pPr>
            <a:r>
              <a:rPr lang="en-US" sz="4400" dirty="0"/>
              <a:t>	(C) 12 consecutive hours without regard 	to the start and end time of the workday.</a:t>
            </a:r>
          </a:p>
        </p:txBody>
      </p:sp>
    </p:spTree>
    <p:extLst>
      <p:ext uri="{BB962C8B-B14F-4D97-AF65-F5344CB8AC3E}">
        <p14:creationId xmlns:p14="http://schemas.microsoft.com/office/powerpoint/2010/main" val="1763474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Exemptions to 12-Hour Requirement</a:t>
            </a:r>
            <a:endParaRPr lang="en-US" dirty="0"/>
          </a:p>
        </p:txBody>
      </p:sp>
      <p:sp>
        <p:nvSpPr>
          <p:cNvPr id="3" name="Content Placeholder 2"/>
          <p:cNvSpPr>
            <a:spLocks noGrp="1"/>
          </p:cNvSpPr>
          <p:nvPr>
            <p:ph idx="1"/>
          </p:nvPr>
        </p:nvSpPr>
        <p:spPr>
          <a:xfrm>
            <a:off x="644577" y="3284681"/>
            <a:ext cx="13146373" cy="7088512"/>
          </a:xfrm>
        </p:spPr>
        <p:txBody>
          <a:bodyPr>
            <a:noAutofit/>
          </a:bodyPr>
          <a:lstStyle/>
          <a:p>
            <a:r>
              <a:rPr lang="en-US" sz="4000" dirty="0"/>
              <a:t>The Rule 4.1.1(B)-(C) daily (12-hour) overtime rule does not apply in </a:t>
            </a:r>
            <a:r>
              <a:rPr lang="en-US" sz="4000" dirty="0" smtClean="0"/>
              <a:t>COMPS #36 </a:t>
            </a:r>
            <a:r>
              <a:rPr lang="en-US" sz="4000" dirty="0"/>
              <a:t>(2020) to companions designated as direct support professionals/direct </a:t>
            </a:r>
            <a:r>
              <a:rPr lang="en-US" sz="4000" dirty="0" smtClean="0"/>
              <a:t>care workers </a:t>
            </a:r>
            <a:r>
              <a:rPr lang="en-US" sz="4000" dirty="0"/>
              <a:t>who are scheduled for, and work, shifts of at least 24 hours </a:t>
            </a:r>
            <a:r>
              <a:rPr lang="en-US" sz="4000" dirty="0" smtClean="0"/>
              <a:t>providing residential </a:t>
            </a:r>
            <a:r>
              <a:rPr lang="en-US" sz="4000" dirty="0"/>
              <a:t>or respite services and who are employed by service providers </a:t>
            </a:r>
            <a:r>
              <a:rPr lang="en-US" sz="4000" dirty="0" smtClean="0"/>
              <a:t>and agencies </a:t>
            </a:r>
            <a:r>
              <a:rPr lang="en-US" sz="4000" dirty="0"/>
              <a:t>that receive at least 75% of their total revenue from Medicaid or </a:t>
            </a:r>
            <a:r>
              <a:rPr lang="en-US" sz="4000" dirty="0" smtClean="0"/>
              <a:t>other governmental </a:t>
            </a:r>
            <a:r>
              <a:rPr lang="en-US" sz="4000" dirty="0"/>
              <a:t>sources, and who provide services within Medicaid home- </a:t>
            </a:r>
            <a:r>
              <a:rPr lang="en-US" sz="4000" dirty="0" smtClean="0"/>
              <a:t>and community-based </a:t>
            </a:r>
            <a:r>
              <a:rPr lang="en-US" sz="4000" dirty="0"/>
              <a:t>service waivers. </a:t>
            </a:r>
          </a:p>
        </p:txBody>
      </p:sp>
    </p:spTree>
    <p:extLst>
      <p:ext uri="{BB962C8B-B14F-4D97-AF65-F5344CB8AC3E}">
        <p14:creationId xmlns:p14="http://schemas.microsoft.com/office/powerpoint/2010/main" val="252851439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2932" y="634408"/>
            <a:ext cx="11288608" cy="2240848"/>
          </a:xfrm>
        </p:spPr>
        <p:txBody>
          <a:bodyPr/>
          <a:lstStyle/>
          <a:p>
            <a:pPr algn="ctr"/>
            <a:r>
              <a:rPr lang="en-US" b="1" dirty="0"/>
              <a:t>COMPS Meal and </a:t>
            </a:r>
            <a:br>
              <a:rPr lang="en-US" b="1" dirty="0"/>
            </a:br>
            <a:r>
              <a:rPr lang="en-US" b="1" dirty="0"/>
              <a:t>Rest Periods</a:t>
            </a:r>
          </a:p>
        </p:txBody>
      </p:sp>
      <p:sp>
        <p:nvSpPr>
          <p:cNvPr id="3" name="Content Placeholder 2"/>
          <p:cNvSpPr>
            <a:spLocks noGrp="1"/>
          </p:cNvSpPr>
          <p:nvPr>
            <p:ph idx="1"/>
          </p:nvPr>
        </p:nvSpPr>
        <p:spPr>
          <a:xfrm>
            <a:off x="286377" y="3276145"/>
            <a:ext cx="13761719" cy="6096000"/>
          </a:xfrm>
        </p:spPr>
        <p:txBody>
          <a:bodyPr>
            <a:noAutofit/>
          </a:bodyPr>
          <a:lstStyle/>
          <a:p>
            <a:r>
              <a:rPr lang="en-US" sz="3840" b="1" dirty="0"/>
              <a:t>Meal Periods</a:t>
            </a:r>
            <a:r>
              <a:rPr lang="en-US" sz="3840" dirty="0"/>
              <a:t>. Employees shall be entitled to an uninterrupted and duty-free meal period of at least a 30-minute duration when the shift exceeds 5 consecutive hours. </a:t>
            </a:r>
          </a:p>
          <a:p>
            <a:r>
              <a:rPr lang="en-US" sz="3840" dirty="0"/>
              <a:t>Such meal periods, to the extent practical, shall be at least one hour after the start, and one hour before the end, of the shift. </a:t>
            </a:r>
          </a:p>
          <a:p>
            <a:r>
              <a:rPr lang="en-US" sz="3840" dirty="0"/>
              <a:t>Employees must be completely relieved of all duties and permitted to pursue personal activities for a period to qualify as non-work, uncompensated time. </a:t>
            </a:r>
          </a:p>
          <a:p>
            <a:pPr marL="0" indent="0">
              <a:buNone/>
            </a:pPr>
            <a:endParaRPr lang="en-US" sz="2880" dirty="0"/>
          </a:p>
        </p:txBody>
      </p:sp>
    </p:spTree>
    <p:extLst>
      <p:ext uri="{BB962C8B-B14F-4D97-AF65-F5344CB8AC3E}">
        <p14:creationId xmlns:p14="http://schemas.microsoft.com/office/powerpoint/2010/main" val="2988402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6576" y="607970"/>
            <a:ext cx="11288608" cy="2240848"/>
          </a:xfrm>
        </p:spPr>
        <p:txBody>
          <a:bodyPr/>
          <a:lstStyle/>
          <a:p>
            <a:pPr algn="ctr"/>
            <a:r>
              <a:rPr lang="en-US" b="1" dirty="0"/>
              <a:t>COMPS Meal and </a:t>
            </a:r>
            <a:br>
              <a:rPr lang="en-US" b="1" dirty="0"/>
            </a:br>
            <a:r>
              <a:rPr lang="en-US" b="1" dirty="0"/>
              <a:t>Rest Periods </a:t>
            </a:r>
          </a:p>
        </p:txBody>
      </p:sp>
      <p:sp>
        <p:nvSpPr>
          <p:cNvPr id="3" name="Content Placeholder 2"/>
          <p:cNvSpPr>
            <a:spLocks noGrp="1"/>
          </p:cNvSpPr>
          <p:nvPr>
            <p:ph idx="1"/>
          </p:nvPr>
        </p:nvSpPr>
        <p:spPr>
          <a:xfrm>
            <a:off x="457200" y="3057544"/>
            <a:ext cx="13167360" cy="7525511"/>
          </a:xfrm>
        </p:spPr>
        <p:txBody>
          <a:bodyPr>
            <a:noAutofit/>
          </a:bodyPr>
          <a:lstStyle/>
          <a:p>
            <a:r>
              <a:rPr lang="en-US" sz="4400" dirty="0"/>
              <a:t>When the nature of the business activity or other circumstances make an uninterrupted meal period impractical, the employee shall be permitted to consume an on-duty meal while performing duties. </a:t>
            </a:r>
          </a:p>
          <a:p>
            <a:r>
              <a:rPr lang="en-US" sz="4400" dirty="0"/>
              <a:t>Employees shall be permitted to fully consume a meal of choice on the job and be fully compensated for the on-duty meal period without any loss of time or compensation.</a:t>
            </a:r>
          </a:p>
        </p:txBody>
      </p:sp>
    </p:spTree>
    <p:extLst>
      <p:ext uri="{BB962C8B-B14F-4D97-AF65-F5344CB8AC3E}">
        <p14:creationId xmlns:p14="http://schemas.microsoft.com/office/powerpoint/2010/main" val="2275670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3716" y="591345"/>
            <a:ext cx="11288608" cy="2240848"/>
          </a:xfrm>
        </p:spPr>
        <p:txBody>
          <a:bodyPr/>
          <a:lstStyle/>
          <a:p>
            <a:pPr algn="ctr"/>
            <a:r>
              <a:rPr lang="en-US" b="1" dirty="0"/>
              <a:t>COMPS Meal and </a:t>
            </a:r>
            <a:br>
              <a:rPr lang="en-US" b="1" dirty="0"/>
            </a:br>
            <a:r>
              <a:rPr lang="en-US" b="1" dirty="0"/>
              <a:t>Rest Periods</a:t>
            </a:r>
          </a:p>
        </p:txBody>
      </p:sp>
      <p:sp>
        <p:nvSpPr>
          <p:cNvPr id="3" name="Content Placeholder 2"/>
          <p:cNvSpPr>
            <a:spLocks noGrp="1"/>
          </p:cNvSpPr>
          <p:nvPr>
            <p:ph idx="1"/>
          </p:nvPr>
        </p:nvSpPr>
        <p:spPr>
          <a:xfrm>
            <a:off x="472441" y="3248167"/>
            <a:ext cx="13091159" cy="7206018"/>
          </a:xfrm>
        </p:spPr>
        <p:txBody>
          <a:bodyPr>
            <a:normAutofit/>
          </a:bodyPr>
          <a:lstStyle/>
          <a:p>
            <a:r>
              <a:rPr lang="en-US" dirty="0"/>
              <a:t>Every employer shall authorize and permit a compensated 10-minute rest period for each 4 hours of work, or major fractions thereof, for all employees, as follows: </a:t>
            </a:r>
          </a:p>
          <a:p>
            <a:pPr marL="0" indent="0">
              <a:buNone/>
            </a:pPr>
            <a:r>
              <a:rPr lang="en-US" sz="2880" b="1" dirty="0"/>
              <a:t>			</a:t>
            </a:r>
            <a:r>
              <a:rPr lang="en-US" sz="2880" b="1" u="sng" dirty="0"/>
              <a:t>Work Hours </a:t>
            </a:r>
            <a:r>
              <a:rPr lang="en-US" sz="2880" dirty="0"/>
              <a:t>						</a:t>
            </a:r>
            <a:r>
              <a:rPr lang="en-US" sz="2880" b="1" u="sng" dirty="0"/>
              <a:t>Rest Periods Required </a:t>
            </a:r>
          </a:p>
          <a:p>
            <a:pPr marL="0" indent="0">
              <a:buNone/>
            </a:pPr>
            <a:r>
              <a:rPr lang="en-US" sz="2880" dirty="0"/>
              <a:t>			2 or fewer 								0 </a:t>
            </a:r>
          </a:p>
          <a:p>
            <a:pPr marL="0" indent="0">
              <a:buNone/>
            </a:pPr>
            <a:r>
              <a:rPr lang="en-US" sz="2880" dirty="0"/>
              <a:t>			Over 2, and up to 6 						1 </a:t>
            </a:r>
          </a:p>
          <a:p>
            <a:pPr marL="0" indent="0">
              <a:buNone/>
            </a:pPr>
            <a:r>
              <a:rPr lang="en-US" sz="2880" dirty="0"/>
              <a:t>			Over 6, and up to 10 					2 </a:t>
            </a:r>
          </a:p>
          <a:p>
            <a:pPr marL="0" indent="0">
              <a:buNone/>
            </a:pPr>
            <a:r>
              <a:rPr lang="en-US" sz="2880" dirty="0"/>
              <a:t>			Over 10, and up to 14 					3 </a:t>
            </a:r>
          </a:p>
          <a:p>
            <a:pPr marL="0" indent="0">
              <a:buNone/>
            </a:pPr>
            <a:r>
              <a:rPr lang="en-US" sz="2880" dirty="0"/>
              <a:t>			Over 14, and up to 18 					4 </a:t>
            </a:r>
          </a:p>
          <a:p>
            <a:pPr marL="0" indent="0">
              <a:buNone/>
            </a:pPr>
            <a:r>
              <a:rPr lang="en-US" sz="2880" dirty="0"/>
              <a:t>			Over 18, and up to 22 					5 </a:t>
            </a:r>
          </a:p>
          <a:p>
            <a:pPr marL="0" indent="0">
              <a:buNone/>
            </a:pPr>
            <a:r>
              <a:rPr lang="en-US" sz="2880" dirty="0"/>
              <a:t>			Over 22 								6 </a:t>
            </a:r>
          </a:p>
        </p:txBody>
      </p:sp>
    </p:spTree>
    <p:extLst>
      <p:ext uri="{BB962C8B-B14F-4D97-AF65-F5344CB8AC3E}">
        <p14:creationId xmlns:p14="http://schemas.microsoft.com/office/powerpoint/2010/main" val="2647520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4647" y="641221"/>
            <a:ext cx="11288608" cy="2240848"/>
          </a:xfrm>
        </p:spPr>
        <p:txBody>
          <a:bodyPr/>
          <a:lstStyle/>
          <a:p>
            <a:pPr algn="ctr"/>
            <a:r>
              <a:rPr lang="en-US" b="1" dirty="0"/>
              <a:t>COMPS Meal and </a:t>
            </a:r>
            <a:br>
              <a:rPr lang="en-US" b="1" dirty="0"/>
            </a:br>
            <a:r>
              <a:rPr lang="en-US" b="1" dirty="0"/>
              <a:t>Rest Periods</a:t>
            </a:r>
          </a:p>
        </p:txBody>
      </p:sp>
      <p:sp>
        <p:nvSpPr>
          <p:cNvPr id="3" name="Content Placeholder 2"/>
          <p:cNvSpPr>
            <a:spLocks noGrp="1"/>
          </p:cNvSpPr>
          <p:nvPr>
            <p:ph idx="1"/>
          </p:nvPr>
        </p:nvSpPr>
        <p:spPr>
          <a:xfrm>
            <a:off x="775333" y="3411940"/>
            <a:ext cx="13267237" cy="7190746"/>
          </a:xfrm>
        </p:spPr>
        <p:txBody>
          <a:bodyPr>
            <a:normAutofit lnSpcReduction="10000"/>
          </a:bodyPr>
          <a:lstStyle/>
          <a:p>
            <a:r>
              <a:rPr lang="en-US" sz="4500" dirty="0"/>
              <a:t>Rest periods shall be 10 minutes unless, </a:t>
            </a:r>
            <a:r>
              <a:rPr lang="en-US" sz="4800" dirty="0"/>
              <a:t>on a given workday, or in a writing covering up to a one-year period that is signed by both parties, the employee and the employer agree, voluntarily and without coercion, to have two 5-minute breaks, as long as 5 minutes is sufficient, in the work setting, to allow the employee to go back and forth to a bathroom or other location where a bona fide break would be taken. </a:t>
            </a:r>
            <a:endParaRPr lang="en-US" sz="4500" dirty="0"/>
          </a:p>
        </p:txBody>
      </p:sp>
    </p:spTree>
    <p:extLst>
      <p:ext uri="{BB962C8B-B14F-4D97-AF65-F5344CB8AC3E}">
        <p14:creationId xmlns:p14="http://schemas.microsoft.com/office/powerpoint/2010/main" val="754706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320" y="619418"/>
            <a:ext cx="11288608" cy="2240848"/>
          </a:xfrm>
        </p:spPr>
        <p:txBody>
          <a:bodyPr/>
          <a:lstStyle/>
          <a:p>
            <a:pPr algn="ctr"/>
            <a:r>
              <a:rPr lang="en-US" sz="6400" b="1" dirty="0"/>
              <a:t>Equal Pay Act</a:t>
            </a:r>
            <a:br>
              <a:rPr lang="en-US" sz="6400" b="1" dirty="0"/>
            </a:br>
            <a:r>
              <a:rPr lang="en-US" sz="6400" b="1" dirty="0"/>
              <a:t>Senate Bill 19-085</a:t>
            </a:r>
            <a:endParaRPr lang="en-US" dirty="0"/>
          </a:p>
        </p:txBody>
      </p:sp>
      <p:sp>
        <p:nvSpPr>
          <p:cNvPr id="3" name="Content Placeholder 2"/>
          <p:cNvSpPr>
            <a:spLocks noGrp="1"/>
          </p:cNvSpPr>
          <p:nvPr>
            <p:ph idx="1"/>
          </p:nvPr>
        </p:nvSpPr>
        <p:spPr>
          <a:xfrm>
            <a:off x="1324320" y="3284681"/>
            <a:ext cx="11964960" cy="6712770"/>
          </a:xfrm>
        </p:spPr>
        <p:txBody>
          <a:bodyPr/>
          <a:lstStyle/>
          <a:p>
            <a:r>
              <a:rPr lang="en-US" sz="4480" dirty="0"/>
              <a:t>“By paying an employee of one sex a wage rate less than the rate paid to an employee of a different sex… </a:t>
            </a:r>
          </a:p>
          <a:p>
            <a:r>
              <a:rPr lang="en-US" sz="4480" dirty="0"/>
              <a:t>For substantially similar work…, </a:t>
            </a:r>
          </a:p>
          <a:p>
            <a:r>
              <a:rPr lang="en-US" sz="4480" dirty="0"/>
              <a:t>Regardless of job title…, </a:t>
            </a:r>
          </a:p>
          <a:p>
            <a:r>
              <a:rPr lang="en-US" sz="4480" dirty="0"/>
              <a:t>Based on composite of skill and effort…; </a:t>
            </a:r>
          </a:p>
          <a:p>
            <a:r>
              <a:rPr lang="en-US" sz="4480" dirty="0"/>
              <a:t>And responsibility.”  </a:t>
            </a:r>
          </a:p>
          <a:p>
            <a:endParaRPr lang="en-US" dirty="0"/>
          </a:p>
        </p:txBody>
      </p:sp>
    </p:spTree>
    <p:extLst>
      <p:ext uri="{BB962C8B-B14F-4D97-AF65-F5344CB8AC3E}">
        <p14:creationId xmlns:p14="http://schemas.microsoft.com/office/powerpoint/2010/main" val="4287956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arn(inVertical)">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arn(inVertical)">
                                      <p:cBhvr>
                                        <p:cTn id="3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8949" y="707724"/>
            <a:ext cx="11288608" cy="2240848"/>
          </a:xfrm>
        </p:spPr>
        <p:txBody>
          <a:bodyPr/>
          <a:lstStyle/>
          <a:p>
            <a:pPr algn="ctr"/>
            <a:r>
              <a:rPr lang="en-US" b="1" dirty="0"/>
              <a:t>COMPS Meal and </a:t>
            </a:r>
            <a:br>
              <a:rPr lang="en-US" b="1" dirty="0"/>
            </a:br>
            <a:r>
              <a:rPr lang="en-US" b="1" dirty="0"/>
              <a:t>Rest Periods</a:t>
            </a:r>
          </a:p>
        </p:txBody>
      </p:sp>
      <p:sp>
        <p:nvSpPr>
          <p:cNvPr id="3" name="Content Placeholder 2"/>
          <p:cNvSpPr>
            <a:spLocks noGrp="1"/>
          </p:cNvSpPr>
          <p:nvPr>
            <p:ph idx="1"/>
          </p:nvPr>
        </p:nvSpPr>
        <p:spPr>
          <a:xfrm>
            <a:off x="775333" y="3332182"/>
            <a:ext cx="12435840" cy="6971878"/>
          </a:xfrm>
        </p:spPr>
        <p:txBody>
          <a:bodyPr>
            <a:normAutofit fontScale="92500" lnSpcReduction="10000"/>
          </a:bodyPr>
          <a:lstStyle/>
          <a:p>
            <a:r>
              <a:rPr lang="en-US" sz="4400" dirty="0"/>
              <a:t>If the below conditions are met, rest periods need not be 10 minutes every 4 hours for any employees:  </a:t>
            </a:r>
          </a:p>
          <a:p>
            <a:pPr lvl="1"/>
            <a:r>
              <a:rPr lang="en-US" sz="4080" dirty="0"/>
              <a:t>(</a:t>
            </a:r>
            <a:r>
              <a:rPr lang="en-US" sz="4080" dirty="0" err="1"/>
              <a:t>i</a:t>
            </a:r>
            <a:r>
              <a:rPr lang="en-US" sz="4080" dirty="0"/>
              <a:t>) governed by a collective bargaining agreement at any employer, or </a:t>
            </a:r>
          </a:p>
          <a:p>
            <a:pPr lvl="1"/>
            <a:r>
              <a:rPr lang="en-US" sz="4080" dirty="0"/>
              <a:t>(ii) during time they are providing Medicaid-funded residential </a:t>
            </a:r>
            <a:r>
              <a:rPr lang="en-US" sz="4400" dirty="0"/>
              <a:t>in-home services for an employer receiving at least 75% of its annual total gross revenue from federal and/or state Medicaid funds for providing such services.</a:t>
            </a:r>
          </a:p>
        </p:txBody>
      </p:sp>
    </p:spTree>
    <p:extLst>
      <p:ext uri="{BB962C8B-B14F-4D97-AF65-F5344CB8AC3E}">
        <p14:creationId xmlns:p14="http://schemas.microsoft.com/office/powerpoint/2010/main" val="947275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8660" y="669724"/>
            <a:ext cx="11285668" cy="2189109"/>
          </a:xfrm>
        </p:spPr>
        <p:txBody>
          <a:bodyPr/>
          <a:lstStyle/>
          <a:p>
            <a:pPr algn="ctr"/>
            <a:r>
              <a:rPr lang="en-US" b="1" dirty="0"/>
              <a:t>COMPS Meal and </a:t>
            </a:r>
            <a:br>
              <a:rPr lang="en-US" b="1" dirty="0"/>
            </a:br>
            <a:r>
              <a:rPr lang="en-US" b="1" dirty="0"/>
              <a:t>Rest Periods</a:t>
            </a:r>
          </a:p>
        </p:txBody>
      </p:sp>
      <p:sp>
        <p:nvSpPr>
          <p:cNvPr id="3" name="Content Placeholder 2"/>
          <p:cNvSpPr>
            <a:spLocks noGrp="1"/>
          </p:cNvSpPr>
          <p:nvPr>
            <p:ph idx="1"/>
          </p:nvPr>
        </p:nvSpPr>
        <p:spPr>
          <a:xfrm>
            <a:off x="487931" y="3275462"/>
            <a:ext cx="13187126" cy="7165075"/>
          </a:xfrm>
        </p:spPr>
        <p:txBody>
          <a:bodyPr>
            <a:noAutofit/>
          </a:bodyPr>
          <a:lstStyle/>
          <a:p>
            <a:pPr lvl="1"/>
            <a:r>
              <a:rPr lang="en-US" sz="4000" dirty="0"/>
              <a:t>iii) rest periods that average, over the workday, at least 10 minutes per 4 hours worked; and</a:t>
            </a:r>
          </a:p>
          <a:p>
            <a:pPr lvl="1"/>
            <a:r>
              <a:rPr lang="en-US" sz="4000" dirty="0"/>
              <a:t>iv) at least 5 minutes of rest in every 4 hours worked.</a:t>
            </a:r>
          </a:p>
          <a:p>
            <a:r>
              <a:rPr lang="en-US" sz="4000" dirty="0"/>
              <a:t>Such an agreement does not change an employee’s right to pay for rest periods under.  </a:t>
            </a:r>
          </a:p>
          <a:p>
            <a:r>
              <a:rPr lang="en-US" sz="4000" dirty="0"/>
              <a:t>Rest periods, to the extent practical, shall be in the middle of each 4-hour work period. It is not necessary that the employee leave the premises for a rest period.</a:t>
            </a:r>
          </a:p>
        </p:txBody>
      </p:sp>
    </p:spTree>
    <p:extLst>
      <p:ext uri="{BB962C8B-B14F-4D97-AF65-F5344CB8AC3E}">
        <p14:creationId xmlns:p14="http://schemas.microsoft.com/office/powerpoint/2010/main" val="1413357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0428" y="454526"/>
            <a:ext cx="11288608" cy="2240848"/>
          </a:xfrm>
        </p:spPr>
        <p:txBody>
          <a:bodyPr/>
          <a:lstStyle/>
          <a:p>
            <a:pPr algn="ctr"/>
            <a:r>
              <a:rPr lang="en-US" b="1" dirty="0"/>
              <a:t>COMPS Meal and </a:t>
            </a:r>
            <a:br>
              <a:rPr lang="en-US" b="1" dirty="0"/>
            </a:br>
            <a:r>
              <a:rPr lang="en-US" b="1" dirty="0"/>
              <a:t>Rest Periods</a:t>
            </a:r>
            <a:endParaRPr lang="en-US" dirty="0"/>
          </a:p>
        </p:txBody>
      </p:sp>
      <p:sp>
        <p:nvSpPr>
          <p:cNvPr id="3" name="Content Placeholder 2"/>
          <p:cNvSpPr>
            <a:spLocks noGrp="1"/>
          </p:cNvSpPr>
          <p:nvPr>
            <p:ph idx="1"/>
          </p:nvPr>
        </p:nvSpPr>
        <p:spPr>
          <a:xfrm>
            <a:off x="532263" y="3284680"/>
            <a:ext cx="13647761" cy="7333278"/>
          </a:xfrm>
        </p:spPr>
        <p:txBody>
          <a:bodyPr>
            <a:normAutofit/>
          </a:bodyPr>
          <a:lstStyle/>
          <a:p>
            <a:r>
              <a:rPr lang="en-US" sz="3400" dirty="0"/>
              <a:t>According to COMPS, “when an employee is not authorized and permitted does not have a required 10-minute rest period, his or her shift is effectively extended by 10 minutes without compensation.  Because a rest period requires 10 minutes of pay without work being performed, work during a rest period is additional work for which additional pay is not provided.” Therefore, a failure by an employer to authorize and permit a 10-minute compensated rest period is a failure to pay 10 minutes of wages at the employee’s agreed-upon or legally required (whichever is higher) rate of pay. </a:t>
            </a:r>
          </a:p>
          <a:p>
            <a:r>
              <a:rPr lang="en-US" sz="3400" dirty="0"/>
              <a:t>The proposed version of COMPS stated, “when an employee does not have a required 10-minute rest period,…”</a:t>
            </a:r>
          </a:p>
        </p:txBody>
      </p:sp>
    </p:spTree>
    <p:extLst>
      <p:ext uri="{BB962C8B-B14F-4D97-AF65-F5344CB8AC3E}">
        <p14:creationId xmlns:p14="http://schemas.microsoft.com/office/powerpoint/2010/main" val="2662609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5281" y="454526"/>
            <a:ext cx="11288608" cy="1224372"/>
          </a:xfrm>
        </p:spPr>
        <p:txBody>
          <a:bodyPr/>
          <a:lstStyle/>
          <a:p>
            <a:pPr algn="ctr"/>
            <a:r>
              <a:rPr lang="en-US" dirty="0" smtClean="0"/>
              <a:t>Rest-Period Exemptions</a:t>
            </a:r>
            <a:endParaRPr lang="en-US" dirty="0"/>
          </a:p>
        </p:txBody>
      </p:sp>
      <p:sp>
        <p:nvSpPr>
          <p:cNvPr id="3" name="Content Placeholder 2"/>
          <p:cNvSpPr>
            <a:spLocks noGrp="1"/>
          </p:cNvSpPr>
          <p:nvPr>
            <p:ph idx="1"/>
          </p:nvPr>
        </p:nvSpPr>
        <p:spPr>
          <a:xfrm>
            <a:off x="464696" y="2248524"/>
            <a:ext cx="13521127" cy="8484433"/>
          </a:xfrm>
        </p:spPr>
        <p:txBody>
          <a:bodyPr>
            <a:normAutofit/>
          </a:bodyPr>
          <a:lstStyle/>
          <a:p>
            <a:r>
              <a:rPr lang="en-US" dirty="0"/>
              <a:t>If the below conditions are met, rest periods need not be 10 minutes every </a:t>
            </a:r>
            <a:r>
              <a:rPr lang="en-US" dirty="0" smtClean="0"/>
              <a:t>4 hours </a:t>
            </a:r>
            <a:r>
              <a:rPr lang="en-US" dirty="0"/>
              <a:t>for any employees (</a:t>
            </a:r>
            <a:r>
              <a:rPr lang="en-US" dirty="0" err="1"/>
              <a:t>i</a:t>
            </a:r>
            <a:r>
              <a:rPr lang="en-US" dirty="0"/>
              <a:t>) governed by a collective bargaining agreement </a:t>
            </a:r>
            <a:r>
              <a:rPr lang="en-US" dirty="0" smtClean="0"/>
              <a:t>at any </a:t>
            </a:r>
            <a:r>
              <a:rPr lang="en-US" dirty="0"/>
              <a:t>employer, or (ii) during time they are providing Medicaid-funded </a:t>
            </a:r>
            <a:r>
              <a:rPr lang="en-US" dirty="0" smtClean="0"/>
              <a:t>residential in-home </a:t>
            </a:r>
            <a:r>
              <a:rPr lang="en-US" dirty="0"/>
              <a:t>services for a service provider or agency an employer receiving at </a:t>
            </a:r>
            <a:r>
              <a:rPr lang="en-US" dirty="0" smtClean="0"/>
              <a:t>least 75</a:t>
            </a:r>
            <a:r>
              <a:rPr lang="en-US" dirty="0"/>
              <a:t>% of its annual total gross revenue from federal and/or state Medicaid or </a:t>
            </a:r>
            <a:r>
              <a:rPr lang="en-US" dirty="0" smtClean="0"/>
              <a:t>other governmental </a:t>
            </a:r>
            <a:r>
              <a:rPr lang="en-US" dirty="0"/>
              <a:t>funds for providing such services within Medicaid home- </a:t>
            </a:r>
            <a:r>
              <a:rPr lang="en-US" dirty="0" smtClean="0"/>
              <a:t>and community-based </a:t>
            </a:r>
            <a:r>
              <a:rPr lang="en-US" dirty="0"/>
              <a:t>services waivers, and the services provided require </a:t>
            </a:r>
            <a:r>
              <a:rPr lang="en-US" dirty="0" smtClean="0"/>
              <a:t>continuous supervision </a:t>
            </a:r>
            <a:r>
              <a:rPr lang="en-US" dirty="0"/>
              <a:t>of the service recipient, or providing a rest period would interfere </a:t>
            </a:r>
            <a:r>
              <a:rPr lang="en-US" dirty="0" smtClean="0"/>
              <a:t>with ensuring </a:t>
            </a:r>
            <a:r>
              <a:rPr lang="en-US" dirty="0"/>
              <a:t>the service recipient’s health, safety, and welfare. Employees </a:t>
            </a:r>
            <a:r>
              <a:rPr lang="en-US" dirty="0" smtClean="0"/>
              <a:t>in category </a:t>
            </a:r>
            <a:r>
              <a:rPr lang="en-US" dirty="0"/>
              <a:t>(</a:t>
            </a:r>
            <a:r>
              <a:rPr lang="en-US" dirty="0" err="1"/>
              <a:t>i</a:t>
            </a:r>
            <a:r>
              <a:rPr lang="en-US" dirty="0"/>
              <a:t>) or (ii) must receive:</a:t>
            </a:r>
          </a:p>
          <a:p>
            <a:pPr lvl="1"/>
            <a:r>
              <a:rPr lang="en-US" dirty="0" smtClean="0"/>
              <a:t>(</a:t>
            </a:r>
            <a:r>
              <a:rPr lang="en-US" dirty="0"/>
              <a:t>1) rest periods that average, over the workday, at least 10 minutes per </a:t>
            </a:r>
            <a:r>
              <a:rPr lang="en-US" dirty="0" smtClean="0"/>
              <a:t>4 hours </a:t>
            </a:r>
            <a:r>
              <a:rPr lang="en-US" dirty="0"/>
              <a:t>worked; </a:t>
            </a:r>
            <a:r>
              <a:rPr lang="en-US" dirty="0" smtClean="0"/>
              <a:t>and</a:t>
            </a:r>
          </a:p>
          <a:p>
            <a:pPr lvl="1"/>
            <a:r>
              <a:rPr lang="en-US" dirty="0" smtClean="0"/>
              <a:t>(2</a:t>
            </a:r>
            <a:r>
              <a:rPr lang="en-US" dirty="0"/>
              <a:t>) at least 5 minutes of rest in every 4 hours worked.</a:t>
            </a:r>
          </a:p>
        </p:txBody>
      </p:sp>
    </p:spTree>
    <p:extLst>
      <p:ext uri="{BB962C8B-B14F-4D97-AF65-F5344CB8AC3E}">
        <p14:creationId xmlns:p14="http://schemas.microsoft.com/office/powerpoint/2010/main" val="171573717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9001" y="396707"/>
            <a:ext cx="11288608" cy="2240848"/>
          </a:xfrm>
        </p:spPr>
        <p:txBody>
          <a:bodyPr/>
          <a:lstStyle/>
          <a:p>
            <a:pPr algn="ctr"/>
            <a:r>
              <a:rPr lang="en-US" b="1" dirty="0"/>
              <a:t>Employer Record-Keeping and Posting Requirements</a:t>
            </a:r>
          </a:p>
        </p:txBody>
      </p:sp>
      <p:sp>
        <p:nvSpPr>
          <p:cNvPr id="3" name="Content Placeholder 2"/>
          <p:cNvSpPr>
            <a:spLocks noGrp="1"/>
          </p:cNvSpPr>
          <p:nvPr>
            <p:ph idx="1"/>
          </p:nvPr>
        </p:nvSpPr>
        <p:spPr>
          <a:xfrm>
            <a:off x="397739" y="3298034"/>
            <a:ext cx="13433036" cy="7042244"/>
          </a:xfrm>
        </p:spPr>
        <p:txBody>
          <a:bodyPr>
            <a:normAutofit fontScale="92500" lnSpcReduction="10000"/>
          </a:bodyPr>
          <a:lstStyle/>
          <a:p>
            <a:r>
              <a:rPr lang="en-US" sz="4320" b="1" dirty="0"/>
              <a:t>Posting and Distribution Requirements:</a:t>
            </a:r>
          </a:p>
          <a:p>
            <a:pPr lvl="1"/>
            <a:r>
              <a:rPr lang="en-US" sz="3900" b="1" dirty="0"/>
              <a:t>Posting.</a:t>
            </a:r>
            <a:r>
              <a:rPr lang="en-US" sz="3900" dirty="0"/>
              <a:t> Every employer subject to the COMPS Order must display a COMPS Order poster published by the Division in an area frequented by employees where it may be easily read during the work day.</a:t>
            </a:r>
          </a:p>
          <a:p>
            <a:pPr lvl="1"/>
            <a:r>
              <a:rPr lang="en-US" sz="3900" dirty="0"/>
              <a:t>If the work site or other conditions make a physical posting impractical (including private residences employing only one worker, and certain entirely outdoor worksites lacking an indoor area), the employer shall provide a copy of the COMPS Order or poster to each employee within his or her first month of employment, and shall make it available to employees upon request. </a:t>
            </a:r>
          </a:p>
        </p:txBody>
      </p:sp>
    </p:spTree>
    <p:extLst>
      <p:ext uri="{BB962C8B-B14F-4D97-AF65-F5344CB8AC3E}">
        <p14:creationId xmlns:p14="http://schemas.microsoft.com/office/powerpoint/2010/main" val="2279797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Employer Record-Keeping and Posting Requirements</a:t>
            </a:r>
          </a:p>
        </p:txBody>
      </p:sp>
      <p:sp>
        <p:nvSpPr>
          <p:cNvPr id="3" name="Content Placeholder 2"/>
          <p:cNvSpPr>
            <a:spLocks noGrp="1"/>
          </p:cNvSpPr>
          <p:nvPr>
            <p:ph idx="1"/>
          </p:nvPr>
        </p:nvSpPr>
        <p:spPr>
          <a:xfrm>
            <a:off x="396240" y="3115811"/>
            <a:ext cx="13395960" cy="7617145"/>
          </a:xfrm>
        </p:spPr>
        <p:txBody>
          <a:bodyPr>
            <a:normAutofit/>
          </a:bodyPr>
          <a:lstStyle/>
          <a:p>
            <a:pPr lvl="1"/>
            <a:r>
              <a:rPr lang="en-US" sz="3600" b="1" dirty="0"/>
              <a:t>Distribution</a:t>
            </a:r>
            <a:r>
              <a:rPr lang="en-US" sz="3600" dirty="0"/>
              <a:t>. Every employer publishing or distributing to employees any handbook, manual, or written or posted policies shall include a copy of the COMPS Order, or a COMPS Order poster published by the Division, with any such handbook, manual, or policies. </a:t>
            </a:r>
          </a:p>
          <a:p>
            <a:pPr lvl="1"/>
            <a:r>
              <a:rPr lang="en-US" sz="3600" dirty="0"/>
              <a:t>Every employer that requires employees to sign any handbook, manual, or policy shall, at the same time or promptly thereafter, include a copy of the COMPS Order, or a COMPS Order poster published by the Division, and have the employee sign an acknowledgement of being provided the COMPS Order or the COMPS Order poster.</a:t>
            </a:r>
            <a:endParaRPr lang="en-US" sz="3600" b="1" dirty="0"/>
          </a:p>
          <a:p>
            <a:endParaRPr lang="en-US" dirty="0"/>
          </a:p>
        </p:txBody>
      </p:sp>
    </p:spTree>
    <p:extLst>
      <p:ext uri="{BB962C8B-B14F-4D97-AF65-F5344CB8AC3E}">
        <p14:creationId xmlns:p14="http://schemas.microsoft.com/office/powerpoint/2010/main" val="3502366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DA48B4-98A6-4BA1-A67E-33083E33B538}"/>
              </a:ext>
            </a:extLst>
          </p:cNvPr>
          <p:cNvSpPr>
            <a:spLocks noGrp="1"/>
          </p:cNvSpPr>
          <p:nvPr>
            <p:ph type="title"/>
          </p:nvPr>
        </p:nvSpPr>
        <p:spPr/>
        <p:txBody>
          <a:bodyPr/>
          <a:lstStyle/>
          <a:p>
            <a:pPr algn="ctr"/>
            <a:r>
              <a:rPr lang="en-US" b="1" dirty="0"/>
              <a:t>CO House Bill 20-1048</a:t>
            </a:r>
          </a:p>
        </p:txBody>
      </p:sp>
      <p:sp>
        <p:nvSpPr>
          <p:cNvPr id="3" name="Content Placeholder 2">
            <a:extLst>
              <a:ext uri="{FF2B5EF4-FFF2-40B4-BE49-F238E27FC236}">
                <a16:creationId xmlns:a16="http://schemas.microsoft.com/office/drawing/2014/main" xmlns="" id="{6C385A38-71B9-4AB1-B1B0-E5DBAAF3CC15}"/>
              </a:ext>
            </a:extLst>
          </p:cNvPr>
          <p:cNvSpPr>
            <a:spLocks noGrp="1"/>
          </p:cNvSpPr>
          <p:nvPr>
            <p:ph idx="1"/>
          </p:nvPr>
        </p:nvSpPr>
        <p:spPr>
          <a:xfrm>
            <a:off x="929390" y="2443397"/>
            <a:ext cx="12591738" cy="7554054"/>
          </a:xfrm>
        </p:spPr>
        <p:txBody>
          <a:bodyPr>
            <a:normAutofit/>
          </a:bodyPr>
          <a:lstStyle/>
          <a:p>
            <a:r>
              <a:rPr lang="en-US" sz="3600" dirty="0"/>
              <a:t>Creating a Respectful and Open World for Natural Hair Act of 2020 (CROWN Act)</a:t>
            </a:r>
          </a:p>
          <a:p>
            <a:r>
              <a:rPr lang="en-US" sz="3600" dirty="0"/>
              <a:t>Law was enacted March 6, 2020</a:t>
            </a:r>
          </a:p>
          <a:p>
            <a:r>
              <a:rPr lang="en-US" sz="3600" dirty="0"/>
              <a:t>Prohibits discrimination on the basis of hair texture, hair type, or a protective hairstyle that is commonly or historically associated with race</a:t>
            </a:r>
          </a:p>
          <a:p>
            <a:pPr lvl="1"/>
            <a:r>
              <a:rPr lang="en-US" sz="3600" dirty="0"/>
              <a:t>Discrimination on the basis of these things is considered race discrimination</a:t>
            </a:r>
          </a:p>
          <a:p>
            <a:r>
              <a:rPr lang="en-US" sz="3600" dirty="0"/>
              <a:t>Protective hairstyle includes hairstyles such as braids, </a:t>
            </a:r>
            <a:r>
              <a:rPr lang="en-US" sz="3600" dirty="0" err="1"/>
              <a:t>locs</a:t>
            </a:r>
            <a:r>
              <a:rPr lang="en-US" sz="3600" dirty="0"/>
              <a:t>, twists, tight coils or curls, cornrows, Bantu knots, Afros, and headwraps</a:t>
            </a:r>
          </a:p>
        </p:txBody>
      </p:sp>
    </p:spTree>
    <p:extLst>
      <p:ext uri="{BB962C8B-B14F-4D97-AF65-F5344CB8AC3E}">
        <p14:creationId xmlns:p14="http://schemas.microsoft.com/office/powerpoint/2010/main" val="240914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DA48B4-98A6-4BA1-A67E-33083E33B538}"/>
              </a:ext>
            </a:extLst>
          </p:cNvPr>
          <p:cNvSpPr>
            <a:spLocks noGrp="1"/>
          </p:cNvSpPr>
          <p:nvPr>
            <p:ph type="title"/>
          </p:nvPr>
        </p:nvSpPr>
        <p:spPr/>
        <p:txBody>
          <a:bodyPr/>
          <a:lstStyle/>
          <a:p>
            <a:pPr algn="ctr"/>
            <a:r>
              <a:rPr lang="en-US" b="1" dirty="0"/>
              <a:t>CO House Bill 20-1048</a:t>
            </a:r>
          </a:p>
        </p:txBody>
      </p:sp>
      <p:sp>
        <p:nvSpPr>
          <p:cNvPr id="3" name="Content Placeholder 2">
            <a:extLst>
              <a:ext uri="{FF2B5EF4-FFF2-40B4-BE49-F238E27FC236}">
                <a16:creationId xmlns:a16="http://schemas.microsoft.com/office/drawing/2014/main" xmlns="" id="{6C385A38-71B9-4AB1-B1B0-E5DBAAF3CC15}"/>
              </a:ext>
            </a:extLst>
          </p:cNvPr>
          <p:cNvSpPr>
            <a:spLocks noGrp="1"/>
          </p:cNvSpPr>
          <p:nvPr>
            <p:ph idx="1"/>
          </p:nvPr>
        </p:nvSpPr>
        <p:spPr>
          <a:xfrm>
            <a:off x="929390" y="2443397"/>
            <a:ext cx="12591738" cy="7554054"/>
          </a:xfrm>
        </p:spPr>
        <p:txBody>
          <a:bodyPr>
            <a:normAutofit/>
          </a:bodyPr>
          <a:lstStyle/>
          <a:p>
            <a:r>
              <a:rPr lang="en-US" sz="3600" dirty="0"/>
              <a:t>The CROWN Act goes into effect 90 days after the close of the 2020 legislative session.</a:t>
            </a:r>
          </a:p>
          <a:p>
            <a:r>
              <a:rPr lang="en-US" sz="3600" dirty="0"/>
              <a:t>If the session ends as planned on May 6, 2020, the effective date will be August 5, 2020. But that date may change due to the current recess because of the coronavirus.</a:t>
            </a:r>
          </a:p>
        </p:txBody>
      </p:sp>
    </p:spTree>
    <p:extLst>
      <p:ext uri="{BB962C8B-B14F-4D97-AF65-F5344CB8AC3E}">
        <p14:creationId xmlns:p14="http://schemas.microsoft.com/office/powerpoint/2010/main" val="2277145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5536" y="724349"/>
            <a:ext cx="11288608" cy="1104451"/>
          </a:xfrm>
        </p:spPr>
        <p:txBody>
          <a:bodyPr/>
          <a:lstStyle/>
          <a:p>
            <a:pPr algn="ctr"/>
            <a:r>
              <a:rPr lang="en-US" sz="5760" b="1" dirty="0"/>
              <a:t>Nieto v. Clark’s Market</a:t>
            </a:r>
            <a:endParaRPr lang="en-US" sz="5760" dirty="0"/>
          </a:p>
        </p:txBody>
      </p:sp>
      <p:sp>
        <p:nvSpPr>
          <p:cNvPr id="3" name="Content Placeholder 2"/>
          <p:cNvSpPr>
            <a:spLocks noGrp="1"/>
          </p:cNvSpPr>
          <p:nvPr>
            <p:ph idx="1"/>
          </p:nvPr>
        </p:nvSpPr>
        <p:spPr>
          <a:xfrm>
            <a:off x="853440" y="2194560"/>
            <a:ext cx="12923520" cy="8290560"/>
          </a:xfrm>
        </p:spPr>
        <p:txBody>
          <a:bodyPr>
            <a:normAutofit fontScale="92500" lnSpcReduction="10000"/>
          </a:bodyPr>
          <a:lstStyle/>
          <a:p>
            <a:r>
              <a:rPr lang="en-US" sz="3840" dirty="0"/>
              <a:t>Clark’s Market had a vacation policy that stated that “[</a:t>
            </a:r>
            <a:r>
              <a:rPr lang="en-US" sz="3840" dirty="0" err="1"/>
              <a:t>i</a:t>
            </a:r>
            <a:r>
              <a:rPr lang="en-US" sz="3840" dirty="0"/>
              <a:t>]f you are discharged for any reason or do not give proper notice, you will forfeit all earned vacation and pay benefits.” </a:t>
            </a:r>
          </a:p>
          <a:p>
            <a:r>
              <a:rPr lang="en-US" sz="3840" dirty="0"/>
              <a:t>In this case, Clark’s Market terminated Ms. Nieto from employment, so, it claimed it didn’t owe her for her accrued vacation.</a:t>
            </a:r>
          </a:p>
          <a:p>
            <a:r>
              <a:rPr lang="en-US" sz="3840" dirty="0"/>
              <a:t>Ms. Nieto filed a complaint for her unpaid vacation leave.  </a:t>
            </a:r>
          </a:p>
          <a:p>
            <a:r>
              <a:rPr lang="en-US" sz="3840" dirty="0"/>
              <a:t>In response, Clark’s Market argued that Colorado law allows employers to establish an agreement with their employees about how vacation pay is earned and when vacation pay becomes determinable, meaning when all “contingencies” are satisfied.  </a:t>
            </a:r>
          </a:p>
        </p:txBody>
      </p:sp>
    </p:spTree>
    <p:extLst>
      <p:ext uri="{BB962C8B-B14F-4D97-AF65-F5344CB8AC3E}">
        <p14:creationId xmlns:p14="http://schemas.microsoft.com/office/powerpoint/2010/main" val="4029066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5536" y="724349"/>
            <a:ext cx="11288608" cy="1470211"/>
          </a:xfrm>
        </p:spPr>
        <p:txBody>
          <a:bodyPr/>
          <a:lstStyle/>
          <a:p>
            <a:pPr algn="ctr"/>
            <a:r>
              <a:rPr lang="en-US" sz="5760" b="1" dirty="0"/>
              <a:t>Nieto v. Clark’s Market</a:t>
            </a:r>
            <a:endParaRPr lang="en-US" sz="5760" dirty="0"/>
          </a:p>
        </p:txBody>
      </p:sp>
      <p:sp>
        <p:nvSpPr>
          <p:cNvPr id="3" name="Content Placeholder 2"/>
          <p:cNvSpPr>
            <a:spLocks noGrp="1"/>
          </p:cNvSpPr>
          <p:nvPr>
            <p:ph idx="1"/>
          </p:nvPr>
        </p:nvSpPr>
        <p:spPr>
          <a:xfrm>
            <a:off x="775536" y="2194560"/>
            <a:ext cx="12557760" cy="8412478"/>
          </a:xfrm>
        </p:spPr>
        <p:txBody>
          <a:bodyPr>
            <a:normAutofit/>
          </a:bodyPr>
          <a:lstStyle/>
          <a:p>
            <a:r>
              <a:rPr lang="en-US" sz="3840" dirty="0"/>
              <a:t>The District Court dismissed Ms. Nieto’s complaint and explained that Clark’s Market controlled when vacation time was payable and when it was not payable. </a:t>
            </a:r>
          </a:p>
          <a:p>
            <a:r>
              <a:rPr lang="en-US" sz="3840" dirty="0"/>
              <a:t>Ms. Nieto appealed to the Court of Appeals.  </a:t>
            </a:r>
          </a:p>
          <a:p>
            <a:r>
              <a:rPr lang="en-US" sz="3840" dirty="0"/>
              <a:t>In its decision, the Court of Appeals explained that wages and compensation must be paid in Colorado only when they are “earned, vested, and determinable.”  </a:t>
            </a:r>
          </a:p>
          <a:p>
            <a:r>
              <a:rPr lang="en-US" sz="3840" dirty="0"/>
              <a:t>The Court also said that there was “nothing in the [Colorado Wage Act that] creates a substantive right to payment for accrued but unused vacation time.”  </a:t>
            </a:r>
          </a:p>
          <a:p>
            <a:endParaRPr lang="en-US" sz="3840" dirty="0"/>
          </a:p>
          <a:p>
            <a:endParaRPr lang="en-US" dirty="0"/>
          </a:p>
        </p:txBody>
      </p:sp>
    </p:spTree>
    <p:extLst>
      <p:ext uri="{BB962C8B-B14F-4D97-AF65-F5344CB8AC3E}">
        <p14:creationId xmlns:p14="http://schemas.microsoft.com/office/powerpoint/2010/main" val="1770114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347" y="397739"/>
            <a:ext cx="13076366" cy="2438400"/>
          </a:xfrm>
        </p:spPr>
        <p:txBody>
          <a:bodyPr/>
          <a:lstStyle/>
          <a:p>
            <a:pPr algn="ctr"/>
            <a:r>
              <a:rPr lang="en-US" sz="6400" b="1" dirty="0"/>
              <a:t>Equal Pay Act</a:t>
            </a:r>
            <a:br>
              <a:rPr lang="en-US" sz="6400" b="1" dirty="0"/>
            </a:br>
            <a:r>
              <a:rPr lang="en-US" sz="6400" b="1" dirty="0"/>
              <a:t>Senate Bill 19-085</a:t>
            </a:r>
          </a:p>
        </p:txBody>
      </p:sp>
      <p:sp>
        <p:nvSpPr>
          <p:cNvPr id="3" name="Content Placeholder 2"/>
          <p:cNvSpPr>
            <a:spLocks noGrp="1"/>
          </p:cNvSpPr>
          <p:nvPr>
            <p:ph idx="1"/>
          </p:nvPr>
        </p:nvSpPr>
        <p:spPr>
          <a:xfrm>
            <a:off x="243840" y="3169920"/>
            <a:ext cx="14142720" cy="6461760"/>
          </a:xfrm>
        </p:spPr>
        <p:txBody>
          <a:bodyPr>
            <a:noAutofit/>
          </a:bodyPr>
          <a:lstStyle/>
          <a:p>
            <a:pPr marL="0" indent="0">
              <a:buNone/>
            </a:pPr>
            <a:r>
              <a:rPr lang="en-US" sz="5120" dirty="0"/>
              <a:t>1.	The wage differential is based on:  </a:t>
            </a:r>
          </a:p>
          <a:p>
            <a:pPr marL="731531" lvl="1" indent="0">
              <a:buNone/>
            </a:pPr>
            <a:r>
              <a:rPr lang="en-US" sz="5120" dirty="0"/>
              <a:t>	a) A seniority system</a:t>
            </a:r>
          </a:p>
          <a:p>
            <a:pPr marL="731531" lvl="1" indent="0">
              <a:buNone/>
            </a:pPr>
            <a:r>
              <a:rPr lang="en-US" sz="5120" dirty="0"/>
              <a:t>	b) A merit system </a:t>
            </a:r>
          </a:p>
          <a:p>
            <a:pPr marL="731531" lvl="1" indent="0">
              <a:buNone/>
            </a:pPr>
            <a:r>
              <a:rPr lang="en-US" sz="5120" dirty="0"/>
              <a:t>	c) A system that measures earnings by 	quantity or quality of production </a:t>
            </a:r>
          </a:p>
          <a:p>
            <a:pPr marL="731531" lvl="1" indent="0">
              <a:buNone/>
            </a:pPr>
            <a:r>
              <a:rPr lang="en-US" sz="5120" dirty="0"/>
              <a:t>	d) Geographic location </a:t>
            </a:r>
          </a:p>
        </p:txBody>
      </p:sp>
    </p:spTree>
    <p:extLst>
      <p:ext uri="{BB962C8B-B14F-4D97-AF65-F5344CB8AC3E}">
        <p14:creationId xmlns:p14="http://schemas.microsoft.com/office/powerpoint/2010/main" val="1025851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5536" y="724349"/>
            <a:ext cx="11288608" cy="1592131"/>
          </a:xfrm>
        </p:spPr>
        <p:txBody>
          <a:bodyPr/>
          <a:lstStyle/>
          <a:p>
            <a:pPr algn="ctr"/>
            <a:r>
              <a:rPr lang="en-US" sz="5760" b="1" dirty="0"/>
              <a:t>Nieto v. Clark’s Market</a:t>
            </a:r>
            <a:endParaRPr lang="en-US" sz="5760" dirty="0"/>
          </a:p>
        </p:txBody>
      </p:sp>
      <p:sp>
        <p:nvSpPr>
          <p:cNvPr id="3" name="Content Placeholder 2"/>
          <p:cNvSpPr>
            <a:spLocks noGrp="1"/>
          </p:cNvSpPr>
          <p:nvPr>
            <p:ph idx="1"/>
          </p:nvPr>
        </p:nvSpPr>
        <p:spPr>
          <a:xfrm>
            <a:off x="487680" y="2316481"/>
            <a:ext cx="13289280" cy="8412478"/>
          </a:xfrm>
        </p:spPr>
        <p:txBody>
          <a:bodyPr>
            <a:normAutofit/>
          </a:bodyPr>
          <a:lstStyle/>
          <a:p>
            <a:r>
              <a:rPr lang="en-US" sz="4000" dirty="0"/>
              <a:t>What does the Nieto decision mean as it stands right now?  </a:t>
            </a:r>
          </a:p>
          <a:p>
            <a:pPr lvl="1"/>
            <a:r>
              <a:rPr lang="en-US" sz="4000" dirty="0"/>
              <a:t>Employers have the ability to set out when vacation time is earned, when it becomes vested, and when it becomes determinable and, thus, payable to employees.  </a:t>
            </a:r>
          </a:p>
          <a:p>
            <a:pPr lvl="1"/>
            <a:r>
              <a:rPr lang="en-US" sz="4000" dirty="0"/>
              <a:t>Employers can condition payment of vacation leave on the employee meeting certain conditions. </a:t>
            </a:r>
          </a:p>
          <a:p>
            <a:pPr lvl="1"/>
            <a:r>
              <a:rPr lang="en-US" sz="4000" dirty="0"/>
              <a:t>The CDLE, in phone calls, advises callers that the CDLE does not consider “PTO Leave” to be covered by the vacation requirements.  </a:t>
            </a:r>
          </a:p>
          <a:p>
            <a:pPr marL="0" indent="0">
              <a:buNone/>
            </a:pPr>
            <a:endParaRPr lang="en-US" sz="4000" b="1" dirty="0"/>
          </a:p>
          <a:p>
            <a:endParaRPr lang="en-US" sz="4000" b="1" dirty="0"/>
          </a:p>
        </p:txBody>
      </p:sp>
    </p:spTree>
    <p:extLst>
      <p:ext uri="{BB962C8B-B14F-4D97-AF65-F5344CB8AC3E}">
        <p14:creationId xmlns:p14="http://schemas.microsoft.com/office/powerpoint/2010/main" val="749300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5536" y="724349"/>
            <a:ext cx="11288608" cy="1561651"/>
          </a:xfrm>
        </p:spPr>
        <p:txBody>
          <a:bodyPr/>
          <a:lstStyle/>
          <a:p>
            <a:pPr algn="ctr"/>
            <a:r>
              <a:rPr lang="en-US" sz="6000" b="1" dirty="0"/>
              <a:t>Nieto v. Clark’s Market</a:t>
            </a:r>
            <a:endParaRPr lang="en-US" sz="6000" dirty="0"/>
          </a:p>
        </p:txBody>
      </p:sp>
      <p:sp>
        <p:nvSpPr>
          <p:cNvPr id="3" name="Content Placeholder 2"/>
          <p:cNvSpPr>
            <a:spLocks noGrp="1"/>
          </p:cNvSpPr>
          <p:nvPr>
            <p:ph idx="1"/>
          </p:nvPr>
        </p:nvSpPr>
        <p:spPr>
          <a:xfrm>
            <a:off x="533400" y="2286000"/>
            <a:ext cx="13258800" cy="8001000"/>
          </a:xfrm>
        </p:spPr>
        <p:txBody>
          <a:bodyPr>
            <a:normAutofit/>
          </a:bodyPr>
          <a:lstStyle/>
          <a:p>
            <a:r>
              <a:rPr lang="en-US" sz="3600" dirty="0">
                <a:latin typeface="+mn-lt"/>
              </a:rPr>
              <a:t>Nieto filed a Petition for Certiorari with the Colorado Supreme Court.  </a:t>
            </a:r>
          </a:p>
          <a:p>
            <a:r>
              <a:rPr lang="en-US" sz="3600" dirty="0">
                <a:latin typeface="+mn-lt"/>
              </a:rPr>
              <a:t>Additionally, the Colorado Plaintiff Employment Lawyers Association and the Colorado Department of Labor of Employment filed amicus curiae briefs on behalf of Nieto.  </a:t>
            </a:r>
          </a:p>
          <a:p>
            <a:r>
              <a:rPr lang="en-US" sz="3600" dirty="0">
                <a:latin typeface="+mn-lt"/>
              </a:rPr>
              <a:t>Clark’s Market responded to all these briefs and requested the Supreme Court to deny Cert.  </a:t>
            </a:r>
          </a:p>
          <a:p>
            <a:r>
              <a:rPr lang="en-US" sz="3600" dirty="0">
                <a:latin typeface="+mn-lt"/>
              </a:rPr>
              <a:t>Then, almost immediately after Clark’s Market filed its Brief, the Attorney General requested the Court to remove the CDLE Brief and permit the Attorney General to file a brief in support of Nieto.   </a:t>
            </a:r>
          </a:p>
        </p:txBody>
      </p:sp>
    </p:spTree>
    <p:extLst>
      <p:ext uri="{BB962C8B-B14F-4D97-AF65-F5344CB8AC3E}">
        <p14:creationId xmlns:p14="http://schemas.microsoft.com/office/powerpoint/2010/main" val="968954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B8BAD93-5EB4-454C-99A6-DD7D8108EC63}"/>
              </a:ext>
            </a:extLst>
          </p:cNvPr>
          <p:cNvSpPr>
            <a:spLocks noGrp="1"/>
          </p:cNvSpPr>
          <p:nvPr>
            <p:ph idx="1"/>
          </p:nvPr>
        </p:nvSpPr>
        <p:spPr>
          <a:xfrm>
            <a:off x="434715" y="2353456"/>
            <a:ext cx="12846570" cy="7643995"/>
          </a:xfrm>
        </p:spPr>
        <p:txBody>
          <a:bodyPr>
            <a:noAutofit/>
          </a:bodyPr>
          <a:lstStyle/>
          <a:p>
            <a:r>
              <a:rPr lang="en-US" sz="4400" dirty="0"/>
              <a:t>On April 20, 2020, the Colorado Supreme Court granted Cert on Nieto’s appeal.</a:t>
            </a:r>
          </a:p>
          <a:p>
            <a:r>
              <a:rPr lang="en-US" sz="4400" dirty="0"/>
              <a:t>The issue on appeal is:</a:t>
            </a:r>
          </a:p>
          <a:p>
            <a:pPr lvl="1"/>
            <a:r>
              <a:rPr lang="en-US" sz="4400" dirty="0"/>
              <a:t>Whether section 8-4-101(14)(a)(III) of the Colorado Wage Claim Act allows an employment agreement to forfeit an employee’s accrued but unused vacation pay upon separation of employment. </a:t>
            </a:r>
          </a:p>
        </p:txBody>
      </p:sp>
      <p:sp>
        <p:nvSpPr>
          <p:cNvPr id="4" name="Title 1">
            <a:extLst>
              <a:ext uri="{FF2B5EF4-FFF2-40B4-BE49-F238E27FC236}">
                <a16:creationId xmlns:a16="http://schemas.microsoft.com/office/drawing/2014/main" xmlns="" id="{E7590B41-9CE3-4588-8682-8ACD3B22E053}"/>
              </a:ext>
            </a:extLst>
          </p:cNvPr>
          <p:cNvSpPr>
            <a:spLocks noGrp="1"/>
          </p:cNvSpPr>
          <p:nvPr>
            <p:ph type="title"/>
          </p:nvPr>
        </p:nvSpPr>
        <p:spPr>
          <a:xfrm>
            <a:off x="776288" y="723900"/>
            <a:ext cx="11287125" cy="2241550"/>
          </a:xfrm>
        </p:spPr>
        <p:txBody>
          <a:bodyPr/>
          <a:lstStyle/>
          <a:p>
            <a:pPr algn="ctr"/>
            <a:r>
              <a:rPr lang="en-US" sz="6000" b="1" dirty="0"/>
              <a:t>Nieto v. Clark’s Market</a:t>
            </a:r>
            <a:endParaRPr lang="en-US" sz="6000" dirty="0"/>
          </a:p>
        </p:txBody>
      </p:sp>
    </p:spTree>
    <p:extLst>
      <p:ext uri="{BB962C8B-B14F-4D97-AF65-F5344CB8AC3E}">
        <p14:creationId xmlns:p14="http://schemas.microsoft.com/office/powerpoint/2010/main" val="1490042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6000" b="1" dirty="0"/>
              <a:t>Blount Inc. v. Colo. Dept. of Labor &amp; Employment</a:t>
            </a:r>
          </a:p>
        </p:txBody>
      </p:sp>
      <p:sp>
        <p:nvSpPr>
          <p:cNvPr id="3" name="Content Placeholder 2"/>
          <p:cNvSpPr>
            <a:spLocks noGrp="1"/>
          </p:cNvSpPr>
          <p:nvPr>
            <p:ph idx="1"/>
          </p:nvPr>
        </p:nvSpPr>
        <p:spPr>
          <a:xfrm>
            <a:off x="265870" y="3089809"/>
            <a:ext cx="13473864" cy="6712770"/>
          </a:xfrm>
        </p:spPr>
        <p:txBody>
          <a:bodyPr>
            <a:noAutofit/>
          </a:bodyPr>
          <a:lstStyle/>
          <a:p>
            <a:r>
              <a:rPr lang="en-US" sz="4000" dirty="0"/>
              <a:t>At the same time that Nieto is going on, the case of </a:t>
            </a:r>
            <a:r>
              <a:rPr lang="en-US" sz="4000" i="1" dirty="0"/>
              <a:t>Blount v. CDLE </a:t>
            </a:r>
            <a:r>
              <a:rPr lang="en-US" sz="4000" dirty="0"/>
              <a:t>is proceeding through the courts.  </a:t>
            </a:r>
          </a:p>
          <a:p>
            <a:r>
              <a:rPr lang="en-US" sz="4000" dirty="0"/>
              <a:t>In this case, the CDLE is arguing that prospective vacation time, awarded at the start of each calendar year, constitutes “earned” wages subject to payout upon termination. </a:t>
            </a:r>
          </a:p>
          <a:p>
            <a:r>
              <a:rPr lang="en-US" sz="4000" dirty="0"/>
              <a:t>The CDLE also takes issue with “use-it-or-lose-it” vacation policies, whereby an employee could potentially lose accrued vacation time before he or she has the opportunity to use.  </a:t>
            </a:r>
          </a:p>
        </p:txBody>
      </p:sp>
    </p:spTree>
    <p:extLst>
      <p:ext uri="{BB962C8B-B14F-4D97-AF65-F5344CB8AC3E}">
        <p14:creationId xmlns:p14="http://schemas.microsoft.com/office/powerpoint/2010/main" val="1064749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5536" y="724349"/>
            <a:ext cx="11288608" cy="1409251"/>
          </a:xfrm>
        </p:spPr>
        <p:txBody>
          <a:bodyPr/>
          <a:lstStyle/>
          <a:p>
            <a:pPr algn="ctr"/>
            <a:r>
              <a:rPr lang="en-US" sz="5400" b="1" dirty="0"/>
              <a:t>CDLE “Emergency Regulations”</a:t>
            </a:r>
            <a:r>
              <a:rPr lang="en-US" sz="5400" dirty="0"/>
              <a:t>  </a:t>
            </a:r>
          </a:p>
        </p:txBody>
      </p:sp>
      <p:sp>
        <p:nvSpPr>
          <p:cNvPr id="3" name="Content Placeholder 2"/>
          <p:cNvSpPr>
            <a:spLocks noGrp="1"/>
          </p:cNvSpPr>
          <p:nvPr>
            <p:ph idx="1"/>
          </p:nvPr>
        </p:nvSpPr>
        <p:spPr>
          <a:xfrm>
            <a:off x="775536" y="2209800"/>
            <a:ext cx="13169064" cy="8305799"/>
          </a:xfrm>
        </p:spPr>
        <p:txBody>
          <a:bodyPr>
            <a:normAutofit lnSpcReduction="10000"/>
          </a:bodyPr>
          <a:lstStyle/>
          <a:p>
            <a:r>
              <a:rPr lang="en-US" sz="4300" dirty="0"/>
              <a:t>While both </a:t>
            </a:r>
            <a:r>
              <a:rPr lang="en-US" sz="4300" i="1" dirty="0"/>
              <a:t>Nieto </a:t>
            </a:r>
            <a:r>
              <a:rPr lang="en-US" sz="4300" dirty="0"/>
              <a:t>and </a:t>
            </a:r>
            <a:r>
              <a:rPr lang="en-US" sz="4300" i="1" dirty="0"/>
              <a:t>Blount </a:t>
            </a:r>
            <a:r>
              <a:rPr lang="en-US" sz="4300" dirty="0"/>
              <a:t>were being briefed, the Colorado Department of Labor and Employment issued “Emergency Regulations.”  </a:t>
            </a:r>
          </a:p>
          <a:p>
            <a:r>
              <a:rPr lang="en-US" sz="4300" dirty="0"/>
              <a:t>In those regulations, the CDLE announced, really for the first time, that it believed use-it-or-lose-it vacation policies were unlawful.  </a:t>
            </a:r>
          </a:p>
          <a:p>
            <a:r>
              <a:rPr lang="en-US" sz="4300" dirty="0"/>
              <a:t>In short, the regulations identified that “earned and determinable in accordance with the terms” rule does not allow a forfeiture of any earned vacation pay, but does allow agreements on matters such as: </a:t>
            </a:r>
          </a:p>
        </p:txBody>
      </p:sp>
    </p:spTree>
    <p:extLst>
      <p:ext uri="{BB962C8B-B14F-4D97-AF65-F5344CB8AC3E}">
        <p14:creationId xmlns:p14="http://schemas.microsoft.com/office/powerpoint/2010/main" val="4270278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5400" b="1" dirty="0"/>
              <a:t>CDLE “Emergency Regulations”</a:t>
            </a:r>
            <a:r>
              <a:rPr lang="en-US" sz="5400" dirty="0"/>
              <a:t> </a:t>
            </a:r>
          </a:p>
        </p:txBody>
      </p:sp>
      <p:sp>
        <p:nvSpPr>
          <p:cNvPr id="3" name="Content Placeholder 2"/>
          <p:cNvSpPr>
            <a:spLocks noGrp="1"/>
          </p:cNvSpPr>
          <p:nvPr>
            <p:ph idx="1"/>
          </p:nvPr>
        </p:nvSpPr>
        <p:spPr>
          <a:xfrm>
            <a:off x="533400" y="2286000"/>
            <a:ext cx="13411200" cy="7924800"/>
          </a:xfrm>
        </p:spPr>
        <p:txBody>
          <a:bodyPr>
            <a:normAutofit fontScale="92500" lnSpcReduction="10000"/>
          </a:bodyPr>
          <a:lstStyle/>
          <a:p>
            <a:pPr lvl="1"/>
            <a:r>
              <a:rPr lang="en-US" sz="4000" dirty="0"/>
              <a:t>(1) whether there is any vacation pay at all; </a:t>
            </a:r>
          </a:p>
          <a:p>
            <a:pPr lvl="1"/>
            <a:r>
              <a:rPr lang="en-US" sz="4000" dirty="0"/>
              <a:t>(2) the amount of vacation pay per year or other period; </a:t>
            </a:r>
          </a:p>
          <a:p>
            <a:pPr lvl="1"/>
            <a:r>
              <a:rPr lang="en-US" sz="4000" dirty="0"/>
              <a:t>(3) whether vacation pay accrues all at once, or instead accrues proportionally each week, month, or other period; and </a:t>
            </a:r>
          </a:p>
          <a:p>
            <a:pPr lvl="1"/>
            <a:r>
              <a:rPr lang="en-US" sz="4000" dirty="0"/>
              <a:t>(4) whether there is an accrual cap of one year’s worth (or more) of vacation pay. </a:t>
            </a:r>
          </a:p>
          <a:p>
            <a:r>
              <a:rPr lang="en-US" sz="4320" dirty="0"/>
              <a:t>So, under this new regulation, according to the CDLE, employers may have “use it or lose it” policies that disallow carryover after employees accrue a year of vacation pay, but that do not forfeit any of that year’s worth. </a:t>
            </a:r>
          </a:p>
          <a:p>
            <a:pPr lvl="1"/>
            <a:endParaRPr lang="en-US" sz="4000" b="1" dirty="0"/>
          </a:p>
          <a:p>
            <a:endParaRPr lang="en-US" dirty="0"/>
          </a:p>
        </p:txBody>
      </p:sp>
    </p:spTree>
    <p:extLst>
      <p:ext uri="{BB962C8B-B14F-4D97-AF65-F5344CB8AC3E}">
        <p14:creationId xmlns:p14="http://schemas.microsoft.com/office/powerpoint/2010/main" val="3983325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heel(1)">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5536" y="724349"/>
            <a:ext cx="11288608" cy="1485451"/>
          </a:xfrm>
        </p:spPr>
        <p:txBody>
          <a:bodyPr/>
          <a:lstStyle/>
          <a:p>
            <a:pPr algn="ctr"/>
            <a:r>
              <a:rPr lang="en-US" sz="5400" b="1" dirty="0"/>
              <a:t>CDLE “Emergency Regulations”</a:t>
            </a:r>
            <a:r>
              <a:rPr lang="en-US" sz="5400" dirty="0"/>
              <a:t> </a:t>
            </a:r>
          </a:p>
        </p:txBody>
      </p:sp>
      <p:sp>
        <p:nvSpPr>
          <p:cNvPr id="3" name="Content Placeholder 2"/>
          <p:cNvSpPr>
            <a:spLocks noGrp="1"/>
          </p:cNvSpPr>
          <p:nvPr>
            <p:ph idx="1"/>
          </p:nvPr>
        </p:nvSpPr>
        <p:spPr>
          <a:xfrm>
            <a:off x="914400" y="2209800"/>
            <a:ext cx="13182600" cy="8153400"/>
          </a:xfrm>
        </p:spPr>
        <p:txBody>
          <a:bodyPr>
            <a:noAutofit/>
          </a:bodyPr>
          <a:lstStyle/>
          <a:p>
            <a:r>
              <a:rPr lang="en-US" sz="4000" dirty="0"/>
              <a:t>For example, an agreement for ten vacation days per year:</a:t>
            </a:r>
          </a:p>
          <a:p>
            <a:pPr lvl="1"/>
            <a:r>
              <a:rPr lang="en-US" sz="4000" dirty="0"/>
              <a:t>may provide that employees can accrue more than ten days, by allowing carryover of accrued vacation from year to year;</a:t>
            </a:r>
          </a:p>
          <a:p>
            <a:pPr lvl="1"/>
            <a:r>
              <a:rPr lang="en-US" sz="4000" dirty="0"/>
              <a:t>may provide that employees cannot accrue more than ten days, by disallowing carryover of unused vacation from year to year; but</a:t>
            </a:r>
          </a:p>
          <a:p>
            <a:pPr lvl="1"/>
            <a:r>
              <a:rPr lang="en-US" sz="4000" dirty="0"/>
              <a:t>may not provide that after an employee accrues ten days, that amount diminishes below ten days for any reason.</a:t>
            </a:r>
          </a:p>
          <a:p>
            <a:endParaRPr lang="en-US" sz="4000" b="1" dirty="0"/>
          </a:p>
        </p:txBody>
      </p:sp>
    </p:spTree>
    <p:extLst>
      <p:ext uri="{BB962C8B-B14F-4D97-AF65-F5344CB8AC3E}">
        <p14:creationId xmlns:p14="http://schemas.microsoft.com/office/powerpoint/2010/main" val="3620982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CB79DAE-D275-4775-948C-290CFADF7F58}"/>
              </a:ext>
            </a:extLst>
          </p:cNvPr>
          <p:cNvSpPr>
            <a:spLocks noGrp="1"/>
          </p:cNvSpPr>
          <p:nvPr>
            <p:ph idx="1"/>
          </p:nvPr>
        </p:nvSpPr>
        <p:spPr>
          <a:xfrm>
            <a:off x="584616" y="2623279"/>
            <a:ext cx="12621718" cy="7374172"/>
          </a:xfrm>
        </p:spPr>
        <p:txBody>
          <a:bodyPr>
            <a:normAutofit lnSpcReduction="10000"/>
          </a:bodyPr>
          <a:lstStyle/>
          <a:p>
            <a:r>
              <a:rPr lang="en-US" sz="4400" dirty="0"/>
              <a:t>In October 2019, the United States Supreme Court heard oral arguments on a trio of cases addressing LGBT rights.</a:t>
            </a:r>
          </a:p>
          <a:p>
            <a:r>
              <a:rPr lang="en-US" sz="4400" dirty="0"/>
              <a:t>The cases involve the question of whether sexual orientation discrimination and gender identity discrimination are covered under Title VII of the Civil Rights Act of 1964 as sex discrimination</a:t>
            </a:r>
            <a:r>
              <a:rPr lang="en-US" sz="4400" dirty="0" smtClean="0"/>
              <a:t>.</a:t>
            </a:r>
          </a:p>
          <a:p>
            <a:r>
              <a:rPr lang="en-US" sz="4400" dirty="0" smtClean="0"/>
              <a:t>The Supreme Court ruled that Title VII </a:t>
            </a:r>
            <a:r>
              <a:rPr lang="en-US" sz="4400" dirty="0" err="1" smtClean="0"/>
              <a:t>proctets</a:t>
            </a:r>
            <a:r>
              <a:rPr lang="en-US" sz="4400" dirty="0" smtClean="0"/>
              <a:t> individuals from sexual-orientation discrimination.  </a:t>
            </a:r>
            <a:endParaRPr lang="en-US" sz="4400" dirty="0"/>
          </a:p>
        </p:txBody>
      </p:sp>
      <p:sp>
        <p:nvSpPr>
          <p:cNvPr id="4" name="Title 1">
            <a:extLst>
              <a:ext uri="{FF2B5EF4-FFF2-40B4-BE49-F238E27FC236}">
                <a16:creationId xmlns:a16="http://schemas.microsoft.com/office/drawing/2014/main" xmlns="" id="{DE13A155-856F-4101-A6FE-A73A770F4B2A}"/>
              </a:ext>
            </a:extLst>
          </p:cNvPr>
          <p:cNvSpPr>
            <a:spLocks noGrp="1"/>
          </p:cNvSpPr>
          <p:nvPr>
            <p:ph type="title"/>
          </p:nvPr>
        </p:nvSpPr>
        <p:spPr>
          <a:xfrm>
            <a:off x="776288" y="723900"/>
            <a:ext cx="11287125" cy="2241550"/>
          </a:xfrm>
        </p:spPr>
        <p:txBody>
          <a:bodyPr/>
          <a:lstStyle/>
          <a:p>
            <a:pPr algn="ctr"/>
            <a:r>
              <a:rPr lang="en-US" sz="5400" b="1" dirty="0"/>
              <a:t>Discrimination and Disability Claims</a:t>
            </a:r>
            <a:endParaRPr lang="en-US" sz="5400" dirty="0"/>
          </a:p>
        </p:txBody>
      </p:sp>
    </p:spTree>
    <p:extLst>
      <p:ext uri="{BB962C8B-B14F-4D97-AF65-F5344CB8AC3E}">
        <p14:creationId xmlns:p14="http://schemas.microsoft.com/office/powerpoint/2010/main" val="1726655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C4A0D0E-3217-4D83-8018-308DD3DBA1B5}"/>
              </a:ext>
            </a:extLst>
          </p:cNvPr>
          <p:cNvSpPr>
            <a:spLocks noGrp="1"/>
          </p:cNvSpPr>
          <p:nvPr>
            <p:ph idx="1"/>
          </p:nvPr>
        </p:nvSpPr>
        <p:spPr>
          <a:xfrm>
            <a:off x="314793" y="2308485"/>
            <a:ext cx="14030794" cy="8499423"/>
          </a:xfrm>
        </p:spPr>
        <p:txBody>
          <a:bodyPr>
            <a:normAutofit fontScale="92500" lnSpcReduction="20000"/>
          </a:bodyPr>
          <a:lstStyle/>
          <a:p>
            <a:r>
              <a:rPr lang="en-US" dirty="0"/>
              <a:t>The Department of Labor issued a new rule stating which employee perks must be included in calculating overtime rate and which may be excluded.</a:t>
            </a:r>
          </a:p>
          <a:p>
            <a:r>
              <a:rPr lang="en-US" dirty="0"/>
              <a:t>Employers can exclude the following benefits in calculating the regular rate for purpose of overtime calculation:</a:t>
            </a:r>
          </a:p>
          <a:p>
            <a:pPr lvl="1"/>
            <a:r>
              <a:rPr lang="en-US" dirty="0"/>
              <a:t>Cost of providing parking benefits, wellness programs, onsite specialist treatment, gym access and fitness classes, employee discounts on goods and services, certain tuition benefits, and adoption assistance</a:t>
            </a:r>
          </a:p>
          <a:p>
            <a:pPr lvl="1"/>
            <a:r>
              <a:rPr lang="en-US" dirty="0"/>
              <a:t>Payments for unused paid leave</a:t>
            </a:r>
          </a:p>
          <a:p>
            <a:pPr lvl="1"/>
            <a:r>
              <a:rPr lang="en-US" dirty="0"/>
              <a:t>Payments of certain penalties required under state and local scheduling laws</a:t>
            </a:r>
          </a:p>
          <a:p>
            <a:pPr lvl="1"/>
            <a:r>
              <a:rPr lang="en-US" dirty="0"/>
              <a:t>Reimbursed expenses, including cell phone plans, credentialing exam fees, organization membership dues, and travel</a:t>
            </a:r>
          </a:p>
          <a:p>
            <a:pPr lvl="1"/>
            <a:r>
              <a:rPr lang="en-US" dirty="0"/>
              <a:t>Certain sign-on and longevity bonuses</a:t>
            </a:r>
          </a:p>
          <a:p>
            <a:pPr lvl="1"/>
            <a:r>
              <a:rPr lang="en-US" dirty="0"/>
              <a:t>Cost of office coffee and snacks to employees as gifts</a:t>
            </a:r>
          </a:p>
          <a:p>
            <a:pPr lvl="1"/>
            <a:r>
              <a:rPr lang="en-US" dirty="0"/>
              <a:t>Discretionary bonuses (the label given to a bonus does not determine whether it is discretionary)</a:t>
            </a:r>
          </a:p>
          <a:p>
            <a:pPr lvl="1"/>
            <a:r>
              <a:rPr lang="en-US" dirty="0"/>
              <a:t>Contributions to benefit plans for accident, unemployment, legal services, or other events that could cause future financial hardship or expense</a:t>
            </a:r>
          </a:p>
        </p:txBody>
      </p:sp>
      <p:sp>
        <p:nvSpPr>
          <p:cNvPr id="4" name="Title 1">
            <a:extLst>
              <a:ext uri="{FF2B5EF4-FFF2-40B4-BE49-F238E27FC236}">
                <a16:creationId xmlns:a16="http://schemas.microsoft.com/office/drawing/2014/main" xmlns="" id="{6C632CF5-9650-4383-AC66-9C1CFAAD3112}"/>
              </a:ext>
            </a:extLst>
          </p:cNvPr>
          <p:cNvSpPr>
            <a:spLocks noGrp="1"/>
          </p:cNvSpPr>
          <p:nvPr>
            <p:ph type="title"/>
          </p:nvPr>
        </p:nvSpPr>
        <p:spPr>
          <a:xfrm>
            <a:off x="966788" y="304800"/>
            <a:ext cx="11287125" cy="2241550"/>
          </a:xfrm>
        </p:spPr>
        <p:txBody>
          <a:bodyPr/>
          <a:lstStyle/>
          <a:p>
            <a:pPr algn="ctr"/>
            <a:r>
              <a:rPr lang="en-US" sz="5400" b="1" dirty="0"/>
              <a:t>Overtime Rate and </a:t>
            </a:r>
            <a:br>
              <a:rPr lang="en-US" sz="5400" b="1" dirty="0"/>
            </a:br>
            <a:r>
              <a:rPr lang="en-US" sz="5400" b="1" dirty="0"/>
              <a:t>Employee Benefits</a:t>
            </a:r>
            <a:endParaRPr lang="en-US" sz="5400" dirty="0"/>
          </a:p>
        </p:txBody>
      </p:sp>
    </p:spTree>
    <p:extLst>
      <p:ext uri="{BB962C8B-B14F-4D97-AF65-F5344CB8AC3E}">
        <p14:creationId xmlns:p14="http://schemas.microsoft.com/office/powerpoint/2010/main" val="2720900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arn(inVertic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arn(inVertical)">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arn(inVertical)">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5536" y="724349"/>
            <a:ext cx="11288608" cy="1374274"/>
          </a:xfrm>
        </p:spPr>
        <p:txBody>
          <a:bodyPr/>
          <a:lstStyle/>
          <a:p>
            <a:pPr algn="ctr"/>
            <a:r>
              <a:rPr lang="en-US" sz="5400" b="1" dirty="0" smtClean="0"/>
              <a:t>Colorado’s New Sick Leave Law</a:t>
            </a:r>
            <a:endParaRPr lang="en-US" sz="5400" b="1" dirty="0"/>
          </a:p>
        </p:txBody>
      </p:sp>
      <p:sp>
        <p:nvSpPr>
          <p:cNvPr id="3" name="Content Placeholder 2"/>
          <p:cNvSpPr>
            <a:spLocks noGrp="1"/>
          </p:cNvSpPr>
          <p:nvPr>
            <p:ph idx="1"/>
          </p:nvPr>
        </p:nvSpPr>
        <p:spPr>
          <a:xfrm>
            <a:off x="775535" y="2203554"/>
            <a:ext cx="13210287" cy="8304551"/>
          </a:xfrm>
        </p:spPr>
        <p:txBody>
          <a:bodyPr/>
          <a:lstStyle/>
          <a:p>
            <a:r>
              <a:rPr lang="en-US" sz="3400" dirty="0"/>
              <a:t>The bill creates the “Healthy Families and Workplaces Act.”  </a:t>
            </a:r>
          </a:p>
          <a:p>
            <a:r>
              <a:rPr lang="en-US" sz="3400" dirty="0"/>
              <a:t>This Act requires employers to provide paid sick leave to employees </a:t>
            </a:r>
            <a:r>
              <a:rPr lang="en-US" sz="3400" dirty="0" smtClean="0"/>
              <a:t>under various </a:t>
            </a:r>
            <a:r>
              <a:rPr lang="en-US" sz="3400" dirty="0"/>
              <a:t>circumstances. </a:t>
            </a:r>
          </a:p>
          <a:p>
            <a:r>
              <a:rPr lang="en-US" sz="3400" dirty="0"/>
              <a:t>On and after the effective date of the act through December 31, 2020, employers are required to provide each of their employees paid sick leave for employees to take for reasons related to the COVID-19 pandemic in the amounts and for the purposes specified in the federal “Emergency Paid Sick Leave Act” in the “Families First Coronavirus Response Act.”  </a:t>
            </a:r>
            <a:endParaRPr lang="en-US" sz="3400" dirty="0" smtClean="0"/>
          </a:p>
          <a:p>
            <a:r>
              <a:rPr lang="en-US" sz="3400" dirty="0"/>
              <a:t>Additionally, beginning January 1, 2021, the act requires all employers in Colorado to provide paid sick leave to their employees, accrued at one hour of paid sick leave for every 30 hours worked, up to a maximum of 48 hours.</a:t>
            </a:r>
          </a:p>
          <a:p>
            <a:endParaRPr lang="en-US" dirty="0"/>
          </a:p>
        </p:txBody>
      </p:sp>
    </p:spTree>
    <p:extLst>
      <p:ext uri="{BB962C8B-B14F-4D97-AF65-F5344CB8AC3E}">
        <p14:creationId xmlns:p14="http://schemas.microsoft.com/office/powerpoint/2010/main" val="855018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2496" y="514487"/>
            <a:ext cx="11288608" cy="2240848"/>
          </a:xfrm>
        </p:spPr>
        <p:txBody>
          <a:bodyPr/>
          <a:lstStyle/>
          <a:p>
            <a:pPr algn="ctr"/>
            <a:r>
              <a:rPr lang="en-US" sz="6400" b="1" dirty="0"/>
              <a:t>Equal Pay Act</a:t>
            </a:r>
            <a:br>
              <a:rPr lang="en-US" sz="6400" b="1" dirty="0"/>
            </a:br>
            <a:r>
              <a:rPr lang="en-US" sz="6400" b="1" dirty="0"/>
              <a:t>Senate Bill 19-085</a:t>
            </a:r>
            <a:endParaRPr lang="en-US" dirty="0"/>
          </a:p>
        </p:txBody>
      </p:sp>
      <p:sp>
        <p:nvSpPr>
          <p:cNvPr id="3" name="Content Placeholder 2"/>
          <p:cNvSpPr>
            <a:spLocks noGrp="1"/>
          </p:cNvSpPr>
          <p:nvPr>
            <p:ph idx="1"/>
          </p:nvPr>
        </p:nvSpPr>
        <p:spPr>
          <a:xfrm>
            <a:off x="1324320" y="3284681"/>
            <a:ext cx="11964960" cy="6712770"/>
          </a:xfrm>
        </p:spPr>
        <p:txBody>
          <a:bodyPr>
            <a:normAutofit/>
          </a:bodyPr>
          <a:lstStyle/>
          <a:p>
            <a:pPr marL="731531" lvl="1" indent="0">
              <a:buNone/>
            </a:pPr>
            <a:r>
              <a:rPr lang="en-US" sz="5120" dirty="0"/>
              <a:t>e) Education, training, or experience to the extent reasonably related to the work in question. </a:t>
            </a:r>
          </a:p>
          <a:p>
            <a:pPr marL="731531" lvl="1" indent="0">
              <a:buNone/>
            </a:pPr>
            <a:r>
              <a:rPr lang="en-US" sz="5120" dirty="0"/>
              <a:t>f) Travel, if the travel is a regular and necessary condition of work performed.  </a:t>
            </a:r>
          </a:p>
        </p:txBody>
      </p:sp>
    </p:spTree>
    <p:extLst>
      <p:ext uri="{BB962C8B-B14F-4D97-AF65-F5344CB8AC3E}">
        <p14:creationId xmlns:p14="http://schemas.microsoft.com/office/powerpoint/2010/main" val="1666175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5400" b="1" dirty="0"/>
              <a:t>Colorado’s New Sick Leave Law</a:t>
            </a:r>
            <a:endParaRPr lang="en-US" sz="5400" dirty="0"/>
          </a:p>
        </p:txBody>
      </p:sp>
      <p:sp>
        <p:nvSpPr>
          <p:cNvPr id="3" name="Content Placeholder 2"/>
          <p:cNvSpPr>
            <a:spLocks noGrp="1"/>
          </p:cNvSpPr>
          <p:nvPr>
            <p:ph idx="1"/>
          </p:nvPr>
        </p:nvSpPr>
        <p:spPr>
          <a:xfrm>
            <a:off x="775537" y="2788170"/>
            <a:ext cx="12670640" cy="7209281"/>
          </a:xfrm>
        </p:spPr>
        <p:txBody>
          <a:bodyPr/>
          <a:lstStyle/>
          <a:p>
            <a:r>
              <a:rPr lang="en-US" sz="4400" dirty="0"/>
              <a:t>An employee:</a:t>
            </a:r>
          </a:p>
          <a:p>
            <a:pPr lvl="1"/>
            <a:r>
              <a:rPr lang="en-US" sz="4400" dirty="0"/>
              <a:t>Begins accruing paid sick leave when the employee’s employment begins;</a:t>
            </a:r>
          </a:p>
          <a:p>
            <a:pPr lvl="1"/>
            <a:r>
              <a:rPr lang="en-US" sz="4400" dirty="0"/>
              <a:t>May use paid sick leave as it is accrued; and</a:t>
            </a:r>
          </a:p>
          <a:p>
            <a:pPr lvl="1"/>
            <a:r>
              <a:rPr lang="en-US" sz="4400" dirty="0"/>
              <a:t>May carry forward and use in subsequent calendar years paid sick leave that is not used in the year in which it is accrued.</a:t>
            </a:r>
          </a:p>
          <a:p>
            <a:endParaRPr lang="en-US" dirty="0"/>
          </a:p>
        </p:txBody>
      </p:sp>
    </p:spTree>
    <p:extLst>
      <p:ext uri="{BB962C8B-B14F-4D97-AF65-F5344CB8AC3E}">
        <p14:creationId xmlns:p14="http://schemas.microsoft.com/office/powerpoint/2010/main" val="195042715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5536" y="724349"/>
            <a:ext cx="11288608" cy="1374274"/>
          </a:xfrm>
        </p:spPr>
        <p:txBody>
          <a:bodyPr/>
          <a:lstStyle/>
          <a:p>
            <a:pPr algn="ctr"/>
            <a:r>
              <a:rPr lang="en-US" sz="5400" b="1" dirty="0"/>
              <a:t>Colorado’s New Sick Leave Law</a:t>
            </a:r>
            <a:endParaRPr lang="en-US" sz="5400" dirty="0"/>
          </a:p>
        </p:txBody>
      </p:sp>
      <p:sp>
        <p:nvSpPr>
          <p:cNvPr id="3" name="Content Placeholder 2"/>
          <p:cNvSpPr>
            <a:spLocks noGrp="1"/>
          </p:cNvSpPr>
          <p:nvPr>
            <p:ph idx="1"/>
          </p:nvPr>
        </p:nvSpPr>
        <p:spPr>
          <a:xfrm>
            <a:off x="644577" y="2098623"/>
            <a:ext cx="13566097" cy="8394492"/>
          </a:xfrm>
        </p:spPr>
        <p:txBody>
          <a:bodyPr>
            <a:normAutofit fontScale="92500" lnSpcReduction="20000"/>
          </a:bodyPr>
          <a:lstStyle/>
          <a:p>
            <a:r>
              <a:rPr lang="en-US" dirty="0"/>
              <a:t>Employees may use accrued paid sick leave to be absent from work for the following </a:t>
            </a:r>
            <a:r>
              <a:rPr lang="en-US" dirty="0" smtClean="0"/>
              <a:t>purposes:</a:t>
            </a:r>
          </a:p>
          <a:p>
            <a:pPr lvl="1"/>
            <a:r>
              <a:rPr lang="en-US" dirty="0" smtClean="0"/>
              <a:t>The </a:t>
            </a:r>
            <a:r>
              <a:rPr lang="en-US" dirty="0"/>
              <a:t>employee has a mental or physical illness, injury, or health condition; needs a medical diagnosis, care, or treatment related to such illness, injury, or condition; or needs to obtain preventive medical care; </a:t>
            </a:r>
            <a:endParaRPr lang="en-US" dirty="0" smtClean="0"/>
          </a:p>
          <a:p>
            <a:pPr lvl="1"/>
            <a:r>
              <a:rPr lang="en-US" dirty="0" smtClean="0"/>
              <a:t>The </a:t>
            </a:r>
            <a:r>
              <a:rPr lang="en-US" dirty="0"/>
              <a:t>employee needs to care for a family member who has a mental or physical illness, injury, or health condition; needs a medical diagnosis, care, or treatment related to such illness, injury, or condition; or needs to obtain preventive medical </a:t>
            </a:r>
            <a:r>
              <a:rPr lang="en-US" dirty="0" smtClean="0"/>
              <a:t>care;</a:t>
            </a:r>
          </a:p>
          <a:p>
            <a:pPr lvl="1"/>
            <a:r>
              <a:rPr lang="en-US" dirty="0" smtClean="0"/>
              <a:t>The </a:t>
            </a:r>
            <a:r>
              <a:rPr lang="en-US" dirty="0"/>
              <a:t>employee or family member has been the victim of domestic abuse, sexual assault, or harassment and needs to be absent from work for purposes related to such crime; </a:t>
            </a:r>
            <a:r>
              <a:rPr lang="en-US" dirty="0" smtClean="0"/>
              <a:t>or</a:t>
            </a:r>
          </a:p>
          <a:p>
            <a:pPr lvl="1"/>
            <a:r>
              <a:rPr lang="en-US" dirty="0" smtClean="0"/>
              <a:t>A </a:t>
            </a:r>
            <a:r>
              <a:rPr lang="en-US" dirty="0"/>
              <a:t>public official has ordered the closure of the school or place of care of the employee's child or of the employee’s place of business due to a public health emergency, necessitating the employee's absence from work. </a:t>
            </a:r>
          </a:p>
          <a:p>
            <a:r>
              <a:rPr lang="en-US" dirty="0" smtClean="0"/>
              <a:t>Employers</a:t>
            </a:r>
            <a:r>
              <a:rPr lang="en-US" dirty="0"/>
              <a:t>, including public employers, that provide comparable paid leave to their employees and allow employees to use that leave as permitted under the act are not required to provide additional paid sick leave to their employees.</a:t>
            </a:r>
          </a:p>
          <a:p>
            <a:endParaRPr lang="en-US" dirty="0"/>
          </a:p>
        </p:txBody>
      </p:sp>
    </p:spTree>
    <p:extLst>
      <p:ext uri="{BB962C8B-B14F-4D97-AF65-F5344CB8AC3E}">
        <p14:creationId xmlns:p14="http://schemas.microsoft.com/office/powerpoint/2010/main" val="294353195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5400" b="1" dirty="0"/>
              <a:t>Colorado’s New Sick Leave Law</a:t>
            </a:r>
            <a:endParaRPr lang="en-US" sz="5400" dirty="0"/>
          </a:p>
        </p:txBody>
      </p:sp>
      <p:sp>
        <p:nvSpPr>
          <p:cNvPr id="3" name="Content Placeholder 2"/>
          <p:cNvSpPr>
            <a:spLocks noGrp="1"/>
          </p:cNvSpPr>
          <p:nvPr>
            <p:ph idx="1"/>
          </p:nvPr>
        </p:nvSpPr>
        <p:spPr>
          <a:xfrm>
            <a:off x="775536" y="2233533"/>
            <a:ext cx="12775572" cy="8274571"/>
          </a:xfrm>
        </p:spPr>
        <p:txBody>
          <a:bodyPr>
            <a:normAutofit/>
          </a:bodyPr>
          <a:lstStyle/>
          <a:p>
            <a:r>
              <a:rPr lang="en-US" dirty="0" smtClean="0"/>
              <a:t>A couple other points:  </a:t>
            </a:r>
          </a:p>
          <a:p>
            <a:pPr lvl="1"/>
            <a:r>
              <a:rPr lang="en-US" sz="3200" dirty="0" smtClean="0"/>
              <a:t>An employer may loan paid sick leave to an employee in advance of accrual of paid sick leave by the employee.  </a:t>
            </a:r>
          </a:p>
          <a:p>
            <a:pPr lvl="1"/>
            <a:r>
              <a:rPr lang="en-US" sz="3200" dirty="0" smtClean="0"/>
              <a:t>Up to 48 of accrued leave that is not used must be carried forward to subsequent years.  </a:t>
            </a:r>
          </a:p>
          <a:p>
            <a:pPr lvl="1"/>
            <a:r>
              <a:rPr lang="en-US" sz="3200" dirty="0" smtClean="0"/>
              <a:t>An employee must use paid sick leave in hourly increments unless the employer wants to permit a small increment of time.</a:t>
            </a:r>
          </a:p>
          <a:p>
            <a:pPr lvl="1"/>
            <a:r>
              <a:rPr lang="en-US" sz="3200" dirty="0" smtClean="0"/>
              <a:t>An employee using paid sick leave must give the employer as much notice as is foreseeable.  </a:t>
            </a:r>
          </a:p>
          <a:p>
            <a:pPr lvl="1"/>
            <a:r>
              <a:rPr lang="en-US" sz="3200" dirty="0" smtClean="0"/>
              <a:t>An employer may only request medical documentation when the leave period is four days or more.  </a:t>
            </a:r>
          </a:p>
          <a:p>
            <a:pPr lvl="1"/>
            <a:r>
              <a:rPr lang="en-US" sz="3200" dirty="0" smtClean="0"/>
              <a:t>Employers are required to provide notice of the need for this leave.  </a:t>
            </a:r>
          </a:p>
          <a:p>
            <a:pPr lvl="1"/>
            <a:endParaRPr lang="en-US" dirty="0"/>
          </a:p>
        </p:txBody>
      </p:sp>
    </p:spTree>
    <p:extLst>
      <p:ext uri="{BB962C8B-B14F-4D97-AF65-F5344CB8AC3E}">
        <p14:creationId xmlns:p14="http://schemas.microsoft.com/office/powerpoint/2010/main" val="104852812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58037" y="731877"/>
            <a:ext cx="6623609" cy="350461"/>
          </a:xfrm>
        </p:spPr>
        <p:txBody>
          <a:bodyPr>
            <a:noAutofit/>
          </a:bodyPr>
          <a:lstStyle/>
          <a:p>
            <a:r>
              <a:rPr lang="en-US" sz="2520" spc="203" dirty="0">
                <a:latin typeface="Arial" panose="020B0604020202020204" pitchFamily="34" charset="0"/>
                <a:cs typeface="Arial" panose="020B0604020202020204" pitchFamily="34" charset="0"/>
              </a:rPr>
              <a:t>EMPLOYMENT</a:t>
            </a:r>
            <a:r>
              <a:rPr lang="en-US" sz="2520" spc="203" dirty="0"/>
              <a:t> LAW FOR BUSINESSES</a:t>
            </a:r>
          </a:p>
        </p:txBody>
      </p:sp>
      <p:sp>
        <p:nvSpPr>
          <p:cNvPr id="7" name="TextBox 6"/>
          <p:cNvSpPr txBox="1"/>
          <p:nvPr/>
        </p:nvSpPr>
        <p:spPr>
          <a:xfrm>
            <a:off x="980994" y="3233985"/>
            <a:ext cx="5554718" cy="4143570"/>
          </a:xfrm>
          <a:prstGeom prst="rect">
            <a:avLst/>
          </a:prstGeom>
          <a:noFill/>
        </p:spPr>
        <p:txBody>
          <a:bodyPr wrap="square" rtlCol="0">
            <a:spAutoFit/>
          </a:bodyPr>
          <a:lstStyle/>
          <a:p>
            <a:pPr marL="308610" indent="-308610">
              <a:buFont typeface="Wingdings" panose="05000000000000000000" pitchFamily="2" charset="2"/>
              <a:buChar char="§"/>
            </a:pPr>
            <a:r>
              <a:rPr lang="en-US" sz="2400" dirty="0">
                <a:latin typeface="Arial" panose="020B0604020202020204" pitchFamily="34" charset="0"/>
              </a:rPr>
              <a:t>Employee Handbooks and Policies</a:t>
            </a:r>
          </a:p>
          <a:p>
            <a:pPr marL="308610" indent="-308610">
              <a:buFont typeface="Wingdings" panose="05000000000000000000" pitchFamily="2" charset="2"/>
              <a:buChar char="§"/>
            </a:pPr>
            <a:r>
              <a:rPr lang="en-US" sz="2400" dirty="0">
                <a:latin typeface="Arial" panose="020B0604020202020204" pitchFamily="34" charset="0"/>
              </a:rPr>
              <a:t>Day-to-Day Employment-Law Questions</a:t>
            </a:r>
          </a:p>
          <a:p>
            <a:pPr marL="308610" indent="-308610">
              <a:buFont typeface="Wingdings" panose="05000000000000000000" pitchFamily="2" charset="2"/>
              <a:buChar char="§"/>
            </a:pPr>
            <a:r>
              <a:rPr lang="en-US" sz="2400" dirty="0">
                <a:latin typeface="Arial" panose="020B0604020202020204" pitchFamily="34" charset="0"/>
              </a:rPr>
              <a:t>Wage and Hour Issues</a:t>
            </a:r>
          </a:p>
          <a:p>
            <a:pPr marL="308610" indent="-308610">
              <a:buFont typeface="Wingdings" panose="05000000000000000000" pitchFamily="2" charset="2"/>
              <a:buChar char="§"/>
            </a:pPr>
            <a:r>
              <a:rPr lang="en-US" sz="2400" dirty="0">
                <a:latin typeface="Arial" panose="020B0604020202020204" pitchFamily="34" charset="0"/>
              </a:rPr>
              <a:t>Contracts/Agreements</a:t>
            </a:r>
          </a:p>
          <a:p>
            <a:pPr marL="308610" indent="-308610">
              <a:buFont typeface="Wingdings" panose="05000000000000000000" pitchFamily="2" charset="2"/>
              <a:buChar char="§"/>
            </a:pPr>
            <a:r>
              <a:rPr lang="en-US" sz="2400" dirty="0">
                <a:latin typeface="Arial" panose="020B0604020202020204" pitchFamily="34" charset="0"/>
              </a:rPr>
              <a:t>HR and Manager Training</a:t>
            </a:r>
          </a:p>
          <a:p>
            <a:pPr marL="308610" indent="-308610">
              <a:buFont typeface="Wingdings" panose="05000000000000000000" pitchFamily="2" charset="2"/>
              <a:buChar char="§"/>
            </a:pPr>
            <a:r>
              <a:rPr lang="en-US" sz="2400" dirty="0">
                <a:latin typeface="Arial" panose="020B0604020202020204" pitchFamily="34" charset="0"/>
              </a:rPr>
              <a:t>Recruiting and Hiring Procedures</a:t>
            </a:r>
          </a:p>
          <a:p>
            <a:pPr marL="308610" indent="-308610">
              <a:buFont typeface="Wingdings" panose="05000000000000000000" pitchFamily="2" charset="2"/>
              <a:buChar char="§"/>
            </a:pPr>
            <a:r>
              <a:rPr lang="en-US" sz="2400" dirty="0">
                <a:latin typeface="Arial" panose="020B0604020202020204" pitchFamily="34" charset="0"/>
              </a:rPr>
              <a:t>Termination Letters/Separation Agreements</a:t>
            </a:r>
          </a:p>
          <a:p>
            <a:pPr marL="308610" indent="-308610">
              <a:buFont typeface="Wingdings" panose="05000000000000000000" pitchFamily="2" charset="2"/>
              <a:buChar char="§"/>
            </a:pPr>
            <a:endParaRPr lang="en-US" sz="2903" dirty="0">
              <a:latin typeface="+mj-lt"/>
            </a:endParaRPr>
          </a:p>
          <a:p>
            <a:pPr marL="308610" indent="-308610">
              <a:buFont typeface="Wingdings" panose="05000000000000000000" pitchFamily="2" charset="2"/>
              <a:buChar char="§"/>
            </a:pPr>
            <a:endParaRPr lang="en-US" sz="1823" dirty="0">
              <a:latin typeface="+mj-lt"/>
            </a:endParaRPr>
          </a:p>
        </p:txBody>
      </p:sp>
      <p:sp>
        <p:nvSpPr>
          <p:cNvPr id="8" name="TextBox 7"/>
          <p:cNvSpPr txBox="1"/>
          <p:nvPr/>
        </p:nvSpPr>
        <p:spPr>
          <a:xfrm>
            <a:off x="7105338" y="3286277"/>
            <a:ext cx="4601980" cy="2958182"/>
          </a:xfrm>
          <a:prstGeom prst="rect">
            <a:avLst/>
          </a:prstGeom>
          <a:noFill/>
        </p:spPr>
        <p:txBody>
          <a:bodyPr wrap="square" rtlCol="0">
            <a:spAutoFit/>
          </a:bodyPr>
          <a:lstStyle/>
          <a:p>
            <a:pPr marL="308610" indent="-308610">
              <a:buFont typeface="Wingdings" panose="05000000000000000000" pitchFamily="2" charset="2"/>
              <a:buChar char="§"/>
            </a:pPr>
            <a:r>
              <a:rPr lang="en-US" sz="2400" dirty="0">
                <a:latin typeface="Arial" panose="020B0604020202020204" pitchFamily="34" charset="0"/>
              </a:rPr>
              <a:t>Department of Labor Audits</a:t>
            </a:r>
          </a:p>
          <a:p>
            <a:pPr marL="308610" indent="-308610">
              <a:buFont typeface="Wingdings" panose="05000000000000000000" pitchFamily="2" charset="2"/>
              <a:buChar char="§"/>
            </a:pPr>
            <a:r>
              <a:rPr lang="en-US" sz="2400" dirty="0">
                <a:latin typeface="Arial" panose="020B0604020202020204" pitchFamily="34" charset="0"/>
              </a:rPr>
              <a:t>Compliance with FMLA, ADA, FLSA, etc.</a:t>
            </a:r>
          </a:p>
          <a:p>
            <a:pPr marL="308610" indent="-308610">
              <a:buFont typeface="Wingdings" panose="05000000000000000000" pitchFamily="2" charset="2"/>
              <a:buChar char="§"/>
            </a:pPr>
            <a:r>
              <a:rPr lang="en-US" sz="2400" dirty="0">
                <a:latin typeface="Arial" panose="020B0604020202020204" pitchFamily="34" charset="0"/>
              </a:rPr>
              <a:t>Defending Your Organization Against Employee Claims, Charges, and Litigations</a:t>
            </a:r>
          </a:p>
          <a:p>
            <a:pPr marL="308610" indent="-308610">
              <a:buFont typeface="Wingdings" panose="05000000000000000000" pitchFamily="2" charset="2"/>
              <a:buChar char="§"/>
            </a:pPr>
            <a:r>
              <a:rPr lang="en-US" sz="2400" dirty="0">
                <a:latin typeface="Arial" panose="020B0604020202020204" pitchFamily="34" charset="0"/>
              </a:rPr>
              <a:t>And Much More!</a:t>
            </a:r>
          </a:p>
          <a:p>
            <a:endParaRPr lang="en-US" sz="1823" dirty="0">
              <a:latin typeface="+mj-lt"/>
            </a:endParaRPr>
          </a:p>
        </p:txBody>
      </p:sp>
      <p:sp>
        <p:nvSpPr>
          <p:cNvPr id="10" name="TextBox 9"/>
          <p:cNvSpPr txBox="1"/>
          <p:nvPr/>
        </p:nvSpPr>
        <p:spPr>
          <a:xfrm>
            <a:off x="3758353" y="1526770"/>
            <a:ext cx="6623609" cy="1262782"/>
          </a:xfrm>
          <a:prstGeom prst="rect">
            <a:avLst/>
          </a:prstGeom>
          <a:noFill/>
        </p:spPr>
        <p:txBody>
          <a:bodyPr wrap="square" rtlCol="0">
            <a:spAutoFit/>
          </a:bodyPr>
          <a:lstStyle/>
          <a:p>
            <a:pPr algn="ctr"/>
            <a:r>
              <a:rPr lang="en-US" sz="1800" b="1" spc="203" dirty="0">
                <a:latin typeface="Arial" panose="020B0604020202020204" pitchFamily="34" charset="0"/>
              </a:rPr>
              <a:t>ATTORNEYS</a:t>
            </a:r>
          </a:p>
          <a:p>
            <a:pPr algn="ctr"/>
            <a:r>
              <a:rPr lang="en-US" sz="2903" dirty="0">
                <a:latin typeface="Arial" panose="020B0604020202020204" pitchFamily="34" charset="0"/>
                <a:cs typeface="Arial" panose="020B0604020202020204" pitchFamily="34" charset="0"/>
              </a:rPr>
              <a:t>Michael C. Santo* / Alicia W. Severn*  Emily E. Tichenor^ / Jason K. Hinckley*</a:t>
            </a:r>
          </a:p>
        </p:txBody>
      </p:sp>
      <p:sp>
        <p:nvSpPr>
          <p:cNvPr id="11" name="TextBox 10"/>
          <p:cNvSpPr txBox="1"/>
          <p:nvPr/>
        </p:nvSpPr>
        <p:spPr>
          <a:xfrm>
            <a:off x="1288380" y="6763287"/>
            <a:ext cx="11962924" cy="3770712"/>
          </a:xfrm>
          <a:prstGeom prst="rect">
            <a:avLst/>
          </a:prstGeom>
          <a:noFill/>
        </p:spPr>
        <p:txBody>
          <a:bodyPr wrap="square" rtlCol="0">
            <a:spAutoFit/>
          </a:bodyPr>
          <a:lstStyle/>
          <a:p>
            <a:pPr algn="ctr"/>
            <a:r>
              <a:rPr lang="en-US" sz="3200" dirty="0"/>
              <a:t>Sign up for our free digital quarterly newsletter, </a:t>
            </a:r>
            <a:r>
              <a:rPr lang="en-US" sz="3200" b="1" dirty="0"/>
              <a:t>The Employer’s Advisory </a:t>
            </a:r>
            <a:r>
              <a:rPr lang="en-US" sz="3200" dirty="0"/>
              <a:t>by emailing: </a:t>
            </a:r>
            <a:r>
              <a:rPr lang="en-US" sz="3200" dirty="0">
                <a:hlinkClick r:id="rId3"/>
              </a:rPr>
              <a:t>admin@bechtelsanto.com</a:t>
            </a:r>
            <a:endParaRPr lang="en-US" sz="3200" dirty="0"/>
          </a:p>
          <a:p>
            <a:pPr algn="ctr"/>
            <a:r>
              <a:rPr lang="en-US" sz="2903" b="1" dirty="0"/>
              <a:t>       </a:t>
            </a:r>
            <a:r>
              <a:rPr lang="en-US" sz="2400" b="1" dirty="0"/>
              <a:t>205 N. 4</a:t>
            </a:r>
            <a:r>
              <a:rPr lang="en-US" sz="2400" b="1" baseline="30000" dirty="0"/>
              <a:t>th</a:t>
            </a:r>
            <a:r>
              <a:rPr lang="en-US" sz="2400" b="1" dirty="0"/>
              <a:t> Street, Suite 300 . Grand Junction, CO  81501 . 970-683-5888 . bechtelsanto.com</a:t>
            </a:r>
          </a:p>
          <a:p>
            <a:pPr algn="ctr"/>
            <a:r>
              <a:rPr lang="en-US" sz="1800" b="1" dirty="0"/>
              <a:t>* Licensed in Colorado.  ^ Licensed in Colorado, Florida, and North Dakota - Rules and laws subject to change</a:t>
            </a:r>
          </a:p>
          <a:p>
            <a:pPr algn="just"/>
            <a:r>
              <a:rPr lang="en-US" sz="1800" b="1" dirty="0"/>
              <a:t>The information presented herein is intended to be for informational purposes only. It is not legal advice, and it does not create an attorney-client relationship with any participant. Contact your legal counsel to obtain legal advice regarding specific legal questions, concerns, or issues.</a:t>
            </a: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0993" y="806794"/>
            <a:ext cx="1598252" cy="1147650"/>
          </a:xfrm>
          <a:prstGeom prst="rect">
            <a:avLst/>
          </a:prstGeom>
        </p:spPr>
      </p:pic>
    </p:spTree>
    <p:extLst>
      <p:ext uri="{BB962C8B-B14F-4D97-AF65-F5344CB8AC3E}">
        <p14:creationId xmlns:p14="http://schemas.microsoft.com/office/powerpoint/2010/main" val="2564590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5300" y="559457"/>
            <a:ext cx="11288608" cy="2240848"/>
          </a:xfrm>
        </p:spPr>
        <p:txBody>
          <a:bodyPr/>
          <a:lstStyle/>
          <a:p>
            <a:pPr algn="ctr"/>
            <a:r>
              <a:rPr lang="en-US" sz="7040" b="1" dirty="0"/>
              <a:t>Equal Pay Act</a:t>
            </a:r>
            <a:br>
              <a:rPr lang="en-US" sz="7040" b="1" dirty="0"/>
            </a:br>
            <a:r>
              <a:rPr lang="en-US" sz="7040" b="1" dirty="0"/>
              <a:t>Senate Bill 19-085</a:t>
            </a:r>
            <a:endParaRPr lang="en-US" dirty="0"/>
          </a:p>
        </p:txBody>
      </p:sp>
      <p:sp>
        <p:nvSpPr>
          <p:cNvPr id="3" name="Content Placeholder 2"/>
          <p:cNvSpPr>
            <a:spLocks noGrp="1"/>
          </p:cNvSpPr>
          <p:nvPr>
            <p:ph idx="1"/>
          </p:nvPr>
        </p:nvSpPr>
        <p:spPr>
          <a:xfrm>
            <a:off x="282633" y="3700317"/>
            <a:ext cx="13510809" cy="6712770"/>
          </a:xfrm>
        </p:spPr>
        <p:txBody>
          <a:bodyPr/>
          <a:lstStyle/>
          <a:p>
            <a:pPr marL="731531" lvl="1" indent="0">
              <a:buNone/>
            </a:pPr>
            <a:r>
              <a:rPr lang="en-US" sz="4480" dirty="0"/>
              <a:t>2. That each factor is applied reasonably </a:t>
            </a:r>
          </a:p>
          <a:p>
            <a:pPr marL="731531" lvl="1" indent="0">
              <a:buNone/>
            </a:pPr>
            <a:r>
              <a:rPr lang="en-US" sz="4480" dirty="0"/>
              <a:t>3. That each factor, to the extent relied upon, accounts for the entire wage differential </a:t>
            </a:r>
          </a:p>
          <a:p>
            <a:pPr marL="731531" lvl="1" indent="0">
              <a:buNone/>
            </a:pPr>
            <a:r>
              <a:rPr lang="en-US" sz="4480" dirty="0"/>
              <a:t>4. That prior wage rate history was not relied on to justify disparity in current wage rate</a:t>
            </a:r>
          </a:p>
          <a:p>
            <a:endParaRPr lang="en-US" dirty="0"/>
          </a:p>
        </p:txBody>
      </p:sp>
    </p:spTree>
    <p:extLst>
      <p:ext uri="{BB962C8B-B14F-4D97-AF65-F5344CB8AC3E}">
        <p14:creationId xmlns:p14="http://schemas.microsoft.com/office/powerpoint/2010/main" val="2030391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ipe(down)">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5409</TotalTime>
  <Words>6099</Words>
  <Application>Microsoft Office PowerPoint</Application>
  <PresentationFormat>Custom</PresentationFormat>
  <Paragraphs>436</Paragraphs>
  <Slides>83</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83</vt:i4>
      </vt:variant>
    </vt:vector>
  </HeadingPairs>
  <TitlesOfParts>
    <vt:vector size="89" baseType="lpstr">
      <vt:lpstr>Arial</vt:lpstr>
      <vt:lpstr>Calibri</vt:lpstr>
      <vt:lpstr>Century Gothic</vt:lpstr>
      <vt:lpstr>Wingdings</vt:lpstr>
      <vt:lpstr>Wingdings 3</vt:lpstr>
      <vt:lpstr>Ion</vt:lpstr>
      <vt:lpstr>          2020 Alliance Virtual Summit Conference </vt:lpstr>
      <vt:lpstr>2019-20 State Legislation</vt:lpstr>
      <vt:lpstr>PowerPoint Presentation</vt:lpstr>
      <vt:lpstr>Equal Pay Act Senate Bill 19-085</vt:lpstr>
      <vt:lpstr>Equal Pay Act Senate Bill 19-085</vt:lpstr>
      <vt:lpstr>Equal Pay Act Senate Bill 19-085</vt:lpstr>
      <vt:lpstr>Equal Pay Act Senate Bill 19-085</vt:lpstr>
      <vt:lpstr>Equal Pay Act Senate Bill 19-085</vt:lpstr>
      <vt:lpstr>Equal Pay Act Senate Bill 19-085</vt:lpstr>
      <vt:lpstr>Equal Pay Act Senate Bill 19-085</vt:lpstr>
      <vt:lpstr>Equal Pay Act Senate Bill 19-085</vt:lpstr>
      <vt:lpstr>Equal Pay Act Senate Bill 19-085</vt:lpstr>
      <vt:lpstr>Equal Pay Act Senate Bill 19-085</vt:lpstr>
      <vt:lpstr>Equal Pay Act Senate Bill 19-085</vt:lpstr>
      <vt:lpstr>Equal Pay Act Senate Bill 19-085</vt:lpstr>
      <vt:lpstr>Equal Pay Act Senate Bill 19-085</vt:lpstr>
      <vt:lpstr>Liquidated Damages </vt:lpstr>
      <vt:lpstr>Liquidated Damages </vt:lpstr>
      <vt:lpstr>Complying with the EPA</vt:lpstr>
      <vt:lpstr>Complying with the EPA</vt:lpstr>
      <vt:lpstr>Complying with the EPA</vt:lpstr>
      <vt:lpstr>What is going on with Colorado’s new  wage rules?</vt:lpstr>
      <vt:lpstr>Wage-and-Hour  Background</vt:lpstr>
      <vt:lpstr>COMPS Definitions   </vt:lpstr>
      <vt:lpstr>COMPS “Time Worked”</vt:lpstr>
      <vt:lpstr>COMPS “Time Worked”</vt:lpstr>
      <vt:lpstr>“Time Worked”</vt:lpstr>
      <vt:lpstr>COMPS Definitions </vt:lpstr>
      <vt:lpstr>Colorado Minimum  Wage Order</vt:lpstr>
      <vt:lpstr>Colorado Minimum  Wage Order</vt:lpstr>
      <vt:lpstr>COMPS Definitions</vt:lpstr>
      <vt:lpstr>Exemptions Background</vt:lpstr>
      <vt:lpstr>COMPS Salary Thresholds</vt:lpstr>
      <vt:lpstr>FLSA/COMPS  White-Collar Exemptions</vt:lpstr>
      <vt:lpstr>FLSA/COMPS  White-Collar Exemptions</vt:lpstr>
      <vt:lpstr>Federal Administrative Exemption</vt:lpstr>
      <vt:lpstr>COMPS Administrative Exemption</vt:lpstr>
      <vt:lpstr>Federal Executive Exemption</vt:lpstr>
      <vt:lpstr>COMPS Executive Exemption</vt:lpstr>
      <vt:lpstr>COMPS Executive Exemption</vt:lpstr>
      <vt:lpstr>COMPS Executive Exemption</vt:lpstr>
      <vt:lpstr>Federal Professional Exemption</vt:lpstr>
      <vt:lpstr>Federal Professional Exemption</vt:lpstr>
      <vt:lpstr>COMPS Professional Exemption</vt:lpstr>
      <vt:lpstr>Federal Outside Sales Exemption</vt:lpstr>
      <vt:lpstr>COMPS Outside Salesperson Exemption</vt:lpstr>
      <vt:lpstr> Other COMPS Exemptions</vt:lpstr>
      <vt:lpstr>Other COMPS Exemptions</vt:lpstr>
      <vt:lpstr>In-Residence Exemptions Under COMPS</vt:lpstr>
      <vt:lpstr>Other COMPS Exemptions</vt:lpstr>
      <vt:lpstr>Other COMPS Exemptions</vt:lpstr>
      <vt:lpstr>Other COMPS Exemptions</vt:lpstr>
      <vt:lpstr>Minimum Wage Requirements</vt:lpstr>
      <vt:lpstr>COMPS Overtime</vt:lpstr>
      <vt:lpstr>Exemptions to 12-Hour Requirement</vt:lpstr>
      <vt:lpstr>COMPS Meal and  Rest Periods</vt:lpstr>
      <vt:lpstr>COMPS Meal and  Rest Periods </vt:lpstr>
      <vt:lpstr>COMPS Meal and  Rest Periods</vt:lpstr>
      <vt:lpstr>COMPS Meal and  Rest Periods</vt:lpstr>
      <vt:lpstr>COMPS Meal and  Rest Periods</vt:lpstr>
      <vt:lpstr>COMPS Meal and  Rest Periods</vt:lpstr>
      <vt:lpstr>COMPS Meal and  Rest Periods</vt:lpstr>
      <vt:lpstr>Rest-Period Exemptions</vt:lpstr>
      <vt:lpstr>Employer Record-Keeping and Posting Requirements</vt:lpstr>
      <vt:lpstr>Employer Record-Keeping and Posting Requirements</vt:lpstr>
      <vt:lpstr>CO House Bill 20-1048</vt:lpstr>
      <vt:lpstr>CO House Bill 20-1048</vt:lpstr>
      <vt:lpstr>Nieto v. Clark’s Market</vt:lpstr>
      <vt:lpstr>Nieto v. Clark’s Market</vt:lpstr>
      <vt:lpstr>Nieto v. Clark’s Market</vt:lpstr>
      <vt:lpstr>Nieto v. Clark’s Market</vt:lpstr>
      <vt:lpstr>Nieto v. Clark’s Market</vt:lpstr>
      <vt:lpstr>Blount Inc. v. Colo. Dept. of Labor &amp; Employment</vt:lpstr>
      <vt:lpstr>CDLE “Emergency Regulations”  </vt:lpstr>
      <vt:lpstr>CDLE “Emergency Regulations” </vt:lpstr>
      <vt:lpstr>CDLE “Emergency Regulations” </vt:lpstr>
      <vt:lpstr>Discrimination and Disability Claims</vt:lpstr>
      <vt:lpstr>Overtime Rate and  Employee Benefits</vt:lpstr>
      <vt:lpstr>Colorado’s New Sick Leave Law</vt:lpstr>
      <vt:lpstr>Colorado’s New Sick Leave Law</vt:lpstr>
      <vt:lpstr>Colorado’s New Sick Leave Law</vt:lpstr>
      <vt:lpstr>Colorado’s New Sick Leave Law</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Colorado Overtime &amp; Minimum Pay Standards Order (COMPS Order) #36, 7 CCR 1103-1 (2020)</dc:title>
  <dc:creator>Rachel Englehart</dc:creator>
  <cp:lastModifiedBy>Michael Santo</cp:lastModifiedBy>
  <cp:revision>286</cp:revision>
  <cp:lastPrinted>2020-03-24T14:11:42Z</cp:lastPrinted>
  <dcterms:created xsi:type="dcterms:W3CDTF">2019-12-04T15:51:41Z</dcterms:created>
  <dcterms:modified xsi:type="dcterms:W3CDTF">2020-06-18T14:07:35Z</dcterms:modified>
</cp:coreProperties>
</file>