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60" r:id="rId4"/>
    <p:sldId id="263" r:id="rId5"/>
    <p:sldId id="274" r:id="rId6"/>
    <p:sldId id="266" r:id="rId7"/>
    <p:sldId id="265" r:id="rId8"/>
    <p:sldId id="267" r:id="rId9"/>
    <p:sldId id="268" r:id="rId10"/>
    <p:sldId id="269" r:id="rId11"/>
    <p:sldId id="270" r:id="rId12"/>
    <p:sldId id="276" r:id="rId13"/>
    <p:sldId id="271"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76" d="100"/>
          <a:sy n="76" d="100"/>
        </p:scale>
        <p:origin x="3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81434-9289-4AB3-96B1-B4166380E45F}" type="datetimeFigureOut">
              <a:rPr lang="en-US" smtClean="0"/>
              <a:t>6/17/2020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C177B-5F44-4D22-AC56-0F1375B24C71}" type="slidenum">
              <a:rPr lang="en-US" smtClean="0"/>
              <a:t>‹#›</a:t>
            </a:fld>
            <a:endParaRPr lang="en-US" dirty="0"/>
          </a:p>
        </p:txBody>
      </p:sp>
    </p:spTree>
    <p:extLst>
      <p:ext uri="{BB962C8B-B14F-4D97-AF65-F5344CB8AC3E}">
        <p14:creationId xmlns:p14="http://schemas.microsoft.com/office/powerpoint/2010/main" val="3869884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8C177B-5F44-4D22-AC56-0F1375B24C71}" type="slidenum">
              <a:rPr lang="en-US" smtClean="0"/>
              <a:t>7</a:t>
            </a:fld>
            <a:endParaRPr lang="en-US" dirty="0"/>
          </a:p>
        </p:txBody>
      </p:sp>
    </p:spTree>
    <p:extLst>
      <p:ext uri="{BB962C8B-B14F-4D97-AF65-F5344CB8AC3E}">
        <p14:creationId xmlns:p14="http://schemas.microsoft.com/office/powerpoint/2010/main" val="3598677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46B66F-D8EC-CE4D-B22C-2E0DE4C09AA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FDCD7B5C-CF93-754F-BE76-2B7C32725911}"/>
              </a:ext>
            </a:extLst>
          </p:cNvPr>
          <p:cNvSpPr>
            <a:spLocks noGrp="1"/>
          </p:cNvSpPr>
          <p:nvPr>
            <p:ph type="dt" sz="half" idx="10"/>
          </p:nvPr>
        </p:nvSpPr>
        <p:spPr/>
        <p:txBody>
          <a:bodyPr/>
          <a:lstStyle/>
          <a:p>
            <a:fld id="{A08FD485-EE5C-BE41-B8DA-16B52343D5C7}" type="datetimeFigureOut">
              <a:rPr lang="en-US" smtClean="0"/>
              <a:t>6/17/2020</a:t>
            </a:fld>
            <a:endParaRPr lang="en-US" dirty="0"/>
          </a:p>
        </p:txBody>
      </p:sp>
      <p:sp>
        <p:nvSpPr>
          <p:cNvPr id="3" name="Footer Placeholder 2">
            <a:extLst>
              <a:ext uri="{FF2B5EF4-FFF2-40B4-BE49-F238E27FC236}">
                <a16:creationId xmlns:a16="http://schemas.microsoft.com/office/drawing/2014/main" id="{DBAECA41-F320-7046-8F5D-C211178DE4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9B176A-91B8-004B-A1CF-D3377C655259}"/>
              </a:ext>
            </a:extLst>
          </p:cNvPr>
          <p:cNvSpPr>
            <a:spLocks noGrp="1"/>
          </p:cNvSpPr>
          <p:nvPr>
            <p:ph type="sldNum" sz="quarter" idx="12"/>
          </p:nvPr>
        </p:nvSpPr>
        <p:spPr/>
        <p:txBody>
          <a:bodyPr/>
          <a:lstStyle/>
          <a:p>
            <a:fld id="{3A594C68-DAD8-924C-ADF1-9F5030058ABD}" type="slidenum">
              <a:rPr lang="en-US" smtClean="0"/>
              <a:t>‹#›</a:t>
            </a:fld>
            <a:endParaRPr lang="en-US" dirty="0"/>
          </a:p>
        </p:txBody>
      </p:sp>
    </p:spTree>
    <p:extLst>
      <p:ext uri="{BB962C8B-B14F-4D97-AF65-F5344CB8AC3E}">
        <p14:creationId xmlns:p14="http://schemas.microsoft.com/office/powerpoint/2010/main" val="358786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9AA90-0146-6F4C-874A-607DE15266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9A8F1A-C6F5-AC48-BD14-F0709D4709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AA62F-0BC2-7540-8CC6-075EDC7F4A33}"/>
              </a:ext>
            </a:extLst>
          </p:cNvPr>
          <p:cNvSpPr>
            <a:spLocks noGrp="1"/>
          </p:cNvSpPr>
          <p:nvPr>
            <p:ph type="dt" sz="half" idx="10"/>
          </p:nvPr>
        </p:nvSpPr>
        <p:spPr/>
        <p:txBody>
          <a:bodyPr/>
          <a:lstStyle/>
          <a:p>
            <a:fld id="{A08FD485-EE5C-BE41-B8DA-16B52343D5C7}" type="datetimeFigureOut">
              <a:rPr lang="en-US" smtClean="0"/>
              <a:t>6/17/2020</a:t>
            </a:fld>
            <a:endParaRPr lang="en-US" dirty="0"/>
          </a:p>
        </p:txBody>
      </p:sp>
      <p:sp>
        <p:nvSpPr>
          <p:cNvPr id="5" name="Footer Placeholder 4">
            <a:extLst>
              <a:ext uri="{FF2B5EF4-FFF2-40B4-BE49-F238E27FC236}">
                <a16:creationId xmlns:a16="http://schemas.microsoft.com/office/drawing/2014/main" id="{DA3A4C43-0532-3C4F-BD68-5DDD83260A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FB7D04-9B38-2D4E-B0E0-EEB70E9E3048}"/>
              </a:ext>
            </a:extLst>
          </p:cNvPr>
          <p:cNvSpPr>
            <a:spLocks noGrp="1"/>
          </p:cNvSpPr>
          <p:nvPr>
            <p:ph type="sldNum" sz="quarter" idx="12"/>
          </p:nvPr>
        </p:nvSpPr>
        <p:spPr/>
        <p:txBody>
          <a:bodyPr/>
          <a:lstStyle/>
          <a:p>
            <a:fld id="{3A594C68-DAD8-924C-ADF1-9F5030058ABD}" type="slidenum">
              <a:rPr lang="en-US" smtClean="0"/>
              <a:t>‹#›</a:t>
            </a:fld>
            <a:endParaRPr lang="en-US" dirty="0"/>
          </a:p>
        </p:txBody>
      </p:sp>
    </p:spTree>
    <p:extLst>
      <p:ext uri="{BB962C8B-B14F-4D97-AF65-F5344CB8AC3E}">
        <p14:creationId xmlns:p14="http://schemas.microsoft.com/office/powerpoint/2010/main" val="192467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BEBEA7-D91B-A747-9425-27B85A8AFBCF}"/>
              </a:ext>
            </a:extLst>
          </p:cNvPr>
          <p:cNvSpPr>
            <a:spLocks noGrp="1"/>
          </p:cNvSpPr>
          <p:nvPr>
            <p:ph type="title" orient="vert"/>
          </p:nvPr>
        </p:nvSpPr>
        <p:spPr>
          <a:xfrm>
            <a:off x="8724900" y="792479"/>
            <a:ext cx="2628900" cy="538448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92CC28-A306-0849-886F-38581BE14DF1}"/>
              </a:ext>
            </a:extLst>
          </p:cNvPr>
          <p:cNvSpPr>
            <a:spLocks noGrp="1"/>
          </p:cNvSpPr>
          <p:nvPr>
            <p:ph type="body" orient="vert" idx="1"/>
          </p:nvPr>
        </p:nvSpPr>
        <p:spPr>
          <a:xfrm>
            <a:off x="838200" y="792479"/>
            <a:ext cx="7734300" cy="538448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1D1C5DF-31B3-3A41-8B97-F748DDFC4CF0}"/>
              </a:ext>
            </a:extLst>
          </p:cNvPr>
          <p:cNvSpPr>
            <a:spLocks noGrp="1"/>
          </p:cNvSpPr>
          <p:nvPr>
            <p:ph type="dt" sz="half" idx="10"/>
          </p:nvPr>
        </p:nvSpPr>
        <p:spPr/>
        <p:txBody>
          <a:bodyPr/>
          <a:lstStyle/>
          <a:p>
            <a:fld id="{A08FD485-EE5C-BE41-B8DA-16B52343D5C7}" type="datetimeFigureOut">
              <a:rPr lang="en-US" smtClean="0"/>
              <a:t>6/17/2020</a:t>
            </a:fld>
            <a:endParaRPr lang="en-US" dirty="0"/>
          </a:p>
        </p:txBody>
      </p:sp>
      <p:sp>
        <p:nvSpPr>
          <p:cNvPr id="5" name="Footer Placeholder 4">
            <a:extLst>
              <a:ext uri="{FF2B5EF4-FFF2-40B4-BE49-F238E27FC236}">
                <a16:creationId xmlns:a16="http://schemas.microsoft.com/office/drawing/2014/main" id="{A4E2D7CD-2E7C-9244-B43E-B183FD9B39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21FE3D-15A5-FB44-B620-4D4E57919C94}"/>
              </a:ext>
            </a:extLst>
          </p:cNvPr>
          <p:cNvSpPr>
            <a:spLocks noGrp="1"/>
          </p:cNvSpPr>
          <p:nvPr>
            <p:ph type="sldNum" sz="quarter" idx="12"/>
          </p:nvPr>
        </p:nvSpPr>
        <p:spPr/>
        <p:txBody>
          <a:bodyPr/>
          <a:lstStyle/>
          <a:p>
            <a:fld id="{3A594C68-DAD8-924C-ADF1-9F5030058ABD}" type="slidenum">
              <a:rPr lang="en-US" smtClean="0"/>
              <a:t>‹#›</a:t>
            </a:fld>
            <a:endParaRPr lang="en-US" dirty="0"/>
          </a:p>
        </p:txBody>
      </p:sp>
    </p:spTree>
    <p:extLst>
      <p:ext uri="{BB962C8B-B14F-4D97-AF65-F5344CB8AC3E}">
        <p14:creationId xmlns:p14="http://schemas.microsoft.com/office/powerpoint/2010/main" val="393614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288F4B1-11F0-E149-8645-F9B67161EC9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CBE5194-38C1-5246-9BB3-A784AE28BFD3}"/>
              </a:ext>
            </a:extLst>
          </p:cNvPr>
          <p:cNvSpPr>
            <a:spLocks noGrp="1"/>
          </p:cNvSpPr>
          <p:nvPr>
            <p:ph type="ctrTitle"/>
          </p:nvPr>
        </p:nvSpPr>
        <p:spPr>
          <a:xfrm>
            <a:off x="1524000" y="195548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371079D-E172-2B4E-ADC3-7D39AF5FBFFE}"/>
              </a:ext>
            </a:extLst>
          </p:cNvPr>
          <p:cNvSpPr>
            <a:spLocks noGrp="1"/>
          </p:cNvSpPr>
          <p:nvPr>
            <p:ph type="subTitle" idx="1"/>
          </p:nvPr>
        </p:nvSpPr>
        <p:spPr>
          <a:xfrm>
            <a:off x="1524000" y="4435158"/>
            <a:ext cx="9144000" cy="1528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49C9F28-4259-C842-A318-3CB9FC4A6F7E}"/>
              </a:ext>
            </a:extLst>
          </p:cNvPr>
          <p:cNvSpPr>
            <a:spLocks noGrp="1"/>
          </p:cNvSpPr>
          <p:nvPr>
            <p:ph type="dt" sz="half" idx="10"/>
          </p:nvPr>
        </p:nvSpPr>
        <p:spPr/>
        <p:txBody>
          <a:bodyPr/>
          <a:lstStyle/>
          <a:p>
            <a:fld id="{A08FD485-EE5C-BE41-B8DA-16B52343D5C7}" type="datetimeFigureOut">
              <a:rPr lang="en-US" smtClean="0"/>
              <a:t>6/17/2020</a:t>
            </a:fld>
            <a:endParaRPr lang="en-US" dirty="0"/>
          </a:p>
        </p:txBody>
      </p:sp>
      <p:sp>
        <p:nvSpPr>
          <p:cNvPr id="5" name="Footer Placeholder 4">
            <a:extLst>
              <a:ext uri="{FF2B5EF4-FFF2-40B4-BE49-F238E27FC236}">
                <a16:creationId xmlns:a16="http://schemas.microsoft.com/office/drawing/2014/main" id="{4A627A3F-3862-214B-9D30-5CC84EDF8C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CDD910-61C7-E642-BCEE-35F205453880}"/>
              </a:ext>
            </a:extLst>
          </p:cNvPr>
          <p:cNvSpPr>
            <a:spLocks noGrp="1"/>
          </p:cNvSpPr>
          <p:nvPr>
            <p:ph type="sldNum" sz="quarter" idx="12"/>
          </p:nvPr>
        </p:nvSpPr>
        <p:spPr/>
        <p:txBody>
          <a:bodyPr/>
          <a:lstStyle/>
          <a:p>
            <a:fld id="{3A594C68-DAD8-924C-ADF1-9F5030058ABD}" type="slidenum">
              <a:rPr lang="en-US" smtClean="0"/>
              <a:t>‹#›</a:t>
            </a:fld>
            <a:endParaRPr lang="en-US" dirty="0"/>
          </a:p>
        </p:txBody>
      </p:sp>
    </p:spTree>
    <p:extLst>
      <p:ext uri="{BB962C8B-B14F-4D97-AF65-F5344CB8AC3E}">
        <p14:creationId xmlns:p14="http://schemas.microsoft.com/office/powerpoint/2010/main" val="1526146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F290-34CB-F940-BA90-ADA687C359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D25877-F9C1-FF4B-8F0D-9D87A96AB2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0EDF1D-203E-6B41-ACAE-58306F5C9CAF}"/>
              </a:ext>
            </a:extLst>
          </p:cNvPr>
          <p:cNvSpPr>
            <a:spLocks noGrp="1"/>
          </p:cNvSpPr>
          <p:nvPr>
            <p:ph type="dt" sz="half" idx="10"/>
          </p:nvPr>
        </p:nvSpPr>
        <p:spPr/>
        <p:txBody>
          <a:bodyPr/>
          <a:lstStyle/>
          <a:p>
            <a:fld id="{A08FD485-EE5C-BE41-B8DA-16B52343D5C7}" type="datetimeFigureOut">
              <a:rPr lang="en-US" smtClean="0"/>
              <a:t>6/17/2020</a:t>
            </a:fld>
            <a:endParaRPr lang="en-US" dirty="0"/>
          </a:p>
        </p:txBody>
      </p:sp>
      <p:sp>
        <p:nvSpPr>
          <p:cNvPr id="5" name="Footer Placeholder 4">
            <a:extLst>
              <a:ext uri="{FF2B5EF4-FFF2-40B4-BE49-F238E27FC236}">
                <a16:creationId xmlns:a16="http://schemas.microsoft.com/office/drawing/2014/main" id="{20CCF1CC-626A-B140-B4C5-0CD5C79710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0DD5A8-E782-0648-A576-69ED4E6A24C3}"/>
              </a:ext>
            </a:extLst>
          </p:cNvPr>
          <p:cNvSpPr>
            <a:spLocks noGrp="1"/>
          </p:cNvSpPr>
          <p:nvPr>
            <p:ph type="sldNum" sz="quarter" idx="12"/>
          </p:nvPr>
        </p:nvSpPr>
        <p:spPr/>
        <p:txBody>
          <a:bodyPr/>
          <a:lstStyle/>
          <a:p>
            <a:fld id="{3A594C68-DAD8-924C-ADF1-9F5030058ABD}" type="slidenum">
              <a:rPr lang="en-US" smtClean="0"/>
              <a:t>‹#›</a:t>
            </a:fld>
            <a:endParaRPr lang="en-US" dirty="0"/>
          </a:p>
        </p:txBody>
      </p:sp>
    </p:spTree>
    <p:extLst>
      <p:ext uri="{BB962C8B-B14F-4D97-AF65-F5344CB8AC3E}">
        <p14:creationId xmlns:p14="http://schemas.microsoft.com/office/powerpoint/2010/main" val="10742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9ECC-CC65-3340-BDBE-3177A69546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55B371-3D9E-B848-92B5-03D32007F90D}"/>
              </a:ext>
            </a:extLst>
          </p:cNvPr>
          <p:cNvSpPr>
            <a:spLocks noGrp="1"/>
          </p:cNvSpPr>
          <p:nvPr>
            <p:ph type="body" idx="1"/>
          </p:nvPr>
        </p:nvSpPr>
        <p:spPr>
          <a:xfrm>
            <a:off x="831850" y="4589463"/>
            <a:ext cx="10515600" cy="129317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02BE2C58-9426-1C4C-93C9-B206F35DA3D6}"/>
              </a:ext>
            </a:extLst>
          </p:cNvPr>
          <p:cNvSpPr>
            <a:spLocks noGrp="1"/>
          </p:cNvSpPr>
          <p:nvPr>
            <p:ph type="dt" sz="half" idx="10"/>
          </p:nvPr>
        </p:nvSpPr>
        <p:spPr/>
        <p:txBody>
          <a:bodyPr/>
          <a:lstStyle/>
          <a:p>
            <a:fld id="{A08FD485-EE5C-BE41-B8DA-16B52343D5C7}" type="datetimeFigureOut">
              <a:rPr lang="en-US" smtClean="0"/>
              <a:t>6/17/2020</a:t>
            </a:fld>
            <a:endParaRPr lang="en-US" dirty="0"/>
          </a:p>
        </p:txBody>
      </p:sp>
      <p:sp>
        <p:nvSpPr>
          <p:cNvPr id="5" name="Footer Placeholder 4">
            <a:extLst>
              <a:ext uri="{FF2B5EF4-FFF2-40B4-BE49-F238E27FC236}">
                <a16:creationId xmlns:a16="http://schemas.microsoft.com/office/drawing/2014/main" id="{03B9EFCE-EB7D-3049-9570-B6974F8F14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1A3B75-EF69-114C-B120-B2F5ECD92E3C}"/>
              </a:ext>
            </a:extLst>
          </p:cNvPr>
          <p:cNvSpPr>
            <a:spLocks noGrp="1"/>
          </p:cNvSpPr>
          <p:nvPr>
            <p:ph type="sldNum" sz="quarter" idx="12"/>
          </p:nvPr>
        </p:nvSpPr>
        <p:spPr/>
        <p:txBody>
          <a:bodyPr/>
          <a:lstStyle/>
          <a:p>
            <a:fld id="{3A594C68-DAD8-924C-ADF1-9F5030058ABD}" type="slidenum">
              <a:rPr lang="en-US" smtClean="0"/>
              <a:t>‹#›</a:t>
            </a:fld>
            <a:endParaRPr lang="en-US" dirty="0"/>
          </a:p>
        </p:txBody>
      </p:sp>
    </p:spTree>
    <p:extLst>
      <p:ext uri="{BB962C8B-B14F-4D97-AF65-F5344CB8AC3E}">
        <p14:creationId xmlns:p14="http://schemas.microsoft.com/office/powerpoint/2010/main" val="203816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EA14-6D40-6D4B-A1F1-C34BB2080C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E90D66-704A-A047-8C70-D1C3BE0A80EE}"/>
              </a:ext>
            </a:extLst>
          </p:cNvPr>
          <p:cNvSpPr>
            <a:spLocks noGrp="1"/>
          </p:cNvSpPr>
          <p:nvPr>
            <p:ph sz="half" idx="1"/>
          </p:nvPr>
        </p:nvSpPr>
        <p:spPr>
          <a:xfrm>
            <a:off x="838200" y="1825625"/>
            <a:ext cx="5181600" cy="407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740C4D-5CB4-6545-AD09-0206CCAA45B9}"/>
              </a:ext>
            </a:extLst>
          </p:cNvPr>
          <p:cNvSpPr>
            <a:spLocks noGrp="1"/>
          </p:cNvSpPr>
          <p:nvPr>
            <p:ph sz="half" idx="2"/>
          </p:nvPr>
        </p:nvSpPr>
        <p:spPr>
          <a:xfrm>
            <a:off x="6172200" y="1825625"/>
            <a:ext cx="5181600" cy="407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9BBFD2-E030-2C4A-BD52-A7A88402358D}"/>
              </a:ext>
            </a:extLst>
          </p:cNvPr>
          <p:cNvSpPr>
            <a:spLocks noGrp="1"/>
          </p:cNvSpPr>
          <p:nvPr>
            <p:ph type="dt" sz="half" idx="10"/>
          </p:nvPr>
        </p:nvSpPr>
        <p:spPr/>
        <p:txBody>
          <a:bodyPr/>
          <a:lstStyle/>
          <a:p>
            <a:fld id="{A08FD485-EE5C-BE41-B8DA-16B52343D5C7}" type="datetimeFigureOut">
              <a:rPr lang="en-US" smtClean="0"/>
              <a:t>6/17/2020</a:t>
            </a:fld>
            <a:endParaRPr lang="en-US" dirty="0"/>
          </a:p>
        </p:txBody>
      </p:sp>
      <p:sp>
        <p:nvSpPr>
          <p:cNvPr id="6" name="Footer Placeholder 5">
            <a:extLst>
              <a:ext uri="{FF2B5EF4-FFF2-40B4-BE49-F238E27FC236}">
                <a16:creationId xmlns:a16="http://schemas.microsoft.com/office/drawing/2014/main" id="{7C8D7628-2BDC-7049-8A76-B19FFD4405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6D9312-9D20-E345-99D3-D84068E5D60E}"/>
              </a:ext>
            </a:extLst>
          </p:cNvPr>
          <p:cNvSpPr>
            <a:spLocks noGrp="1"/>
          </p:cNvSpPr>
          <p:nvPr>
            <p:ph type="sldNum" sz="quarter" idx="12"/>
          </p:nvPr>
        </p:nvSpPr>
        <p:spPr/>
        <p:txBody>
          <a:bodyPr/>
          <a:lstStyle/>
          <a:p>
            <a:fld id="{3A594C68-DAD8-924C-ADF1-9F5030058ABD}" type="slidenum">
              <a:rPr lang="en-US" smtClean="0"/>
              <a:t>‹#›</a:t>
            </a:fld>
            <a:endParaRPr lang="en-US" dirty="0"/>
          </a:p>
        </p:txBody>
      </p:sp>
    </p:spTree>
    <p:extLst>
      <p:ext uri="{BB962C8B-B14F-4D97-AF65-F5344CB8AC3E}">
        <p14:creationId xmlns:p14="http://schemas.microsoft.com/office/powerpoint/2010/main" val="277482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8EF07-0F2E-0D4E-983C-5A3DECC9F7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5F5D70-47A4-E840-B6A9-761E4C2B68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58172-848A-5146-825D-79296D1DBA05}"/>
              </a:ext>
            </a:extLst>
          </p:cNvPr>
          <p:cNvSpPr>
            <a:spLocks noGrp="1"/>
          </p:cNvSpPr>
          <p:nvPr>
            <p:ph sz="half" idx="2"/>
          </p:nvPr>
        </p:nvSpPr>
        <p:spPr>
          <a:xfrm>
            <a:off x="839788" y="2505075"/>
            <a:ext cx="5157787" cy="3377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D126F23-9D32-6A40-A578-A4983B95E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B1F04F-2EE2-2641-B8E6-576D70A36611}"/>
              </a:ext>
            </a:extLst>
          </p:cNvPr>
          <p:cNvSpPr>
            <a:spLocks noGrp="1"/>
          </p:cNvSpPr>
          <p:nvPr>
            <p:ph sz="quarter" idx="4"/>
          </p:nvPr>
        </p:nvSpPr>
        <p:spPr>
          <a:xfrm>
            <a:off x="6172200" y="2505075"/>
            <a:ext cx="5183188" cy="3377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6EE0A0-1560-1C48-86D0-2E41F1897144}"/>
              </a:ext>
            </a:extLst>
          </p:cNvPr>
          <p:cNvSpPr>
            <a:spLocks noGrp="1"/>
          </p:cNvSpPr>
          <p:nvPr>
            <p:ph type="dt" sz="half" idx="10"/>
          </p:nvPr>
        </p:nvSpPr>
        <p:spPr/>
        <p:txBody>
          <a:bodyPr/>
          <a:lstStyle/>
          <a:p>
            <a:fld id="{A08FD485-EE5C-BE41-B8DA-16B52343D5C7}" type="datetimeFigureOut">
              <a:rPr lang="en-US" smtClean="0"/>
              <a:t>6/17/2020</a:t>
            </a:fld>
            <a:endParaRPr lang="en-US" dirty="0"/>
          </a:p>
        </p:txBody>
      </p:sp>
      <p:sp>
        <p:nvSpPr>
          <p:cNvPr id="8" name="Footer Placeholder 7">
            <a:extLst>
              <a:ext uri="{FF2B5EF4-FFF2-40B4-BE49-F238E27FC236}">
                <a16:creationId xmlns:a16="http://schemas.microsoft.com/office/drawing/2014/main" id="{0A3E0B89-C826-3F4D-A523-0BF502CF78A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FCCC3D9-A114-FA42-B8C3-DBE33F7A891B}"/>
              </a:ext>
            </a:extLst>
          </p:cNvPr>
          <p:cNvSpPr>
            <a:spLocks noGrp="1"/>
          </p:cNvSpPr>
          <p:nvPr>
            <p:ph type="sldNum" sz="quarter" idx="12"/>
          </p:nvPr>
        </p:nvSpPr>
        <p:spPr/>
        <p:txBody>
          <a:bodyPr/>
          <a:lstStyle/>
          <a:p>
            <a:fld id="{3A594C68-DAD8-924C-ADF1-9F5030058ABD}" type="slidenum">
              <a:rPr lang="en-US" smtClean="0"/>
              <a:t>‹#›</a:t>
            </a:fld>
            <a:endParaRPr lang="en-US" dirty="0"/>
          </a:p>
        </p:txBody>
      </p:sp>
    </p:spTree>
    <p:extLst>
      <p:ext uri="{BB962C8B-B14F-4D97-AF65-F5344CB8AC3E}">
        <p14:creationId xmlns:p14="http://schemas.microsoft.com/office/powerpoint/2010/main" val="47944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4667-3726-414C-B2BE-98CB852354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8D1F77-B1F8-5145-8006-1BF338ADDE89}"/>
              </a:ext>
            </a:extLst>
          </p:cNvPr>
          <p:cNvSpPr>
            <a:spLocks noGrp="1"/>
          </p:cNvSpPr>
          <p:nvPr>
            <p:ph type="dt" sz="half" idx="10"/>
          </p:nvPr>
        </p:nvSpPr>
        <p:spPr/>
        <p:txBody>
          <a:bodyPr/>
          <a:lstStyle/>
          <a:p>
            <a:fld id="{A08FD485-EE5C-BE41-B8DA-16B52343D5C7}" type="datetimeFigureOut">
              <a:rPr lang="en-US" smtClean="0"/>
              <a:t>6/17/2020</a:t>
            </a:fld>
            <a:endParaRPr lang="en-US" dirty="0"/>
          </a:p>
        </p:txBody>
      </p:sp>
      <p:sp>
        <p:nvSpPr>
          <p:cNvPr id="4" name="Footer Placeholder 3">
            <a:extLst>
              <a:ext uri="{FF2B5EF4-FFF2-40B4-BE49-F238E27FC236}">
                <a16:creationId xmlns:a16="http://schemas.microsoft.com/office/drawing/2014/main" id="{95A7DA3F-D003-A947-A433-01C17C4AF2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C9405F5-8A38-6B4F-BCFE-39B67D34B654}"/>
              </a:ext>
            </a:extLst>
          </p:cNvPr>
          <p:cNvSpPr>
            <a:spLocks noGrp="1"/>
          </p:cNvSpPr>
          <p:nvPr>
            <p:ph type="sldNum" sz="quarter" idx="12"/>
          </p:nvPr>
        </p:nvSpPr>
        <p:spPr/>
        <p:txBody>
          <a:bodyPr/>
          <a:lstStyle/>
          <a:p>
            <a:fld id="{3A594C68-DAD8-924C-ADF1-9F5030058ABD}" type="slidenum">
              <a:rPr lang="en-US" smtClean="0"/>
              <a:t>‹#›</a:t>
            </a:fld>
            <a:endParaRPr lang="en-US" dirty="0"/>
          </a:p>
        </p:txBody>
      </p:sp>
    </p:spTree>
    <p:extLst>
      <p:ext uri="{BB962C8B-B14F-4D97-AF65-F5344CB8AC3E}">
        <p14:creationId xmlns:p14="http://schemas.microsoft.com/office/powerpoint/2010/main" val="65026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013C-CC9B-5446-BD00-9E1BFFC9010F}"/>
              </a:ext>
            </a:extLst>
          </p:cNvPr>
          <p:cNvSpPr>
            <a:spLocks noGrp="1"/>
          </p:cNvSpPr>
          <p:nvPr>
            <p:ph type="title"/>
          </p:nvPr>
        </p:nvSpPr>
        <p:spPr>
          <a:xfrm>
            <a:off x="839788" y="690880"/>
            <a:ext cx="3932237" cy="136652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D0C3A05-69E7-6F47-ACB2-6D7192A00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93B543-5309-944B-BB71-8CA52AD254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CE5CE4-E45F-F543-B598-7D975491C76C}"/>
              </a:ext>
            </a:extLst>
          </p:cNvPr>
          <p:cNvSpPr>
            <a:spLocks noGrp="1"/>
          </p:cNvSpPr>
          <p:nvPr>
            <p:ph type="dt" sz="half" idx="10"/>
          </p:nvPr>
        </p:nvSpPr>
        <p:spPr/>
        <p:txBody>
          <a:bodyPr/>
          <a:lstStyle/>
          <a:p>
            <a:fld id="{A08FD485-EE5C-BE41-B8DA-16B52343D5C7}" type="datetimeFigureOut">
              <a:rPr lang="en-US" smtClean="0"/>
              <a:t>6/17/2020</a:t>
            </a:fld>
            <a:endParaRPr lang="en-US" dirty="0"/>
          </a:p>
        </p:txBody>
      </p:sp>
      <p:sp>
        <p:nvSpPr>
          <p:cNvPr id="6" name="Footer Placeholder 5">
            <a:extLst>
              <a:ext uri="{FF2B5EF4-FFF2-40B4-BE49-F238E27FC236}">
                <a16:creationId xmlns:a16="http://schemas.microsoft.com/office/drawing/2014/main" id="{D8DB8D71-9813-9C4D-9FD6-C214DFB950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780BA5-968A-4842-B147-33E62C305A56}"/>
              </a:ext>
            </a:extLst>
          </p:cNvPr>
          <p:cNvSpPr>
            <a:spLocks noGrp="1"/>
          </p:cNvSpPr>
          <p:nvPr>
            <p:ph type="sldNum" sz="quarter" idx="12"/>
          </p:nvPr>
        </p:nvSpPr>
        <p:spPr/>
        <p:txBody>
          <a:bodyPr/>
          <a:lstStyle/>
          <a:p>
            <a:fld id="{3A594C68-DAD8-924C-ADF1-9F5030058ABD}" type="slidenum">
              <a:rPr lang="en-US" smtClean="0"/>
              <a:t>‹#›</a:t>
            </a:fld>
            <a:endParaRPr lang="en-US" dirty="0"/>
          </a:p>
        </p:txBody>
      </p:sp>
    </p:spTree>
    <p:extLst>
      <p:ext uri="{BB962C8B-B14F-4D97-AF65-F5344CB8AC3E}">
        <p14:creationId xmlns:p14="http://schemas.microsoft.com/office/powerpoint/2010/main" val="154007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36C3-35AD-5640-AE07-E0327BBE2CC3}"/>
              </a:ext>
            </a:extLst>
          </p:cNvPr>
          <p:cNvSpPr>
            <a:spLocks noGrp="1"/>
          </p:cNvSpPr>
          <p:nvPr>
            <p:ph type="title"/>
          </p:nvPr>
        </p:nvSpPr>
        <p:spPr>
          <a:xfrm>
            <a:off x="839788" y="802640"/>
            <a:ext cx="3932237" cy="125476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4086C69-CC31-5048-8E2E-44E2F1F80E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349DAC1-1F27-9E4D-B7AA-F7DB6D8D97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9416F0-1197-C046-B266-B41625ECF086}"/>
              </a:ext>
            </a:extLst>
          </p:cNvPr>
          <p:cNvSpPr>
            <a:spLocks noGrp="1"/>
          </p:cNvSpPr>
          <p:nvPr>
            <p:ph type="dt" sz="half" idx="10"/>
          </p:nvPr>
        </p:nvSpPr>
        <p:spPr/>
        <p:txBody>
          <a:bodyPr/>
          <a:lstStyle/>
          <a:p>
            <a:fld id="{A08FD485-EE5C-BE41-B8DA-16B52343D5C7}" type="datetimeFigureOut">
              <a:rPr lang="en-US" smtClean="0"/>
              <a:t>6/17/2020</a:t>
            </a:fld>
            <a:endParaRPr lang="en-US" dirty="0"/>
          </a:p>
        </p:txBody>
      </p:sp>
      <p:sp>
        <p:nvSpPr>
          <p:cNvPr id="6" name="Footer Placeholder 5">
            <a:extLst>
              <a:ext uri="{FF2B5EF4-FFF2-40B4-BE49-F238E27FC236}">
                <a16:creationId xmlns:a16="http://schemas.microsoft.com/office/drawing/2014/main" id="{33ED2710-82A2-7F49-98DB-F110644D6A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6CBE8D-FDA9-C649-94B8-31641EAB54C4}"/>
              </a:ext>
            </a:extLst>
          </p:cNvPr>
          <p:cNvSpPr>
            <a:spLocks noGrp="1"/>
          </p:cNvSpPr>
          <p:nvPr>
            <p:ph type="sldNum" sz="quarter" idx="12"/>
          </p:nvPr>
        </p:nvSpPr>
        <p:spPr/>
        <p:txBody>
          <a:bodyPr/>
          <a:lstStyle/>
          <a:p>
            <a:fld id="{3A594C68-DAD8-924C-ADF1-9F5030058ABD}" type="slidenum">
              <a:rPr lang="en-US" smtClean="0"/>
              <a:t>‹#›</a:t>
            </a:fld>
            <a:endParaRPr lang="en-US" dirty="0"/>
          </a:p>
        </p:txBody>
      </p:sp>
    </p:spTree>
    <p:extLst>
      <p:ext uri="{BB962C8B-B14F-4D97-AF65-F5344CB8AC3E}">
        <p14:creationId xmlns:p14="http://schemas.microsoft.com/office/powerpoint/2010/main" val="334192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66D822-9A79-6B46-AB8E-78E96AD919AE}"/>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CC46BF6-7C05-D740-994B-25B215BB6FB8}"/>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6CA333-1748-1645-9472-418754D0A500}"/>
              </a:ext>
            </a:extLst>
          </p:cNvPr>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E90CA-CB05-4E4B-81B2-69EA05514032}"/>
              </a:ext>
            </a:extLst>
          </p:cNvPr>
          <p:cNvSpPr>
            <a:spLocks noGrp="1"/>
          </p:cNvSpPr>
          <p:nvPr>
            <p:ph type="dt" sz="half" idx="2"/>
          </p:nvPr>
        </p:nvSpPr>
        <p:spPr>
          <a:xfrm>
            <a:off x="838200" y="607853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FD485-EE5C-BE41-B8DA-16B52343D5C7}" type="datetimeFigureOut">
              <a:rPr lang="en-US" smtClean="0"/>
              <a:t>6/17/2020</a:t>
            </a:fld>
            <a:endParaRPr lang="en-US" dirty="0"/>
          </a:p>
        </p:txBody>
      </p:sp>
      <p:sp>
        <p:nvSpPr>
          <p:cNvPr id="5" name="Footer Placeholder 4">
            <a:extLst>
              <a:ext uri="{FF2B5EF4-FFF2-40B4-BE49-F238E27FC236}">
                <a16:creationId xmlns:a16="http://schemas.microsoft.com/office/drawing/2014/main" id="{450E5FE9-7A80-934B-97C1-1DF9C1D72F9A}"/>
              </a:ext>
            </a:extLst>
          </p:cNvPr>
          <p:cNvSpPr>
            <a:spLocks noGrp="1"/>
          </p:cNvSpPr>
          <p:nvPr>
            <p:ph type="ftr" sz="quarter" idx="3"/>
          </p:nvPr>
        </p:nvSpPr>
        <p:spPr>
          <a:xfrm>
            <a:off x="4038600" y="607853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9FBC3C4-D77C-0140-9391-F9F7A22FBF18}"/>
              </a:ext>
            </a:extLst>
          </p:cNvPr>
          <p:cNvSpPr>
            <a:spLocks noGrp="1"/>
          </p:cNvSpPr>
          <p:nvPr>
            <p:ph type="sldNum" sz="quarter" idx="4"/>
          </p:nvPr>
        </p:nvSpPr>
        <p:spPr>
          <a:xfrm>
            <a:off x="8610600" y="607853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94C68-DAD8-924C-ADF1-9F5030058ABD}" type="slidenum">
              <a:rPr lang="en-US" smtClean="0"/>
              <a:t>‹#›</a:t>
            </a:fld>
            <a:endParaRPr lang="en-US" dirty="0"/>
          </a:p>
        </p:txBody>
      </p:sp>
    </p:spTree>
    <p:extLst>
      <p:ext uri="{BB962C8B-B14F-4D97-AF65-F5344CB8AC3E}">
        <p14:creationId xmlns:p14="http://schemas.microsoft.com/office/powerpoint/2010/main" val="3046903995"/>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434345"/>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34345"/>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34345"/>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34345"/>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34345"/>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34345"/>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53" name="Rectangle 41">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8964C95-6659-5E4E-ADAF-0024293C4984}"/>
              </a:ext>
            </a:extLst>
          </p:cNvPr>
          <p:cNvSpPr>
            <a:spLocks noGrp="1"/>
          </p:cNvSpPr>
          <p:nvPr>
            <p:ph type="subTitle" idx="1"/>
          </p:nvPr>
        </p:nvSpPr>
        <p:spPr>
          <a:xfrm>
            <a:off x="9267908" y="3644988"/>
            <a:ext cx="2622007" cy="1927681"/>
          </a:xfrm>
        </p:spPr>
        <p:txBody>
          <a:bodyPr>
            <a:noAutofit/>
          </a:bodyPr>
          <a:lstStyle/>
          <a:p>
            <a:pPr algn="l"/>
            <a:r>
              <a:rPr lang="en-US" b="1" dirty="0">
                <a:latin typeface="Calibri" panose="020F0502020204030204" pitchFamily="34" charset="0"/>
                <a:cs typeface="Calibri" panose="020F0502020204030204" pitchFamily="34" charset="0"/>
              </a:rPr>
              <a:t>Jill Pidcock</a:t>
            </a:r>
          </a:p>
          <a:p>
            <a:pPr algn="l"/>
            <a:r>
              <a:rPr lang="en-US" b="1" dirty="0">
                <a:latin typeface="Calibri" panose="020F0502020204030204" pitchFamily="34" charset="0"/>
                <a:cs typeface="Calibri" panose="020F0502020204030204" pitchFamily="34" charset="0"/>
              </a:rPr>
              <a:t>Executive Director</a:t>
            </a:r>
          </a:p>
          <a:p>
            <a:pPr algn="l"/>
            <a:r>
              <a:rPr lang="en-US" b="1" dirty="0">
                <a:latin typeface="Calibri" panose="020F0502020204030204" pitchFamily="34" charset="0"/>
                <a:cs typeface="Calibri" panose="020F0502020204030204" pitchFamily="34" charset="0"/>
              </a:rPr>
              <a:t>Arc of the Central Mountains</a:t>
            </a:r>
          </a:p>
        </p:txBody>
      </p:sp>
      <p:sp>
        <p:nvSpPr>
          <p:cNvPr id="54" name="Rectangle 4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4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drawing&#10;&#10;Description automatically generated">
            <a:extLst>
              <a:ext uri="{FF2B5EF4-FFF2-40B4-BE49-F238E27FC236}">
                <a16:creationId xmlns:a16="http://schemas.microsoft.com/office/drawing/2014/main" id="{7D847F5C-E5C0-419E-88F6-9522EE5F7790}"/>
              </a:ext>
            </a:extLst>
          </p:cNvPr>
          <p:cNvPicPr>
            <a:picLocks noChangeAspect="1"/>
          </p:cNvPicPr>
          <p:nvPr/>
        </p:nvPicPr>
        <p:blipFill rotWithShape="1">
          <a:blip r:embed="rId2"/>
          <a:srcRect t="1758" r="1" b="1760"/>
          <a:stretch/>
        </p:blipFill>
        <p:spPr>
          <a:xfrm>
            <a:off x="8686801" y="320129"/>
            <a:ext cx="3293542" cy="2655907"/>
          </a:xfrm>
          <a:prstGeom prst="rect">
            <a:avLst/>
          </a:prstGeom>
        </p:spPr>
      </p:pic>
      <p:sp>
        <p:nvSpPr>
          <p:cNvPr id="48" name="Rectangle 4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88304F2-87A7-47AB-97F8-6EA865B4461A}"/>
              </a:ext>
            </a:extLst>
          </p:cNvPr>
          <p:cNvSpPr txBox="1"/>
          <p:nvPr/>
        </p:nvSpPr>
        <p:spPr>
          <a:xfrm>
            <a:off x="717289" y="852377"/>
            <a:ext cx="7252224" cy="4247317"/>
          </a:xfrm>
          <a:prstGeom prst="rect">
            <a:avLst/>
          </a:prstGeom>
          <a:noFill/>
        </p:spPr>
        <p:txBody>
          <a:bodyPr wrap="square" rtlCol="0">
            <a:spAutoFit/>
          </a:bodyPr>
          <a:lstStyle/>
          <a:p>
            <a:r>
              <a:rPr lang="en-US" sz="5400" b="1" dirty="0"/>
              <a:t>Emergency Preparedness for Individuals with </a:t>
            </a:r>
            <a:br>
              <a:rPr lang="en-US" sz="5400" b="1" dirty="0"/>
            </a:br>
            <a:r>
              <a:rPr lang="en-US" sz="5400" b="1" dirty="0"/>
              <a:t>Access and Functional Needs</a:t>
            </a:r>
          </a:p>
        </p:txBody>
      </p:sp>
    </p:spTree>
    <p:extLst>
      <p:ext uri="{BB962C8B-B14F-4D97-AF65-F5344CB8AC3E}">
        <p14:creationId xmlns:p14="http://schemas.microsoft.com/office/powerpoint/2010/main" val="2601953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9700E-1615-4AC2-9722-5A1DC3855D50}"/>
              </a:ext>
            </a:extLst>
          </p:cNvPr>
          <p:cNvSpPr>
            <a:spLocks noGrp="1"/>
          </p:cNvSpPr>
          <p:nvPr>
            <p:ph type="title"/>
          </p:nvPr>
        </p:nvSpPr>
        <p:spPr>
          <a:xfrm>
            <a:off x="1045028" y="1336329"/>
            <a:ext cx="3892732" cy="4382588"/>
          </a:xfrm>
        </p:spPr>
        <p:txBody>
          <a:bodyPr vert="horz" lIns="91440" tIns="45720" rIns="91440" bIns="45720" rtlCol="0" anchor="ctr">
            <a:normAutofit/>
          </a:bodyPr>
          <a:lstStyle/>
          <a:p>
            <a:r>
              <a:rPr lang="en-US" sz="5400" b="1" kern="1200" dirty="0">
                <a:solidFill>
                  <a:schemeClr val="tx1"/>
                </a:solidFill>
                <a:latin typeface="+mj-lt"/>
                <a:ea typeface="+mj-ea"/>
                <a:cs typeface="+mj-cs"/>
              </a:rPr>
              <a:t>Evolution of Emergency Response</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C50485A-41D1-47C3-9240-A08249A422A6}"/>
              </a:ext>
            </a:extLst>
          </p:cNvPr>
          <p:cNvSpPr txBox="1"/>
          <p:nvPr/>
        </p:nvSpPr>
        <p:spPr>
          <a:xfrm>
            <a:off x="6096001" y="982976"/>
            <a:ext cx="5260848" cy="489204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400" dirty="0"/>
              <a:t>Joint Budget Committee passed a resolution to create a department of Access and Functional Needs within the Colorado Division of Homeland Security and Emergency Management</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Arc Central Mountains has participated in Community Inclusion Engagement Forum as a Community Partner both locally and at the state level</a:t>
            </a:r>
          </a:p>
          <a:p>
            <a:pPr marL="285750"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24630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9700E-1615-4AC2-9722-5A1DC3855D50}"/>
              </a:ext>
            </a:extLst>
          </p:cNvPr>
          <p:cNvSpPr>
            <a:spLocks noGrp="1"/>
          </p:cNvSpPr>
          <p:nvPr>
            <p:ph type="title"/>
          </p:nvPr>
        </p:nvSpPr>
        <p:spPr>
          <a:xfrm>
            <a:off x="1045028" y="1336329"/>
            <a:ext cx="3892732" cy="4382588"/>
          </a:xfrm>
        </p:spPr>
        <p:txBody>
          <a:bodyPr vert="horz" lIns="91440" tIns="45720" rIns="91440" bIns="45720" rtlCol="0" anchor="ctr">
            <a:normAutofit/>
          </a:bodyPr>
          <a:lstStyle/>
          <a:p>
            <a:r>
              <a:rPr lang="en-US" sz="5400" b="1" kern="1200" dirty="0">
                <a:solidFill>
                  <a:schemeClr val="tx1"/>
                </a:solidFill>
                <a:latin typeface="+mj-lt"/>
                <a:ea typeface="+mj-ea"/>
                <a:cs typeface="+mj-cs"/>
              </a:rPr>
              <a:t>Evolution of Emergency Response</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C50485A-41D1-47C3-9240-A08249A422A6}"/>
              </a:ext>
            </a:extLst>
          </p:cNvPr>
          <p:cNvSpPr txBox="1"/>
          <p:nvPr/>
        </p:nvSpPr>
        <p:spPr>
          <a:xfrm>
            <a:off x="5881665" y="1084668"/>
            <a:ext cx="5475184" cy="4634249"/>
          </a:xfrm>
          <a:prstGeom prst="rect">
            <a:avLst/>
          </a:prstGeom>
        </p:spPr>
        <p:txBody>
          <a:bodyPr vert="horz" lIns="91440" tIns="45720" rIns="91440" bIns="45720" rtlCol="0" anchor="ctr">
            <a:normAutofit lnSpcReduction="10000"/>
          </a:bodyPr>
          <a:lstStyle/>
          <a:p>
            <a:pPr marL="285750" indent="-228600">
              <a:lnSpc>
                <a:spcPct val="90000"/>
              </a:lnSpc>
              <a:spcAft>
                <a:spcPts val="600"/>
              </a:spcAft>
              <a:buFont typeface="Arial" panose="020B0604020202020204" pitchFamily="34" charset="0"/>
              <a:buChar char="•"/>
            </a:pPr>
            <a:r>
              <a:rPr lang="en-US" sz="2400" dirty="0"/>
              <a:t>Arc Central Mountains participated in the Regional Emergency Management and Functional Needs Conference in November</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The office of Access and Functional Needs has solicited the Arc of the Central Mountains to engage in ongoing coordination to ensure the continuation of inclusion on all emergency planning</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COVID 19 – Ongoing collaboration with State level ESF 6 &amp; ESF 8</a:t>
            </a:r>
          </a:p>
        </p:txBody>
      </p:sp>
    </p:spTree>
    <p:extLst>
      <p:ext uri="{BB962C8B-B14F-4D97-AF65-F5344CB8AC3E}">
        <p14:creationId xmlns:p14="http://schemas.microsoft.com/office/powerpoint/2010/main" val="1122288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9700E-1615-4AC2-9722-5A1DC3855D50}"/>
              </a:ext>
            </a:extLst>
          </p:cNvPr>
          <p:cNvSpPr>
            <a:spLocks noGrp="1"/>
          </p:cNvSpPr>
          <p:nvPr>
            <p:ph type="title"/>
          </p:nvPr>
        </p:nvSpPr>
        <p:spPr>
          <a:xfrm>
            <a:off x="1045028" y="1336329"/>
            <a:ext cx="3892732" cy="4382588"/>
          </a:xfrm>
        </p:spPr>
        <p:txBody>
          <a:bodyPr vert="horz" lIns="91440" tIns="45720" rIns="91440" bIns="45720" rtlCol="0" anchor="ctr">
            <a:normAutofit/>
          </a:bodyPr>
          <a:lstStyle/>
          <a:p>
            <a:r>
              <a:rPr lang="en-US" sz="5400" b="1" kern="1200" dirty="0">
                <a:solidFill>
                  <a:schemeClr val="tx1"/>
                </a:solidFill>
                <a:latin typeface="+mj-lt"/>
                <a:ea typeface="+mj-ea"/>
                <a:cs typeface="+mj-cs"/>
              </a:rPr>
              <a:t>Evolution of Emergency Response</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C50485A-41D1-47C3-9240-A08249A422A6}"/>
              </a:ext>
            </a:extLst>
          </p:cNvPr>
          <p:cNvSpPr txBox="1"/>
          <p:nvPr/>
        </p:nvSpPr>
        <p:spPr>
          <a:xfrm>
            <a:off x="6096001" y="1336329"/>
            <a:ext cx="5260848" cy="4382588"/>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400" dirty="0"/>
              <a:t>COVID 19 – This has been an unprecedented time for all of us. Our preparation for emergency response has expanded. Once we had to “shelter in place” the priorities shifted. </a:t>
            </a:r>
          </a:p>
          <a:p>
            <a:pPr marL="285750" indent="-228600">
              <a:lnSpc>
                <a:spcPct val="90000"/>
              </a:lnSpc>
              <a:spcAft>
                <a:spcPts val="600"/>
              </a:spcAft>
              <a:buFont typeface="Arial" panose="020B0604020202020204" pitchFamily="34" charset="0"/>
              <a:buChar char="•"/>
            </a:pPr>
            <a:r>
              <a:rPr lang="en-US" sz="2400" dirty="0"/>
              <a:t>Food Insecurities</a:t>
            </a:r>
          </a:p>
          <a:p>
            <a:pPr marL="285750" indent="-228600">
              <a:lnSpc>
                <a:spcPct val="90000"/>
              </a:lnSpc>
              <a:spcAft>
                <a:spcPts val="600"/>
              </a:spcAft>
              <a:buFont typeface="Arial" panose="020B0604020202020204" pitchFamily="34" charset="0"/>
              <a:buChar char="•"/>
            </a:pPr>
            <a:r>
              <a:rPr lang="en-US" sz="2400" dirty="0"/>
              <a:t>Personal Protective Equipment</a:t>
            </a:r>
          </a:p>
          <a:p>
            <a:pPr marL="285750" indent="-228600">
              <a:lnSpc>
                <a:spcPct val="90000"/>
              </a:lnSpc>
              <a:spcAft>
                <a:spcPts val="600"/>
              </a:spcAft>
              <a:buFont typeface="Arial" panose="020B0604020202020204" pitchFamily="34" charset="0"/>
              <a:buChar char="•"/>
            </a:pPr>
            <a:r>
              <a:rPr lang="en-US" sz="2400" dirty="0"/>
              <a:t>Health – physical and mental</a:t>
            </a:r>
          </a:p>
          <a:p>
            <a:pPr marL="285750" indent="-228600">
              <a:lnSpc>
                <a:spcPct val="90000"/>
              </a:lnSpc>
              <a:spcAft>
                <a:spcPts val="600"/>
              </a:spcAft>
              <a:buFont typeface="Arial" panose="020B0604020202020204" pitchFamily="34" charset="0"/>
              <a:buChar char="•"/>
            </a:pPr>
            <a:r>
              <a:rPr lang="en-US" sz="2400" dirty="0"/>
              <a:t>Economic decline</a:t>
            </a:r>
          </a:p>
          <a:p>
            <a:pPr marL="285750" indent="-228600">
              <a:lnSpc>
                <a:spcPct val="90000"/>
              </a:lnSpc>
              <a:spcAft>
                <a:spcPts val="600"/>
              </a:spcAft>
              <a:buFont typeface="Arial" panose="020B0604020202020204" pitchFamily="34" charset="0"/>
              <a:buChar char="•"/>
            </a:pPr>
            <a:r>
              <a:rPr lang="en-US" sz="2400" dirty="0"/>
              <a:t>Distance Learning – related services</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426435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AB843B-51F3-43E8-B80C-A18E12602C20}"/>
              </a:ext>
            </a:extLst>
          </p:cNvPr>
          <p:cNvSpPr>
            <a:spLocks noGrp="1"/>
          </p:cNvSpPr>
          <p:nvPr>
            <p:ph type="title"/>
          </p:nvPr>
        </p:nvSpPr>
        <p:spPr>
          <a:xfrm>
            <a:off x="1045028" y="1336329"/>
            <a:ext cx="3892732" cy="4382588"/>
          </a:xfrm>
        </p:spPr>
        <p:txBody>
          <a:bodyPr vert="horz" lIns="91440" tIns="45720" rIns="91440" bIns="45720" rtlCol="0" anchor="ctr">
            <a:normAutofit/>
          </a:bodyPr>
          <a:lstStyle/>
          <a:p>
            <a:r>
              <a:rPr lang="en-US" sz="5400" b="1" kern="1200" dirty="0">
                <a:solidFill>
                  <a:schemeClr val="tx1"/>
                </a:solidFill>
                <a:latin typeface="+mj-lt"/>
                <a:ea typeface="+mj-ea"/>
                <a:cs typeface="+mj-cs"/>
              </a:rPr>
              <a:t>Thanks to...</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5CE4E1-C124-4A33-B6FF-39664756B9B7}"/>
              </a:ext>
            </a:extLst>
          </p:cNvPr>
          <p:cNvSpPr txBox="1"/>
          <p:nvPr/>
        </p:nvSpPr>
        <p:spPr>
          <a:xfrm>
            <a:off x="6096001" y="1336329"/>
            <a:ext cx="5260848" cy="4382588"/>
          </a:xfrm>
          <a:prstGeom prst="rect">
            <a:avLst/>
          </a:prstGeom>
        </p:spPr>
        <p:txBody>
          <a:bodyPr vert="horz" lIns="91440" tIns="45720" rIns="91440" bIns="45720" rtlCol="0" anchor="ctr">
            <a:normAutofit lnSpcReduction="10000"/>
          </a:bodyPr>
          <a:lstStyle/>
          <a:p>
            <a:pPr marL="285750" indent="-228600">
              <a:lnSpc>
                <a:spcPct val="90000"/>
              </a:lnSpc>
              <a:spcAft>
                <a:spcPts val="600"/>
              </a:spcAft>
              <a:buFont typeface="Arial" panose="020B0604020202020204" pitchFamily="34" charset="0"/>
              <a:buChar char="•"/>
            </a:pPr>
            <a:r>
              <a:rPr lang="en-US" sz="2000" dirty="0"/>
              <a:t>Pitkin, Garfield &amp; Eagle  County Human Service - Senior Services</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Pitkin, Garfield &amp; Eagle County Emergency Management</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Aspen Fire Department, Carbondale Fire Rescue, Glenwood Spring</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Colorado Department of Homeland Security and the Office of Access and Functional Needs</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“How to Prepare for Everything” </a:t>
            </a:r>
          </a:p>
          <a:p>
            <a:pPr marL="57150">
              <a:lnSpc>
                <a:spcPct val="90000"/>
              </a:lnSpc>
              <a:spcAft>
                <a:spcPts val="600"/>
              </a:spcAft>
            </a:pPr>
            <a:r>
              <a:rPr lang="en-US" sz="2000" dirty="0"/>
              <a:t>     author Aaron Titus</a:t>
            </a:r>
          </a:p>
        </p:txBody>
      </p:sp>
    </p:spTree>
    <p:extLst>
      <p:ext uri="{BB962C8B-B14F-4D97-AF65-F5344CB8AC3E}">
        <p14:creationId xmlns:p14="http://schemas.microsoft.com/office/powerpoint/2010/main" val="4212475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E6DBA5-B501-4BE1-9817-0D706D4C5E3F}"/>
              </a:ext>
            </a:extLst>
          </p:cNvPr>
          <p:cNvSpPr>
            <a:spLocks noGrp="1"/>
          </p:cNvSpPr>
          <p:nvPr>
            <p:ph type="title"/>
          </p:nvPr>
        </p:nvSpPr>
        <p:spPr>
          <a:xfrm>
            <a:off x="1045028" y="1336329"/>
            <a:ext cx="3892732" cy="4382588"/>
          </a:xfrm>
        </p:spPr>
        <p:txBody>
          <a:bodyPr vert="horz" lIns="91440" tIns="45720" rIns="91440" bIns="45720" rtlCol="0" anchor="ctr">
            <a:normAutofit/>
          </a:bodyPr>
          <a:lstStyle/>
          <a:p>
            <a:r>
              <a:rPr lang="en-US" sz="5400" b="1" kern="1200" dirty="0">
                <a:solidFill>
                  <a:schemeClr val="tx1"/>
                </a:solidFill>
                <a:latin typeface="+mj-lt"/>
                <a:ea typeface="+mj-ea"/>
                <a:cs typeface="+mj-cs"/>
              </a:rPr>
              <a:t>Electronic Handouts:</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D2B8660-2A7A-48DA-B7D9-250B63D77E79}"/>
              </a:ext>
            </a:extLst>
          </p:cNvPr>
          <p:cNvSpPr txBox="1"/>
          <p:nvPr/>
        </p:nvSpPr>
        <p:spPr>
          <a:xfrm>
            <a:off x="6096001" y="1336329"/>
            <a:ext cx="5260848" cy="4382588"/>
          </a:xfrm>
          <a:prstGeom prst="rect">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2400" dirty="0"/>
              <a:t>Emergency Preparedness Workbook – English and Spanish</a:t>
            </a:r>
          </a:p>
          <a:p>
            <a:pPr marL="457200" indent="-228600">
              <a:lnSpc>
                <a:spcPct val="90000"/>
              </a:lnSpc>
              <a:spcAft>
                <a:spcPts val="600"/>
              </a:spcAft>
              <a:buFont typeface="Arial" panose="020B0604020202020204" pitchFamily="34" charset="0"/>
              <a:buChar char="•"/>
            </a:pPr>
            <a:endParaRPr lang="en-US" sz="2400" dirty="0"/>
          </a:p>
          <a:p>
            <a:pPr marL="457200" indent="-228600">
              <a:lnSpc>
                <a:spcPct val="90000"/>
              </a:lnSpc>
              <a:spcAft>
                <a:spcPts val="600"/>
              </a:spcAft>
              <a:buFont typeface="Arial" panose="020B0604020202020204" pitchFamily="34" charset="0"/>
              <a:buChar char="•"/>
            </a:pPr>
            <a:r>
              <a:rPr lang="en-US" sz="2400" dirty="0"/>
              <a:t>Checklists for Emergency &amp; Disaster Preparation can be found inside the workbooks</a:t>
            </a:r>
          </a:p>
          <a:p>
            <a:pPr marL="457200" indent="-228600">
              <a:lnSpc>
                <a:spcPct val="90000"/>
              </a:lnSpc>
              <a:spcAft>
                <a:spcPts val="600"/>
              </a:spcAft>
              <a:buFont typeface="Arial" panose="020B0604020202020204" pitchFamily="34" charset="0"/>
              <a:buChar char="•"/>
            </a:pPr>
            <a:endParaRPr lang="en-US" sz="2400" dirty="0"/>
          </a:p>
          <a:p>
            <a:pPr marL="457200" indent="-228600">
              <a:lnSpc>
                <a:spcPct val="90000"/>
              </a:lnSpc>
              <a:spcAft>
                <a:spcPts val="600"/>
              </a:spcAft>
              <a:buFont typeface="Arial" panose="020B0604020202020204" pitchFamily="34" charset="0"/>
              <a:buChar char="•"/>
            </a:pPr>
            <a:r>
              <a:rPr lang="en-US" sz="2400" dirty="0"/>
              <a:t>Emergency Resources in English and Spanish</a:t>
            </a:r>
          </a:p>
          <a:p>
            <a:pPr marL="457200" indent="-228600">
              <a:lnSpc>
                <a:spcPct val="90000"/>
              </a:lnSpc>
              <a:spcAft>
                <a:spcPts val="600"/>
              </a:spcAft>
              <a:buFont typeface="Arial" panose="020B0604020202020204" pitchFamily="34" charset="0"/>
              <a:buChar char="•"/>
            </a:pPr>
            <a:endParaRPr lang="en-US" sz="2000" dirty="0"/>
          </a:p>
          <a:p>
            <a:pPr marL="457200"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43207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98B7-7859-4C29-80AC-E13FEA57BB80}"/>
              </a:ext>
            </a:extLst>
          </p:cNvPr>
          <p:cNvSpPr>
            <a:spLocks noGrp="1"/>
          </p:cNvSpPr>
          <p:nvPr>
            <p:ph type="title"/>
          </p:nvPr>
        </p:nvSpPr>
        <p:spPr>
          <a:xfrm>
            <a:off x="713874" y="1449860"/>
            <a:ext cx="10515600" cy="1606378"/>
          </a:xfrm>
        </p:spPr>
        <p:txBody>
          <a:bodyPr>
            <a:normAutofit fontScale="90000"/>
          </a:bodyPr>
          <a:lstStyle/>
          <a:p>
            <a:pPr algn="ctr"/>
            <a:r>
              <a:rPr lang="en-US" dirty="0"/>
              <a:t>J</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9" name="Picture 8" descr="A picture containing drawing&#10;&#10;Description automatically generated">
            <a:extLst>
              <a:ext uri="{FF2B5EF4-FFF2-40B4-BE49-F238E27FC236}">
                <a16:creationId xmlns:a16="http://schemas.microsoft.com/office/drawing/2014/main" id="{250F9AC7-1AFC-4907-8517-EF9186C5273E}"/>
              </a:ext>
            </a:extLst>
          </p:cNvPr>
          <p:cNvPicPr>
            <a:picLocks noChangeAspect="1"/>
          </p:cNvPicPr>
          <p:nvPr/>
        </p:nvPicPr>
        <p:blipFill>
          <a:blip r:embed="rId2"/>
          <a:stretch>
            <a:fillRect/>
          </a:stretch>
        </p:blipFill>
        <p:spPr>
          <a:xfrm>
            <a:off x="3945397" y="2584054"/>
            <a:ext cx="4116720" cy="3515958"/>
          </a:xfrm>
          <a:prstGeom prst="rect">
            <a:avLst/>
          </a:prstGeom>
        </p:spPr>
      </p:pic>
      <p:sp>
        <p:nvSpPr>
          <p:cNvPr id="10" name="TextBox 9">
            <a:extLst>
              <a:ext uri="{FF2B5EF4-FFF2-40B4-BE49-F238E27FC236}">
                <a16:creationId xmlns:a16="http://schemas.microsoft.com/office/drawing/2014/main" id="{A9C9D458-AAEA-41D6-810F-6587F4B558B7}"/>
              </a:ext>
            </a:extLst>
          </p:cNvPr>
          <p:cNvSpPr txBox="1"/>
          <p:nvPr/>
        </p:nvSpPr>
        <p:spPr>
          <a:xfrm>
            <a:off x="1147011" y="806499"/>
            <a:ext cx="10082463" cy="1446550"/>
          </a:xfrm>
          <a:prstGeom prst="rect">
            <a:avLst/>
          </a:prstGeom>
          <a:noFill/>
        </p:spPr>
        <p:txBody>
          <a:bodyPr wrap="square" rtlCol="0">
            <a:spAutoFit/>
          </a:bodyPr>
          <a:lstStyle/>
          <a:p>
            <a:pPr algn="ctr"/>
            <a:r>
              <a:rPr lang="en-US" sz="4400" dirty="0"/>
              <a:t>Jill Pidcock</a:t>
            </a:r>
          </a:p>
          <a:p>
            <a:pPr algn="ctr"/>
            <a:r>
              <a:rPr lang="en-US" sz="4400" dirty="0"/>
              <a:t>Jill@arccentralmountains.org</a:t>
            </a:r>
          </a:p>
        </p:txBody>
      </p:sp>
    </p:spTree>
    <p:extLst>
      <p:ext uri="{BB962C8B-B14F-4D97-AF65-F5344CB8AC3E}">
        <p14:creationId xmlns:p14="http://schemas.microsoft.com/office/powerpoint/2010/main" val="68971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FB98DD-36D9-C64A-A84A-789CF3A7E2C8}"/>
              </a:ext>
            </a:extLst>
          </p:cNvPr>
          <p:cNvSpPr>
            <a:spLocks noGrp="1"/>
          </p:cNvSpPr>
          <p:nvPr>
            <p:ph type="title"/>
          </p:nvPr>
        </p:nvSpPr>
        <p:spPr>
          <a:xfrm>
            <a:off x="1045028" y="1336329"/>
            <a:ext cx="3892732" cy="4382588"/>
          </a:xfrm>
        </p:spPr>
        <p:txBody>
          <a:bodyPr anchor="ctr">
            <a:normAutofit/>
          </a:bodyPr>
          <a:lstStyle/>
          <a:p>
            <a:r>
              <a:rPr lang="en-US" sz="5400" b="1" dirty="0"/>
              <a:t>Objectives</a:t>
            </a:r>
          </a:p>
        </p:txBody>
      </p:sp>
      <p:grpSp>
        <p:nvGrpSpPr>
          <p:cNvPr id="19" name="Group 1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1391618-2C79-A44E-9F88-2904788B6767}"/>
              </a:ext>
            </a:extLst>
          </p:cNvPr>
          <p:cNvSpPr>
            <a:spLocks noGrp="1"/>
          </p:cNvSpPr>
          <p:nvPr>
            <p:ph idx="1"/>
          </p:nvPr>
        </p:nvSpPr>
        <p:spPr>
          <a:xfrm>
            <a:off x="6096001" y="982341"/>
            <a:ext cx="5260848" cy="4976810"/>
          </a:xfrm>
        </p:spPr>
        <p:txBody>
          <a:bodyPr anchor="ctr">
            <a:normAutofit/>
          </a:bodyPr>
          <a:lstStyle/>
          <a:p>
            <a:r>
              <a:rPr lang="en-US" dirty="0">
                <a:latin typeface="+mn-lt"/>
              </a:rPr>
              <a:t>Build upon existing relationships to create collaboration with project &amp; plan implementation</a:t>
            </a:r>
          </a:p>
          <a:p>
            <a:r>
              <a:rPr lang="en-US" dirty="0">
                <a:latin typeface="+mn-lt"/>
              </a:rPr>
              <a:t>Design and implement Emergency Preparedness Outreach &amp; Education </a:t>
            </a:r>
          </a:p>
          <a:p>
            <a:r>
              <a:rPr lang="en-US" dirty="0">
                <a:latin typeface="+mn-lt"/>
              </a:rPr>
              <a:t>Create an Emergency Evacuation Plan and “Go Kit”</a:t>
            </a:r>
          </a:p>
          <a:p>
            <a:r>
              <a:rPr lang="en-US" dirty="0">
                <a:latin typeface="+mn-lt"/>
              </a:rPr>
              <a:t>Lessons learned in a world of COVID-19</a:t>
            </a:r>
          </a:p>
        </p:txBody>
      </p:sp>
    </p:spTree>
    <p:extLst>
      <p:ext uri="{BB962C8B-B14F-4D97-AF65-F5344CB8AC3E}">
        <p14:creationId xmlns:p14="http://schemas.microsoft.com/office/powerpoint/2010/main" val="14241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5FB16A-F553-44C7-8523-5AF86D1D6F54}"/>
              </a:ext>
            </a:extLst>
          </p:cNvPr>
          <p:cNvSpPr>
            <a:spLocks noGrp="1"/>
          </p:cNvSpPr>
          <p:nvPr>
            <p:ph type="title"/>
          </p:nvPr>
        </p:nvSpPr>
        <p:spPr>
          <a:xfrm>
            <a:off x="7239014" y="525982"/>
            <a:ext cx="4282983" cy="1200361"/>
          </a:xfrm>
        </p:spPr>
        <p:txBody>
          <a:bodyPr vert="horz" lIns="91440" tIns="45720" rIns="91440" bIns="45720" rtlCol="0" anchor="b">
            <a:normAutofit fontScale="90000"/>
          </a:bodyPr>
          <a:lstStyle/>
          <a:p>
            <a:r>
              <a:rPr lang="en-US" sz="3600" b="1" dirty="0">
                <a:solidFill>
                  <a:schemeClr val="tx1"/>
                </a:solidFill>
                <a:latin typeface="+mj-lt"/>
              </a:rPr>
              <a:t>Demographics for the Arc of the Central Mountains</a:t>
            </a:r>
          </a:p>
        </p:txBody>
      </p:sp>
      <p:sp>
        <p:nvSpPr>
          <p:cNvPr id="20" name="Rectangle 19">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A close up of a piece of paper&#10;&#10;Description automatically generated">
            <a:extLst>
              <a:ext uri="{FF2B5EF4-FFF2-40B4-BE49-F238E27FC236}">
                <a16:creationId xmlns:a16="http://schemas.microsoft.com/office/drawing/2014/main" id="{C9E8F8F5-1024-45EB-8550-1EB23A764471}"/>
              </a:ext>
            </a:extLst>
          </p:cNvPr>
          <p:cNvPicPr>
            <a:picLocks noGrp="1" noChangeAspect="1"/>
          </p:cNvPicPr>
          <p:nvPr>
            <p:ph type="pic" idx="1"/>
          </p:nvPr>
        </p:nvPicPr>
        <p:blipFill rotWithShape="1">
          <a:blip r:embed="rId2"/>
          <a:srcRect l="9552" r="13810" b="-1"/>
          <a:stretch/>
        </p:blipFill>
        <p:spPr>
          <a:xfrm>
            <a:off x="576244" y="650494"/>
            <a:ext cx="5628018" cy="5324142"/>
          </a:xfrm>
          <a:prstGeom prst="rect">
            <a:avLst/>
          </a:prstGeom>
        </p:spPr>
      </p:pic>
      <p:sp>
        <p:nvSpPr>
          <p:cNvPr id="24" name="Rectangle 2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BC790AA5-671E-4C0C-8771-AA2E6BD5E751}"/>
              </a:ext>
            </a:extLst>
          </p:cNvPr>
          <p:cNvSpPr>
            <a:spLocks noGrp="1"/>
          </p:cNvSpPr>
          <p:nvPr>
            <p:ph type="body" sz="half" idx="2"/>
          </p:nvPr>
        </p:nvSpPr>
        <p:spPr>
          <a:xfrm>
            <a:off x="7239014" y="1933010"/>
            <a:ext cx="4282984" cy="3663404"/>
          </a:xfrm>
        </p:spPr>
        <p:txBody>
          <a:bodyPr vert="horz" lIns="91440" tIns="45720" rIns="91440" bIns="45720" rtlCol="0" anchor="ctr">
            <a:normAutofit lnSpcReduction="10000"/>
          </a:bodyPr>
          <a:lstStyle/>
          <a:p>
            <a:pPr marL="285750" indent="-228600">
              <a:buFont typeface="Arial" panose="020B0604020202020204" pitchFamily="34" charset="0"/>
              <a:buChar char="•"/>
            </a:pPr>
            <a:r>
              <a:rPr lang="en-US" sz="1800" dirty="0">
                <a:solidFill>
                  <a:schemeClr val="tx1"/>
                </a:solidFill>
                <a:latin typeface="+mn-lt"/>
              </a:rPr>
              <a:t>4 – Counties, Human Service Agencies, Emergency Managers, several Fire Departments (Region 13)</a:t>
            </a:r>
          </a:p>
          <a:p>
            <a:pPr marL="285750" indent="-228600">
              <a:buFont typeface="Arial" panose="020B0604020202020204" pitchFamily="34" charset="0"/>
              <a:buChar char="•"/>
            </a:pPr>
            <a:r>
              <a:rPr lang="en-US" sz="1800" dirty="0">
                <a:solidFill>
                  <a:schemeClr val="tx1"/>
                </a:solidFill>
                <a:latin typeface="+mn-lt"/>
              </a:rPr>
              <a:t>Relationships with each County’s Human Service Department</a:t>
            </a:r>
          </a:p>
          <a:p>
            <a:pPr marL="285750" indent="-228600">
              <a:buFont typeface="Arial" panose="020B0604020202020204" pitchFamily="34" charset="0"/>
              <a:buChar char="•"/>
            </a:pPr>
            <a:r>
              <a:rPr lang="en-US" sz="1800" dirty="0">
                <a:solidFill>
                  <a:schemeClr val="tx1"/>
                </a:solidFill>
                <a:latin typeface="+mn-lt"/>
              </a:rPr>
              <a:t>Relationships with other Non-profits in area</a:t>
            </a:r>
          </a:p>
          <a:p>
            <a:pPr marL="285750" indent="-228600">
              <a:buFont typeface="Arial" panose="020B0604020202020204" pitchFamily="34" charset="0"/>
              <a:buChar char="•"/>
            </a:pPr>
            <a:r>
              <a:rPr lang="en-US" sz="1800" dirty="0">
                <a:solidFill>
                  <a:schemeClr val="tx1"/>
                </a:solidFill>
                <a:latin typeface="+mn-lt"/>
              </a:rPr>
              <a:t>Relationships with Case Management and Direct Service Providers</a:t>
            </a:r>
          </a:p>
          <a:p>
            <a:pPr marL="285750" indent="-228600">
              <a:buFont typeface="Arial" panose="020B0604020202020204" pitchFamily="34" charset="0"/>
              <a:buChar char="•"/>
            </a:pPr>
            <a:r>
              <a:rPr lang="en-US" sz="1800" dirty="0">
                <a:solidFill>
                  <a:schemeClr val="tx1"/>
                </a:solidFill>
                <a:latin typeface="+mn-lt"/>
              </a:rPr>
              <a:t>Relationships with 6 School Districts</a:t>
            </a:r>
          </a:p>
          <a:p>
            <a:pPr marL="285750" indent="-228600">
              <a:buFont typeface="Arial" panose="020B0604020202020204" pitchFamily="34" charset="0"/>
              <a:buChar char="•"/>
            </a:pPr>
            <a:r>
              <a:rPr lang="en-US" sz="1800" dirty="0">
                <a:solidFill>
                  <a:schemeClr val="tx1"/>
                </a:solidFill>
                <a:latin typeface="+mn-lt"/>
              </a:rPr>
              <a:t>Relationships with Latino Leadership Groups</a:t>
            </a:r>
          </a:p>
        </p:txBody>
      </p:sp>
      <p:sp>
        <p:nvSpPr>
          <p:cNvPr id="26" name="Rectangle 2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803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C81AD0-38C2-4ACB-9C95-7ACCD9D57ACC}"/>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800" b="1" kern="1200" dirty="0">
                <a:solidFill>
                  <a:schemeClr val="tx1"/>
                </a:solidFill>
                <a:latin typeface="+mj-lt"/>
                <a:ea typeface="+mj-ea"/>
                <a:cs typeface="+mj-cs"/>
              </a:rPr>
              <a:t>Collaboration</a:t>
            </a:r>
          </a:p>
        </p:txBody>
      </p:sp>
      <p:sp>
        <p:nvSpPr>
          <p:cNvPr id="3" name="TextBox 2">
            <a:extLst>
              <a:ext uri="{FF2B5EF4-FFF2-40B4-BE49-F238E27FC236}">
                <a16:creationId xmlns:a16="http://schemas.microsoft.com/office/drawing/2014/main" id="{884E64E3-3FBC-4F1B-AC5A-E13076F64FC3}"/>
              </a:ext>
            </a:extLst>
          </p:cNvPr>
          <p:cNvSpPr txBox="1"/>
          <p:nvPr/>
        </p:nvSpPr>
        <p:spPr>
          <a:xfrm>
            <a:off x="930119" y="2821573"/>
            <a:ext cx="9941319" cy="3497355"/>
          </a:xfrm>
          <a:prstGeom prst="rect">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2400" dirty="0"/>
              <a:t>Within Counties</a:t>
            </a:r>
          </a:p>
          <a:p>
            <a:pPr marL="914400" lvl="1" indent="-228600">
              <a:lnSpc>
                <a:spcPct val="90000"/>
              </a:lnSpc>
              <a:spcAft>
                <a:spcPts val="600"/>
              </a:spcAft>
              <a:buFont typeface="Arial" panose="020B0604020202020204" pitchFamily="34" charset="0"/>
              <a:buChar char="•"/>
            </a:pPr>
            <a:r>
              <a:rPr lang="en-US" sz="2400" dirty="0"/>
              <a:t>Office of Emergency Management (Pitkin County worked on a workbook in Spanish &amp; English)</a:t>
            </a:r>
          </a:p>
          <a:p>
            <a:pPr marL="914400" lvl="1" indent="-228600">
              <a:lnSpc>
                <a:spcPct val="90000"/>
              </a:lnSpc>
              <a:spcAft>
                <a:spcPts val="600"/>
              </a:spcAft>
              <a:buFont typeface="Arial" panose="020B0604020202020204" pitchFamily="34" charset="0"/>
              <a:buChar char="•"/>
            </a:pPr>
            <a:r>
              <a:rPr lang="en-US" sz="2400" dirty="0"/>
              <a:t>County Human Service Commissions</a:t>
            </a:r>
          </a:p>
          <a:p>
            <a:pPr marL="914400" lvl="1" indent="-228600">
              <a:lnSpc>
                <a:spcPct val="90000"/>
              </a:lnSpc>
              <a:spcAft>
                <a:spcPts val="600"/>
              </a:spcAft>
              <a:buFont typeface="Arial" panose="020B0604020202020204" pitchFamily="34" charset="0"/>
              <a:buChar char="•"/>
            </a:pPr>
            <a:r>
              <a:rPr lang="en-US" sz="2400" dirty="0"/>
              <a:t>School Districts</a:t>
            </a:r>
          </a:p>
          <a:p>
            <a:pPr marL="914400" lvl="1" indent="-228600">
              <a:lnSpc>
                <a:spcPct val="90000"/>
              </a:lnSpc>
              <a:spcAft>
                <a:spcPts val="600"/>
              </a:spcAft>
              <a:buFont typeface="Arial" panose="020B0604020202020204" pitchFamily="34" charset="0"/>
              <a:buChar char="•"/>
            </a:pPr>
            <a:r>
              <a:rPr lang="en-US" sz="2400" dirty="0"/>
              <a:t>Create Presentation – accessible format</a:t>
            </a:r>
          </a:p>
          <a:p>
            <a:pPr marL="914400" lvl="1" indent="-228600">
              <a:lnSpc>
                <a:spcPct val="90000"/>
              </a:lnSpc>
              <a:spcAft>
                <a:spcPts val="600"/>
              </a:spcAft>
              <a:buFont typeface="Arial" panose="020B0604020202020204" pitchFamily="34" charset="0"/>
              <a:buChar char="•"/>
            </a:pPr>
            <a:r>
              <a:rPr lang="en-US" sz="2400" dirty="0"/>
              <a:t>Take it on the road</a:t>
            </a:r>
          </a:p>
          <a:p>
            <a:pPr marL="914400" lvl="1" indent="-228600">
              <a:lnSpc>
                <a:spcPct val="90000"/>
              </a:lnSpc>
              <a:spcAft>
                <a:spcPts val="600"/>
              </a:spcAft>
              <a:buFont typeface="Arial" panose="020B0604020202020204" pitchFamily="34" charset="0"/>
              <a:buChar char="•"/>
            </a:pPr>
            <a:endParaRPr lang="en-US" sz="2400" dirty="0"/>
          </a:p>
          <a:p>
            <a:pPr marL="914400" lvl="1" indent="-228600">
              <a:lnSpc>
                <a:spcPct val="90000"/>
              </a:lnSpc>
              <a:spcAft>
                <a:spcPts val="600"/>
              </a:spcAft>
              <a:buFont typeface="Arial" panose="020B0604020202020204" pitchFamily="34" charset="0"/>
              <a:buChar char="•"/>
            </a:pP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856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DF93D7A-3832-4253-80CC-41B07AECF6C4}"/>
              </a:ext>
            </a:extLst>
          </p:cNvPr>
          <p:cNvSpPr txBox="1"/>
          <p:nvPr/>
        </p:nvSpPr>
        <p:spPr>
          <a:xfrm>
            <a:off x="1043631" y="809898"/>
            <a:ext cx="9942716" cy="15544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kern="1200" dirty="0">
                <a:solidFill>
                  <a:schemeClr val="tx1"/>
                </a:solidFill>
                <a:latin typeface="+mj-lt"/>
                <a:ea typeface="+mj-ea"/>
                <a:cs typeface="+mj-cs"/>
              </a:rPr>
              <a:t>Plan, Plan, Plan…</a:t>
            </a:r>
          </a:p>
        </p:txBody>
      </p:sp>
      <p:sp>
        <p:nvSpPr>
          <p:cNvPr id="3" name="TextBox 2">
            <a:extLst>
              <a:ext uri="{FF2B5EF4-FFF2-40B4-BE49-F238E27FC236}">
                <a16:creationId xmlns:a16="http://schemas.microsoft.com/office/drawing/2014/main" id="{62C62B19-2731-4E31-8E41-764530854FE5}"/>
              </a:ext>
            </a:extLst>
          </p:cNvPr>
          <p:cNvSpPr txBox="1"/>
          <p:nvPr/>
        </p:nvSpPr>
        <p:spPr>
          <a:xfrm>
            <a:off x="1043631" y="2847982"/>
            <a:ext cx="9941319" cy="401001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The key to any emergency preparedness is to pre-plan as much as possible. Up until COVID – 19, we had a pretty good idea of how to best accomplish this by creating “systems of support” then we got thrown a curve ball; “Stay at Home” orders and “Social Distancing!” As we begin to reflect on lessons learned, we have added more to our pre-planning to include more self-sufficiency.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Who do you pre-plan with?</a:t>
            </a:r>
          </a:p>
          <a:p>
            <a:pPr marL="457200" indent="-228600">
              <a:lnSpc>
                <a:spcPct val="90000"/>
              </a:lnSpc>
              <a:spcAft>
                <a:spcPts val="600"/>
              </a:spcAft>
              <a:buFont typeface="Arial" panose="020B0604020202020204" pitchFamily="34" charset="0"/>
              <a:buChar char="•"/>
            </a:pPr>
            <a:r>
              <a:rPr lang="en-US" sz="2000" dirty="0"/>
              <a:t>Family &amp; neighbors</a:t>
            </a:r>
          </a:p>
          <a:p>
            <a:pPr marL="457200" indent="-228600">
              <a:lnSpc>
                <a:spcPct val="90000"/>
              </a:lnSpc>
              <a:spcAft>
                <a:spcPts val="600"/>
              </a:spcAft>
              <a:buFont typeface="Arial" panose="020B0604020202020204" pitchFamily="34" charset="0"/>
              <a:buChar char="•"/>
            </a:pPr>
            <a:r>
              <a:rPr lang="en-US" sz="2000" dirty="0"/>
              <a:t>Direct Care Providers &amp; Case Management</a:t>
            </a:r>
          </a:p>
          <a:p>
            <a:pPr marL="457200" indent="-228600">
              <a:lnSpc>
                <a:spcPct val="90000"/>
              </a:lnSpc>
              <a:spcAft>
                <a:spcPts val="600"/>
              </a:spcAft>
              <a:buFont typeface="Arial" panose="020B0604020202020204" pitchFamily="34" charset="0"/>
              <a:buChar char="•"/>
            </a:pPr>
            <a:r>
              <a:rPr lang="en-US" sz="2000" dirty="0"/>
              <a:t>City and County Municipalities</a:t>
            </a:r>
          </a:p>
          <a:p>
            <a:pPr marL="457200" indent="-228600">
              <a:lnSpc>
                <a:spcPct val="90000"/>
              </a:lnSpc>
              <a:spcAft>
                <a:spcPts val="600"/>
              </a:spcAft>
              <a:buFont typeface="Arial" panose="020B0604020202020204" pitchFamily="34" charset="0"/>
              <a:buChar char="•"/>
            </a:pPr>
            <a:r>
              <a:rPr lang="en-US" sz="2000" dirty="0"/>
              <a:t>Center for Independent Living</a:t>
            </a:r>
          </a:p>
          <a:p>
            <a:pPr marL="457200" indent="-228600">
              <a:lnSpc>
                <a:spcPct val="90000"/>
              </a:lnSpc>
              <a:spcAft>
                <a:spcPts val="600"/>
              </a:spcAft>
              <a:buFont typeface="Arial" panose="020B0604020202020204" pitchFamily="34" charset="0"/>
              <a:buChar char="•"/>
            </a:pPr>
            <a:r>
              <a:rPr lang="en-US" sz="2000" dirty="0"/>
              <a:t>Arc Chapters</a:t>
            </a:r>
          </a:p>
          <a:p>
            <a:pPr marL="457200"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018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DF1A630-2A9B-41A0-92F9-FDA261070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0" name="Rectangle 29">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Rectangle 32">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19AD11-6048-40E5-B1EB-7813CC906836}"/>
              </a:ext>
            </a:extLst>
          </p:cNvPr>
          <p:cNvSpPr>
            <a:spLocks noGrp="1"/>
          </p:cNvSpPr>
          <p:nvPr>
            <p:ph type="title"/>
          </p:nvPr>
        </p:nvSpPr>
        <p:spPr>
          <a:xfrm>
            <a:off x="1057025" y="922644"/>
            <a:ext cx="5040285" cy="1169585"/>
          </a:xfrm>
        </p:spPr>
        <p:txBody>
          <a:bodyPr vert="horz" lIns="91440" tIns="45720" rIns="91440" bIns="45720" rtlCol="0" anchor="b">
            <a:normAutofit/>
          </a:bodyPr>
          <a:lstStyle/>
          <a:p>
            <a:r>
              <a:rPr lang="en-US" sz="3700" dirty="0">
                <a:latin typeface="Trebuchet MS" panose="020B0603020202020204" pitchFamily="34" charset="0"/>
              </a:rPr>
              <a:t>Network of Support and Checklists</a:t>
            </a:r>
          </a:p>
        </p:txBody>
      </p:sp>
      <p:sp>
        <p:nvSpPr>
          <p:cNvPr id="53" name="Rectangle 34">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a:extLst>
              <a:ext uri="{FF2B5EF4-FFF2-40B4-BE49-F238E27FC236}">
                <a16:creationId xmlns:a16="http://schemas.microsoft.com/office/drawing/2014/main" id="{E952805D-5639-4B17-A741-AA002ECF6A95}"/>
              </a:ext>
            </a:extLst>
          </p:cNvPr>
          <p:cNvSpPr>
            <a:spLocks noGrp="1"/>
          </p:cNvSpPr>
          <p:nvPr>
            <p:ph idx="1"/>
          </p:nvPr>
        </p:nvSpPr>
        <p:spPr>
          <a:xfrm>
            <a:off x="1050092" y="2409770"/>
            <a:ext cx="5040285" cy="3632493"/>
          </a:xfrm>
        </p:spPr>
        <p:txBody>
          <a:bodyPr anchor="ctr">
            <a:normAutofit/>
          </a:bodyPr>
          <a:lstStyle/>
          <a:p>
            <a:pPr marL="0" indent="0">
              <a:buNone/>
            </a:pPr>
            <a:r>
              <a:rPr lang="en-US" sz="2000" dirty="0"/>
              <a:t>Make Lists:</a:t>
            </a:r>
          </a:p>
          <a:p>
            <a:r>
              <a:rPr lang="en-US" sz="2000" dirty="0"/>
              <a:t>Emergency Contacts</a:t>
            </a:r>
          </a:p>
          <a:p>
            <a:r>
              <a:rPr lang="en-US" sz="2000" dirty="0"/>
              <a:t>Financial Institutions – Bank, Accountant, Case Manager, Service Providers</a:t>
            </a:r>
          </a:p>
          <a:p>
            <a:r>
              <a:rPr lang="en-US" sz="2000" dirty="0"/>
              <a:t>Medical Supplies &amp; Equipment</a:t>
            </a:r>
          </a:p>
          <a:p>
            <a:r>
              <a:rPr lang="en-US" sz="2000" dirty="0"/>
              <a:t>Medications </a:t>
            </a:r>
          </a:p>
          <a:p>
            <a:pPr lvl="1"/>
            <a:r>
              <a:rPr lang="en-US" sz="1600" dirty="0"/>
              <a:t>List of all medications - prescription or over the counter</a:t>
            </a:r>
          </a:p>
          <a:p>
            <a:pPr lvl="1"/>
            <a:r>
              <a:rPr lang="en-US" sz="1600" dirty="0"/>
              <a:t>Directions on dosage</a:t>
            </a:r>
          </a:p>
          <a:p>
            <a:pPr marL="457200" lvl="1" indent="0">
              <a:buNone/>
            </a:pPr>
            <a:endParaRPr lang="en-US" sz="2000" dirty="0"/>
          </a:p>
        </p:txBody>
      </p:sp>
      <p:pic>
        <p:nvPicPr>
          <p:cNvPr id="7" name="Picture 6" descr="A screenshot of a cell phone&#10;&#10;Description automatically generated">
            <a:extLst>
              <a:ext uri="{FF2B5EF4-FFF2-40B4-BE49-F238E27FC236}">
                <a16:creationId xmlns:a16="http://schemas.microsoft.com/office/drawing/2014/main" id="{01B60087-3AE9-46AE-8271-0FB463E1E825}"/>
              </a:ext>
            </a:extLst>
          </p:cNvPr>
          <p:cNvPicPr>
            <a:picLocks noChangeAspect="1"/>
          </p:cNvPicPr>
          <p:nvPr/>
        </p:nvPicPr>
        <p:blipFill>
          <a:blip r:embed="rId2"/>
          <a:stretch>
            <a:fillRect/>
          </a:stretch>
        </p:blipFill>
        <p:spPr>
          <a:xfrm>
            <a:off x="7220426" y="774285"/>
            <a:ext cx="1564744" cy="1999673"/>
          </a:xfrm>
          <a:prstGeom prst="rect">
            <a:avLst/>
          </a:prstGeom>
        </p:spPr>
      </p:pic>
      <p:pic>
        <p:nvPicPr>
          <p:cNvPr id="5" name="Content Placeholder 4" descr="A screenshot of a cell phone&#10;&#10;Description automatically generated">
            <a:extLst>
              <a:ext uri="{FF2B5EF4-FFF2-40B4-BE49-F238E27FC236}">
                <a16:creationId xmlns:a16="http://schemas.microsoft.com/office/drawing/2014/main" id="{B329B1BE-2BBD-4BE1-BC80-A971B0A596E6}"/>
              </a:ext>
            </a:extLst>
          </p:cNvPr>
          <p:cNvPicPr>
            <a:picLocks noChangeAspect="1"/>
          </p:cNvPicPr>
          <p:nvPr/>
        </p:nvPicPr>
        <p:blipFill>
          <a:blip r:embed="rId3"/>
          <a:stretch>
            <a:fillRect/>
          </a:stretch>
        </p:blipFill>
        <p:spPr>
          <a:xfrm>
            <a:off x="9513669" y="804839"/>
            <a:ext cx="1569743" cy="1999673"/>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1E4471B9-A6CC-4AF8-861F-820FF364185E}"/>
              </a:ext>
            </a:extLst>
          </p:cNvPr>
          <p:cNvPicPr>
            <a:picLocks noChangeAspect="1"/>
          </p:cNvPicPr>
          <p:nvPr/>
        </p:nvPicPr>
        <p:blipFill>
          <a:blip r:embed="rId4"/>
          <a:stretch>
            <a:fillRect/>
          </a:stretch>
        </p:blipFill>
        <p:spPr>
          <a:xfrm>
            <a:off x="7879911" y="2942704"/>
            <a:ext cx="2522631" cy="3213543"/>
          </a:xfrm>
          <a:prstGeom prst="rect">
            <a:avLst/>
          </a:prstGeom>
        </p:spPr>
      </p:pic>
    </p:spTree>
    <p:extLst>
      <p:ext uri="{BB962C8B-B14F-4D97-AF65-F5344CB8AC3E}">
        <p14:creationId xmlns:p14="http://schemas.microsoft.com/office/powerpoint/2010/main" val="361483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35B066-31B4-4A46-8229-49012AD36BF2}"/>
              </a:ext>
            </a:extLst>
          </p:cNvPr>
          <p:cNvSpPr>
            <a:spLocks noGrp="1"/>
          </p:cNvSpPr>
          <p:nvPr>
            <p:ph type="title"/>
          </p:nvPr>
        </p:nvSpPr>
        <p:spPr>
          <a:xfrm>
            <a:off x="972221" y="719294"/>
            <a:ext cx="4928291" cy="1035781"/>
          </a:xfrm>
        </p:spPr>
        <p:txBody>
          <a:bodyPr vert="horz" lIns="91440" tIns="45720" rIns="91440" bIns="45720" rtlCol="0" anchor="ctr">
            <a:normAutofit/>
          </a:bodyPr>
          <a:lstStyle/>
          <a:p>
            <a:r>
              <a:rPr lang="en-US" sz="4400" b="1" dirty="0">
                <a:solidFill>
                  <a:schemeClr val="tx1"/>
                </a:solidFill>
                <a:latin typeface="+mj-lt"/>
              </a:rPr>
              <a:t>Go (or Stay) Kit</a:t>
            </a:r>
            <a:r>
              <a:rPr lang="en-US" sz="3600" dirty="0">
                <a:solidFill>
                  <a:schemeClr val="tx1"/>
                </a:solidFill>
                <a:latin typeface="+mj-lt"/>
              </a:rPr>
              <a:t>:</a:t>
            </a:r>
          </a:p>
        </p:txBody>
      </p:sp>
      <p:sp>
        <p:nvSpPr>
          <p:cNvPr id="4" name="Text Placeholder 3">
            <a:extLst>
              <a:ext uri="{FF2B5EF4-FFF2-40B4-BE49-F238E27FC236}">
                <a16:creationId xmlns:a16="http://schemas.microsoft.com/office/drawing/2014/main" id="{0CF588A9-6436-4BB4-9D9C-7DE2F773DF13}"/>
              </a:ext>
            </a:extLst>
          </p:cNvPr>
          <p:cNvSpPr>
            <a:spLocks noGrp="1"/>
          </p:cNvSpPr>
          <p:nvPr>
            <p:ph type="body" sz="half" idx="2"/>
          </p:nvPr>
        </p:nvSpPr>
        <p:spPr>
          <a:xfrm>
            <a:off x="598798" y="3040002"/>
            <a:ext cx="5590787" cy="3677890"/>
          </a:xfrm>
        </p:spPr>
        <p:txBody>
          <a:bodyPr vert="horz" lIns="91440" tIns="45720" rIns="91440" bIns="45720" rtlCol="0" anchor="ctr">
            <a:normAutofit fontScale="92500" lnSpcReduction="20000"/>
          </a:bodyPr>
          <a:lstStyle/>
          <a:p>
            <a:pPr marL="285750" indent="-228600">
              <a:buFont typeface="Arial" panose="020B0604020202020204" pitchFamily="34" charset="0"/>
              <a:buChar char="•"/>
            </a:pPr>
            <a:r>
              <a:rPr lang="en-US" sz="1800" dirty="0">
                <a:solidFill>
                  <a:schemeClr val="tx1"/>
                </a:solidFill>
                <a:latin typeface="+mn-lt"/>
              </a:rPr>
              <a:t>Medication List</a:t>
            </a:r>
          </a:p>
          <a:p>
            <a:pPr marL="285750" indent="-228600">
              <a:buFont typeface="Arial" panose="020B0604020202020204" pitchFamily="34" charset="0"/>
              <a:buChar char="•"/>
            </a:pPr>
            <a:r>
              <a:rPr lang="en-US" sz="1800" dirty="0">
                <a:solidFill>
                  <a:schemeClr val="tx1"/>
                </a:solidFill>
                <a:latin typeface="+mn-lt"/>
              </a:rPr>
              <a:t>Additional Supply of Medications</a:t>
            </a:r>
          </a:p>
          <a:p>
            <a:pPr marL="285750" indent="-228600">
              <a:buFont typeface="Arial" panose="020B0604020202020204" pitchFamily="34" charset="0"/>
              <a:buChar char="•"/>
            </a:pPr>
            <a:r>
              <a:rPr lang="en-US" sz="1800" dirty="0">
                <a:solidFill>
                  <a:schemeClr val="tx1"/>
                </a:solidFill>
                <a:latin typeface="+mn-lt"/>
              </a:rPr>
              <a:t>Personal Protective Equipment </a:t>
            </a:r>
          </a:p>
          <a:p>
            <a:pPr marL="742950" lvl="1" indent="-228600">
              <a:buFont typeface="Arial" panose="020B0604020202020204" pitchFamily="34" charset="0"/>
              <a:buChar char="•"/>
            </a:pPr>
            <a:r>
              <a:rPr lang="en-US" sz="1600" dirty="0">
                <a:solidFill>
                  <a:schemeClr val="tx1"/>
                </a:solidFill>
                <a:latin typeface="+mn-lt"/>
              </a:rPr>
              <a:t>Gloves</a:t>
            </a:r>
          </a:p>
          <a:p>
            <a:pPr marL="742950" lvl="1" indent="-228600">
              <a:buFont typeface="Arial" panose="020B0604020202020204" pitchFamily="34" charset="0"/>
              <a:buChar char="•"/>
            </a:pPr>
            <a:r>
              <a:rPr lang="en-US" sz="1600" dirty="0">
                <a:solidFill>
                  <a:schemeClr val="tx1"/>
                </a:solidFill>
                <a:latin typeface="+mn-lt"/>
              </a:rPr>
              <a:t>masks</a:t>
            </a:r>
          </a:p>
          <a:p>
            <a:pPr marL="285750" indent="-228600">
              <a:buFont typeface="Arial" panose="020B0604020202020204" pitchFamily="34" charset="0"/>
              <a:buChar char="•"/>
            </a:pPr>
            <a:r>
              <a:rPr lang="en-US" sz="1800" dirty="0">
                <a:solidFill>
                  <a:schemeClr val="tx1"/>
                </a:solidFill>
                <a:latin typeface="+mn-lt"/>
              </a:rPr>
              <a:t>Personal Technology &amp; Power Source (incl. Broadband), batteries</a:t>
            </a:r>
          </a:p>
          <a:p>
            <a:pPr marL="285750" indent="-228600">
              <a:buFont typeface="Arial" panose="020B0604020202020204" pitchFamily="34" charset="0"/>
              <a:buChar char="•"/>
            </a:pPr>
            <a:r>
              <a:rPr lang="en-US" sz="1800" dirty="0">
                <a:solidFill>
                  <a:schemeClr val="tx1"/>
                </a:solidFill>
                <a:latin typeface="+mn-lt"/>
              </a:rPr>
              <a:t>Hearing Devices</a:t>
            </a:r>
          </a:p>
          <a:p>
            <a:pPr marL="285750" indent="-228600">
              <a:buFont typeface="Arial" panose="020B0604020202020204" pitchFamily="34" charset="0"/>
              <a:buChar char="•"/>
            </a:pPr>
            <a:r>
              <a:rPr lang="en-US" sz="1800" dirty="0">
                <a:solidFill>
                  <a:schemeClr val="tx1"/>
                </a:solidFill>
                <a:latin typeface="+mn-lt"/>
              </a:rPr>
              <a:t>Glasses</a:t>
            </a:r>
          </a:p>
          <a:p>
            <a:pPr marL="285750" indent="-228600">
              <a:buFont typeface="Arial" panose="020B0604020202020204" pitchFamily="34" charset="0"/>
              <a:buChar char="•"/>
            </a:pPr>
            <a:r>
              <a:rPr lang="en-US" sz="1800" dirty="0">
                <a:solidFill>
                  <a:schemeClr val="tx1"/>
                </a:solidFill>
                <a:latin typeface="+mn-lt"/>
              </a:rPr>
              <a:t>Oxygen Needs</a:t>
            </a:r>
          </a:p>
          <a:p>
            <a:pPr marL="285750" indent="-228600">
              <a:buFont typeface="Arial" panose="020B0604020202020204" pitchFamily="34" charset="0"/>
              <a:buChar char="•"/>
            </a:pPr>
            <a:r>
              <a:rPr lang="en-US" sz="1800" dirty="0">
                <a:solidFill>
                  <a:schemeClr val="tx1"/>
                </a:solidFill>
                <a:latin typeface="+mn-lt"/>
              </a:rPr>
              <a:t>Disability Specific</a:t>
            </a:r>
          </a:p>
          <a:p>
            <a:pPr marL="742950" lvl="1" indent="-228600">
              <a:buFont typeface="Arial" panose="020B0604020202020204" pitchFamily="34" charset="0"/>
              <a:buChar char="•"/>
            </a:pPr>
            <a:r>
              <a:rPr lang="en-US" sz="1800" dirty="0">
                <a:solidFill>
                  <a:schemeClr val="tx1"/>
                </a:solidFill>
                <a:latin typeface="+mn-lt"/>
              </a:rPr>
              <a:t>Service/Support Animal Supplies</a:t>
            </a:r>
          </a:p>
          <a:p>
            <a:pPr marL="742950" lvl="1" indent="-228600">
              <a:buFont typeface="Arial" panose="020B0604020202020204" pitchFamily="34" charset="0"/>
              <a:buChar char="•"/>
            </a:pPr>
            <a:r>
              <a:rPr lang="en-US" sz="1800" dirty="0">
                <a:solidFill>
                  <a:schemeClr val="tx1"/>
                </a:solidFill>
                <a:latin typeface="+mn-lt"/>
              </a:rPr>
              <a:t>Sensory Items</a:t>
            </a:r>
          </a:p>
          <a:p>
            <a:pPr marL="742950" lvl="1" indent="-228600">
              <a:buFont typeface="Arial" panose="020B0604020202020204" pitchFamily="34" charset="0"/>
              <a:buChar char="•"/>
            </a:pPr>
            <a:endParaRPr lang="en-US" sz="1800" dirty="0">
              <a:solidFill>
                <a:schemeClr val="tx1"/>
              </a:solidFill>
              <a:latin typeface="+mn-lt"/>
            </a:endParaRPr>
          </a:p>
          <a:p>
            <a:pPr marL="514350" lvl="1"/>
            <a:endParaRPr lang="en-US" sz="1800" dirty="0">
              <a:solidFill>
                <a:schemeClr val="tx1"/>
              </a:solidFill>
              <a:latin typeface="+mn-lt"/>
            </a:endParaRPr>
          </a:p>
          <a:p>
            <a:pPr marL="742950" lvl="1" indent="-228600">
              <a:buFont typeface="Arial" panose="020B0604020202020204" pitchFamily="34" charset="0"/>
              <a:buChar char="•"/>
            </a:pPr>
            <a:endParaRPr lang="en-US" sz="1800" dirty="0">
              <a:solidFill>
                <a:schemeClr val="tx1"/>
              </a:solidFill>
              <a:latin typeface="+mn-lt"/>
            </a:endParaRPr>
          </a:p>
          <a:p>
            <a:pPr marL="742950" lvl="1" indent="-228600">
              <a:buFont typeface="Arial" panose="020B0604020202020204" pitchFamily="34" charset="0"/>
              <a:buChar char="•"/>
            </a:pPr>
            <a:endParaRPr lang="en-US" sz="1800" dirty="0">
              <a:solidFill>
                <a:schemeClr val="tx1"/>
              </a:solidFill>
              <a:latin typeface="+mn-lt"/>
            </a:endParaRPr>
          </a:p>
          <a:p>
            <a:pPr marL="742950" lvl="1" indent="-228600">
              <a:buFont typeface="Arial" panose="020B0604020202020204" pitchFamily="34" charset="0"/>
              <a:buChar char="•"/>
            </a:pPr>
            <a:endParaRPr lang="en-US" sz="1800" dirty="0">
              <a:solidFill>
                <a:schemeClr val="tx1"/>
              </a:solidFill>
              <a:latin typeface="+mn-lt"/>
            </a:endParaRPr>
          </a:p>
        </p:txBody>
      </p:sp>
      <p:pic>
        <p:nvPicPr>
          <p:cNvPr id="6" name="Picture Placeholder 5" descr="A group of items on a table&#10;&#10;Description automatically generated">
            <a:extLst>
              <a:ext uri="{FF2B5EF4-FFF2-40B4-BE49-F238E27FC236}">
                <a16:creationId xmlns:a16="http://schemas.microsoft.com/office/drawing/2014/main" id="{9F0E4A77-F96E-4EFC-8A01-1852FD1BEB32}"/>
              </a:ext>
            </a:extLst>
          </p:cNvPr>
          <p:cNvPicPr>
            <a:picLocks noGrp="1" noChangeAspect="1"/>
          </p:cNvPicPr>
          <p:nvPr>
            <p:ph type="pic" idx="1"/>
          </p:nvPr>
        </p:nvPicPr>
        <p:blipFill rotWithShape="1">
          <a:blip r:embed="rId3"/>
          <a:srcRect l="23934" r="29133" b="-1"/>
          <a:stretch/>
        </p:blipFill>
        <p:spPr>
          <a:xfrm>
            <a:off x="6788383" y="613147"/>
            <a:ext cx="4565417" cy="5593443"/>
          </a:xfrm>
          <a:prstGeom prst="rect">
            <a:avLst/>
          </a:prstGeom>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48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8EBDA5-06C4-48CF-9DAD-9E0DC96B8CE0}"/>
              </a:ext>
            </a:extLst>
          </p:cNvPr>
          <p:cNvSpPr>
            <a:spLocks noGrp="1"/>
          </p:cNvSpPr>
          <p:nvPr>
            <p:ph type="title"/>
          </p:nvPr>
        </p:nvSpPr>
        <p:spPr>
          <a:xfrm>
            <a:off x="1045028" y="1372905"/>
            <a:ext cx="3892732" cy="4305519"/>
          </a:xfrm>
        </p:spPr>
        <p:txBody>
          <a:bodyPr anchor="ctr">
            <a:normAutofit/>
          </a:bodyPr>
          <a:lstStyle/>
          <a:p>
            <a:r>
              <a:rPr lang="en-US" sz="5400" dirty="0"/>
              <a:t>Other Agencies</a:t>
            </a:r>
          </a:p>
        </p:txBody>
      </p:sp>
      <p:grpSp>
        <p:nvGrpSpPr>
          <p:cNvPr id="18"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AF2E0B3-230B-491E-9079-D3FC9070FC58}"/>
              </a:ext>
            </a:extLst>
          </p:cNvPr>
          <p:cNvSpPr>
            <a:spLocks noGrp="1"/>
          </p:cNvSpPr>
          <p:nvPr>
            <p:ph idx="1"/>
          </p:nvPr>
        </p:nvSpPr>
        <p:spPr>
          <a:xfrm>
            <a:off x="6096000" y="982977"/>
            <a:ext cx="5475890" cy="5074916"/>
          </a:xfrm>
        </p:spPr>
        <p:txBody>
          <a:bodyPr anchor="ctr">
            <a:normAutofit/>
          </a:bodyPr>
          <a:lstStyle/>
          <a:p>
            <a:pPr marL="0" indent="0">
              <a:buNone/>
            </a:pPr>
            <a:r>
              <a:rPr lang="en-US" sz="1700" dirty="0"/>
              <a:t>It is so important to get involved with other agencies and organizations who have already created systems which work. It is our job to educate those agencies about persons with Intellectual and Developmental Disabilities. Not all persons with I/DD have access and functional needs; but when they do, we are the experts in the field. Be at the table!</a:t>
            </a:r>
          </a:p>
          <a:p>
            <a:pPr marL="0" indent="0">
              <a:buNone/>
            </a:pPr>
            <a:r>
              <a:rPr lang="en-US" sz="1700" dirty="0"/>
              <a:t>Who are some of the agencies in your area?</a:t>
            </a:r>
          </a:p>
          <a:p>
            <a:r>
              <a:rPr lang="en-US" sz="1700" dirty="0"/>
              <a:t>Fire Departments</a:t>
            </a:r>
          </a:p>
          <a:p>
            <a:r>
              <a:rPr lang="en-US" sz="1700" dirty="0"/>
              <a:t>School Districts</a:t>
            </a:r>
          </a:p>
          <a:p>
            <a:r>
              <a:rPr lang="en-US" sz="1700" dirty="0"/>
              <a:t>Red Cross </a:t>
            </a:r>
          </a:p>
          <a:p>
            <a:r>
              <a:rPr lang="en-US" sz="1700" dirty="0"/>
              <a:t>Public Health</a:t>
            </a:r>
          </a:p>
          <a:p>
            <a:r>
              <a:rPr lang="en-US" sz="1700" dirty="0"/>
              <a:t>Health &amp; Human Services</a:t>
            </a:r>
          </a:p>
          <a:p>
            <a:r>
              <a:rPr lang="en-US" sz="1700" dirty="0"/>
              <a:t>Center for Independent Living</a:t>
            </a:r>
          </a:p>
          <a:p>
            <a:r>
              <a:rPr lang="en-US" sz="1700" dirty="0"/>
              <a:t>Arc Chapters</a:t>
            </a:r>
          </a:p>
        </p:txBody>
      </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866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167959-FDB7-42BC-BD74-CC5A07846293}"/>
              </a:ext>
            </a:extLst>
          </p:cNvPr>
          <p:cNvSpPr>
            <a:spLocks noGrp="1"/>
          </p:cNvSpPr>
          <p:nvPr>
            <p:ph type="title"/>
          </p:nvPr>
        </p:nvSpPr>
        <p:spPr>
          <a:xfrm>
            <a:off x="1045028" y="1336329"/>
            <a:ext cx="3892732" cy="4382588"/>
          </a:xfrm>
        </p:spPr>
        <p:txBody>
          <a:bodyPr vert="horz" lIns="91440" tIns="45720" rIns="91440" bIns="45720" rtlCol="0" anchor="ctr">
            <a:normAutofit/>
          </a:bodyPr>
          <a:lstStyle/>
          <a:p>
            <a:r>
              <a:rPr lang="en-US" sz="5400" b="1" kern="1200" dirty="0">
                <a:solidFill>
                  <a:schemeClr val="tx1"/>
                </a:solidFill>
                <a:latin typeface="+mj-lt"/>
                <a:ea typeface="+mj-ea"/>
                <a:cs typeface="+mj-cs"/>
              </a:rPr>
              <a:t>Emergency Support Functions (ESF)</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4BF59E4-64DE-4114-89FA-883A260FFBCC}"/>
              </a:ext>
            </a:extLst>
          </p:cNvPr>
          <p:cNvSpPr txBox="1"/>
          <p:nvPr/>
        </p:nvSpPr>
        <p:spPr>
          <a:xfrm>
            <a:off x="7891849" y="6857365"/>
            <a:ext cx="5260848" cy="4382588"/>
          </a:xfrm>
          <a:prstGeom prst="rect">
            <a:avLst/>
          </a:prstGeom>
        </p:spPr>
        <p:txBody>
          <a:bodyPr vert="horz" lIns="91440" tIns="45720" rIns="91440" bIns="45720" rtlCol="0" anchor="ctr">
            <a:normAutofit/>
          </a:bodyPr>
          <a:lstStyle/>
          <a:p>
            <a:pPr marL="514350" lvl="1">
              <a:lnSpc>
                <a:spcPct val="90000"/>
              </a:lnSpc>
              <a:spcAft>
                <a:spcPts val="600"/>
              </a:spcAft>
            </a:pPr>
            <a:endParaRPr lang="en-US" sz="2000" dirty="0"/>
          </a:p>
          <a:p>
            <a:pPr marL="742950" lvl="1" indent="-228600">
              <a:lnSpc>
                <a:spcPct val="90000"/>
              </a:lnSpc>
              <a:spcAft>
                <a:spcPts val="600"/>
              </a:spcAft>
              <a:buFont typeface="Arial" panose="020B0604020202020204" pitchFamily="34" charset="0"/>
              <a:buChar char="•"/>
            </a:pPr>
            <a:endParaRPr lang="en-US" sz="2000" dirty="0"/>
          </a:p>
          <a:p>
            <a:pPr marL="742950" lvl="1" indent="-228600">
              <a:lnSpc>
                <a:spcPct val="90000"/>
              </a:lnSpc>
              <a:spcAft>
                <a:spcPts val="600"/>
              </a:spcAft>
              <a:buFont typeface="Arial" panose="020B0604020202020204" pitchFamily="34" charset="0"/>
              <a:buChar char="•"/>
            </a:pPr>
            <a:endParaRPr lang="en-US" sz="2000" dirty="0"/>
          </a:p>
          <a:p>
            <a:pPr marL="514350" lvl="1">
              <a:lnSpc>
                <a:spcPct val="90000"/>
              </a:lnSpc>
              <a:spcAft>
                <a:spcPts val="600"/>
              </a:spcAft>
            </a:pPr>
            <a:endParaRPr lang="en-US" sz="2000" dirty="0"/>
          </a:p>
          <a:p>
            <a:pPr marL="742950" lvl="1" indent="-228600">
              <a:lnSpc>
                <a:spcPct val="90000"/>
              </a:lnSpc>
              <a:spcAft>
                <a:spcPts val="600"/>
              </a:spcAft>
              <a:buFont typeface="Arial" panose="020B0604020202020204" pitchFamily="34" charset="0"/>
              <a:buChar char="•"/>
            </a:pPr>
            <a:endParaRPr lang="en-US" sz="2000" dirty="0"/>
          </a:p>
          <a:p>
            <a:pPr marL="742950" lvl="1" indent="-228600">
              <a:lnSpc>
                <a:spcPct val="90000"/>
              </a:lnSpc>
              <a:spcAft>
                <a:spcPts val="600"/>
              </a:spcAft>
              <a:buFont typeface="Arial" panose="020B0604020202020204" pitchFamily="34" charset="0"/>
              <a:buChar char="•"/>
            </a:pPr>
            <a:endParaRPr lang="en-US" sz="2000" dirty="0"/>
          </a:p>
        </p:txBody>
      </p:sp>
      <p:sp>
        <p:nvSpPr>
          <p:cNvPr id="6" name="TextBox 5">
            <a:extLst>
              <a:ext uri="{FF2B5EF4-FFF2-40B4-BE49-F238E27FC236}">
                <a16:creationId xmlns:a16="http://schemas.microsoft.com/office/drawing/2014/main" id="{0A031C21-7F13-42F9-8D6D-9E4C9EAAEF8B}"/>
              </a:ext>
            </a:extLst>
          </p:cNvPr>
          <p:cNvSpPr txBox="1"/>
          <p:nvPr/>
        </p:nvSpPr>
        <p:spPr>
          <a:xfrm>
            <a:off x="5824151" y="1276865"/>
            <a:ext cx="5605040" cy="6524863"/>
          </a:xfrm>
          <a:prstGeom prst="rect">
            <a:avLst/>
          </a:prstGeom>
          <a:noFill/>
        </p:spPr>
        <p:txBody>
          <a:bodyPr wrap="square" rtlCol="0">
            <a:spAutoFit/>
          </a:bodyPr>
          <a:lstStyle/>
          <a:p>
            <a:r>
              <a:rPr lang="en-US" sz="2400" dirty="0"/>
              <a:t>15 Emergency Support Functions</a:t>
            </a:r>
          </a:p>
          <a:p>
            <a:endParaRPr lang="en-US" sz="2400" dirty="0"/>
          </a:p>
          <a:p>
            <a:r>
              <a:rPr lang="en-US" sz="2400" dirty="0"/>
              <a:t>ESF 6 includes</a:t>
            </a:r>
          </a:p>
          <a:p>
            <a:r>
              <a:rPr lang="en-US" sz="2400" dirty="0"/>
              <a:t>	Mass Care, Emergency 	Assistance, Temporary Housing</a:t>
            </a:r>
          </a:p>
          <a:p>
            <a:endParaRPr lang="en-US" sz="2400" dirty="0"/>
          </a:p>
          <a:p>
            <a:r>
              <a:rPr lang="en-US" sz="2400" dirty="0"/>
              <a:t>ESF 8 includes</a:t>
            </a:r>
          </a:p>
          <a:p>
            <a:r>
              <a:rPr lang="en-US" sz="2400" dirty="0"/>
              <a:t>	Public Health and Medical Services</a:t>
            </a:r>
          </a:p>
          <a:p>
            <a:r>
              <a:rPr lang="en-US" sz="2400" dirty="0"/>
              <a:t>	Red Cross</a:t>
            </a:r>
          </a:p>
          <a:p>
            <a:endParaRPr lang="en-US" sz="2400" dirty="0"/>
          </a:p>
          <a:p>
            <a:r>
              <a:rPr lang="en-US" sz="2400" dirty="0"/>
              <a:t>Voluntary Organizations Active in Disaster (VOAD)</a:t>
            </a:r>
          </a:p>
          <a:p>
            <a:endParaRPr lang="en-US" sz="2400" dirty="0"/>
          </a:p>
          <a:p>
            <a:endParaRPr lang="en-US" sz="2400" dirty="0"/>
          </a:p>
          <a:p>
            <a:r>
              <a:rPr lang="en-US" sz="2800" dirty="0"/>
              <a:t>	</a:t>
            </a:r>
          </a:p>
          <a:p>
            <a:pPr lvl="2"/>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2934606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759</Words>
  <Application>Microsoft Office PowerPoint</Application>
  <PresentationFormat>Widescreen</PresentationFormat>
  <Paragraphs>123</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Trebuchet MS</vt:lpstr>
      <vt:lpstr>Office Theme</vt:lpstr>
      <vt:lpstr>PowerPoint Presentation</vt:lpstr>
      <vt:lpstr>Objectives</vt:lpstr>
      <vt:lpstr>Demographics for the Arc of the Central Mountains</vt:lpstr>
      <vt:lpstr>Collaboration</vt:lpstr>
      <vt:lpstr>PowerPoint Presentation</vt:lpstr>
      <vt:lpstr>Network of Support and Checklists</vt:lpstr>
      <vt:lpstr>Go (or Stay) Kit:</vt:lpstr>
      <vt:lpstr>Other Agencies</vt:lpstr>
      <vt:lpstr>Emergency Support Functions (ESF)</vt:lpstr>
      <vt:lpstr>Evolution of Emergency Response</vt:lpstr>
      <vt:lpstr>Evolution of Emergency Response</vt:lpstr>
      <vt:lpstr>Evolution of Emergency Response</vt:lpstr>
      <vt:lpstr>Thanks to...</vt:lpstr>
      <vt:lpstr>Electronic Handouts:</vt:lpstr>
      <vt:lpstr>J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Pidcock</dc:creator>
  <cp:lastModifiedBy>Jill Pidcock</cp:lastModifiedBy>
  <cp:revision>8</cp:revision>
  <dcterms:created xsi:type="dcterms:W3CDTF">2020-06-16T23:33:47Z</dcterms:created>
  <dcterms:modified xsi:type="dcterms:W3CDTF">2020-06-17T13:19:44Z</dcterms:modified>
</cp:coreProperties>
</file>