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37"/>
    <a:srgbClr val="FF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4076" autoAdjust="0"/>
  </p:normalViewPr>
  <p:slideViewPr>
    <p:cSldViewPr snapToGrid="0" snapToObjects="1">
      <p:cViewPr varScale="1">
        <p:scale>
          <a:sx n="56" d="100"/>
          <a:sy n="56" d="100"/>
        </p:scale>
        <p:origin x="15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1103-C88C-F347-B313-664B35C0CA6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DE75-AE8F-1146-B2C5-410B073E1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1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9789-4CFC-A943-9171-54C408B7FE3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CD69-4443-9848-AE20-325087558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8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consume protein, fat, and carbohydrates in our daily diet. Fiber falls under the carbohydrate category. </a:t>
            </a:r>
          </a:p>
          <a:p>
            <a:r>
              <a:rPr lang="en-US" dirty="0"/>
              <a:t>-non-digestible means that it cannot be completely broken down by our GI tract </a:t>
            </a:r>
          </a:p>
          <a:p>
            <a:r>
              <a:rPr lang="en-US" dirty="0"/>
              <a:t>- The types of fiber vary in different foods so you should aim to consume variety of fiber containing foods.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Soluble- one cup of black beans  = 15 gm of fiber which is the average amount of fiber one consumes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INSOLUBLE: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Insoluble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Soluble– the soluble fiber in </a:t>
            </a:r>
            <a:r>
              <a:rPr lang="en-US" dirty="0" err="1"/>
              <a:t>brussel</a:t>
            </a:r>
            <a:r>
              <a:rPr lang="en-US" dirty="0"/>
              <a:t> sprouts can be used to feed beneficial gut 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INSOLUBLE- tough outer husk doesn’t break down in your digestive tract making it great source of insoluble fiber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seeds here</a:t>
            </a:r>
          </a:p>
          <a:p>
            <a:r>
              <a:rPr lang="en-US" dirty="0"/>
              <a:t>Flaxseeds – </a:t>
            </a:r>
          </a:p>
          <a:p>
            <a:r>
              <a:rPr lang="en-US" dirty="0"/>
              <a:t>Chia seeds-</a:t>
            </a:r>
          </a:p>
          <a:p>
            <a:r>
              <a:rPr lang="en-US" dirty="0"/>
              <a:t>Forms a gel in water which is great for digestion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Constipation can lead to serious health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management response is to go to laxatives (</a:t>
            </a:r>
            <a:r>
              <a:rPr lang="en-US" dirty="0" err="1"/>
              <a:t>Miralax</a:t>
            </a:r>
            <a:endParaRPr lang="en-US" dirty="0"/>
          </a:p>
          <a:p>
            <a:endParaRPr lang="en-US" dirty="0"/>
          </a:p>
          <a:p>
            <a:r>
              <a:rPr lang="en-US" dirty="0"/>
              <a:t>0.8g/kg body weight--- protein</a:t>
            </a:r>
          </a:p>
          <a:p>
            <a:r>
              <a:rPr lang="en-US" dirty="0"/>
              <a:t>30-35 mL/Kg Body Weight (Adults &gt;30 Years Old) • 40-60mL/Kg (Adolescents) • 35-40 mL/Kg (16-30 Years Old)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1231900"/>
            <a:ext cx="4432300" cy="2368551"/>
          </a:xfrm>
        </p:spPr>
        <p:txBody>
          <a:bodyPr/>
          <a:lstStyle>
            <a:lvl1pPr algn="r">
              <a:defRPr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3797300"/>
            <a:ext cx="4432300" cy="12954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65113" y="-293687"/>
            <a:ext cx="9712326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83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69200" cy="844353"/>
          </a:xfrm>
        </p:spPr>
        <p:txBody>
          <a:bodyPr>
            <a:normAutofit/>
          </a:bodyPr>
          <a:lstStyle>
            <a:lvl1pPr algn="l">
              <a:defRPr sz="3600" b="0" i="0">
                <a:solidFill>
                  <a:srgbClr val="E318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41863"/>
          </a:xfrm>
        </p:spPr>
        <p:txBody>
          <a:bodyPr/>
          <a:lstStyle>
            <a:lvl1pPr>
              <a:buClr>
                <a:srgbClr val="E31837"/>
              </a:buCl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©2020.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8AD7D640-3FE8-184B-96F3-734B64F530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0"/>
            <a:ext cx="1270000" cy="3417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9875" y="-81159"/>
            <a:ext cx="13112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63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E318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E31837"/>
              </a:buCl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E31837"/>
              </a:buCl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©2020.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8AD7D640-3FE8-184B-96F3-734B64F530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0"/>
            <a:ext cx="1270000" cy="3417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-95250"/>
            <a:ext cx="13112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82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46063" y="-311150"/>
            <a:ext cx="9693276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20700" y="1231900"/>
            <a:ext cx="4432300" cy="2368551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20700" y="3797300"/>
            <a:ext cx="4432300" cy="12954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07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©2020.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D640-3FE8-184B-96F3-734B64F53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3109/13668250.2017.131082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lias.com/industry/intellectual-developmental-disabiliti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scripts/interactivenutritionfactslabel/assets/InteractiveNFL_DietaryFiber_March2020.pdf" TargetMode="External"/><Relationship Id="rId2" Type="http://schemas.openxmlformats.org/officeDocument/2006/relationships/hyperlink" Target="https://www.eatright.org/food/vitamins-and-supplements/nutrient-rich-foods/fib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dshealth.org/en/parents/fib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3A0381-CF40-49ED-8987-6B9CA665DCC5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auto">
          <a:xfrm>
            <a:off x="47923" y="-126889"/>
            <a:ext cx="519992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E31837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800" b="1" dirty="0">
                <a:latin typeface="+mj-lt"/>
              </a:rPr>
              <a:t>Focus on Fiber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A13979-0620-4183-BC99-102C17FFDE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274120" y="1768475"/>
            <a:ext cx="4432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1837"/>
              </a:buClr>
              <a:buFont typeface="Arial" charset="0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Kristin Koons, RD</a:t>
            </a:r>
          </a:p>
          <a:p>
            <a:pPr marL="0" indent="0" algn="ctr">
              <a:buNone/>
            </a:pPr>
            <a:r>
              <a:rPr lang="en-US" sz="1800" dirty="0"/>
              <a:t>Shield Healthcare Registered Dietitian</a:t>
            </a:r>
          </a:p>
        </p:txBody>
      </p:sp>
      <p:pic>
        <p:nvPicPr>
          <p:cNvPr id="6" name="Picture 5" descr="Top view of different fruits and vegetables">
            <a:extLst>
              <a:ext uri="{FF2B5EF4-FFF2-40B4-BE49-F238E27FC236}">
                <a16:creationId xmlns:a16="http://schemas.microsoft.com/office/drawing/2014/main" id="{7F8125FC-43AE-4C5E-9DD3-9B0910EC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5" y="3429000"/>
            <a:ext cx="2784114" cy="1784260"/>
          </a:xfrm>
          <a:prstGeom prst="rect">
            <a:avLst/>
          </a:prstGeom>
        </p:spPr>
      </p:pic>
      <p:pic>
        <p:nvPicPr>
          <p:cNvPr id="7" name="Picture 6" descr="Close-up of blueberries">
            <a:extLst>
              <a:ext uri="{FF2B5EF4-FFF2-40B4-BE49-F238E27FC236}">
                <a16:creationId xmlns:a16="http://schemas.microsoft.com/office/drawing/2014/main" id="{03C376AF-FFAE-4120-A3BF-5EBEA6E4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529" y="3422871"/>
            <a:ext cx="2682310" cy="1790389"/>
          </a:xfrm>
          <a:prstGeom prst="rect">
            <a:avLst/>
          </a:prstGeom>
        </p:spPr>
      </p:pic>
      <p:pic>
        <p:nvPicPr>
          <p:cNvPr id="8" name="Picture 7" descr="Corn">
            <a:extLst>
              <a:ext uri="{FF2B5EF4-FFF2-40B4-BE49-F238E27FC236}">
                <a16:creationId xmlns:a16="http://schemas.microsoft.com/office/drawing/2014/main" id="{84E6C943-6848-41D5-964D-EE4B7F26E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39" y="3415439"/>
            <a:ext cx="2697390" cy="17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E140-5239-420E-8796-C91C3F84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 or Insoluble?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E115F-43AC-49CE-A830-5B8BD906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8BBF4-5711-4BFD-86FD-C2B52D20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How To Cut Brussels Sprouts | Gimme Some Oven">
            <a:extLst>
              <a:ext uri="{FF2B5EF4-FFF2-40B4-BE49-F238E27FC236}">
                <a16:creationId xmlns:a16="http://schemas.microsoft.com/office/drawing/2014/main" id="{479E1BAF-3B95-4E6A-92DF-93EA617CC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93" y="1234495"/>
            <a:ext cx="3414570" cy="51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11AE-17C7-4567-BB0D-865E9D8A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 or Insoluble?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F18C2-659B-4731-B391-B9B2C525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AD1E-C68A-4971-969B-2D1301F7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4" name="Picture 4" descr="How to Cook Perfect Brown Rice Every Time - Skinnytaste">
            <a:extLst>
              <a:ext uri="{FF2B5EF4-FFF2-40B4-BE49-F238E27FC236}">
                <a16:creationId xmlns:a16="http://schemas.microsoft.com/office/drawing/2014/main" id="{18B7447E-9693-4A92-82FE-32FCF4F6A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16" y="1111230"/>
            <a:ext cx="3757784" cy="50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1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52DE-6C1F-4A94-95F7-B5D7803A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</a:t>
            </a:r>
            <a:r>
              <a:rPr lang="en-US" dirty="0"/>
              <a:t> or Insoluble?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CBCC4-4D92-44B1-B27D-712A07D4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2E0D3-1804-49DE-9428-3A0032B2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7 side effects of flax seeds that can harm your health">
            <a:extLst>
              <a:ext uri="{FF2B5EF4-FFF2-40B4-BE49-F238E27FC236}">
                <a16:creationId xmlns:a16="http://schemas.microsoft.com/office/drawing/2014/main" id="{3A7CF27A-0653-412C-B75A-F330A56E7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9" y="1511792"/>
            <a:ext cx="4509767" cy="25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Happens to Your Body When You Eat Chia Seeds - Eat This Not That">
            <a:extLst>
              <a:ext uri="{FF2B5EF4-FFF2-40B4-BE49-F238E27FC236}">
                <a16:creationId xmlns:a16="http://schemas.microsoft.com/office/drawing/2014/main" id="{5FEC6B5F-BD35-4697-8A32-B108F876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16" y="2953922"/>
            <a:ext cx="4107368" cy="30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7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743B-6205-46F6-B001-DC3EDDB0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Fiber Do We Need?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4C5C6-5298-4782-835A-65AAF372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BFB51-9606-409A-B397-DCE66CD1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46351E4-7C3A-4D1B-8E4C-CDA260DE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418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Fiber needs vary from person to person</a:t>
            </a:r>
          </a:p>
          <a:p>
            <a:r>
              <a:rPr lang="en-US" sz="2400" dirty="0">
                <a:latin typeface="+mj-lt"/>
              </a:rPr>
              <a:t>Women aged 9-50 need &gt;25 grams</a:t>
            </a:r>
          </a:p>
          <a:p>
            <a:r>
              <a:rPr lang="en-US" sz="2400" dirty="0">
                <a:latin typeface="+mj-lt"/>
              </a:rPr>
              <a:t>Men aged 9-50 need 38 grams</a:t>
            </a:r>
          </a:p>
          <a:p>
            <a:r>
              <a:rPr lang="en-US" sz="2400" dirty="0">
                <a:latin typeface="+mj-lt"/>
              </a:rPr>
              <a:t>Children:</a:t>
            </a:r>
          </a:p>
          <a:p>
            <a:pPr lvl="1"/>
            <a:r>
              <a:rPr lang="en-US" sz="2400" dirty="0">
                <a:latin typeface="+mj-lt"/>
              </a:rPr>
              <a:t>Age 2-5: 15 grams/day</a:t>
            </a:r>
          </a:p>
          <a:p>
            <a:pPr lvl="1"/>
            <a:r>
              <a:rPr lang="en-US" sz="2400" dirty="0">
                <a:latin typeface="+mj-lt"/>
              </a:rPr>
              <a:t>Age 5-11: 20 grams/day</a:t>
            </a:r>
          </a:p>
          <a:p>
            <a:pPr lvl="1"/>
            <a:r>
              <a:rPr lang="en-US" sz="2400" dirty="0">
                <a:latin typeface="+mj-lt"/>
              </a:rPr>
              <a:t>Age 11-16: 25 grams/day</a:t>
            </a:r>
          </a:p>
          <a:p>
            <a:pPr lvl="1"/>
            <a:r>
              <a:rPr lang="en-US" sz="2400" dirty="0">
                <a:latin typeface="+mj-lt"/>
              </a:rPr>
              <a:t>Age 16-18: 30 grams/day</a:t>
            </a:r>
          </a:p>
          <a:p>
            <a:pPr lvl="1"/>
            <a:endParaRPr lang="en-US" sz="1800" dirty="0">
              <a:latin typeface="+mj-lt"/>
            </a:endParaRPr>
          </a:p>
          <a:p>
            <a:pPr lvl="1"/>
            <a:endParaRPr lang="en-US" sz="1800" dirty="0">
              <a:latin typeface="+mj-lt"/>
            </a:endParaRPr>
          </a:p>
          <a:p>
            <a:pPr marL="457200" lvl="1" indent="0">
              <a:buNone/>
            </a:pPr>
            <a:endParaRPr lang="en-US" sz="1800" dirty="0">
              <a:latin typeface="+mj-lt"/>
            </a:endParaRPr>
          </a:p>
          <a:p>
            <a:pPr lvl="1"/>
            <a:endParaRPr lang="en-US" sz="1400" dirty="0">
              <a:latin typeface="+mj-lt"/>
            </a:endParaRPr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12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3D15-0FBB-4EB8-A57F-FED14A56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Fiber in Fruits and Vegetables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4F39B-F1A8-48E5-8E60-4D4BD1C0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CD130-EC9F-469D-BD06-3C753668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E3DA08FE-9F23-4D39-B243-98C11ABFA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311449"/>
              </p:ext>
            </p:extLst>
          </p:nvPr>
        </p:nvGraphicFramePr>
        <p:xfrm>
          <a:off x="457200" y="1424643"/>
          <a:ext cx="8173844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5653">
                  <a:extLst>
                    <a:ext uri="{9D8B030D-6E8A-4147-A177-3AD203B41FA5}">
                      <a16:colId xmlns:a16="http://schemas.microsoft.com/office/drawing/2014/main" val="875016192"/>
                    </a:ext>
                  </a:extLst>
                </a:gridCol>
                <a:gridCol w="3988191">
                  <a:extLst>
                    <a:ext uri="{9D8B030D-6E8A-4147-A177-3AD203B41FA5}">
                      <a16:colId xmlns:a16="http://schemas.microsoft.com/office/drawing/2014/main" val="2627621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Raspberries (1 cup)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5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Raisins (1 small box 1.5 oz)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7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Blueberries (1 cup)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Pear (1 medium)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7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Banana (1 medium)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3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Peas (1 cup cooked)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9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Baked Potato with the skin (medium)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3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Baked Sweet Potato with the skin (medium)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9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Celery (raw-2 stalks)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6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Broccoli (1 cup cooked)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1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Carrots (1 cup raw)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8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2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5731-0090-4384-8C9A-95F4E60D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in Beans, Nuts, Grains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28DD6-DEC3-4413-BA72-66930F12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C99ED-4374-4113-BB95-06F15C03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27CEDC1F-5B67-4AB9-98F9-5D57C7226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969751"/>
              </p:ext>
            </p:extLst>
          </p:nvPr>
        </p:nvGraphicFramePr>
        <p:xfrm>
          <a:off x="457199" y="1384300"/>
          <a:ext cx="8316097" cy="4077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5988">
                  <a:extLst>
                    <a:ext uri="{9D8B030D-6E8A-4147-A177-3AD203B41FA5}">
                      <a16:colId xmlns:a16="http://schemas.microsoft.com/office/drawing/2014/main" val="875016192"/>
                    </a:ext>
                  </a:extLst>
                </a:gridCol>
                <a:gridCol w="4030109">
                  <a:extLst>
                    <a:ext uri="{9D8B030D-6E8A-4147-A177-3AD203B41FA5}">
                      <a16:colId xmlns:a16="http://schemas.microsoft.com/office/drawing/2014/main" val="2627621916"/>
                    </a:ext>
                  </a:extLst>
                </a:gridCol>
              </a:tblGrid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Black Beans (1/2 cup)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58733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Hummus (2T)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73510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Almond (23 nuts)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11063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Peanuts (1/4 cup)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70079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Instant Oatmeal (1 cup instant)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31397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Whole Wheat Spaghetti (1 cup cooked)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98228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Popcorn (3 cups)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31555"/>
                  </a:ext>
                </a:extLst>
              </a:tr>
              <a:tr h="509673">
                <a:tc>
                  <a:txBody>
                    <a:bodyPr/>
                    <a:lstStyle/>
                    <a:p>
                      <a:r>
                        <a:rPr lang="en-US" dirty="0"/>
                        <a:t>Brown Rice (1 cup)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95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00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3247-5DDD-4C2B-ABC6-6B3DE4AE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to Incorporate Fiber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37BB-A498-4826-A8B7-51221B7A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>
                <a:latin typeface="+mj-lt"/>
              </a:rPr>
              <a:t>Add to diet slowly</a:t>
            </a:r>
          </a:p>
          <a:p>
            <a:r>
              <a:rPr lang="en-US" sz="2900" dirty="0">
                <a:latin typeface="+mj-lt"/>
              </a:rPr>
              <a:t>Increase fluid intake, minimum 8-10 cups per day</a:t>
            </a:r>
          </a:p>
          <a:p>
            <a:r>
              <a:rPr lang="en-US" sz="2900" dirty="0">
                <a:latin typeface="+mj-lt"/>
              </a:rPr>
              <a:t>Incorporating high fiber diet too quickly could result in bloating, cramping, and gas.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Make half your plate whole 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Fill p</a:t>
            </a:r>
            <a:r>
              <a:rPr lang="en-US" sz="29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late with fruits and vegetables</a:t>
            </a:r>
            <a:endParaRPr lang="en-US" sz="2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Look for “whole grain” or “whole wheat” on ingredient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Swap out white bread for wheat bread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Choose plant protein foods like beans, nuts, seeds more often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Add beans to a meal, add to soups or pasta dishes </a:t>
            </a:r>
            <a:endParaRPr lang="en-US" sz="29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Add vegetables to sandwiches or wraps </a:t>
            </a:r>
            <a:endParaRPr lang="en-US" sz="29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Blend fruit and vegetables into a smoothie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2DE87-A429-4D2B-B61B-0E02389B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3A49B-173A-4EFD-8BED-1263D4D1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 descr="MyPlate - Wikipedia">
            <a:extLst>
              <a:ext uri="{FF2B5EF4-FFF2-40B4-BE49-F238E27FC236}">
                <a16:creationId xmlns:a16="http://schemas.microsoft.com/office/drawing/2014/main" id="{ABC643A4-6033-4CAF-B7F0-FB9FD326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72214"/>
            <a:ext cx="2133600" cy="195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6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2AC6-C294-49BA-9ECB-10E4E1BD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Fiber and Tube 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2918-FFD9-4B93-9818-A23E52D3E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It is ideal to get fiber from food sources however when we are unable to consume foods by mouth, we can meet our needs through tube feeding.</a:t>
            </a:r>
          </a:p>
          <a:p>
            <a:r>
              <a:rPr lang="en-US" sz="2800" dirty="0">
                <a:latin typeface="+mj-lt"/>
              </a:rPr>
              <a:t>Choose formulas that contain fiber</a:t>
            </a:r>
          </a:p>
          <a:p>
            <a:r>
              <a:rPr lang="en-US" sz="2800" dirty="0">
                <a:latin typeface="+mj-lt"/>
              </a:rPr>
              <a:t>May consider powder fiber additives </a:t>
            </a:r>
          </a:p>
          <a:p>
            <a:r>
              <a:rPr lang="en-US" sz="2800" dirty="0">
                <a:latin typeface="+mj-lt"/>
              </a:rPr>
              <a:t>Manufactured blended formula options</a:t>
            </a:r>
          </a:p>
          <a:p>
            <a:r>
              <a:rPr lang="en-US" sz="2800" dirty="0">
                <a:latin typeface="+mj-lt"/>
              </a:rPr>
              <a:t>Home blended tube feeding</a:t>
            </a:r>
          </a:p>
          <a:p>
            <a:pPr lvl="1"/>
            <a:r>
              <a:rPr lang="en-US" sz="2400" dirty="0">
                <a:latin typeface="+mj-lt"/>
              </a:rPr>
              <a:t>Recommend working very close with RD to ensure home blend is meeting nutrient needs.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130C8-BC66-413E-93B5-5AAC1701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E6223-8511-471A-90BC-9C5D0252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9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4535-4D87-4D19-9E70-32E0BE04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Constipation in IDD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5CA1-4405-4887-AD48-A736D769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Can severely impact an individual's quality of life</a:t>
            </a:r>
          </a:p>
          <a:p>
            <a:r>
              <a:rPr lang="en-US" dirty="0">
                <a:latin typeface="+mj-lt"/>
              </a:rPr>
              <a:t>Many medical contributors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Dehydration</a:t>
            </a:r>
          </a:p>
          <a:p>
            <a:pPr lvl="1"/>
            <a:r>
              <a:rPr lang="en-US" dirty="0">
                <a:latin typeface="+mj-lt"/>
              </a:rPr>
              <a:t>Not enough fiber</a:t>
            </a:r>
          </a:p>
          <a:p>
            <a:pPr lvl="1"/>
            <a:r>
              <a:rPr lang="en-US" dirty="0">
                <a:latin typeface="+mj-lt"/>
              </a:rPr>
              <a:t>Lack of muscle function/tone</a:t>
            </a:r>
          </a:p>
          <a:p>
            <a:pPr lvl="1"/>
            <a:r>
              <a:rPr lang="en-US" dirty="0">
                <a:latin typeface="+mj-lt"/>
              </a:rPr>
              <a:t>Nerve problems or damage</a:t>
            </a:r>
          </a:p>
          <a:p>
            <a:pPr lvl="1"/>
            <a:r>
              <a:rPr lang="en-US" dirty="0">
                <a:latin typeface="+mj-lt"/>
              </a:rPr>
              <a:t>Inactivity/immobility</a:t>
            </a:r>
          </a:p>
          <a:p>
            <a:pPr lvl="1"/>
            <a:r>
              <a:rPr lang="en-US" dirty="0">
                <a:latin typeface="+mj-lt"/>
              </a:rPr>
              <a:t>Medications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200" b="0" i="0" dirty="0">
                <a:solidFill>
                  <a:srgbClr val="5F7280"/>
                </a:solidFill>
                <a:effectLst/>
                <a:latin typeface="Gotham A"/>
              </a:rPr>
              <a:t>“In one </a:t>
            </a:r>
            <a:r>
              <a:rPr lang="en-US" sz="2200" b="0" i="0" u="none" strike="noStrike" dirty="0">
                <a:solidFill>
                  <a:srgbClr val="F2A900"/>
                </a:solidFill>
                <a:effectLst/>
                <a:latin typeface="Gotham A"/>
                <a:hlinkClick r:id="rId3"/>
              </a:rPr>
              <a:t>review</a:t>
            </a:r>
            <a:r>
              <a:rPr lang="en-US" sz="2200" b="0" i="0" dirty="0">
                <a:solidFill>
                  <a:srgbClr val="5F7280"/>
                </a:solidFill>
                <a:effectLst/>
                <a:latin typeface="Gotham A"/>
              </a:rPr>
              <a:t>, individuals with </a:t>
            </a:r>
            <a:r>
              <a:rPr lang="en-US" sz="2200" b="0" i="0" u="none" strike="noStrike" dirty="0">
                <a:solidFill>
                  <a:srgbClr val="F2A900"/>
                </a:solidFill>
                <a:effectLst/>
                <a:latin typeface="Gotham A"/>
                <a:hlinkClick r:id="rId4"/>
              </a:rPr>
              <a:t>intellectual and developmental disabilities (IDD)</a:t>
            </a:r>
            <a:r>
              <a:rPr lang="en-US" sz="2200" b="0" i="0" dirty="0">
                <a:solidFill>
                  <a:srgbClr val="5F7280"/>
                </a:solidFill>
                <a:effectLst/>
                <a:latin typeface="Gotham A"/>
              </a:rPr>
              <a:t> were 250 times as likely as the general population to receive repeating laxative prescriptions. The same review found that 33 percent to 50 percent of the IDD population experienced constipation.”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9995F-B71E-4765-99B3-25346AB4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CB73D-02E8-42C7-800C-067FAA02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7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34AC-D0A6-45E7-B1B4-6453C8E1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Signs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BFFA0-2FE4-4674-A80F-DE7F3537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7A6D-0904-4706-B706-53C65FD8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C788-3494-4477-B00E-66C78F17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568450"/>
            <a:ext cx="5882640" cy="475996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Passing stools infrequently</a:t>
            </a:r>
          </a:p>
          <a:p>
            <a:pPr lvl="1"/>
            <a:r>
              <a:rPr lang="en-US" sz="2400" dirty="0">
                <a:latin typeface="+mj-lt"/>
              </a:rPr>
              <a:t>Fewer than 3/week</a:t>
            </a:r>
          </a:p>
          <a:p>
            <a:pPr lvl="1"/>
            <a:r>
              <a:rPr lang="en-US" sz="2400" dirty="0">
                <a:latin typeface="+mj-lt"/>
              </a:rPr>
              <a:t>3 days in between passing stools</a:t>
            </a:r>
          </a:p>
          <a:p>
            <a:r>
              <a:rPr lang="en-US" sz="2800" dirty="0">
                <a:latin typeface="+mj-lt"/>
              </a:rPr>
              <a:t>Straining on toilet</a:t>
            </a:r>
          </a:p>
          <a:p>
            <a:r>
              <a:rPr lang="en-US" sz="2800" dirty="0">
                <a:latin typeface="+mj-lt"/>
              </a:rPr>
              <a:t>Hard or lumpy stools</a:t>
            </a:r>
          </a:p>
          <a:p>
            <a:r>
              <a:rPr lang="en-US" sz="2800" dirty="0">
                <a:latin typeface="+mj-lt"/>
              </a:rPr>
              <a:t>Abdominal bloating or pain</a:t>
            </a:r>
          </a:p>
          <a:p>
            <a:r>
              <a:rPr lang="en-US" sz="2800" dirty="0">
                <a:latin typeface="+mj-lt"/>
              </a:rPr>
              <a:t>Bristol Stool Chart</a:t>
            </a:r>
          </a:p>
          <a:p>
            <a:endParaRPr lang="en-US" dirty="0"/>
          </a:p>
        </p:txBody>
      </p:sp>
      <p:pic>
        <p:nvPicPr>
          <p:cNvPr id="1028" name="Picture 4" descr="Bristol Stool Chart - The Autism Community in Action (TACA)">
            <a:extLst>
              <a:ext uri="{FF2B5EF4-FFF2-40B4-BE49-F238E27FC236}">
                <a16:creationId xmlns:a16="http://schemas.microsoft.com/office/drawing/2014/main" id="{7DCEBE1B-6D56-44BD-B463-7DED684C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57" y="2491740"/>
            <a:ext cx="3728503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rgbClr val="E31837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Bachelor of Science in Dietetics from The University of Northern Colorado specializing in Medical Nutrition Therapy</a:t>
            </a:r>
          </a:p>
          <a:p>
            <a:pPr marL="0" indent="0">
              <a:buClr>
                <a:srgbClr val="E31837"/>
              </a:buClr>
              <a:buNone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rgbClr val="E31837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Registered Dietitian for 5 years</a:t>
            </a:r>
          </a:p>
          <a:p>
            <a:pPr marL="285750" indent="-285750">
              <a:buClr>
                <a:srgbClr val="E31837"/>
              </a:buClr>
              <a:buFont typeface="Arial" panose="020B0604020202020204" pitchFamily="34" charset="0"/>
              <a:buChar char="•"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rgbClr val="E31837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Previously worked in medical weight loss in nutrition therapy and lifestyle intervention</a:t>
            </a:r>
          </a:p>
          <a:p>
            <a:pPr marL="285750" indent="-285750">
              <a:buClr>
                <a:srgbClr val="E31837"/>
              </a:buClr>
              <a:buFont typeface="Arial" panose="020B0604020202020204" pitchFamily="34" charset="0"/>
              <a:buChar char="•"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rgbClr val="E31837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Extensive experience in Hospital Foodservice Management within Sky Ridge Medical Center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©2020.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8DC42F-F7F8-46A0-B1DD-4DDBFC6B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9200" cy="84455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52127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2A8B-3FE8-4CFE-A7E6-EEBEDB0D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Improving Constipation and Quality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32FA4-760E-4FF9-AF0A-1710FB51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Well-balanced diet</a:t>
            </a:r>
          </a:p>
          <a:p>
            <a:pPr lvl="1"/>
            <a:r>
              <a:rPr lang="en-US" dirty="0">
                <a:latin typeface="+mj-lt"/>
              </a:rPr>
              <a:t>Whole grains</a:t>
            </a:r>
          </a:p>
          <a:p>
            <a:pPr lvl="1"/>
            <a:r>
              <a:rPr lang="en-US" dirty="0">
                <a:latin typeface="+mj-lt"/>
              </a:rPr>
              <a:t>Fresh fruits and vegetables</a:t>
            </a:r>
          </a:p>
          <a:p>
            <a:pPr lvl="1"/>
            <a:r>
              <a:rPr lang="en-US" dirty="0">
                <a:latin typeface="+mj-lt"/>
              </a:rPr>
              <a:t>Fiber</a:t>
            </a:r>
          </a:p>
          <a:p>
            <a:pPr lvl="1"/>
            <a:r>
              <a:rPr lang="en-US" dirty="0">
                <a:latin typeface="+mj-lt"/>
              </a:rPr>
              <a:t>Adequate protein intake</a:t>
            </a:r>
          </a:p>
          <a:p>
            <a:r>
              <a:rPr lang="en-US" dirty="0">
                <a:latin typeface="+mj-lt"/>
              </a:rPr>
              <a:t>Integrate physical activity</a:t>
            </a:r>
          </a:p>
          <a:p>
            <a:r>
              <a:rPr lang="en-US" dirty="0">
                <a:latin typeface="+mj-lt"/>
              </a:rPr>
              <a:t>Adequate Fluid Intake</a:t>
            </a:r>
          </a:p>
          <a:p>
            <a:r>
              <a:rPr lang="en-US" dirty="0">
                <a:latin typeface="+mj-lt"/>
              </a:rPr>
              <a:t>See if probiotics are a good option for you!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73CCD-3AEE-4A25-A3FA-A630EBE5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596B2-5E28-4AF0-9EE1-362C5378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B81D-2065-4EFC-858A-FA5DAAA95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THANK YOU </a:t>
            </a:r>
            <a:r>
              <a:rPr lang="en-US" sz="3200" b="1" dirty="0"/>
              <a:t>from Shield Healthcare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69820-AC89-42EF-A2EE-20A8AD02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EB167-736D-49CF-A39B-AC9C8FEA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4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3DF7-3261-44C4-B864-082FEC62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45B4-5860-491E-93B6-7E831B1D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rgbClr val="707070"/>
                </a:solidFill>
                <a:effectLst/>
                <a:latin typeface="Calibri" panose="020F0502020204030204" pitchFamily="34" charset="0"/>
                <a:ea typeface="Cambria" panose="020F0502020204030204" pitchFamily="34" charset="0"/>
                <a:cs typeface="Calibri" panose="020F0502020204030204" pitchFamily="34" charset="0"/>
              </a:rPr>
              <a:t>Academy of Nutrition and Dietetics </a:t>
            </a:r>
            <a:r>
              <a:rPr lang="en-US" sz="2000" u="sng" dirty="0">
                <a:solidFill>
                  <a:srgbClr val="707070"/>
                </a:solidFill>
                <a:effectLst/>
                <a:latin typeface="Calibri" panose="020F0502020204030204" pitchFamily="34" charset="0"/>
                <a:ea typeface="Cambria" panose="020F0502020204030204" pitchFamily="34" charset="0"/>
                <a:cs typeface="Calibri" panose="020F0502020204030204" pitchFamily="34" charset="0"/>
                <a:hlinkClick r:id="rId2"/>
              </a:rPr>
              <a:t>https://www.eatright.org/food/vitamins-and-supplements/nutrient-rich-foods/fiber</a:t>
            </a:r>
            <a:endParaRPr lang="en-US" sz="1800" dirty="0">
              <a:solidFill>
                <a:srgbClr val="707070"/>
              </a:solidFill>
              <a:effectLst/>
              <a:latin typeface="Cambria" panose="020F0502020204030204" pitchFamily="34" charset="0"/>
              <a:ea typeface="Cambria" panose="020F0502020204030204" pitchFamily="34" charset="0"/>
              <a:cs typeface="Times New Roman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707070"/>
                </a:solidFill>
                <a:effectLst/>
                <a:latin typeface="Calibri" panose="020F0502020204030204" pitchFamily="34" charset="0"/>
                <a:ea typeface="Cambria" panose="020F0502020204030204" pitchFamily="34" charset="0"/>
                <a:cs typeface="Calibri" panose="020F0502020204030204" pitchFamily="34" charset="0"/>
              </a:rPr>
              <a:t>FDA.gov </a:t>
            </a:r>
            <a:r>
              <a:rPr lang="en-US" sz="2000" u="sng" dirty="0">
                <a:solidFill>
                  <a:srgbClr val="707070"/>
                </a:solidFill>
                <a:effectLst/>
                <a:latin typeface="Calibri" panose="020F0502020204030204" pitchFamily="34" charset="0"/>
                <a:ea typeface="Cambria" panose="020F0502020204030204" pitchFamily="34" charset="0"/>
                <a:cs typeface="Calibri" panose="020F0502020204030204" pitchFamily="34" charset="0"/>
                <a:hlinkClick r:id="rId3"/>
              </a:rPr>
              <a:t>https://www.accessdata.fda.gov/scripts/interactivenutritionfactslabel/assets/InteractiveNFL_DietaryFiber_March2020.pdf</a:t>
            </a:r>
            <a:endParaRPr lang="en-US" sz="1800" dirty="0">
              <a:solidFill>
                <a:srgbClr val="707070"/>
              </a:solidFill>
              <a:effectLst/>
              <a:latin typeface="Cambria" panose="020F0502020204030204" pitchFamily="34" charset="0"/>
              <a:ea typeface="Cambria" panose="020F0502020204030204" pitchFamily="34" charset="0"/>
              <a:cs typeface="Times New Roman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707070"/>
                </a:solidFill>
                <a:effectLst/>
                <a:latin typeface="Calibri" panose="020F0502020204030204" pitchFamily="34" charset="0"/>
                <a:ea typeface="Cambria" panose="020F0502020204030204" pitchFamily="34" charset="0"/>
                <a:cs typeface="Calibri" panose="020F0502020204030204" pitchFamily="34" charset="0"/>
              </a:rPr>
              <a:t>Kids Health.org </a:t>
            </a:r>
            <a:r>
              <a:rPr lang="en-US" sz="2000" dirty="0">
                <a:solidFill>
                  <a:srgbClr val="707070"/>
                </a:solidFill>
                <a:effectLst/>
                <a:latin typeface="Calibri" panose="020F0502020204030204" pitchFamily="34" charset="0"/>
                <a:ea typeface="Cambria" panose="020F0502020204030204" pitchFamily="34" charset="0"/>
                <a:cs typeface="Calibri" panose="020F0502020204030204" pitchFamily="34" charset="0"/>
                <a:hlinkClick r:id="rId4"/>
              </a:rPr>
              <a:t>https://kidshealth.org/en/parents/fiber.html</a:t>
            </a:r>
            <a:endParaRPr lang="en-US" sz="2000" dirty="0">
              <a:solidFill>
                <a:srgbClr val="707070"/>
              </a:solidFill>
              <a:effectLst/>
              <a:latin typeface="Calibri" panose="020F0502020204030204" pitchFamily="34" charset="0"/>
              <a:ea typeface="Cambria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A92E-8A6A-4CD6-81B9-CE535539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59ACC-C4DA-4EEC-BFAD-701929C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0EC9-A25F-424B-9D69-196DC108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Fiber is a type of carbohydrate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Found in the non-digestible part of plant foods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Includes fruits, vegetables, beans, grains, nuts, seeds, legumes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You may see fiber categorized on food label as soluble and insoluble. Both have very important health benefits.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D96FC-3694-440B-A6FA-D2DC430B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7E0B4-AA7C-41BD-9B25-4B44C3D2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E9F3DC-023C-4A52-919C-D87C34BE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9200" cy="8445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j-lt"/>
              </a:rPr>
              <a:t>What is Fiber?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E873C-5C10-4E82-88A9-2CF088D5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98" y="3493050"/>
            <a:ext cx="3964202" cy="2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6AB4-2AC0-46A1-B52B-9C90CAEA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Types of Fiber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1C2E-7CB4-43D2-B6C9-7B51DEA95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 Fiber</a:t>
            </a:r>
          </a:p>
          <a:p>
            <a:pPr lvl="1"/>
            <a:r>
              <a:rPr lang="en-US" dirty="0">
                <a:latin typeface="+mj-lt"/>
              </a:rPr>
              <a:t>Dissolves in water to form a gel like substance</a:t>
            </a:r>
          </a:p>
          <a:p>
            <a:pPr lvl="1"/>
            <a:r>
              <a:rPr lang="en-US" dirty="0">
                <a:latin typeface="+mj-lt"/>
              </a:rPr>
              <a:t>Can slow down passage of food from stomach to intestine</a:t>
            </a:r>
          </a:p>
          <a:p>
            <a:pPr lvl="1"/>
            <a:r>
              <a:rPr lang="en-US" dirty="0">
                <a:latin typeface="+mj-lt"/>
              </a:rPr>
              <a:t>“Heart healthy”- helps move cholesterol out of body</a:t>
            </a:r>
          </a:p>
          <a:p>
            <a:pPr lvl="1"/>
            <a:r>
              <a:rPr lang="en-US" dirty="0">
                <a:latin typeface="+mj-lt"/>
              </a:rPr>
              <a:t>Examples: Oat bran, nuts, seeds, beans, lentils, peas, some fruits and vegetables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7796B-5BF0-4736-B85B-1288E652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F068-2EE1-496A-9F07-654C9450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5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68FA-9E31-4241-A2CE-CCDB3053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Insoluble Fiber</a:t>
            </a:r>
          </a:p>
          <a:p>
            <a:pPr lvl="1"/>
            <a:r>
              <a:rPr lang="en-US" sz="2400" dirty="0">
                <a:latin typeface="+mj-lt"/>
              </a:rPr>
              <a:t>Can be referred to as “roughage”</a:t>
            </a:r>
          </a:p>
          <a:p>
            <a:pPr lvl="1"/>
            <a:r>
              <a:rPr lang="en-US" sz="2400" dirty="0">
                <a:latin typeface="+mj-lt"/>
              </a:rPr>
              <a:t>Does not dissolve in water- holds onto water- creating softer, bulkier stools which can help regulate bowel movements</a:t>
            </a:r>
          </a:p>
          <a:p>
            <a:pPr lvl="1"/>
            <a:r>
              <a:rPr lang="en-US" sz="2400" dirty="0">
                <a:latin typeface="+mj-lt"/>
              </a:rPr>
              <a:t>Supports the good gut bacteria</a:t>
            </a:r>
          </a:p>
          <a:p>
            <a:pPr lvl="1"/>
            <a:r>
              <a:rPr lang="en-US" sz="2400" dirty="0">
                <a:latin typeface="+mj-lt"/>
              </a:rPr>
              <a:t>Wheat bran, vegetables, and whole grains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65CA9-D3CD-49BD-B28F-2426634A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572D-F4ED-4BC4-B93D-62A3154B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97BFC3-5857-4A99-90CF-67029E96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9200" cy="84455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Types of Fiber</a:t>
            </a:r>
          </a:p>
        </p:txBody>
      </p:sp>
    </p:spTree>
    <p:extLst>
      <p:ext uri="{BB962C8B-B14F-4D97-AF65-F5344CB8AC3E}">
        <p14:creationId xmlns:p14="http://schemas.microsoft.com/office/powerpoint/2010/main" val="32480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A33A-F116-4C40-AFBD-1F65865A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Benefits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A9C8-29CE-4811-AB4A-566138A32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Regularity, fiber adds bulk to our stool which helps with digestion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Most passes through the digestive system without breaking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Helps prevent constipation (combined with fluid intake)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Satiety, makes you feel full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Weight control and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Blood glucose control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52116-746C-4404-A635-3D6C2EA2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C3B43-E2E1-48AF-BC11-1E9036D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4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1F5E-C6DE-476E-8B99-EC47CC48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 or Insoluble?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2813C-478C-4715-B42F-EBE4AE57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A9285-1A22-4516-9B4A-86E8EBA0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How to Cook Black Beans (on the Stove) – A Couple Cooks">
            <a:extLst>
              <a:ext uri="{FF2B5EF4-FFF2-40B4-BE49-F238E27FC236}">
                <a16:creationId xmlns:a16="http://schemas.microsoft.com/office/drawing/2014/main" id="{56B28BAC-3A7A-4DFA-B6FC-67C86B846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55" y="1384300"/>
            <a:ext cx="3793490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4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F50D-F0A1-4A06-B0C2-F77E3241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 or Insoluble?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35FC5-C393-48C4-B61B-11820E20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1D300-F344-4FD7-85F5-DF2169E0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What Happens to Your Body When You Eat Cauliflower - Eat This Not That">
            <a:extLst>
              <a:ext uri="{FF2B5EF4-FFF2-40B4-BE49-F238E27FC236}">
                <a16:creationId xmlns:a16="http://schemas.microsoft.com/office/drawing/2014/main" id="{4A991C21-6362-43E4-A505-05827BFD7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33" y="1384300"/>
            <a:ext cx="6473533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2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064D-7FF0-4585-939E-8D3B3FC5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Soluble or Insoluble?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F8F9E-421B-44A4-966E-BAE167EF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7A4F-24C8-4951-B068-2BD3B2E9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640-3FE8-184B-96F3-734B64F530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Top 5 health benefits of spinach - BBC Good Food">
            <a:extLst>
              <a:ext uri="{FF2B5EF4-FFF2-40B4-BE49-F238E27FC236}">
                <a16:creationId xmlns:a16="http://schemas.microsoft.com/office/drawing/2014/main" id="{CFEAF7D9-8534-4426-999D-7357FC413D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28" y="1254916"/>
            <a:ext cx="5228144" cy="47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2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15" ma:contentTypeDescription="Create a new document." ma:contentTypeScope="" ma:versionID="b181db268f726ecc0a03ee307e4fdc99">
  <xsd:schema xmlns:xsd="http://www.w3.org/2001/XMLSchema" xmlns:xs="http://www.w3.org/2001/XMLSchema" xmlns:p="http://schemas.microsoft.com/office/2006/metadata/properties" xmlns:ns2="cc541f54-964c-4b93-a605-435450d3a296" xmlns:ns3="b1cbd802-27c2-4bf7-937d-29fa16864377" targetNamespace="http://schemas.microsoft.com/office/2006/metadata/properties" ma:root="true" ma:fieldsID="bb7bb5889a47c2889caf976b3119156c" ns2:_="" ns3:_="">
    <xsd:import namespace="cc541f54-964c-4b93-a605-435450d3a296"/>
    <xsd:import namespace="b1cbd802-27c2-4bf7-937d-29fa16864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d802-27c2-4bf7-937d-29fa16864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DE5FE2-35FD-44F7-BD93-247663B5A422}"/>
</file>

<file path=customXml/itemProps2.xml><?xml version="1.0" encoding="utf-8"?>
<ds:datastoreItem xmlns:ds="http://schemas.openxmlformats.org/officeDocument/2006/customXml" ds:itemID="{E27030D1-8543-4915-B16F-6BA4D5EBEA7B}"/>
</file>

<file path=customXml/itemProps3.xml><?xml version="1.0" encoding="utf-8"?>
<ds:datastoreItem xmlns:ds="http://schemas.openxmlformats.org/officeDocument/2006/customXml" ds:itemID="{5AD0D996-8754-4126-9F28-F9AA4EF62361}"/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1250</Words>
  <Application>Microsoft Office PowerPoint</Application>
  <PresentationFormat>On-screen Show (4:3)</PresentationFormat>
  <Paragraphs>215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Gotham A</vt:lpstr>
      <vt:lpstr>Office Theme</vt:lpstr>
      <vt:lpstr>Focus on Fiber </vt:lpstr>
      <vt:lpstr>About Me</vt:lpstr>
      <vt:lpstr>What is Fiber?</vt:lpstr>
      <vt:lpstr>Types of Fiber</vt:lpstr>
      <vt:lpstr>Types of Fiber</vt:lpstr>
      <vt:lpstr>Benefits Overview</vt:lpstr>
      <vt:lpstr>Soluble or Insoluble?</vt:lpstr>
      <vt:lpstr>Soluble or Insoluble?</vt:lpstr>
      <vt:lpstr>Soluble or Insoluble?</vt:lpstr>
      <vt:lpstr>Soluble or Insoluble?</vt:lpstr>
      <vt:lpstr>Soluble or Insoluble?</vt:lpstr>
      <vt:lpstr>Soluble or Insoluble?</vt:lpstr>
      <vt:lpstr>How much Fiber Do We Need?</vt:lpstr>
      <vt:lpstr>Fiber in Fruits and Vegetables</vt:lpstr>
      <vt:lpstr>Fiber in Beans, Nuts, Grains</vt:lpstr>
      <vt:lpstr>How to Incorporate Fiber</vt:lpstr>
      <vt:lpstr>Fiber and Tube Feeding</vt:lpstr>
      <vt:lpstr>Constipation in IDD</vt:lpstr>
      <vt:lpstr>The Signs</vt:lpstr>
      <vt:lpstr>Improving Constipation and Quality of Life</vt:lpstr>
      <vt:lpstr>PowerPoint Presentation</vt:lpstr>
      <vt:lpstr>References</vt:lpstr>
    </vt:vector>
  </TitlesOfParts>
  <Company>E and 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Ilene Guy</dc:creator>
  <cp:lastModifiedBy>Kristin Koons</cp:lastModifiedBy>
  <cp:revision>28</cp:revision>
  <dcterms:created xsi:type="dcterms:W3CDTF">2014-09-26T16:36:28Z</dcterms:created>
  <dcterms:modified xsi:type="dcterms:W3CDTF">2021-08-25T15:36:06Z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