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slides/slide14.xml" ContentType="application/vnd.openxmlformats-officedocument.presentationml.slide+xml"/>
  <Override PartName="/ppt/presentation.xml" ContentType="application/vnd.openxmlformats-officedocument.presentationml.presentation.main+xml"/>
  <Override PartName="/ppt/slides/slide1.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notesSlides/notesSlide6.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slideLayouts/slideLayout6.xml" ContentType="application/vnd.openxmlformats-officedocument.presentationml.slideLayout+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Authors.xml" ContentType="application/vnd.openxmlformats-officedocument.presentationml.commentAuthors+xml"/>
  <Override PartName="/ppt/theme/theme2.xml" ContentType="application/vnd.openxmlformats-officedocument.theme+xml"/>
  <Override PartName="/ppt/theme/theme1.xml" ContentType="application/vnd.openxmlformats-officedocument.theme+xml"/>
  <Override PartName="/ppt/theme/theme4.xml" ContentType="application/vnd.openxmlformats-officedocument.theme+xml"/>
  <Override PartName="/ppt/comments/comment1.xml" ContentType="application/vnd.openxmlformats-officedocument.presentationml.comments+xml"/>
  <Override PartName="/ppt/theme/theme3.xml" ContentType="application/vnd.openxmlformats-officedocument.theme+xml"/>
  <Override PartName="/ppt/theme/themeOverride1.xml" ContentType="application/vnd.openxmlformats-officedocument.themeOverride+xml"/>
  <Override PartName="/ppt/charts/chart1.xml" ContentType="application/vnd.openxmlformats-officedocument.drawingml.chart+xml"/>
  <Override PartName="/ppt/notesMasters/notesMaster1.xml" ContentType="application/vnd.openxmlformats-officedocument.presentationml.notesMaster+xml"/>
  <Override PartName="/ppt/theme/theme5.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52" r:id="rId1"/>
    <p:sldMasterId id="2147483688" r:id="rId2"/>
    <p:sldMasterId id="2147483685" r:id="rId3"/>
    <p:sldMasterId id="2147483653" r:id="rId4"/>
  </p:sldMasterIdLst>
  <p:notesMasterIdLst>
    <p:notesMasterId r:id="rId19"/>
  </p:notesMasterIdLst>
  <p:sldIdLst>
    <p:sldId id="264" r:id="rId5"/>
    <p:sldId id="281" r:id="rId6"/>
    <p:sldId id="304" r:id="rId7"/>
    <p:sldId id="301" r:id="rId8"/>
    <p:sldId id="294" r:id="rId9"/>
    <p:sldId id="300" r:id="rId10"/>
    <p:sldId id="303" r:id="rId11"/>
    <p:sldId id="297" r:id="rId12"/>
    <p:sldId id="296" r:id="rId13"/>
    <p:sldId id="288" r:id="rId14"/>
    <p:sldId id="298" r:id="rId15"/>
    <p:sldId id="292" r:id="rId16"/>
    <p:sldId id="299" r:id="rId17"/>
    <p:sldId id="275" r:id="rId18"/>
  </p:sldIdLst>
  <p:sldSz cx="13004800" cy="9753600"/>
  <p:notesSz cx="7010400" cy="9296400"/>
  <p:defaultTextStyle>
    <a:defPPr>
      <a:defRPr lang="en-US"/>
    </a:defPPr>
    <a:lvl1pPr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1pPr>
    <a:lvl2pPr marL="228600" indent="2286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2pPr>
    <a:lvl3pPr marL="457200" indent="4572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3pPr>
    <a:lvl4pPr marL="685800" indent="6858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4pPr>
    <a:lvl5pPr marL="914400" indent="9144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5pPr>
    <a:lvl6pPr marL="22860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6pPr>
    <a:lvl7pPr marL="27432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7pPr>
    <a:lvl8pPr marL="32004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8pPr>
    <a:lvl9pPr marL="36576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9pPr>
  </p:defaultTextStyle>
  <p:extLst>
    <p:ext uri="{EFAFB233-063F-42B5-8137-9DF3F51BA10A}">
      <p15:sldGuideLst xmlns:p15="http://schemas.microsoft.com/office/powerpoint/2012/main" xmlns="">
        <p15:guide id="1" orient="horz" pos="2640" userDrawn="1">
          <p15:clr>
            <a:srgbClr val="A4A3A4"/>
          </p15:clr>
        </p15:guide>
        <p15:guide id="2" pos="40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cker, Adam" initials="TA" lastIdx="13" clrIdx="0">
    <p:extLst/>
  </p:cmAuthor>
  <p:cmAuthor id="2" name="Ann Watts" initials="AW"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323E"/>
    <a:srgbClr val="E95F1A"/>
    <a:srgbClr val="4A535D"/>
    <a:srgbClr val="5EB7E3"/>
    <a:srgbClr val="523F2D"/>
    <a:srgbClr val="F5CD3B"/>
    <a:srgbClr val="3266BE"/>
    <a:srgbClr val="C7C9C9"/>
    <a:srgbClr val="14943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5170" autoAdjust="0"/>
    <p:restoredTop sz="78032" autoAdjust="0"/>
  </p:normalViewPr>
  <p:slideViewPr>
    <p:cSldViewPr showGuides="1">
      <p:cViewPr>
        <p:scale>
          <a:sx n="64" d="100"/>
          <a:sy n="64" d="100"/>
        </p:scale>
        <p:origin x="-1902" y="-96"/>
      </p:cViewPr>
      <p:guideLst>
        <p:guide orient="horz" pos="2640"/>
        <p:guide pos="4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7" d="100"/>
          <a:sy n="87" d="100"/>
        </p:scale>
        <p:origin x="-3768" y="-78"/>
      </p:cViewPr>
      <p:guideLst>
        <p:guide orient="horz" pos="2880"/>
        <p:guide orient="horz" pos="2928"/>
        <p:guide pos="2160"/>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ustomXml" Target="../customXml/item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r>
              <a:rPr lang="en-US" sz="4800" baseline="0" dirty="0"/>
              <a:t>Type Of Residence</a:t>
            </a:r>
          </a:p>
        </c:rich>
      </c:tx>
      <c:layout/>
      <c:overlay val="0"/>
      <c:spPr>
        <a:noFill/>
        <a:ln>
          <a:noFill/>
        </a:ln>
        <a:effectLst/>
      </c:spPr>
    </c:title>
    <c:autoTitleDeleted val="0"/>
    <c:plotArea>
      <c:layout/>
      <c:barChart>
        <c:barDir val="col"/>
        <c:grouping val="clustered"/>
        <c:varyColors val="0"/>
        <c:ser>
          <c:idx val="0"/>
          <c:order val="0"/>
          <c:tx>
            <c:strRef>
              <c:f>Data!$G$35</c:f>
              <c:strCache>
                <c:ptCount val="1"/>
                <c:pt idx="0">
                  <c:v>Colorado '13-14</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Data!$F$36:$F$41</c:f>
              <c:strCache>
                <c:ptCount val="6"/>
                <c:pt idx="0">
                  <c:v>ICF</c:v>
                </c:pt>
                <c:pt idx="1">
                  <c:v>Group Home</c:v>
                </c:pt>
                <c:pt idx="2">
                  <c:v>Independent Home Or Apartment</c:v>
                </c:pt>
                <c:pt idx="3">
                  <c:v>Parent/Relative's Home</c:v>
                </c:pt>
                <c:pt idx="4">
                  <c:v>Foster Care/Host Home</c:v>
                </c:pt>
                <c:pt idx="5">
                  <c:v>Other (Nursing Facility, Homeless, etc.)</c:v>
                </c:pt>
              </c:strCache>
            </c:strRef>
          </c:cat>
          <c:val>
            <c:numRef>
              <c:f>Data!$G$36:$G$41</c:f>
              <c:numCache>
                <c:formatCode>0%</c:formatCode>
                <c:ptCount val="6"/>
                <c:pt idx="0">
                  <c:v>0</c:v>
                </c:pt>
                <c:pt idx="1">
                  <c:v>0.23</c:v>
                </c:pt>
                <c:pt idx="2">
                  <c:v>0.11</c:v>
                </c:pt>
                <c:pt idx="3">
                  <c:v>0.25</c:v>
                </c:pt>
                <c:pt idx="4">
                  <c:v>0.4</c:v>
                </c:pt>
                <c:pt idx="5">
                  <c:v>0.02</c:v>
                </c:pt>
              </c:numCache>
            </c:numRef>
          </c:val>
          <c:extLst xmlns:c16r2="http://schemas.microsoft.com/office/drawing/2015/06/chart">
            <c:ext xmlns:c16="http://schemas.microsoft.com/office/drawing/2014/chart" uri="{C3380CC4-5D6E-409C-BE32-E72D297353CC}">
              <c16:uniqueId val="{00000000-EBE6-4F5D-B474-C17C6BDC5957}"/>
            </c:ext>
          </c:extLst>
        </c:ser>
        <c:ser>
          <c:idx val="1"/>
          <c:order val="1"/>
          <c:tx>
            <c:strRef>
              <c:f>Data!$H$35</c:f>
              <c:strCache>
                <c:ptCount val="1"/>
                <c:pt idx="0">
                  <c:v>Colorado '14-15</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7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Data!$F$36:$F$41</c:f>
              <c:strCache>
                <c:ptCount val="6"/>
                <c:pt idx="0">
                  <c:v>ICF</c:v>
                </c:pt>
                <c:pt idx="1">
                  <c:v>Group Home</c:v>
                </c:pt>
                <c:pt idx="2">
                  <c:v>Independent Home Or Apartment</c:v>
                </c:pt>
                <c:pt idx="3">
                  <c:v>Parent/Relative's Home</c:v>
                </c:pt>
                <c:pt idx="4">
                  <c:v>Foster Care/Host Home</c:v>
                </c:pt>
                <c:pt idx="5">
                  <c:v>Other (Nursing Facility, Homeless, etc.)</c:v>
                </c:pt>
              </c:strCache>
            </c:strRef>
          </c:cat>
          <c:val>
            <c:numRef>
              <c:f>Data!$H$36:$H$41</c:f>
              <c:numCache>
                <c:formatCode>0%</c:formatCode>
                <c:ptCount val="6"/>
                <c:pt idx="0">
                  <c:v>0.06</c:v>
                </c:pt>
                <c:pt idx="1">
                  <c:v>0.33</c:v>
                </c:pt>
                <c:pt idx="2">
                  <c:v>0.17</c:v>
                </c:pt>
                <c:pt idx="3">
                  <c:v>0.34</c:v>
                </c:pt>
                <c:pt idx="4">
                  <c:v>0.08</c:v>
                </c:pt>
                <c:pt idx="5">
                  <c:v>0.02</c:v>
                </c:pt>
              </c:numCache>
            </c:numRef>
          </c:val>
          <c:extLst xmlns:c16r2="http://schemas.microsoft.com/office/drawing/2015/06/chart">
            <c:ext xmlns:c16="http://schemas.microsoft.com/office/drawing/2014/chart" uri="{C3380CC4-5D6E-409C-BE32-E72D297353CC}">
              <c16:uniqueId val="{00000001-EBE6-4F5D-B474-C17C6BDC5957}"/>
            </c:ext>
          </c:extLst>
        </c:ser>
        <c:ser>
          <c:idx val="2"/>
          <c:order val="2"/>
          <c:tx>
            <c:strRef>
              <c:f>Data!$I$35</c:f>
              <c:strCache>
                <c:ptCount val="1"/>
                <c:pt idx="0">
                  <c:v>NCI Average '14-15</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Data!$F$36:$F$41</c:f>
              <c:strCache>
                <c:ptCount val="6"/>
                <c:pt idx="0">
                  <c:v>ICF</c:v>
                </c:pt>
                <c:pt idx="1">
                  <c:v>Group Home</c:v>
                </c:pt>
                <c:pt idx="2">
                  <c:v>Independent Home Or Apartment</c:v>
                </c:pt>
                <c:pt idx="3">
                  <c:v>Parent/Relative's Home</c:v>
                </c:pt>
                <c:pt idx="4">
                  <c:v>Foster Care/Host Home</c:v>
                </c:pt>
                <c:pt idx="5">
                  <c:v>Other (Nursing Facility, Homeless, etc.)</c:v>
                </c:pt>
              </c:strCache>
            </c:strRef>
          </c:cat>
          <c:val>
            <c:numRef>
              <c:f>Data!$I$36:$I$41</c:f>
              <c:numCache>
                <c:formatCode>0%</c:formatCode>
                <c:ptCount val="6"/>
                <c:pt idx="0">
                  <c:v>0</c:v>
                </c:pt>
                <c:pt idx="1">
                  <c:v>0.2</c:v>
                </c:pt>
                <c:pt idx="2">
                  <c:v>0.15</c:v>
                </c:pt>
                <c:pt idx="3">
                  <c:v>0.28999999999999998</c:v>
                </c:pt>
                <c:pt idx="4">
                  <c:v>0.35</c:v>
                </c:pt>
                <c:pt idx="5">
                  <c:v>0</c:v>
                </c:pt>
              </c:numCache>
            </c:numRef>
          </c:val>
          <c:extLst xmlns:c16r2="http://schemas.microsoft.com/office/drawing/2015/06/chart">
            <c:ext xmlns:c16="http://schemas.microsoft.com/office/drawing/2014/chart" uri="{C3380CC4-5D6E-409C-BE32-E72D297353CC}">
              <c16:uniqueId val="{00000002-EBE6-4F5D-B474-C17C6BDC5957}"/>
            </c:ext>
          </c:extLst>
        </c:ser>
        <c:dLbls>
          <c:dLblPos val="inEnd"/>
          <c:showLegendKey val="0"/>
          <c:showVal val="1"/>
          <c:showCatName val="0"/>
          <c:showSerName val="0"/>
          <c:showPercent val="0"/>
          <c:showBubbleSize val="0"/>
        </c:dLbls>
        <c:gapWidth val="65"/>
        <c:axId val="314441728"/>
        <c:axId val="314443264"/>
      </c:barChart>
      <c:catAx>
        <c:axId val="31444172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dk1">
                    <a:lumMod val="75000"/>
                    <a:lumOff val="25000"/>
                  </a:schemeClr>
                </a:solidFill>
                <a:latin typeface="+mn-lt"/>
                <a:ea typeface="+mn-ea"/>
                <a:cs typeface="+mn-cs"/>
              </a:defRPr>
            </a:pPr>
            <a:endParaRPr lang="en-US"/>
          </a:p>
        </c:txPr>
        <c:crossAx val="314443264"/>
        <c:crosses val="autoZero"/>
        <c:auto val="1"/>
        <c:lblAlgn val="ctr"/>
        <c:lblOffset val="100"/>
        <c:noMultiLvlLbl val="0"/>
      </c:catAx>
      <c:valAx>
        <c:axId val="31444326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314441728"/>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7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2">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7-06-06T08:07:24.508" idx="13">
    <p:pos x="7258" y="3091"/>
    <p:text>This is a really important point. I don't think a lot of people relize you can ask for this and that this is the offical term. I have a good story about this one.</p:text>
    <p:extLst>
      <p:ext uri="{C676402C-5697-4E1C-873F-D02D1690AC5C}">
        <p15:threadingInfo xmlns:p15="http://schemas.microsoft.com/office/powerpoint/2012/main" xmlns=""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p:cNvSpPr>
            <a:spLocks noGrp="1" noRot="1" noChangeAspect="1"/>
          </p:cNvSpPr>
          <p:nvPr>
            <p:ph type="sldImg" idx="2"/>
          </p:nvPr>
        </p:nvSpPr>
        <p:spPr bwMode="auto">
          <a:xfrm>
            <a:off x="1181100" y="696913"/>
            <a:ext cx="4648200" cy="3486150"/>
          </a:xfrm>
          <a:prstGeom prst="rect">
            <a:avLst/>
          </a:prstGeom>
          <a:noFill/>
          <a:ln w="12700" cap="rnd">
            <a:noFill/>
            <a:round/>
            <a:headEnd/>
            <a:tailEnd/>
          </a:ln>
        </p:spPr>
      </p:sp>
      <p:sp>
        <p:nvSpPr>
          <p:cNvPr id="10242" name="Rectangle 2"/>
          <p:cNvSpPr>
            <a:spLocks noGrp="1"/>
          </p:cNvSpPr>
          <p:nvPr>
            <p:ph type="body" sz="quarter" idx="3"/>
          </p:nvPr>
        </p:nvSpPr>
        <p:spPr bwMode="auto">
          <a:xfrm>
            <a:off x="934720" y="4415790"/>
            <a:ext cx="5140960" cy="4183380"/>
          </a:xfrm>
          <a:prstGeom prst="rect">
            <a:avLst/>
          </a:prstGeom>
          <a:noFill/>
          <a:ln w="12700" cap="rnd" cmpd="sng">
            <a:noFill/>
            <a:prstDash val="solid"/>
            <a:round/>
            <a:headEnd type="none" w="med" len="med"/>
            <a:tailEnd type="none" w="med" len="med"/>
          </a:ln>
          <a:effectLst/>
        </p:spPr>
        <p:txBody>
          <a:bodyPr vert="horz" wrap="square" lIns="93177" tIns="46589" rIns="93177" bIns="46589" numCol="1" anchor="t" anchorCtr="0" compatLnSpc="1">
            <a:prstTxWarp prst="textNoShape">
              <a:avLst/>
            </a:prstTxWarp>
          </a:bodyPr>
          <a:lstStyle/>
          <a:p>
            <a:pPr lvl="0"/>
            <a:r>
              <a:rPr lang="en-US" noProof="0">
                <a:sym typeface="Avenir" charset="0"/>
              </a:rPr>
              <a:t>Click to edit Master text styles</a:t>
            </a:r>
          </a:p>
          <a:p>
            <a:pPr lvl="1"/>
            <a:r>
              <a:rPr lang="en-US" noProof="0">
                <a:sym typeface="Avenir" charset="0"/>
              </a:rPr>
              <a:t>Second level</a:t>
            </a:r>
          </a:p>
          <a:p>
            <a:pPr lvl="2"/>
            <a:r>
              <a:rPr lang="en-US" noProof="0">
                <a:sym typeface="Avenir" charset="0"/>
              </a:rPr>
              <a:t>Third level</a:t>
            </a:r>
          </a:p>
          <a:p>
            <a:pPr lvl="3"/>
            <a:r>
              <a:rPr lang="en-US" noProof="0">
                <a:sym typeface="Avenir" charset="0"/>
              </a:rPr>
              <a:t>Fourth level</a:t>
            </a:r>
          </a:p>
          <a:p>
            <a:pPr lvl="4"/>
            <a:r>
              <a:rPr lang="en-US" noProof="0">
                <a:sym typeface="Avenir" charset="0"/>
              </a:rPr>
              <a:t>Fifth level</a:t>
            </a:r>
          </a:p>
        </p:txBody>
      </p:sp>
    </p:spTree>
    <p:extLst>
      <p:ext uri="{BB962C8B-B14F-4D97-AF65-F5344CB8AC3E}">
        <p14:creationId xmlns:p14="http://schemas.microsoft.com/office/powerpoint/2010/main" val="3247773485"/>
      </p:ext>
    </p:extLst>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2200" kern="1200">
        <a:solidFill>
          <a:srgbClr val="000000"/>
        </a:solidFill>
        <a:latin typeface="Avenir" charset="0"/>
        <a:ea typeface="Avenir" charset="0"/>
        <a:cs typeface="Avenir" charset="0"/>
        <a:sym typeface="Avenir" charset="0"/>
      </a:defRPr>
    </a:lvl1pPr>
    <a:lvl2pPr marL="228600" algn="l" defTabSz="457200" rtl="0" eaLnBrk="0" fontAlgn="base" hangingPunct="0">
      <a:lnSpc>
        <a:spcPct val="125000"/>
      </a:lnSpc>
      <a:spcBef>
        <a:spcPct val="0"/>
      </a:spcBef>
      <a:spcAft>
        <a:spcPct val="0"/>
      </a:spcAft>
      <a:defRPr sz="2200" kern="1200">
        <a:solidFill>
          <a:srgbClr val="000000"/>
        </a:solidFill>
        <a:latin typeface="Avenir" charset="0"/>
        <a:ea typeface="Avenir" charset="0"/>
        <a:cs typeface="Avenir" charset="0"/>
        <a:sym typeface="Avenir" charset="0"/>
      </a:defRPr>
    </a:lvl2pPr>
    <a:lvl3pPr marL="457200" algn="l" defTabSz="457200" rtl="0" eaLnBrk="0" fontAlgn="base" hangingPunct="0">
      <a:lnSpc>
        <a:spcPct val="125000"/>
      </a:lnSpc>
      <a:spcBef>
        <a:spcPct val="0"/>
      </a:spcBef>
      <a:spcAft>
        <a:spcPct val="0"/>
      </a:spcAft>
      <a:defRPr sz="2200" kern="1200">
        <a:solidFill>
          <a:srgbClr val="000000"/>
        </a:solidFill>
        <a:latin typeface="Avenir" charset="0"/>
        <a:ea typeface="Avenir" charset="0"/>
        <a:cs typeface="Avenir" charset="0"/>
        <a:sym typeface="Avenir" charset="0"/>
      </a:defRPr>
    </a:lvl3pPr>
    <a:lvl4pPr marL="685800" algn="l" defTabSz="457200" rtl="0" eaLnBrk="0" fontAlgn="base" hangingPunct="0">
      <a:lnSpc>
        <a:spcPct val="125000"/>
      </a:lnSpc>
      <a:spcBef>
        <a:spcPct val="0"/>
      </a:spcBef>
      <a:spcAft>
        <a:spcPct val="0"/>
      </a:spcAft>
      <a:defRPr sz="2200" kern="1200">
        <a:solidFill>
          <a:srgbClr val="000000"/>
        </a:solidFill>
        <a:latin typeface="Avenir" charset="0"/>
        <a:ea typeface="Avenir" charset="0"/>
        <a:cs typeface="Avenir" charset="0"/>
        <a:sym typeface="Avenir" charset="0"/>
      </a:defRPr>
    </a:lvl4pPr>
    <a:lvl5pPr marL="914400" algn="l" defTabSz="457200" rtl="0" eaLnBrk="0" fontAlgn="base" hangingPunct="0">
      <a:lnSpc>
        <a:spcPct val="125000"/>
      </a:lnSpc>
      <a:spcBef>
        <a:spcPct val="0"/>
      </a:spcBef>
      <a:spcAft>
        <a:spcPct val="0"/>
      </a:spcAft>
      <a:defRPr sz="2200" kern="1200">
        <a:solidFill>
          <a:srgbClr val="000000"/>
        </a:solidFill>
        <a:latin typeface="Avenir" charset="0"/>
        <a:ea typeface="Avenir" charset="0"/>
        <a:cs typeface="Avenir" charset="0"/>
        <a:sym typeface="Avenir"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939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sz="1600" dirty="0"/>
              <a:t>Adam</a:t>
            </a:r>
          </a:p>
          <a:p>
            <a:pPr defTabSz="465887">
              <a:defRPr/>
            </a:pPr>
            <a:endParaRPr lang="en-US" sz="1600" dirty="0"/>
          </a:p>
          <a:p>
            <a:pPr defTabSz="465887">
              <a:defRPr/>
            </a:pPr>
            <a:r>
              <a:rPr lang="en-US" sz="1600" dirty="0"/>
              <a:t>This could be someone at the local housing authority, continuum of care or a knowledgeable case manager.</a:t>
            </a:r>
          </a:p>
          <a:p>
            <a:pPr defTabSz="465887">
              <a:defRPr/>
            </a:pPr>
            <a:r>
              <a:rPr lang="en-US" sz="1600" dirty="0"/>
              <a:t>Who has the shortest wait lists?  Who administers what programs? </a:t>
            </a:r>
          </a:p>
          <a:p>
            <a:pPr defTabSz="465887">
              <a:defRPr/>
            </a:pPr>
            <a:endParaRPr lang="en-US" sz="1600" dirty="0"/>
          </a:p>
          <a:p>
            <a:pPr defTabSz="465887">
              <a:defRPr/>
            </a:pPr>
            <a:r>
              <a:rPr lang="en-US" sz="1600" dirty="0"/>
              <a:t>so they can trust that if a crisis occurs with a client you serve you are just a phone call away</a:t>
            </a:r>
          </a:p>
          <a:p>
            <a:pPr defTabSz="465887">
              <a:defRPr/>
            </a:pPr>
            <a:r>
              <a:rPr lang="en-US" sz="1600" dirty="0"/>
              <a:t>This will help with finding housing for clients, because you can create a resource list of landlord to call when a client you serve needs a new </a:t>
            </a:r>
            <a:r>
              <a:rPr lang="en-US" sz="1600" dirty="0" smtClean="0"/>
              <a:t>home</a:t>
            </a:r>
            <a:endParaRPr lang="en-US" sz="1600" dirty="0"/>
          </a:p>
        </p:txBody>
      </p:sp>
    </p:spTree>
    <p:extLst>
      <p:ext uri="{BB962C8B-B14F-4D97-AF65-F5344CB8AC3E}">
        <p14:creationId xmlns:p14="http://schemas.microsoft.com/office/powerpoint/2010/main" val="607229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dirty="0"/>
          </a:p>
          <a:p>
            <a:pPr defTabSz="465887">
              <a:defRPr/>
            </a:pPr>
            <a:r>
              <a:rPr lang="en-US" dirty="0" smtClean="0"/>
              <a:t>Ann</a:t>
            </a:r>
            <a:endParaRPr lang="en-US" dirty="0"/>
          </a:p>
          <a:p>
            <a:endParaRPr lang="en-US" dirty="0"/>
          </a:p>
        </p:txBody>
      </p:sp>
    </p:spTree>
    <p:extLst>
      <p:ext uri="{BB962C8B-B14F-4D97-AF65-F5344CB8AC3E}">
        <p14:creationId xmlns:p14="http://schemas.microsoft.com/office/powerpoint/2010/main" val="607229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0" y="4415790"/>
            <a:ext cx="5140960" cy="4575810"/>
          </a:xfrm>
        </p:spPr>
        <p:txBody>
          <a:bodyPr/>
          <a:lstStyle/>
          <a:p>
            <a:r>
              <a:rPr lang="en-US" sz="1400" dirty="0" smtClean="0"/>
              <a:t>Ann</a:t>
            </a:r>
          </a:p>
          <a:p>
            <a:r>
              <a:rPr lang="en-US" sz="1400" dirty="0" smtClean="0"/>
              <a:t>Refuse </a:t>
            </a:r>
            <a:r>
              <a:rPr lang="en-US" sz="1400" dirty="0"/>
              <a:t>to sell or rent a dwelling</a:t>
            </a:r>
          </a:p>
          <a:p>
            <a:r>
              <a:rPr lang="en-US" sz="1400" dirty="0"/>
              <a:t>Refuse to negotiate for housing</a:t>
            </a:r>
          </a:p>
          <a:p>
            <a:r>
              <a:rPr lang="en-US" sz="1400" dirty="0"/>
              <a:t>Say housing is unavailable when it is in fact available</a:t>
            </a:r>
          </a:p>
          <a:p>
            <a:r>
              <a:rPr lang="en-US" sz="1400" dirty="0"/>
              <a:t>Charge more for the same housing or service</a:t>
            </a:r>
          </a:p>
          <a:p>
            <a:r>
              <a:rPr lang="en-US" sz="1400" dirty="0"/>
              <a:t>Set different terms, conditions or privileges for housing sales, rental, lending, or insurance transactions</a:t>
            </a:r>
          </a:p>
          <a:p>
            <a:r>
              <a:rPr lang="en-US" sz="1400" dirty="0"/>
              <a:t>Refuse to make reasonable accommodations or modifications to allow a disabled person to use a dwelling</a:t>
            </a:r>
          </a:p>
          <a:p>
            <a:r>
              <a:rPr lang="en-US" sz="1400" dirty="0"/>
              <a:t>Advertise in a way that indicates any limitation or preference for one protected class over another</a:t>
            </a:r>
          </a:p>
          <a:p>
            <a:r>
              <a:rPr lang="en-US" sz="1400" dirty="0"/>
              <a:t>Steer or direct prospective renters or buyers to certain neighborhoods</a:t>
            </a:r>
          </a:p>
          <a:p>
            <a:r>
              <a:rPr lang="en-US" sz="1400" dirty="0"/>
              <a:t>Threaten or interfere with any person in the exercise or enjoyment of a fair housing right</a:t>
            </a:r>
          </a:p>
          <a:p>
            <a:r>
              <a:rPr lang="en-US" sz="1400" dirty="0"/>
              <a:t>Fail to design or construct housing in an accessible manner</a:t>
            </a:r>
          </a:p>
          <a:p>
            <a:endParaRPr lang="en-US" sz="1400" dirty="0"/>
          </a:p>
        </p:txBody>
      </p:sp>
    </p:spTree>
    <p:extLst>
      <p:ext uri="{BB962C8B-B14F-4D97-AF65-F5344CB8AC3E}">
        <p14:creationId xmlns:p14="http://schemas.microsoft.com/office/powerpoint/2010/main" val="2026641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dirty="0"/>
          </a:p>
          <a:p>
            <a:pPr defTabSz="465887">
              <a:defRPr/>
            </a:pPr>
            <a:r>
              <a:rPr lang="en-US"/>
              <a:t>Ann</a:t>
            </a:r>
            <a:endParaRPr lang="en-US" dirty="0"/>
          </a:p>
          <a:p>
            <a:endParaRPr lang="en-US" dirty="0"/>
          </a:p>
        </p:txBody>
      </p:sp>
    </p:spTree>
    <p:extLst>
      <p:ext uri="{BB962C8B-B14F-4D97-AF65-F5344CB8AC3E}">
        <p14:creationId xmlns:p14="http://schemas.microsoft.com/office/powerpoint/2010/main" val="607229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34580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Adam</a:t>
            </a:r>
          </a:p>
        </p:txBody>
      </p:sp>
    </p:spTree>
    <p:extLst>
      <p:ext uri="{BB962C8B-B14F-4D97-AF65-F5344CB8AC3E}">
        <p14:creationId xmlns:p14="http://schemas.microsoft.com/office/powerpoint/2010/main" val="366039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0" y="4415790"/>
            <a:ext cx="5140960" cy="4423410"/>
          </a:xfrm>
        </p:spPr>
        <p:txBody>
          <a:bodyPr/>
          <a:lstStyle/>
          <a:p>
            <a:r>
              <a:rPr lang="en-US" sz="1600" dirty="0"/>
              <a:t>Adam - The National Core Indicators© (NCI) program is a voluntary effort by state developmental disability agencies to gauge their own performance using a common and nationally validated set of measures</a:t>
            </a:r>
          </a:p>
          <a:p>
            <a:endParaRPr lang="en-US" sz="1600" dirty="0"/>
          </a:p>
          <a:p>
            <a:r>
              <a:rPr lang="en-US" sz="1600" dirty="0"/>
              <a:t>The effort is coordinated by the National Association of State Directors of Developmental Disabilities Services (NASDDDS) in collaboration with the Human Services Research Institute (HSRI) </a:t>
            </a:r>
          </a:p>
          <a:p>
            <a:endParaRPr lang="en-US" sz="1600" dirty="0"/>
          </a:p>
          <a:p>
            <a:r>
              <a:rPr lang="en-US" sz="1600" dirty="0"/>
              <a:t>NCI has developed a set of more than 100 standard performance measures (or “indicators”) that states use to assess the outcomes of services provided to individuals and their families </a:t>
            </a:r>
          </a:p>
          <a:p>
            <a:endParaRPr lang="en-US" sz="1600" dirty="0"/>
          </a:p>
        </p:txBody>
      </p:sp>
    </p:spTree>
    <p:extLst>
      <p:ext uri="{BB962C8B-B14F-4D97-AF65-F5344CB8AC3E}">
        <p14:creationId xmlns:p14="http://schemas.microsoft.com/office/powerpoint/2010/main" val="1340965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Adam</a:t>
            </a:r>
          </a:p>
          <a:p>
            <a:r>
              <a:rPr lang="en-US" dirty="0"/>
              <a:t>DD clients who face homelessness can,</a:t>
            </a:r>
            <a:r>
              <a:rPr lang="en-US" baseline="0" dirty="0"/>
              <a:t> on an emergency basis, get on the DD waiver and get residential services.</a:t>
            </a:r>
          </a:p>
          <a:p>
            <a:endParaRPr lang="en-US" dirty="0"/>
          </a:p>
          <a:p>
            <a:r>
              <a:rPr lang="en-US" dirty="0"/>
              <a:t>Ann</a:t>
            </a:r>
            <a:r>
              <a:rPr lang="en-US" baseline="0" dirty="0"/>
              <a:t> – rest of housing types</a:t>
            </a:r>
            <a:endParaRPr lang="en-US" dirty="0"/>
          </a:p>
        </p:txBody>
      </p:sp>
    </p:spTree>
    <p:extLst>
      <p:ext uri="{BB962C8B-B14F-4D97-AF65-F5344CB8AC3E}">
        <p14:creationId xmlns:p14="http://schemas.microsoft.com/office/powerpoint/2010/main" val="366039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a:t>
            </a:r>
          </a:p>
          <a:p>
            <a:pPr marL="342900" indent="-342900">
              <a:buFontTx/>
              <a:buChar char="-"/>
            </a:pPr>
            <a:r>
              <a:rPr lang="en-US" dirty="0" smtClean="0"/>
              <a:t>Nationally, 23% of federally funded vouchers go to non-elderly disabled</a:t>
            </a:r>
          </a:p>
          <a:p>
            <a:pPr marL="342900" indent="-342900">
              <a:buFontTx/>
              <a:buChar char="-"/>
            </a:pPr>
            <a:r>
              <a:rPr lang="en-US" dirty="0" smtClean="0"/>
              <a:t>In CO its 30%</a:t>
            </a:r>
          </a:p>
          <a:p>
            <a:pPr marL="342900" indent="-342900">
              <a:buFontTx/>
              <a:buChar char="-"/>
            </a:pPr>
            <a:r>
              <a:rPr lang="en-US" dirty="0" smtClean="0"/>
              <a:t>In</a:t>
            </a:r>
            <a:r>
              <a:rPr lang="en-US" baseline="0" dirty="0" smtClean="0"/>
              <a:t> DOH’s programs, 66% (83% includes elderly w/disabilities)</a:t>
            </a:r>
            <a:endParaRPr lang="en-US" dirty="0"/>
          </a:p>
        </p:txBody>
      </p:sp>
    </p:spTree>
    <p:extLst>
      <p:ext uri="{BB962C8B-B14F-4D97-AF65-F5344CB8AC3E}">
        <p14:creationId xmlns:p14="http://schemas.microsoft.com/office/powerpoint/2010/main" val="212808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a:t>
            </a:r>
          </a:p>
          <a:p>
            <a:endParaRPr lang="en-US" dirty="0" smtClean="0"/>
          </a:p>
          <a:p>
            <a:r>
              <a:rPr lang="en-US" dirty="0" smtClean="0"/>
              <a:t>Adam – emphasize</a:t>
            </a:r>
            <a:r>
              <a:rPr lang="en-US" baseline="0" dirty="0" smtClean="0"/>
              <a:t> the mutual rescission of lease w/a story</a:t>
            </a:r>
            <a:endParaRPr lang="en-US" dirty="0"/>
          </a:p>
        </p:txBody>
      </p:sp>
    </p:spTree>
    <p:extLst>
      <p:ext uri="{BB962C8B-B14F-4D97-AF65-F5344CB8AC3E}">
        <p14:creationId xmlns:p14="http://schemas.microsoft.com/office/powerpoint/2010/main" val="366039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Adam</a:t>
            </a:r>
          </a:p>
        </p:txBody>
      </p:sp>
    </p:spTree>
    <p:extLst>
      <p:ext uri="{BB962C8B-B14F-4D97-AF65-F5344CB8AC3E}">
        <p14:creationId xmlns:p14="http://schemas.microsoft.com/office/powerpoint/2010/main" val="366039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a:t>
            </a:r>
          </a:p>
        </p:txBody>
      </p:sp>
    </p:spTree>
    <p:extLst>
      <p:ext uri="{BB962C8B-B14F-4D97-AF65-F5344CB8AC3E}">
        <p14:creationId xmlns:p14="http://schemas.microsoft.com/office/powerpoint/2010/main" val="366039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a:t>
            </a:r>
          </a:p>
        </p:txBody>
      </p:sp>
    </p:spTree>
    <p:extLst>
      <p:ext uri="{BB962C8B-B14F-4D97-AF65-F5344CB8AC3E}">
        <p14:creationId xmlns:p14="http://schemas.microsoft.com/office/powerpoint/2010/main" val="366039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4725" y="3548063"/>
            <a:ext cx="11055350" cy="2090737"/>
          </a:xfrm>
        </p:spPr>
        <p:txBody>
          <a:body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1951038" y="5638800"/>
            <a:ext cx="9102725" cy="2381250"/>
          </a:xfrm>
          <a:prstGeom prst="rect">
            <a:avLst/>
          </a:prstGeom>
        </p:spPr>
        <p:txBody>
          <a:bodyPr vert="horz"/>
          <a:lstStyle>
            <a:lvl1pPr marL="0" indent="0" algn="ctr">
              <a:buNone/>
              <a:defRPr>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444501"/>
            <a:ext cx="10741025" cy="850899"/>
          </a:xfrm>
          <a:prstGeom prst="rect">
            <a:avLst/>
          </a:prstGeom>
        </p:spPr>
        <p:txBody>
          <a:bodyPr/>
          <a:lstStyle>
            <a:lvl1pPr algn="l">
              <a:defRPr sz="4800" b="0">
                <a:solidFill>
                  <a:srgbClr val="53585F"/>
                </a:solidFill>
              </a:defRPr>
            </a:lvl1pPr>
          </a:lstStyle>
          <a:p>
            <a:r>
              <a:rPr lang="en-US" dirty="0"/>
              <a:t>Click to edit Master title style</a:t>
            </a:r>
          </a:p>
        </p:txBody>
      </p:sp>
      <p:sp>
        <p:nvSpPr>
          <p:cNvPr id="3" name="Content Placeholder 2"/>
          <p:cNvSpPr>
            <a:spLocks noGrp="1"/>
          </p:cNvSpPr>
          <p:nvPr>
            <p:ph idx="1"/>
          </p:nvPr>
        </p:nvSpPr>
        <p:spPr>
          <a:xfrm>
            <a:off x="650875" y="3962400"/>
            <a:ext cx="11703050" cy="4216400"/>
          </a:xfrm>
          <a:prstGeom prst="rect">
            <a:avLst/>
          </a:prstGeom>
        </p:spPr>
        <p:txBody>
          <a:bodyPr vert="horz"/>
          <a:lstStyle>
            <a:lvl1pPr>
              <a:defRPr sz="2400">
                <a:solidFill>
                  <a:srgbClr val="FFFFFF"/>
                </a:solidFill>
              </a:defRPr>
            </a:lvl1pPr>
            <a:lvl2pPr>
              <a:defRPr sz="2400">
                <a:solidFill>
                  <a:srgbClr val="FFFFFF"/>
                </a:solidFill>
              </a:defRPr>
            </a:lvl2pPr>
            <a:lvl3pPr>
              <a:defRPr sz="2400">
                <a:solidFill>
                  <a:srgbClr val="FFFFFF"/>
                </a:solidFill>
              </a:defRPr>
            </a:lvl3pPr>
            <a:lvl4pPr>
              <a:defRPr sz="2400">
                <a:solidFill>
                  <a:srgbClr val="FFFFFF"/>
                </a:solidFill>
              </a:defRPr>
            </a:lvl4pPr>
            <a:lvl5pPr>
              <a:defRPr sz="240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0"/>
          </p:nvPr>
        </p:nvSpPr>
        <p:spPr>
          <a:xfrm>
            <a:off x="650875" y="1447800"/>
            <a:ext cx="11703050" cy="421640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5000" y="3962400"/>
            <a:ext cx="11734800" cy="2312987"/>
          </a:xfrm>
        </p:spPr>
        <p:txBody>
          <a:bodyPr/>
          <a:lstStyle/>
          <a:p>
            <a:r>
              <a:rPr lang="en-US" dirty="0"/>
              <a:t>Click to edit </a:t>
            </a:r>
            <a:br>
              <a:rPr lang="en-US" dirty="0"/>
            </a:br>
            <a:r>
              <a:rPr lang="en-US" dirty="0"/>
              <a:t>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4725" y="3548063"/>
            <a:ext cx="11055350" cy="2090737"/>
          </a:xfrm>
        </p:spPr>
        <p:txBody>
          <a:bodyPr anchor="b"/>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1951038" y="5791200"/>
            <a:ext cx="9102725" cy="2228850"/>
          </a:xfrm>
          <a:prstGeom prst="rect">
            <a:avLst/>
          </a:prstGeom>
        </p:spPr>
        <p:txBody>
          <a:bodyPr vert="horz" anchor="t"/>
          <a:lstStyle>
            <a:lvl1pPr marL="0" indent="0" algn="ctr">
              <a:buNone/>
              <a:defRPr>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5000" y="3962400"/>
            <a:ext cx="11734800" cy="2312987"/>
          </a:xfrm>
        </p:spPr>
        <p:txBody>
          <a:bodyPr/>
          <a:lstStyle/>
          <a:p>
            <a:r>
              <a:rPr lang="en-US" dirty="0"/>
              <a:t>Click to edit </a:t>
            </a:r>
            <a:br>
              <a:rPr lang="en-US" dirty="0"/>
            </a:br>
            <a:r>
              <a:rPr lang="en-US" dirty="0"/>
              <a:t>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16000" y="2536825"/>
            <a:ext cx="10972800" cy="2090737"/>
          </a:xfrm>
          <a:prstGeom prst="rect">
            <a:avLst/>
          </a:prstGeom>
        </p:spPr>
        <p:txBody>
          <a:bodyPr anchor="b"/>
          <a:lstStyle>
            <a:lvl1pPr algn="ctr">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1016000" y="4822825"/>
            <a:ext cx="10972800" cy="2492375"/>
          </a:xfrm>
          <a:prstGeom prst="rect">
            <a:avLst/>
          </a:prstGeom>
        </p:spPr>
        <p:txBody>
          <a:bodyPr vert="horz" anchor="t"/>
          <a:lstStyle>
            <a:lvl1pPr marL="0" indent="0" algn="ctr">
              <a:buNone/>
              <a:defRPr>
                <a:solidFill>
                  <a:srgbClr val="53585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6" name="Text Placeholder 4"/>
          <p:cNvSpPr>
            <a:spLocks noGrp="1"/>
          </p:cNvSpPr>
          <p:nvPr>
            <p:ph type="body" sz="quarter" idx="10" hasCustomPrompt="1"/>
          </p:nvPr>
        </p:nvSpPr>
        <p:spPr>
          <a:xfrm>
            <a:off x="1016000" y="1752600"/>
            <a:ext cx="10972800" cy="628776"/>
          </a:xfrm>
          <a:prstGeom prst="rect">
            <a:avLst/>
          </a:prstGeom>
        </p:spPr>
        <p:txBody>
          <a:bodyPr vert="horz"/>
          <a:lstStyle>
            <a:lvl1pPr algn="ctr">
              <a:defRPr sz="3200">
                <a:solidFill>
                  <a:schemeClr val="bg2"/>
                </a:solidFill>
              </a:defRPr>
            </a:lvl1pPr>
          </a:lstStyle>
          <a:p>
            <a:pPr lvl="0"/>
            <a:r>
              <a:rPr lang="en-US" dirty="0"/>
              <a:t>SECTION 1</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35000" y="1447800"/>
            <a:ext cx="10972800" cy="2286000"/>
          </a:xfrm>
          <a:prstGeom prst="rect">
            <a:avLst/>
          </a:prstGeom>
        </p:spPr>
        <p:txBody>
          <a:bodyPr anchor="b"/>
          <a:lstStyle>
            <a:lvl1pPr algn="l">
              <a:defRPr sz="6000" b="0"/>
            </a:lvl1pPr>
          </a:lstStyle>
          <a:p>
            <a:r>
              <a:rPr lang="en-US" dirty="0"/>
              <a:t>Click to Edit Master Title Style</a:t>
            </a:r>
          </a:p>
        </p:txBody>
      </p:sp>
      <p:sp>
        <p:nvSpPr>
          <p:cNvPr id="7" name="Content Placeholder 2"/>
          <p:cNvSpPr>
            <a:spLocks noGrp="1"/>
          </p:cNvSpPr>
          <p:nvPr>
            <p:ph idx="1" hasCustomPrompt="1"/>
          </p:nvPr>
        </p:nvSpPr>
        <p:spPr>
          <a:xfrm>
            <a:off x="650875" y="3886200"/>
            <a:ext cx="10972800" cy="4572000"/>
          </a:xfrm>
          <a:prstGeom prst="rect">
            <a:avLst/>
          </a:prstGeom>
        </p:spPr>
        <p:txBody>
          <a:bodyPr vert="horz"/>
          <a:lstStyle>
            <a:lvl1pPr>
              <a:defRPr baseline="0">
                <a:solidFill>
                  <a:srgbClr val="53585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 for small amount of text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635000" y="533400"/>
            <a:ext cx="10972800" cy="1249680"/>
          </a:xfrm>
          <a:prstGeom prst="rect">
            <a:avLst/>
          </a:prstGeom>
        </p:spPr>
        <p:txBody>
          <a:bodyPr anchor="t"/>
          <a:lstStyle>
            <a:lvl1pPr algn="l">
              <a:defRPr sz="6000" b="0">
                <a:solidFill>
                  <a:srgbClr val="53585F"/>
                </a:solidFill>
              </a:defRPr>
            </a:lvl1pPr>
          </a:lstStyle>
          <a:p>
            <a:r>
              <a:rPr lang="en-US" dirty="0"/>
              <a:t>Click to edit Master title style</a:t>
            </a:r>
          </a:p>
        </p:txBody>
      </p:sp>
      <p:sp>
        <p:nvSpPr>
          <p:cNvPr id="7" name="Content Placeholder 2"/>
          <p:cNvSpPr>
            <a:spLocks noGrp="1"/>
          </p:cNvSpPr>
          <p:nvPr>
            <p:ph idx="1" hasCustomPrompt="1"/>
          </p:nvPr>
        </p:nvSpPr>
        <p:spPr>
          <a:xfrm>
            <a:off x="650875" y="1905000"/>
            <a:ext cx="10972800" cy="6553200"/>
          </a:xfrm>
          <a:prstGeom prst="rect">
            <a:avLst/>
          </a:prstGeom>
        </p:spPr>
        <p:txBody>
          <a:bodyPr vert="horz"/>
          <a:lstStyle>
            <a:lvl1pPr>
              <a:defRPr baseline="0">
                <a:solidFill>
                  <a:srgbClr val="53585F"/>
                </a:solidFill>
              </a:defRPr>
            </a:lvl1pPr>
            <a:lvl2pPr>
              <a:defRPr>
                <a:solidFill>
                  <a:srgbClr val="53585F"/>
                </a:solidFill>
              </a:defRPr>
            </a:lvl2pPr>
            <a:lvl3pPr>
              <a:defRPr>
                <a:solidFill>
                  <a:srgbClr val="53585F"/>
                </a:solidFill>
              </a:defRPr>
            </a:lvl3pPr>
            <a:lvl4pPr>
              <a:defRPr>
                <a:solidFill>
                  <a:srgbClr val="53585F"/>
                </a:solidFill>
              </a:defRPr>
            </a:lvl4pPr>
            <a:lvl5pPr>
              <a:defRPr>
                <a:solidFill>
                  <a:srgbClr val="53585F"/>
                </a:solidFill>
              </a:defRPr>
            </a:lvl5pPr>
          </a:lstStyle>
          <a:p>
            <a:pPr lvl="0"/>
            <a:r>
              <a:rPr lang="en-US" dirty="0"/>
              <a:t>Click to edit Master text styles for long amount of text</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6249"/>
            <a:ext cx="9753600" cy="3395698"/>
          </a:xfrm>
          <a:prstGeom prst="rect">
            <a:avLst/>
          </a:prstGeom>
        </p:spPr>
        <p:txBody>
          <a:bodyPr lIns="109234" tIns="54617" rIns="109234" bIns="54617" anchor="b"/>
          <a:lstStyle>
            <a:lvl1pPr algn="ctr">
              <a:defRPr sz="7200"/>
            </a:lvl1pPr>
          </a:lstStyle>
          <a:p>
            <a:r>
              <a:rPr lang="en-US"/>
              <a:t>Click to edit Master title style</a:t>
            </a:r>
          </a:p>
        </p:txBody>
      </p:sp>
      <p:sp>
        <p:nvSpPr>
          <p:cNvPr id="3" name="Subtitle 2"/>
          <p:cNvSpPr>
            <a:spLocks noGrp="1"/>
          </p:cNvSpPr>
          <p:nvPr>
            <p:ph type="subTitle" idx="1"/>
          </p:nvPr>
        </p:nvSpPr>
        <p:spPr>
          <a:xfrm>
            <a:off x="1625600" y="5122898"/>
            <a:ext cx="9753600" cy="2354862"/>
          </a:xfrm>
          <a:prstGeom prst="rect">
            <a:avLst/>
          </a:prstGeom>
        </p:spPr>
        <p:txBody>
          <a:bodyPr lIns="109234" tIns="54617" rIns="109234" bIns="54617"/>
          <a:lstStyle>
            <a:lvl1pPr marL="0" indent="0" algn="ctr">
              <a:buNone/>
              <a:defRPr sz="2900"/>
            </a:lvl1pPr>
            <a:lvl2pPr marL="546171" indent="0" algn="ctr">
              <a:buNone/>
              <a:defRPr sz="2400"/>
            </a:lvl2pPr>
            <a:lvl3pPr marL="1092342" indent="0" algn="ctr">
              <a:buNone/>
              <a:defRPr sz="2200"/>
            </a:lvl3pPr>
            <a:lvl4pPr marL="1638513" indent="0" algn="ctr">
              <a:buNone/>
              <a:defRPr sz="1900"/>
            </a:lvl4pPr>
            <a:lvl5pPr marL="2184684" indent="0" algn="ctr">
              <a:buNone/>
              <a:defRPr sz="1900"/>
            </a:lvl5pPr>
            <a:lvl6pPr marL="2730856" indent="0" algn="ctr">
              <a:buNone/>
              <a:defRPr sz="1900"/>
            </a:lvl6pPr>
            <a:lvl7pPr marL="3277027" indent="0" algn="ctr">
              <a:buNone/>
              <a:defRPr sz="1900"/>
            </a:lvl7pPr>
            <a:lvl8pPr marL="3823198" indent="0" algn="ctr">
              <a:buNone/>
              <a:defRPr sz="1900"/>
            </a:lvl8pPr>
            <a:lvl9pPr marL="4369369" indent="0" algn="ctr">
              <a:buNone/>
              <a:defRPr sz="1900"/>
            </a:lvl9pPr>
          </a:lstStyle>
          <a:p>
            <a:r>
              <a:rPr lang="en-US"/>
              <a:t>Click to edit Master subtitle style</a:t>
            </a:r>
          </a:p>
        </p:txBody>
      </p:sp>
      <p:sp>
        <p:nvSpPr>
          <p:cNvPr id="4" name="Date Placeholder 3"/>
          <p:cNvSpPr>
            <a:spLocks noGrp="1"/>
          </p:cNvSpPr>
          <p:nvPr>
            <p:ph type="dt" sz="half" idx="10"/>
          </p:nvPr>
        </p:nvSpPr>
        <p:spPr>
          <a:xfrm>
            <a:off x="894080" y="9040143"/>
            <a:ext cx="2926080" cy="519289"/>
          </a:xfrm>
          <a:prstGeom prst="rect">
            <a:avLst/>
          </a:prstGeom>
        </p:spPr>
        <p:txBody>
          <a:bodyPr lIns="109234" tIns="54617" rIns="109234" bIns="54617"/>
          <a:lstStyle/>
          <a:p>
            <a:fld id="{E90377E1-A997-4EE7-9B8B-E1112A5D1EB2}" type="datetimeFigureOut">
              <a:rPr lang="en-US" smtClean="0"/>
              <a:t>6/22/2017</a:t>
            </a:fld>
            <a:endParaRPr lang="en-US"/>
          </a:p>
        </p:txBody>
      </p:sp>
      <p:sp>
        <p:nvSpPr>
          <p:cNvPr id="5" name="Footer Placeholder 4"/>
          <p:cNvSpPr>
            <a:spLocks noGrp="1"/>
          </p:cNvSpPr>
          <p:nvPr>
            <p:ph type="ftr" sz="quarter" idx="11"/>
          </p:nvPr>
        </p:nvSpPr>
        <p:spPr>
          <a:xfrm>
            <a:off x="4307840" y="9040143"/>
            <a:ext cx="4389120" cy="519289"/>
          </a:xfrm>
          <a:prstGeom prst="rect">
            <a:avLst/>
          </a:prstGeom>
        </p:spPr>
        <p:txBody>
          <a:bodyPr lIns="109234" tIns="54617" rIns="109234" bIns="54617"/>
          <a:lstStyle/>
          <a:p>
            <a:endParaRPr lang="en-US"/>
          </a:p>
        </p:txBody>
      </p:sp>
      <p:sp>
        <p:nvSpPr>
          <p:cNvPr id="6" name="Slide Number Placeholder 5"/>
          <p:cNvSpPr>
            <a:spLocks noGrp="1"/>
          </p:cNvSpPr>
          <p:nvPr>
            <p:ph type="sldNum" sz="quarter" idx="12"/>
          </p:nvPr>
        </p:nvSpPr>
        <p:spPr>
          <a:xfrm>
            <a:off x="9184640" y="9040143"/>
            <a:ext cx="2926080" cy="519289"/>
          </a:xfrm>
          <a:prstGeom prst="rect">
            <a:avLst/>
          </a:prstGeom>
        </p:spPr>
        <p:txBody>
          <a:bodyPr lIns="109234" tIns="54617" rIns="109234" bIns="54617"/>
          <a:lstStyle/>
          <a:p>
            <a:fld id="{3D8FD052-FAB8-46AE-BCC8-4DDAF190FD26}" type="slidenum">
              <a:rPr lang="en-US" smtClean="0"/>
              <a:t>‹#›</a:t>
            </a:fld>
            <a:endParaRPr lang="en-US"/>
          </a:p>
        </p:txBody>
      </p:sp>
    </p:spTree>
    <p:extLst>
      <p:ext uri="{BB962C8B-B14F-4D97-AF65-F5344CB8AC3E}">
        <p14:creationId xmlns:p14="http://schemas.microsoft.com/office/powerpoint/2010/main" val="4079203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30935" y="4038600"/>
            <a:ext cx="10972800" cy="685800"/>
          </a:xfrm>
          <a:prstGeom prst="rect">
            <a:avLst/>
          </a:prstGeom>
        </p:spPr>
        <p:txBody>
          <a:bodyPr vert="horz"/>
          <a:lstStyle>
            <a:lvl1pPr marL="0" indent="0" algn="l">
              <a:buNone/>
              <a:defRPr sz="3400" b="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Title 3"/>
          <p:cNvSpPr>
            <a:spLocks noGrp="1"/>
          </p:cNvSpPr>
          <p:nvPr>
            <p:ph type="title" hasCustomPrompt="1"/>
          </p:nvPr>
        </p:nvSpPr>
        <p:spPr>
          <a:xfrm>
            <a:off x="655637" y="444500"/>
            <a:ext cx="10972800" cy="1252728"/>
          </a:xfrm>
          <a:prstGeom prst="rect">
            <a:avLst/>
          </a:prstGeom>
        </p:spPr>
        <p:txBody>
          <a:bodyPr/>
          <a:lstStyle>
            <a:lvl1pPr algn="l">
              <a:defRPr sz="6000" b="0">
                <a:solidFill>
                  <a:schemeClr val="bg2"/>
                </a:solidFill>
              </a:defRPr>
            </a:lvl1pPr>
          </a:lstStyle>
          <a:p>
            <a:r>
              <a:rPr lang="en-US" dirty="0"/>
              <a:t>Click to Edit Master</a:t>
            </a:r>
          </a:p>
        </p:txBody>
      </p:sp>
      <p:sp>
        <p:nvSpPr>
          <p:cNvPr id="8" name="Text Placeholder 7"/>
          <p:cNvSpPr>
            <a:spLocks noGrp="1"/>
          </p:cNvSpPr>
          <p:nvPr>
            <p:ph type="body" sz="quarter" idx="10"/>
          </p:nvPr>
        </p:nvSpPr>
        <p:spPr>
          <a:xfrm>
            <a:off x="635000" y="1828800"/>
            <a:ext cx="10972800" cy="152400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7"/>
          <p:cNvSpPr>
            <a:spLocks noGrp="1"/>
          </p:cNvSpPr>
          <p:nvPr>
            <p:ph type="body" sz="quarter" idx="11"/>
          </p:nvPr>
        </p:nvSpPr>
        <p:spPr>
          <a:xfrm>
            <a:off x="635000" y="4876800"/>
            <a:ext cx="10972800" cy="1524000"/>
          </a:xfrm>
          <a:prstGeom prst="rect">
            <a:avLst/>
          </a:prstGeom>
        </p:spPr>
        <p:txBody>
          <a:bodyPr vert="horz"/>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theme" Target="../theme/theme3.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fall_in_co_4x3.jpg"/>
          <p:cNvPicPr>
            <a:picLocks noChangeAspect="1"/>
          </p:cNvPicPr>
          <p:nvPr/>
        </p:nvPicPr>
        <p:blipFill>
          <a:blip r:embed="rId4"/>
          <a:srcRect b="16730"/>
          <a:stretch>
            <a:fillRect/>
          </a:stretch>
        </p:blipFill>
        <p:spPr bwMode="auto">
          <a:xfrm>
            <a:off x="1" y="1"/>
            <a:ext cx="13030200" cy="8136363"/>
          </a:xfrm>
          <a:prstGeom prst="rect">
            <a:avLst/>
          </a:prstGeom>
          <a:noFill/>
          <a:ln w="3175">
            <a:noFill/>
            <a:miter lim="0"/>
            <a:headEnd/>
            <a:tailEnd/>
          </a:ln>
        </p:spPr>
      </p:pic>
      <p:sp>
        <p:nvSpPr>
          <p:cNvPr id="5122" name="AutoShape 2"/>
          <p:cNvSpPr>
            <a:spLocks/>
          </p:cNvSpPr>
          <p:nvPr/>
        </p:nvSpPr>
        <p:spPr bwMode="auto">
          <a:xfrm>
            <a:off x="0" y="0"/>
            <a:ext cx="13030200" cy="8154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5C6670">
              <a:alpha val="59677"/>
            </a:srgbClr>
          </a:solidFill>
          <a:ln w="12700" cap="flat" cmpd="sng">
            <a:solidFill>
              <a:srgbClr val="85888D">
                <a:alpha val="59677"/>
              </a:srgbClr>
            </a:solidFill>
            <a:prstDash val="solid"/>
            <a:miter lim="0"/>
            <a:headEnd/>
            <a:tailEnd/>
          </a:ln>
          <a:effectLst/>
        </p:spPr>
        <p:txBody>
          <a:bodyPr lIns="0" tIns="0" rIns="0" bIns="0" anchor="ctr">
            <a:prstTxWarp prst="textNoShape">
              <a:avLst/>
            </a:prstTxWarp>
          </a:bodyPr>
          <a:lstStyle/>
          <a:p>
            <a:pPr>
              <a:defRPr/>
            </a:pPr>
            <a:endParaRPr lang="en-US" sz="2200"/>
          </a:p>
        </p:txBody>
      </p:sp>
      <p:sp>
        <p:nvSpPr>
          <p:cNvPr id="1028" name="Rectangle 4"/>
          <p:cNvSpPr>
            <a:spLocks noGrp="1"/>
          </p:cNvSpPr>
          <p:nvPr>
            <p:ph type="title"/>
          </p:nvPr>
        </p:nvSpPr>
        <p:spPr bwMode="auto">
          <a:xfrm>
            <a:off x="635000" y="3886200"/>
            <a:ext cx="11734800" cy="2312987"/>
          </a:xfrm>
          <a:prstGeom prst="rect">
            <a:avLst/>
          </a:prstGeom>
          <a:noFill/>
          <a:ln w="3175">
            <a:noFill/>
            <a:miter lim="0"/>
            <a:headEnd/>
            <a:tailEnd/>
          </a:ln>
        </p:spPr>
        <p:txBody>
          <a:bodyPr vert="horz" wrap="square" lIns="0" tIns="0" rIns="0" bIns="0" numCol="1" anchor="t" anchorCtr="0" compatLnSpc="1">
            <a:prstTxWarp prst="textNoShape">
              <a:avLst/>
            </a:prstTxWarp>
          </a:bodyPr>
          <a:lstStyle/>
          <a:p>
            <a:pPr lvl="0"/>
            <a:r>
              <a:rPr lang="en-US" dirty="0">
                <a:sym typeface="Trebuchet MS" pitchFamily="-100" charset="0"/>
              </a:rPr>
              <a:t>Click to edit </a:t>
            </a:r>
            <a:br>
              <a:rPr lang="en-US" dirty="0">
                <a:sym typeface="Trebuchet MS" pitchFamily="-100" charset="0"/>
              </a:rPr>
            </a:br>
            <a:r>
              <a:rPr lang="en-US" dirty="0">
                <a:sym typeface="Trebuchet MS" pitchFamily="-100" charset="0"/>
              </a:rPr>
              <a:t>Master title style</a:t>
            </a:r>
          </a:p>
        </p:txBody>
      </p:sp>
      <p:sp>
        <p:nvSpPr>
          <p:cNvPr id="5125" name="AutoShape 5"/>
          <p:cNvSpPr>
            <a:spLocks/>
          </p:cNvSpPr>
          <p:nvPr/>
        </p:nvSpPr>
        <p:spPr bwMode="auto">
          <a:xfrm>
            <a:off x="0" y="8140700"/>
            <a:ext cx="13030200" cy="16276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a:defRPr/>
            </a:pPr>
            <a:endParaRPr lang="en-US" sz="2200"/>
          </a:p>
        </p:txBody>
      </p:sp>
      <p:pic>
        <p:nvPicPr>
          <p:cNvPr id="1031" name="Picture 7" descr="CO_logo_primary_white.png"/>
          <p:cNvPicPr>
            <a:picLocks noChangeAspect="1"/>
          </p:cNvPicPr>
          <p:nvPr/>
        </p:nvPicPr>
        <p:blipFill>
          <a:blip r:embed="rId5"/>
          <a:srcRect/>
          <a:stretch>
            <a:fillRect/>
          </a:stretch>
        </p:blipFill>
        <p:spPr bwMode="auto">
          <a:xfrm>
            <a:off x="4826000" y="404813"/>
            <a:ext cx="3316288" cy="3100387"/>
          </a:xfrm>
          <a:prstGeom prst="rect">
            <a:avLst/>
          </a:prstGeom>
          <a:noFill/>
          <a:ln w="9525">
            <a:noFill/>
            <a:miter lim="800000"/>
            <a:headEnd/>
            <a:tailEnd/>
          </a:ln>
        </p:spPr>
      </p:pic>
      <p:pic>
        <p:nvPicPr>
          <p:cNvPr id="2" name="Picture 1" descr="co_dola__dept_300_rgb.png"/>
          <p:cNvPicPr>
            <a:picLocks noChangeAspect="1"/>
          </p:cNvPicPr>
          <p:nvPr/>
        </p:nvPicPr>
        <p:blipFill>
          <a:blip r:embed="rId6">
            <a:alphaModFix/>
            <a:extLst>
              <a:ext uri="{28A0092B-C50C-407E-A947-70E740481C1C}">
                <a14:useLocalDpi xmlns:a14="http://schemas.microsoft.com/office/drawing/2010/main" val="0"/>
              </a:ext>
            </a:extLst>
          </a:blip>
          <a:stretch>
            <a:fillRect/>
          </a:stretch>
        </p:blipFill>
        <p:spPr>
          <a:xfrm>
            <a:off x="941833" y="8532503"/>
            <a:ext cx="4844286" cy="840097"/>
          </a:xfrm>
          <a:prstGeom prst="rect">
            <a:avLst/>
          </a:prstGeom>
        </p:spPr>
      </p:pic>
    </p:spTree>
  </p:cSld>
  <p:clrMap bg1="lt1" tx1="dk1" bg2="lt2" tx2="dk2" accent1="accent1" accent2="accent2" accent3="accent3" accent4="accent4" accent5="accent5" accent6="accent6" hlink="hlink" folHlink="folHlink"/>
  <p:sldLayoutIdLst>
    <p:sldLayoutId id="2147483657" r:id="rId1"/>
    <p:sldLayoutId id="2147483658" r:id="rId2"/>
  </p:sldLayoutIdLst>
  <p:txStyles>
    <p:titleStyle>
      <a:lvl1pPr algn="ctr" defTabSz="584200" rtl="0" eaLnBrk="0" fontAlgn="base" hangingPunct="0">
        <a:spcBef>
          <a:spcPct val="0"/>
        </a:spcBef>
        <a:spcAft>
          <a:spcPct val="0"/>
        </a:spcAft>
        <a:defRPr sz="6600" b="1" i="1">
          <a:solidFill>
            <a:srgbClr val="FFFFFF"/>
          </a:solidFill>
          <a:latin typeface="+mj-lt"/>
          <a:ea typeface="+mj-ea"/>
          <a:cs typeface="+mj-cs"/>
          <a:sym typeface="Trebuchet MS" pitchFamily="-100" charset="0"/>
        </a:defRPr>
      </a:lvl1pPr>
      <a:lvl2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5pPr>
      <a:lvl6pPr marL="4572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6pPr>
      <a:lvl7pPr marL="9144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7pPr>
      <a:lvl8pPr marL="13716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8288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342900" indent="-3429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88530"/>
        </a:solidFill>
        <a:effectLst/>
      </p:bgPr>
    </p:bg>
    <p:spTree>
      <p:nvGrpSpPr>
        <p:cNvPr id="1" name=""/>
        <p:cNvGrpSpPr/>
        <p:nvPr/>
      </p:nvGrpSpPr>
      <p:grpSpPr>
        <a:xfrm>
          <a:off x="0" y="0"/>
          <a:ext cx="0" cy="0"/>
          <a:chOff x="0" y="0"/>
          <a:chExt cx="0" cy="0"/>
        </a:xfrm>
      </p:grpSpPr>
      <p:sp>
        <p:nvSpPr>
          <p:cNvPr id="1028" name="Rectangle 4"/>
          <p:cNvSpPr>
            <a:spLocks noGrp="1"/>
          </p:cNvSpPr>
          <p:nvPr>
            <p:ph type="title"/>
          </p:nvPr>
        </p:nvSpPr>
        <p:spPr bwMode="auto">
          <a:xfrm>
            <a:off x="635000" y="3886200"/>
            <a:ext cx="11734800" cy="2312987"/>
          </a:xfrm>
          <a:prstGeom prst="rect">
            <a:avLst/>
          </a:prstGeom>
          <a:noFill/>
          <a:ln w="3175">
            <a:noFill/>
            <a:miter lim="0"/>
            <a:headEnd/>
            <a:tailEnd/>
          </a:ln>
        </p:spPr>
        <p:txBody>
          <a:bodyPr vert="horz" wrap="square" lIns="0" tIns="0" rIns="0" bIns="0" numCol="1" anchor="t" anchorCtr="0" compatLnSpc="1">
            <a:prstTxWarp prst="textNoShape">
              <a:avLst/>
            </a:prstTxWarp>
          </a:bodyPr>
          <a:lstStyle/>
          <a:p>
            <a:pPr lvl="0"/>
            <a:r>
              <a:rPr lang="en-US" dirty="0">
                <a:sym typeface="Trebuchet MS" pitchFamily="-100" charset="0"/>
              </a:rPr>
              <a:t>Click to edit </a:t>
            </a:r>
            <a:br>
              <a:rPr lang="en-US" dirty="0">
                <a:sym typeface="Trebuchet MS" pitchFamily="-100" charset="0"/>
              </a:rPr>
            </a:br>
            <a:r>
              <a:rPr lang="en-US" dirty="0">
                <a:sym typeface="Trebuchet MS" pitchFamily="-100" charset="0"/>
              </a:rPr>
              <a:t>Master title style</a:t>
            </a:r>
          </a:p>
        </p:txBody>
      </p:sp>
      <p:sp>
        <p:nvSpPr>
          <p:cNvPr id="5125" name="AutoShape 5"/>
          <p:cNvSpPr>
            <a:spLocks/>
          </p:cNvSpPr>
          <p:nvPr/>
        </p:nvSpPr>
        <p:spPr bwMode="auto">
          <a:xfrm>
            <a:off x="0" y="8140700"/>
            <a:ext cx="13030200" cy="1630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a:defRPr/>
            </a:pPr>
            <a:endParaRPr lang="en-US" sz="2200"/>
          </a:p>
        </p:txBody>
      </p:sp>
      <p:pic>
        <p:nvPicPr>
          <p:cNvPr id="1031" name="Picture 7" descr="CO_logo_primary_white.png"/>
          <p:cNvPicPr>
            <a:picLocks noChangeAspect="1"/>
          </p:cNvPicPr>
          <p:nvPr/>
        </p:nvPicPr>
        <p:blipFill>
          <a:blip r:embed="rId4"/>
          <a:srcRect/>
          <a:stretch>
            <a:fillRect/>
          </a:stretch>
        </p:blipFill>
        <p:spPr bwMode="auto">
          <a:xfrm>
            <a:off x="4826000" y="404813"/>
            <a:ext cx="3316288" cy="3100387"/>
          </a:xfrm>
          <a:prstGeom prst="rect">
            <a:avLst/>
          </a:prstGeom>
          <a:noFill/>
          <a:ln w="9525">
            <a:noFill/>
            <a:miter lim="800000"/>
            <a:headEnd/>
            <a:tailEnd/>
          </a:ln>
        </p:spPr>
      </p:pic>
      <p:pic>
        <p:nvPicPr>
          <p:cNvPr id="6" name="Picture 5" descr="co_dola__dept_300_rgb.png"/>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941833" y="8532503"/>
            <a:ext cx="4844286" cy="840097"/>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 id="2147483690" r:id="rId2"/>
  </p:sldLayoutIdLst>
  <p:txStyles>
    <p:titleStyle>
      <a:lvl1pPr algn="ctr" defTabSz="584200" rtl="0" eaLnBrk="0" fontAlgn="base" hangingPunct="0">
        <a:spcBef>
          <a:spcPct val="0"/>
        </a:spcBef>
        <a:spcAft>
          <a:spcPct val="0"/>
        </a:spcAft>
        <a:defRPr sz="6600" b="1" i="1">
          <a:solidFill>
            <a:srgbClr val="FFFFFF"/>
          </a:solidFill>
          <a:latin typeface="+mj-lt"/>
          <a:ea typeface="+mj-ea"/>
          <a:cs typeface="+mj-cs"/>
          <a:sym typeface="Trebuchet MS" pitchFamily="-100" charset="0"/>
        </a:defRPr>
      </a:lvl1pPr>
      <a:lvl2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5pPr>
      <a:lvl6pPr marL="4572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6pPr>
      <a:lvl7pPr marL="9144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7pPr>
      <a:lvl8pPr marL="13716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8288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342900" indent="-3429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3075" name="AutoShape 3"/>
          <p:cNvSpPr>
            <a:spLocks/>
          </p:cNvSpPr>
          <p:nvPr/>
        </p:nvSpPr>
        <p:spPr bwMode="auto">
          <a:xfrm>
            <a:off x="0" y="8915400"/>
            <a:ext cx="13030200" cy="866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188530"/>
          </a:solidFill>
          <a:ln w="12700" cap="flat" cmpd="sng">
            <a:noFill/>
            <a:prstDash val="solid"/>
            <a:miter lim="0"/>
            <a:headEnd/>
            <a:tailEnd/>
          </a:ln>
          <a:effectLst/>
        </p:spPr>
        <p:txBody>
          <a:bodyPr lIns="50800" tIns="50800" rIns="50800" bIns="50800" anchor="ctr">
            <a:prstTxWarp prst="textNoShape">
              <a:avLst/>
            </a:prstTxWarp>
          </a:bodyPr>
          <a:lstStyle/>
          <a:p>
            <a:pPr>
              <a:defRPr/>
            </a:pPr>
            <a:endParaRPr lang="en-US" sz="2200">
              <a:solidFill>
                <a:srgbClr val="53C1DD"/>
              </a:solidFill>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370" y="8987257"/>
            <a:ext cx="4114800" cy="713588"/>
          </a:xfrm>
          <a:prstGeom prst="rect">
            <a:avLst/>
          </a:prstGeom>
        </p:spPr>
      </p:pic>
    </p:spTree>
  </p:cSld>
  <p:clrMap bg1="lt1" tx1="dk1" bg2="lt2" tx2="dk2" accent1="accent1" accent2="accent2" accent3="accent3" accent4="accent4" accent5="accent5" accent6="accent6" hlink="hlink" folHlink="folHlink"/>
  <p:sldLayoutIdLst>
    <p:sldLayoutId id="2147483693" r:id="rId1"/>
    <p:sldLayoutId id="2147483687" r:id="rId2"/>
    <p:sldLayoutId id="2147483696" r:id="rId3"/>
    <p:sldLayoutId id="2147483697" r:id="rId4"/>
  </p:sldLayoutIdLst>
  <p:txStyles>
    <p:titleStyle>
      <a:lvl1pPr algn="l" defTabSz="584200" rtl="0" eaLnBrk="0" fontAlgn="base" hangingPunct="0">
        <a:spcBef>
          <a:spcPct val="0"/>
        </a:spcBef>
        <a:spcAft>
          <a:spcPct val="0"/>
        </a:spcAft>
        <a:defRPr sz="6600" b="1" i="1">
          <a:solidFill>
            <a:schemeClr val="bg2"/>
          </a:solidFill>
          <a:latin typeface="+mj-lt"/>
          <a:ea typeface="+mj-ea"/>
          <a:cs typeface="+mj-cs"/>
          <a:sym typeface="Trebuchet MS" pitchFamily="-100" charset="0"/>
        </a:defRPr>
      </a:lvl1pPr>
      <a:lvl2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5pPr>
      <a:lvl6pPr marL="4572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6pPr>
      <a:lvl7pPr marL="9144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7pPr>
      <a:lvl8pPr marL="13716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8288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342900" indent="-3429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6145" name="AutoShape 1"/>
          <p:cNvSpPr>
            <a:spLocks/>
          </p:cNvSpPr>
          <p:nvPr/>
        </p:nvSpPr>
        <p:spPr bwMode="auto">
          <a:xfrm>
            <a:off x="0" y="3657600"/>
            <a:ext cx="13030200" cy="609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rgbClr val="14943F"/>
          </a:solidFill>
          <a:ln w="12700" cap="flat" cmpd="sng">
            <a:noFill/>
            <a:prstDash val="solid"/>
            <a:miter lim="0"/>
            <a:headEnd/>
            <a:tailEnd/>
          </a:ln>
          <a:effectLst/>
        </p:spPr>
        <p:txBody>
          <a:bodyPr lIns="50800" tIns="50800" rIns="50800" bIns="50800" anchor="ctr">
            <a:prstTxWarp prst="textNoShape">
              <a:avLst/>
            </a:prstTxWarp>
          </a:bodyPr>
          <a:lstStyle/>
          <a:p>
            <a:pPr>
              <a:defRPr/>
            </a:pPr>
            <a:endParaRPr lang="en-US" sz="220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370" y="8839200"/>
            <a:ext cx="4114800" cy="713588"/>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Lst>
  <p:txStyles>
    <p:titleStyle>
      <a:lvl1pPr algn="ctr" defTabSz="584200" rtl="0" eaLnBrk="0" fontAlgn="base" hangingPunct="0">
        <a:spcBef>
          <a:spcPct val="0"/>
        </a:spcBef>
        <a:spcAft>
          <a:spcPct val="0"/>
        </a:spcAft>
        <a:defRPr sz="6600" b="1" i="1">
          <a:solidFill>
            <a:srgbClr val="FFFFFF"/>
          </a:solidFill>
          <a:latin typeface="+mj-lt"/>
          <a:ea typeface="+mj-ea"/>
          <a:cs typeface="+mj-cs"/>
          <a:sym typeface="Trebuchet MS" pitchFamily="-100" charset="0"/>
        </a:defRPr>
      </a:lvl1pPr>
      <a:lvl2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5pPr>
      <a:lvl6pPr marL="4572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6pPr>
      <a:lvl7pPr marL="9144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7pPr>
      <a:lvl8pPr marL="13716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8288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342900" indent="-3429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endhomelessness.org/library/entry/landlord-outreach-strategies"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tel:720-279-4296"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www.dmfhc.or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tel:1-844-926-6632"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www.coloradohousingconnects.or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hyperlink" Target="http://www.nationalcoreindicators.org/upload/state-reports/2014-15_ACS_Colorado_Report.pdf" TargetMode="External"/><Relationship Id="rId4" Type="http://schemas.openxmlformats.org/officeDocument/2006/relationships/hyperlink" Target="http://www.nationalcoreindicators.org/upload/core-indicators/2013-14_ACS_Colorado_State_Report.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hud.gov/offices/pih/pha/contacts/states/co.cfm"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www.hud.gov/apps/section8/step2.cfm?state=CO,Colorado"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portal.hud.gov/hudportal/documents/huddoc?id=COAffordableHsgGuide.pdf" TargetMode="External"/><Relationship Id="rId3" Type="http://schemas.openxmlformats.org/officeDocument/2006/relationships/hyperlink" Target="http://www.coloradohousingsearch.com/" TargetMode="External"/><Relationship Id="rId7" Type="http://schemas.openxmlformats.org/officeDocument/2006/relationships/hyperlink" Target="http://www.chfainfo.com/arh/Documents/LIHTCPropertyList.pdf"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portal.hud.gov/hudportal/HUD?src=/topics/rental_assistance" TargetMode="External"/><Relationship Id="rId5" Type="http://schemas.openxmlformats.org/officeDocument/2006/relationships/hyperlink" Target="http://www.craigslist.org/" TargetMode="External"/><Relationship Id="rId4" Type="http://schemas.openxmlformats.org/officeDocument/2006/relationships/hyperlink" Target="http://www.padmapper.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962400"/>
            <a:ext cx="11055350" cy="1219200"/>
          </a:xfrm>
        </p:spPr>
        <p:txBody>
          <a:bodyPr/>
          <a:lstStyle/>
          <a:p>
            <a:r>
              <a:rPr lang="en-US" dirty="0"/>
              <a:t>Housing 102</a:t>
            </a:r>
          </a:p>
        </p:txBody>
      </p:sp>
      <p:sp>
        <p:nvSpPr>
          <p:cNvPr id="3" name="Subtitle 2"/>
          <p:cNvSpPr>
            <a:spLocks noGrp="1"/>
          </p:cNvSpPr>
          <p:nvPr>
            <p:ph type="subTitle" idx="1"/>
          </p:nvPr>
        </p:nvSpPr>
        <p:spPr>
          <a:xfrm>
            <a:off x="1951038" y="6553200"/>
            <a:ext cx="9102725" cy="990600"/>
          </a:xfrm>
        </p:spPr>
        <p:txBody>
          <a:bodyPr/>
          <a:lstStyle/>
          <a:p>
            <a:r>
              <a:rPr lang="en-US" sz="3600" dirty="0"/>
              <a:t>2017 Alliance Summit </a:t>
            </a:r>
          </a:p>
        </p:txBody>
      </p:sp>
      <p:sp>
        <p:nvSpPr>
          <p:cNvPr id="6" name="TextBox 5"/>
          <p:cNvSpPr txBox="1"/>
          <p:nvPr/>
        </p:nvSpPr>
        <p:spPr>
          <a:xfrm>
            <a:off x="1924800" y="8473626"/>
            <a:ext cx="184666"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800" y="762000"/>
            <a:ext cx="11049000" cy="914400"/>
          </a:xfrm>
        </p:spPr>
        <p:txBody>
          <a:bodyPr/>
          <a:lstStyle/>
          <a:p>
            <a:pPr algn="ctr"/>
            <a:r>
              <a:rPr lang="en-US" sz="4800" dirty="0"/>
              <a:t>More Tips for Finding Housing</a:t>
            </a:r>
          </a:p>
        </p:txBody>
      </p:sp>
      <p:sp>
        <p:nvSpPr>
          <p:cNvPr id="3" name="Content Placeholder 2"/>
          <p:cNvSpPr>
            <a:spLocks noGrp="1"/>
          </p:cNvSpPr>
          <p:nvPr>
            <p:ph idx="1"/>
          </p:nvPr>
        </p:nvSpPr>
        <p:spPr>
          <a:xfrm>
            <a:off x="939799" y="2057400"/>
            <a:ext cx="11049001" cy="6705600"/>
          </a:xfrm>
        </p:spPr>
        <p:txBody>
          <a:bodyPr/>
          <a:lstStyle/>
          <a:p>
            <a:pPr marL="457200" indent="-457200">
              <a:spcBef>
                <a:spcPts val="0"/>
              </a:spcBef>
              <a:spcAft>
                <a:spcPts val="0"/>
              </a:spcAft>
              <a:buFont typeface="Arial" panose="020B0604020202020204" pitchFamily="34" charset="0"/>
              <a:buChar char="•"/>
            </a:pPr>
            <a:r>
              <a:rPr lang="en-US" sz="3200" dirty="0">
                <a:solidFill>
                  <a:schemeClr val="tx2">
                    <a:lumMod val="10000"/>
                  </a:schemeClr>
                </a:solidFill>
              </a:rPr>
              <a:t>Get your client on every waiting list possible </a:t>
            </a:r>
          </a:p>
          <a:p>
            <a:pPr marL="457200" indent="-457200">
              <a:spcBef>
                <a:spcPts val="0"/>
              </a:spcBef>
              <a:spcAft>
                <a:spcPts val="0"/>
              </a:spcAft>
              <a:buFont typeface="Arial" panose="020B0604020202020204" pitchFamily="34" charset="0"/>
              <a:buChar char="•"/>
            </a:pPr>
            <a:endParaRPr lang="en-US" sz="2800" dirty="0">
              <a:solidFill>
                <a:schemeClr val="tx2">
                  <a:lumMod val="10000"/>
                </a:schemeClr>
              </a:solidFill>
            </a:endParaRPr>
          </a:p>
          <a:p>
            <a:pPr marL="457200" indent="-457200">
              <a:spcBef>
                <a:spcPts val="0"/>
              </a:spcBef>
              <a:spcAft>
                <a:spcPts val="0"/>
              </a:spcAft>
              <a:buFont typeface="Arial" panose="020B0604020202020204" pitchFamily="34" charset="0"/>
              <a:buChar char="•"/>
            </a:pPr>
            <a:r>
              <a:rPr lang="en-US" sz="3200" dirty="0">
                <a:solidFill>
                  <a:schemeClr val="tx2">
                    <a:lumMod val="10000"/>
                  </a:schemeClr>
                </a:solidFill>
              </a:rPr>
              <a:t>Ask your voucher administrator for ideas</a:t>
            </a:r>
          </a:p>
          <a:p>
            <a:pPr marL="0" indent="0">
              <a:spcBef>
                <a:spcPts val="0"/>
              </a:spcBef>
              <a:spcAft>
                <a:spcPts val="0"/>
              </a:spcAft>
            </a:pPr>
            <a:endParaRPr lang="en-US" sz="2800" dirty="0">
              <a:solidFill>
                <a:schemeClr val="tx2">
                  <a:lumMod val="10000"/>
                </a:schemeClr>
              </a:solidFill>
            </a:endParaRPr>
          </a:p>
          <a:p>
            <a:pPr marL="457200" indent="-457200">
              <a:spcBef>
                <a:spcPts val="0"/>
              </a:spcBef>
              <a:spcAft>
                <a:spcPts val="0"/>
              </a:spcAft>
              <a:buFont typeface="Arial" panose="020B0604020202020204" pitchFamily="34" charset="0"/>
              <a:buChar char="•"/>
            </a:pPr>
            <a:r>
              <a:rPr lang="en-US" dirty="0">
                <a:solidFill>
                  <a:schemeClr val="tx2">
                    <a:lumMod val="10000"/>
                  </a:schemeClr>
                </a:solidFill>
              </a:rPr>
              <a:t>Collaborate to find or create local “Housing Workgroups”</a:t>
            </a:r>
          </a:p>
          <a:p>
            <a:pPr marL="457200" indent="-457200">
              <a:spcBef>
                <a:spcPts val="0"/>
              </a:spcBef>
              <a:spcAft>
                <a:spcPts val="0"/>
              </a:spcAft>
              <a:buFont typeface="Arial" panose="020B0604020202020204" pitchFamily="34" charset="0"/>
              <a:buChar char="•"/>
            </a:pPr>
            <a:endParaRPr lang="en-US" sz="2800" dirty="0">
              <a:solidFill>
                <a:schemeClr val="tx2">
                  <a:lumMod val="10000"/>
                </a:schemeClr>
              </a:solidFill>
            </a:endParaRPr>
          </a:p>
          <a:p>
            <a:pPr marL="457200" indent="-457200">
              <a:spcBef>
                <a:spcPts val="0"/>
              </a:spcBef>
              <a:spcAft>
                <a:spcPts val="0"/>
              </a:spcAft>
              <a:buFont typeface="Arial" panose="020B0604020202020204" pitchFamily="34" charset="0"/>
              <a:buChar char="•"/>
            </a:pPr>
            <a:r>
              <a:rPr lang="en-US" dirty="0">
                <a:solidFill>
                  <a:schemeClr val="tx2">
                    <a:lumMod val="10000"/>
                  </a:schemeClr>
                </a:solidFill>
              </a:rPr>
              <a:t>Build relationships with local landlords to better assist your clients</a:t>
            </a:r>
          </a:p>
          <a:p>
            <a:pPr marL="457200" indent="-457200">
              <a:spcBef>
                <a:spcPts val="0"/>
              </a:spcBef>
              <a:spcAft>
                <a:spcPts val="0"/>
              </a:spcAft>
              <a:buFont typeface="Arial" panose="020B0604020202020204" pitchFamily="34" charset="0"/>
              <a:buChar char="•"/>
            </a:pPr>
            <a:endParaRPr lang="en-US" sz="2800" dirty="0">
              <a:solidFill>
                <a:schemeClr val="tx2">
                  <a:lumMod val="10000"/>
                </a:schemeClr>
              </a:solidFill>
            </a:endParaRPr>
          </a:p>
          <a:p>
            <a:pPr marL="457200" indent="-457200">
              <a:spcBef>
                <a:spcPts val="0"/>
              </a:spcBef>
              <a:spcAft>
                <a:spcPts val="0"/>
              </a:spcAft>
              <a:buFont typeface="Arial" panose="020B0604020202020204" pitchFamily="34" charset="0"/>
              <a:buChar char="•"/>
            </a:pPr>
            <a:r>
              <a:rPr lang="en-US" dirty="0">
                <a:solidFill>
                  <a:schemeClr val="tx2">
                    <a:lumMod val="10000"/>
                  </a:schemeClr>
                </a:solidFill>
              </a:rPr>
              <a:t>See more at:  </a:t>
            </a:r>
            <a:r>
              <a:rPr lang="en-US" dirty="0">
                <a:solidFill>
                  <a:schemeClr val="tx2">
                    <a:lumMod val="10000"/>
                  </a:schemeClr>
                </a:solidFill>
                <a:hlinkClick r:id="rId3"/>
              </a:rPr>
              <a:t>http://www.endhomelessness.org/library/entry/landlord-outreach-strategies</a:t>
            </a:r>
            <a:r>
              <a:rPr lang="en-US" dirty="0">
                <a:solidFill>
                  <a:schemeClr val="tx2">
                    <a:lumMod val="10000"/>
                  </a:schemeClr>
                </a:solidFill>
              </a:rPr>
              <a:t> </a:t>
            </a:r>
          </a:p>
        </p:txBody>
      </p:sp>
    </p:spTree>
    <p:extLst>
      <p:ext uri="{BB962C8B-B14F-4D97-AF65-F5344CB8AC3E}">
        <p14:creationId xmlns:p14="http://schemas.microsoft.com/office/powerpoint/2010/main" val="2489014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800" y="762000"/>
            <a:ext cx="11049000" cy="914400"/>
          </a:xfrm>
        </p:spPr>
        <p:txBody>
          <a:bodyPr/>
          <a:lstStyle/>
          <a:p>
            <a:pPr algn="ctr"/>
            <a:r>
              <a:rPr lang="en-US" sz="4800" dirty="0"/>
              <a:t>Accessible Housing</a:t>
            </a:r>
          </a:p>
        </p:txBody>
      </p:sp>
      <p:sp>
        <p:nvSpPr>
          <p:cNvPr id="3" name="Content Placeholder 2"/>
          <p:cNvSpPr>
            <a:spLocks noGrp="1"/>
          </p:cNvSpPr>
          <p:nvPr>
            <p:ph idx="1"/>
          </p:nvPr>
        </p:nvSpPr>
        <p:spPr>
          <a:xfrm>
            <a:off x="939799" y="2057400"/>
            <a:ext cx="11049001" cy="6705600"/>
          </a:xfrm>
        </p:spPr>
        <p:txBody>
          <a:bodyPr/>
          <a:lstStyle/>
          <a:p>
            <a:pPr marL="457200" indent="-457200">
              <a:spcBef>
                <a:spcPts val="0"/>
              </a:spcBef>
              <a:spcAft>
                <a:spcPts val="0"/>
              </a:spcAft>
              <a:buFont typeface="Arial" panose="020B0604020202020204" pitchFamily="34" charset="0"/>
              <a:buChar char="•"/>
            </a:pPr>
            <a:r>
              <a:rPr lang="en-US" dirty="0">
                <a:solidFill>
                  <a:schemeClr val="tx2">
                    <a:lumMod val="10000"/>
                  </a:schemeClr>
                </a:solidFill>
              </a:rPr>
              <a:t>Fair Housing requires </a:t>
            </a:r>
            <a:r>
              <a:rPr lang="en-US" dirty="0" smtClean="0">
                <a:solidFill>
                  <a:schemeClr val="tx2">
                    <a:lumMod val="10000"/>
                  </a:schemeClr>
                </a:solidFill>
              </a:rPr>
              <a:t>all multifamily housing (4+ </a:t>
            </a:r>
            <a:r>
              <a:rPr lang="en-US" dirty="0">
                <a:solidFill>
                  <a:schemeClr val="tx2">
                    <a:lumMod val="10000"/>
                  </a:schemeClr>
                </a:solidFill>
              </a:rPr>
              <a:t>units) </a:t>
            </a:r>
            <a:r>
              <a:rPr lang="en-US" dirty="0">
                <a:solidFill>
                  <a:schemeClr val="tx2">
                    <a:lumMod val="10000"/>
                  </a:schemeClr>
                </a:solidFill>
              </a:rPr>
              <a:t>built after </a:t>
            </a:r>
            <a:r>
              <a:rPr lang="en-US" dirty="0">
                <a:solidFill>
                  <a:schemeClr val="tx2">
                    <a:lumMod val="10000"/>
                  </a:schemeClr>
                </a:solidFill>
              </a:rPr>
              <a:t>3/13/1991 to </a:t>
            </a:r>
            <a:r>
              <a:rPr lang="en-US" dirty="0">
                <a:solidFill>
                  <a:schemeClr val="tx2">
                    <a:lumMod val="10000"/>
                  </a:schemeClr>
                </a:solidFill>
              </a:rPr>
              <a:t>have </a:t>
            </a:r>
            <a:r>
              <a:rPr lang="en-US" dirty="0" smtClean="0">
                <a:solidFill>
                  <a:schemeClr val="tx2">
                    <a:lumMod val="10000"/>
                  </a:schemeClr>
                </a:solidFill>
              </a:rPr>
              <a:t>basic accessibility </a:t>
            </a:r>
            <a:r>
              <a:rPr lang="en-US" dirty="0">
                <a:solidFill>
                  <a:schemeClr val="tx2">
                    <a:lumMod val="10000"/>
                  </a:schemeClr>
                </a:solidFill>
              </a:rPr>
              <a:t>features</a:t>
            </a:r>
          </a:p>
          <a:p>
            <a:pPr marL="1485900" lvl="5" indent="-457200">
              <a:spcBef>
                <a:spcPts val="0"/>
              </a:spcBef>
              <a:spcAft>
                <a:spcPts val="0"/>
              </a:spcAft>
              <a:buFont typeface="Wingdings" panose="05000000000000000000" pitchFamily="2" charset="2"/>
              <a:buChar char="Ø"/>
            </a:pPr>
            <a:r>
              <a:rPr lang="en-US" sz="2400" dirty="0" smtClean="0">
                <a:solidFill>
                  <a:schemeClr val="tx2">
                    <a:lumMod val="10000"/>
                  </a:schemeClr>
                </a:solidFill>
              </a:rPr>
              <a:t>Public </a:t>
            </a:r>
            <a:r>
              <a:rPr lang="en-US" sz="2400" dirty="0">
                <a:solidFill>
                  <a:schemeClr val="tx2">
                    <a:lumMod val="10000"/>
                  </a:schemeClr>
                </a:solidFill>
              </a:rPr>
              <a:t>spaces are accessible, including </a:t>
            </a:r>
            <a:r>
              <a:rPr lang="en-US" sz="2400" dirty="0" smtClean="0">
                <a:solidFill>
                  <a:schemeClr val="tx2">
                    <a:lumMod val="10000"/>
                  </a:schemeClr>
                </a:solidFill>
              </a:rPr>
              <a:t>entrances</a:t>
            </a:r>
            <a:endParaRPr lang="en-US" sz="2400" dirty="0">
              <a:solidFill>
                <a:schemeClr val="tx2">
                  <a:lumMod val="10000"/>
                </a:schemeClr>
              </a:solidFill>
            </a:endParaRPr>
          </a:p>
          <a:p>
            <a:pPr marL="1485900" lvl="5" indent="-457200">
              <a:spcBef>
                <a:spcPts val="0"/>
              </a:spcBef>
              <a:spcAft>
                <a:spcPts val="0"/>
              </a:spcAft>
              <a:buFont typeface="Wingdings" panose="05000000000000000000" pitchFamily="2" charset="2"/>
              <a:buChar char="Ø"/>
            </a:pPr>
            <a:r>
              <a:rPr lang="en-US" sz="2400" dirty="0" smtClean="0">
                <a:solidFill>
                  <a:schemeClr val="tx2">
                    <a:lumMod val="10000"/>
                  </a:schemeClr>
                </a:solidFill>
              </a:rPr>
              <a:t>Wider doors </a:t>
            </a:r>
            <a:endParaRPr lang="en-US" sz="2400" dirty="0">
              <a:solidFill>
                <a:schemeClr val="tx2">
                  <a:lumMod val="10000"/>
                </a:schemeClr>
              </a:solidFill>
            </a:endParaRPr>
          </a:p>
          <a:p>
            <a:pPr marL="1485900" lvl="5" indent="-457200">
              <a:spcBef>
                <a:spcPts val="0"/>
              </a:spcBef>
              <a:spcAft>
                <a:spcPts val="0"/>
              </a:spcAft>
              <a:buFont typeface="Wingdings" panose="05000000000000000000" pitchFamily="2" charset="2"/>
              <a:buChar char="Ø"/>
            </a:pPr>
            <a:r>
              <a:rPr lang="en-US" sz="2400" dirty="0" smtClean="0">
                <a:solidFill>
                  <a:schemeClr val="tx2">
                    <a:lumMod val="10000"/>
                  </a:schemeClr>
                </a:solidFill>
              </a:rPr>
              <a:t>Provisions </a:t>
            </a:r>
            <a:r>
              <a:rPr lang="en-US" sz="2400" dirty="0">
                <a:solidFill>
                  <a:schemeClr val="tx2">
                    <a:lumMod val="10000"/>
                  </a:schemeClr>
                </a:solidFill>
              </a:rPr>
              <a:t>to allow for </a:t>
            </a:r>
            <a:r>
              <a:rPr lang="en-US" sz="2400" dirty="0">
                <a:solidFill>
                  <a:schemeClr val="tx2">
                    <a:lumMod val="10000"/>
                  </a:schemeClr>
                </a:solidFill>
              </a:rPr>
              <a:t>easy installation </a:t>
            </a:r>
            <a:r>
              <a:rPr lang="en-US" sz="2400" dirty="0">
                <a:solidFill>
                  <a:schemeClr val="tx2">
                    <a:lumMod val="10000"/>
                  </a:schemeClr>
                </a:solidFill>
              </a:rPr>
              <a:t>of grab </a:t>
            </a:r>
            <a:r>
              <a:rPr lang="en-US" sz="2400" dirty="0" smtClean="0">
                <a:solidFill>
                  <a:schemeClr val="tx2">
                    <a:lumMod val="10000"/>
                  </a:schemeClr>
                </a:solidFill>
              </a:rPr>
              <a:t>bars</a:t>
            </a:r>
          </a:p>
          <a:p>
            <a:pPr marL="1485900" lvl="5" indent="-457200">
              <a:spcBef>
                <a:spcPts val="0"/>
              </a:spcBef>
              <a:spcAft>
                <a:spcPts val="0"/>
              </a:spcAft>
              <a:buFont typeface="Wingdings" panose="05000000000000000000" pitchFamily="2" charset="2"/>
              <a:buChar char="Ø"/>
            </a:pPr>
            <a:r>
              <a:rPr lang="en-US" sz="2400" dirty="0" smtClean="0">
                <a:solidFill>
                  <a:schemeClr val="tx2">
                    <a:lumMod val="10000"/>
                  </a:schemeClr>
                </a:solidFill>
              </a:rPr>
              <a:t>Also – must allow tenants to make modifications</a:t>
            </a:r>
            <a:endParaRPr lang="en-US" sz="2400" dirty="0">
              <a:solidFill>
                <a:schemeClr val="tx2">
                  <a:lumMod val="10000"/>
                </a:schemeClr>
              </a:solidFill>
            </a:endParaRPr>
          </a:p>
          <a:p>
            <a:pPr marL="457200" indent="-457200">
              <a:spcBef>
                <a:spcPts val="0"/>
              </a:spcBef>
              <a:spcAft>
                <a:spcPts val="0"/>
              </a:spcAft>
              <a:buFont typeface="Arial" panose="020B0604020202020204" pitchFamily="34" charset="0"/>
              <a:buChar char="•"/>
            </a:pPr>
            <a:endParaRPr lang="en-US" dirty="0">
              <a:solidFill>
                <a:schemeClr val="tx2">
                  <a:lumMod val="10000"/>
                </a:schemeClr>
              </a:solidFill>
            </a:endParaRPr>
          </a:p>
          <a:p>
            <a:pPr marL="457200" indent="-457200">
              <a:spcBef>
                <a:spcPts val="0"/>
              </a:spcBef>
              <a:spcAft>
                <a:spcPts val="0"/>
              </a:spcAft>
              <a:buFont typeface="Arial" panose="020B0604020202020204" pitchFamily="34" charset="0"/>
              <a:buChar char="•"/>
            </a:pPr>
            <a:r>
              <a:rPr lang="en-US" dirty="0">
                <a:solidFill>
                  <a:schemeClr val="tx2">
                    <a:lumMod val="10000"/>
                  </a:schemeClr>
                </a:solidFill>
              </a:rPr>
              <a:t>Section 504 of </a:t>
            </a:r>
            <a:r>
              <a:rPr lang="en-US" dirty="0" smtClean="0">
                <a:solidFill>
                  <a:schemeClr val="tx2">
                    <a:lumMod val="10000"/>
                  </a:schemeClr>
                </a:solidFill>
              </a:rPr>
              <a:t>the Rehabilitation Act of 1973 </a:t>
            </a:r>
            <a:r>
              <a:rPr lang="en-US" dirty="0">
                <a:solidFill>
                  <a:schemeClr val="tx2">
                    <a:lumMod val="10000"/>
                  </a:schemeClr>
                </a:solidFill>
              </a:rPr>
              <a:t>Requires federally funded housing to </a:t>
            </a:r>
          </a:p>
          <a:p>
            <a:pPr marL="1485900" lvl="5" indent="-457200">
              <a:spcBef>
                <a:spcPts val="0"/>
              </a:spcBef>
              <a:spcAft>
                <a:spcPts val="0"/>
              </a:spcAft>
              <a:buFont typeface="Wingdings" panose="05000000000000000000" pitchFamily="2" charset="2"/>
              <a:buChar char="Ø"/>
            </a:pPr>
            <a:r>
              <a:rPr lang="en-US" sz="2400" dirty="0">
                <a:solidFill>
                  <a:schemeClr val="tx2">
                    <a:lumMod val="10000"/>
                  </a:schemeClr>
                </a:solidFill>
              </a:rPr>
              <a:t>Make 5% of units fully accessible</a:t>
            </a:r>
          </a:p>
          <a:p>
            <a:pPr marL="1485900" lvl="5" indent="-457200">
              <a:spcBef>
                <a:spcPts val="0"/>
              </a:spcBef>
              <a:spcAft>
                <a:spcPts val="0"/>
              </a:spcAft>
              <a:buFont typeface="Wingdings" panose="05000000000000000000" pitchFamily="2" charset="2"/>
              <a:buChar char="Ø"/>
            </a:pPr>
            <a:r>
              <a:rPr lang="en-US" sz="2400" dirty="0">
                <a:solidFill>
                  <a:schemeClr val="tx2">
                    <a:lumMod val="10000"/>
                  </a:schemeClr>
                </a:solidFill>
              </a:rPr>
              <a:t>Make 2% of units accessible for people with hearing &amp;/or vision impairment</a:t>
            </a:r>
          </a:p>
          <a:p>
            <a:pPr marL="1485900" lvl="5" indent="-457200">
              <a:spcBef>
                <a:spcPts val="0"/>
              </a:spcBef>
              <a:spcAft>
                <a:spcPts val="0"/>
              </a:spcAft>
              <a:buFont typeface="Wingdings" panose="05000000000000000000" pitchFamily="2" charset="2"/>
              <a:buChar char="Ø"/>
            </a:pPr>
            <a:r>
              <a:rPr lang="en-US" sz="2400" dirty="0">
                <a:solidFill>
                  <a:schemeClr val="tx2">
                    <a:lumMod val="10000"/>
                  </a:schemeClr>
                </a:solidFill>
              </a:rPr>
              <a:t>Pay for accessibility modifications requested as a Reasonable </a:t>
            </a:r>
            <a:r>
              <a:rPr lang="en-US" sz="2400" dirty="0" smtClean="0">
                <a:solidFill>
                  <a:schemeClr val="tx2">
                    <a:lumMod val="10000"/>
                  </a:schemeClr>
                </a:solidFill>
              </a:rPr>
              <a:t>Accommodation</a:t>
            </a:r>
          </a:p>
          <a:p>
            <a:pPr marL="1485900" lvl="5" indent="-457200">
              <a:spcBef>
                <a:spcPts val="0"/>
              </a:spcBef>
              <a:spcAft>
                <a:spcPts val="0"/>
              </a:spcAft>
              <a:buFont typeface="Wingdings" panose="05000000000000000000" pitchFamily="2" charset="2"/>
              <a:buChar char="Ø"/>
            </a:pPr>
            <a:r>
              <a:rPr lang="en-US" sz="2400" dirty="0" smtClean="0">
                <a:solidFill>
                  <a:schemeClr val="tx2">
                    <a:lumMod val="10000"/>
                  </a:schemeClr>
                </a:solidFill>
              </a:rPr>
              <a:t>Manage waiting lists to maximize use of accessible units by people who need those features</a:t>
            </a:r>
            <a:endParaRPr lang="en-US" sz="2400" dirty="0">
              <a:solidFill>
                <a:schemeClr val="tx2">
                  <a:lumMod val="10000"/>
                </a:schemeClr>
              </a:solidFill>
            </a:endParaRPr>
          </a:p>
        </p:txBody>
      </p:sp>
    </p:spTree>
    <p:extLst>
      <p:ext uri="{BB962C8B-B14F-4D97-AF65-F5344CB8AC3E}">
        <p14:creationId xmlns:p14="http://schemas.microsoft.com/office/powerpoint/2010/main" val="320679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762000"/>
            <a:ext cx="10972800" cy="914400"/>
          </a:xfrm>
        </p:spPr>
        <p:txBody>
          <a:bodyPr/>
          <a:lstStyle/>
          <a:p>
            <a:pPr algn="ctr"/>
            <a:r>
              <a:rPr lang="en-US" sz="4800" dirty="0"/>
              <a:t>Fair Housing Pointers</a:t>
            </a:r>
          </a:p>
        </p:txBody>
      </p:sp>
      <p:sp>
        <p:nvSpPr>
          <p:cNvPr id="3" name="Content Placeholder 2"/>
          <p:cNvSpPr>
            <a:spLocks noGrp="1"/>
          </p:cNvSpPr>
          <p:nvPr>
            <p:ph idx="1"/>
          </p:nvPr>
        </p:nvSpPr>
        <p:spPr>
          <a:xfrm>
            <a:off x="1015999" y="2133600"/>
            <a:ext cx="10972801" cy="6781800"/>
          </a:xfrm>
        </p:spPr>
        <p:txBody>
          <a:bodyPr/>
          <a:lstStyle/>
          <a:p>
            <a:pPr marL="457200" indent="-457200">
              <a:spcBef>
                <a:spcPts val="0"/>
              </a:spcBef>
              <a:buFont typeface="Arial" panose="020B0604020202020204" pitchFamily="34" charset="0"/>
              <a:buChar char="•"/>
            </a:pPr>
            <a:r>
              <a:rPr lang="en-US" sz="2800" dirty="0">
                <a:solidFill>
                  <a:schemeClr val="tx2">
                    <a:lumMod val="10000"/>
                  </a:schemeClr>
                </a:solidFill>
              </a:rPr>
              <a:t>The Federal Fair Housing Act makes housing discrimination in the sale, financing, or rental of housing or housing related services unlawful if based upon race, color, national origin, religion, gender, familial status, or disability.</a:t>
            </a:r>
          </a:p>
          <a:p>
            <a:pPr marL="457200" indent="-457200">
              <a:spcBef>
                <a:spcPts val="0"/>
              </a:spcBef>
              <a:buFont typeface="Arial" panose="020B0604020202020204" pitchFamily="34" charset="0"/>
              <a:buChar char="•"/>
            </a:pPr>
            <a:endParaRPr lang="en-US" sz="2800" dirty="0">
              <a:solidFill>
                <a:schemeClr val="tx2">
                  <a:lumMod val="10000"/>
                </a:schemeClr>
              </a:solidFill>
            </a:endParaRPr>
          </a:p>
          <a:p>
            <a:pPr marL="457200" indent="-457200">
              <a:spcBef>
                <a:spcPts val="0"/>
              </a:spcBef>
              <a:buFont typeface="Arial" panose="020B0604020202020204" pitchFamily="34" charset="0"/>
              <a:buChar char="•"/>
            </a:pPr>
            <a:r>
              <a:rPr lang="en-US" sz="2800" dirty="0">
                <a:solidFill>
                  <a:schemeClr val="tx2">
                    <a:lumMod val="10000"/>
                  </a:schemeClr>
                </a:solidFill>
              </a:rPr>
              <a:t>Colorado state law also protects discrimination based upon sexual orientation, creed, ancestry, and marital status.  </a:t>
            </a:r>
          </a:p>
          <a:p>
            <a:pPr marL="457200" indent="-457200">
              <a:spcBef>
                <a:spcPts val="0"/>
              </a:spcBef>
              <a:spcAft>
                <a:spcPts val="1200"/>
              </a:spcAft>
              <a:buFont typeface="Arial" panose="020B0604020202020204" pitchFamily="34" charset="0"/>
              <a:buChar char="•"/>
            </a:pPr>
            <a:endParaRPr lang="en-US" sz="2800" dirty="0">
              <a:solidFill>
                <a:schemeClr val="tx2">
                  <a:lumMod val="10000"/>
                </a:schemeClr>
              </a:solidFill>
            </a:endParaRPr>
          </a:p>
          <a:p>
            <a:pPr marL="457200" indent="-457200">
              <a:spcBef>
                <a:spcPts val="0"/>
              </a:spcBef>
              <a:spcAft>
                <a:spcPts val="0"/>
              </a:spcAft>
              <a:buFont typeface="Arial" panose="020B0604020202020204" pitchFamily="34" charset="0"/>
              <a:buChar char="•"/>
            </a:pPr>
            <a:r>
              <a:rPr lang="en-US" sz="2800" dirty="0">
                <a:solidFill>
                  <a:schemeClr val="tx2">
                    <a:lumMod val="10000"/>
                  </a:schemeClr>
                </a:solidFill>
              </a:rPr>
              <a:t>When in doubt, ask the Denver Metro Fair Housing Center for help - Phone: </a:t>
            </a:r>
            <a:r>
              <a:rPr lang="en-US" sz="2800" dirty="0">
                <a:solidFill>
                  <a:schemeClr val="tx2">
                    <a:lumMod val="10000"/>
                  </a:schemeClr>
                </a:solidFill>
                <a:hlinkClick r:id="rId3"/>
              </a:rPr>
              <a:t>720-279-4296</a:t>
            </a:r>
            <a:r>
              <a:rPr lang="en-US" sz="2800" dirty="0">
                <a:solidFill>
                  <a:schemeClr val="tx2">
                    <a:lumMod val="10000"/>
                  </a:schemeClr>
                </a:solidFill>
              </a:rPr>
              <a:t> &amp; Web: </a:t>
            </a:r>
            <a:r>
              <a:rPr lang="en-US" sz="2800" dirty="0">
                <a:solidFill>
                  <a:schemeClr val="tx2">
                    <a:lumMod val="10000"/>
                  </a:schemeClr>
                </a:solidFill>
                <a:hlinkClick r:id="rId4"/>
              </a:rPr>
              <a:t>www.dmfhc.org</a:t>
            </a:r>
            <a:endParaRPr lang="en-US" sz="2800" dirty="0">
              <a:solidFill>
                <a:schemeClr val="tx2">
                  <a:lumMod val="10000"/>
                </a:schemeClr>
              </a:solidFill>
            </a:endParaRPr>
          </a:p>
        </p:txBody>
      </p:sp>
    </p:spTree>
    <p:extLst>
      <p:ext uri="{BB962C8B-B14F-4D97-AF65-F5344CB8AC3E}">
        <p14:creationId xmlns:p14="http://schemas.microsoft.com/office/powerpoint/2010/main" val="2456817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800" y="762000"/>
            <a:ext cx="11049000" cy="914400"/>
          </a:xfrm>
        </p:spPr>
        <p:txBody>
          <a:bodyPr/>
          <a:lstStyle/>
          <a:p>
            <a:pPr algn="ctr"/>
            <a:r>
              <a:rPr lang="en-US" sz="4800" dirty="0" smtClean="0"/>
              <a:t>For More </a:t>
            </a:r>
            <a:r>
              <a:rPr lang="en-US" sz="4800" dirty="0"/>
              <a:t>Help</a:t>
            </a:r>
          </a:p>
        </p:txBody>
      </p:sp>
      <p:sp>
        <p:nvSpPr>
          <p:cNvPr id="3" name="Content Placeholder 2"/>
          <p:cNvSpPr>
            <a:spLocks noGrp="1"/>
          </p:cNvSpPr>
          <p:nvPr>
            <p:ph idx="1"/>
          </p:nvPr>
        </p:nvSpPr>
        <p:spPr>
          <a:xfrm>
            <a:off x="939799" y="2057400"/>
            <a:ext cx="11049001" cy="6705600"/>
          </a:xfrm>
        </p:spPr>
        <p:txBody>
          <a:bodyPr/>
          <a:lstStyle/>
          <a:p>
            <a:r>
              <a:rPr lang="en-US" sz="2800" b="1" dirty="0"/>
              <a:t>Colorado Housing Connects</a:t>
            </a:r>
            <a:r>
              <a:rPr lang="en-US" sz="2800" dirty="0"/>
              <a:t> specializes in helping people navigate existing non-emergency housing services and resources and provides education about general housing topics that include: Renting, owning a home, maintaining a home as well as living well and aging in place as a senior or someone who is disabled. You can call the helpline at </a:t>
            </a:r>
            <a:r>
              <a:rPr lang="en-US" sz="2800" dirty="0">
                <a:hlinkClick r:id="rId3"/>
              </a:rPr>
              <a:t>1-844-926-6632</a:t>
            </a:r>
            <a:r>
              <a:rPr lang="en-US" sz="2800" dirty="0"/>
              <a:t>. They have operators who are bilingual in both English and Spanish. For general information, you can visit their website at  </a:t>
            </a:r>
            <a:r>
              <a:rPr lang="en-US" sz="2800" dirty="0">
                <a:hlinkClick r:id="rId4"/>
              </a:rPr>
              <a:t>www.coloradohousingconnects.org</a:t>
            </a:r>
            <a:endParaRPr lang="en-US" sz="2800" dirty="0"/>
          </a:p>
          <a:p>
            <a:r>
              <a:rPr lang="en-US" sz="2800" dirty="0"/>
              <a:t> </a:t>
            </a:r>
          </a:p>
        </p:txBody>
      </p:sp>
    </p:spTree>
    <p:extLst>
      <p:ext uri="{BB962C8B-B14F-4D97-AF65-F5344CB8AC3E}">
        <p14:creationId xmlns:p14="http://schemas.microsoft.com/office/powerpoint/2010/main" val="3350374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2514600"/>
            <a:ext cx="11734800" cy="5562600"/>
          </a:xfrm>
        </p:spPr>
        <p:txBody>
          <a:bodyPr/>
          <a:lstStyle/>
          <a:p>
            <a:r>
              <a:rPr lang="en-US" sz="2800" dirty="0"/>
              <a:t/>
            </a:r>
            <a:br>
              <a:rPr lang="en-US" sz="2800" dirty="0"/>
            </a:br>
            <a:r>
              <a:rPr lang="en-US" sz="2800" dirty="0"/>
              <a:t/>
            </a:r>
            <a:br>
              <a:rPr lang="en-US" sz="2800" dirty="0"/>
            </a:br>
            <a:r>
              <a:rPr lang="en-US" sz="2800" dirty="0"/>
              <a:t>Ann Watts</a:t>
            </a:r>
            <a:br>
              <a:rPr lang="en-US" sz="2800" dirty="0"/>
            </a:br>
            <a:r>
              <a:rPr lang="en-US" sz="2800" dirty="0"/>
              <a:t>Community Access Team Manager</a:t>
            </a:r>
            <a:br>
              <a:rPr lang="en-US" sz="2800" dirty="0"/>
            </a:br>
            <a:r>
              <a:rPr lang="en-US" sz="2800" dirty="0">
                <a:solidFill>
                  <a:schemeClr val="bg1"/>
                </a:solidFill>
              </a:rPr>
              <a:t>DOLA, Division of Housing</a:t>
            </a:r>
            <a:br>
              <a:rPr lang="en-US" sz="2800" dirty="0">
                <a:solidFill>
                  <a:schemeClr val="bg1"/>
                </a:solidFill>
              </a:rPr>
            </a:br>
            <a:r>
              <a:rPr lang="en-US" sz="2800" dirty="0">
                <a:solidFill>
                  <a:schemeClr val="bg1"/>
                </a:solidFill>
              </a:rPr>
              <a:t>ann.watts@state.co.us, 303-864-7820</a:t>
            </a:r>
            <a:r>
              <a:rPr lang="en-US" sz="2800" dirty="0"/>
              <a:t/>
            </a:r>
            <a:br>
              <a:rPr lang="en-US" sz="2800" dirty="0"/>
            </a:br>
            <a:r>
              <a:rPr lang="en-US" sz="2800" dirty="0"/>
              <a:t/>
            </a:r>
            <a:br>
              <a:rPr lang="en-US" sz="2800" dirty="0"/>
            </a:br>
            <a:r>
              <a:rPr lang="en-US" sz="2800" dirty="0"/>
              <a:t>Adam Tucker</a:t>
            </a:r>
            <a:br>
              <a:rPr lang="en-US" sz="2800" dirty="0"/>
            </a:br>
            <a:r>
              <a:rPr lang="en-US" sz="2800" dirty="0"/>
              <a:t>Adult Services Coordinator</a:t>
            </a:r>
            <a:br>
              <a:rPr lang="en-US" sz="2800" dirty="0"/>
            </a:br>
            <a:r>
              <a:rPr lang="en-US" sz="2800" dirty="0"/>
              <a:t>HCPF, Division for Intellectual and Developmental Disabilities</a:t>
            </a:r>
            <a:br>
              <a:rPr lang="en-US" sz="2800" dirty="0"/>
            </a:br>
            <a:r>
              <a:rPr lang="en-US" sz="2800" dirty="0"/>
              <a:t>adam.tucker@state.co.us, 303-866-5472</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762000"/>
            <a:ext cx="10972800" cy="914400"/>
          </a:xfrm>
        </p:spPr>
        <p:txBody>
          <a:bodyPr/>
          <a:lstStyle/>
          <a:p>
            <a:pPr algn="ctr"/>
            <a:r>
              <a:rPr lang="en-US" sz="4800" dirty="0"/>
              <a:t>Why Housing?</a:t>
            </a:r>
          </a:p>
        </p:txBody>
      </p:sp>
      <p:sp>
        <p:nvSpPr>
          <p:cNvPr id="3" name="Content Placeholder 2"/>
          <p:cNvSpPr>
            <a:spLocks noGrp="1"/>
          </p:cNvSpPr>
          <p:nvPr>
            <p:ph idx="1"/>
          </p:nvPr>
        </p:nvSpPr>
        <p:spPr>
          <a:xfrm>
            <a:off x="1015999" y="2057400"/>
            <a:ext cx="10972801" cy="6781800"/>
          </a:xfrm>
        </p:spPr>
        <p:txBody>
          <a:bodyPr/>
          <a:lstStyle/>
          <a:p>
            <a:pPr marL="457200" indent="-457200">
              <a:spcBef>
                <a:spcPts val="0"/>
              </a:spcBef>
              <a:buFont typeface="Arial" panose="020B0604020202020204" pitchFamily="34" charset="0"/>
              <a:buChar char="•"/>
            </a:pPr>
            <a:r>
              <a:rPr lang="en-US" sz="2800" dirty="0">
                <a:solidFill>
                  <a:schemeClr val="tx2">
                    <a:lumMod val="10000"/>
                  </a:schemeClr>
                </a:solidFill>
              </a:rPr>
              <a:t>In 2014 CMS released a new set of rules, called the </a:t>
            </a:r>
            <a:r>
              <a:rPr lang="en-US" sz="2800" b="1" dirty="0">
                <a:solidFill>
                  <a:schemeClr val="tx2">
                    <a:lumMod val="10000"/>
                  </a:schemeClr>
                </a:solidFill>
              </a:rPr>
              <a:t>HCBS Setting Rule </a:t>
            </a:r>
          </a:p>
          <a:p>
            <a:pPr marL="571500" lvl="4" indent="0">
              <a:spcBef>
                <a:spcPts val="0"/>
              </a:spcBef>
            </a:pPr>
            <a:endParaRPr lang="en-US" sz="2800" b="1" i="1" dirty="0">
              <a:solidFill>
                <a:schemeClr val="tx2">
                  <a:lumMod val="10000"/>
                </a:schemeClr>
              </a:solidFill>
            </a:endParaRPr>
          </a:p>
          <a:p>
            <a:pPr marL="1028700" lvl="4" indent="-457200">
              <a:spcBef>
                <a:spcPts val="0"/>
              </a:spcBef>
              <a:buFont typeface="Arial" panose="020B0604020202020204" pitchFamily="34" charset="0"/>
              <a:buChar char="•"/>
            </a:pPr>
            <a:r>
              <a:rPr lang="en-US" sz="2800" b="1" i="1" dirty="0">
                <a:solidFill>
                  <a:schemeClr val="tx2">
                    <a:lumMod val="10000"/>
                  </a:schemeClr>
                </a:solidFill>
              </a:rPr>
              <a:t>Individuals receiving waiver services will have the same access to their community as everyone else</a:t>
            </a:r>
          </a:p>
          <a:p>
            <a:pPr marL="571500" lvl="2" indent="-457200">
              <a:spcBef>
                <a:spcPts val="0"/>
              </a:spcBef>
              <a:buFont typeface="Arial" panose="020B0604020202020204" pitchFamily="34" charset="0"/>
              <a:buChar char="•"/>
            </a:pPr>
            <a:endParaRPr lang="en-US" sz="2800" dirty="0">
              <a:solidFill>
                <a:schemeClr val="tx2">
                  <a:lumMod val="10000"/>
                </a:schemeClr>
              </a:solidFill>
            </a:endParaRPr>
          </a:p>
          <a:p>
            <a:pPr marL="571500" lvl="2" indent="-457200">
              <a:spcBef>
                <a:spcPts val="0"/>
              </a:spcBef>
              <a:buFont typeface="Arial" panose="020B0604020202020204" pitchFamily="34" charset="0"/>
              <a:buChar char="•"/>
            </a:pPr>
            <a:r>
              <a:rPr lang="en-US" sz="2800" dirty="0">
                <a:solidFill>
                  <a:schemeClr val="tx2">
                    <a:lumMod val="10000"/>
                  </a:schemeClr>
                </a:solidFill>
              </a:rPr>
              <a:t>This means that as we moving forward we will have to find new ways to support people in </a:t>
            </a:r>
            <a:r>
              <a:rPr lang="en-US" sz="2800" b="1" dirty="0">
                <a:solidFill>
                  <a:schemeClr val="tx2">
                    <a:lumMod val="10000"/>
                  </a:schemeClr>
                </a:solidFill>
              </a:rPr>
              <a:t>building their own independence</a:t>
            </a:r>
          </a:p>
          <a:p>
            <a:pPr marL="571500" lvl="2" indent="-457200">
              <a:spcBef>
                <a:spcPts val="0"/>
              </a:spcBef>
              <a:buFont typeface="Arial" panose="020B0604020202020204" pitchFamily="34" charset="0"/>
              <a:buChar char="•"/>
            </a:pPr>
            <a:endParaRPr lang="en-US" sz="2800" b="1" dirty="0">
              <a:solidFill>
                <a:schemeClr val="tx2">
                  <a:lumMod val="10000"/>
                </a:schemeClr>
              </a:solidFill>
            </a:endParaRPr>
          </a:p>
          <a:p>
            <a:pPr marL="571500" lvl="2" indent="-457200">
              <a:spcBef>
                <a:spcPts val="0"/>
              </a:spcBef>
              <a:buFont typeface="Arial" panose="020B0604020202020204" pitchFamily="34" charset="0"/>
              <a:buChar char="•"/>
            </a:pPr>
            <a:r>
              <a:rPr lang="en-US" sz="2800" b="1" dirty="0">
                <a:solidFill>
                  <a:schemeClr val="tx2">
                    <a:lumMod val="10000"/>
                  </a:schemeClr>
                </a:solidFill>
              </a:rPr>
              <a:t>Safe, Stable and Affordable housing </a:t>
            </a:r>
            <a:r>
              <a:rPr lang="en-US" sz="2800" dirty="0">
                <a:solidFill>
                  <a:schemeClr val="tx2">
                    <a:lumMod val="10000"/>
                  </a:schemeClr>
                </a:solidFill>
              </a:rPr>
              <a:t>is one avenue to support</a:t>
            </a:r>
            <a:r>
              <a:rPr lang="en-US" sz="2800" b="1" dirty="0">
                <a:solidFill>
                  <a:schemeClr val="tx2">
                    <a:lumMod val="10000"/>
                  </a:schemeClr>
                </a:solidFill>
              </a:rPr>
              <a:t> independence</a:t>
            </a:r>
          </a:p>
          <a:p>
            <a:pPr marL="114300" lvl="2" indent="0">
              <a:spcBef>
                <a:spcPts val="0"/>
              </a:spcBef>
            </a:pPr>
            <a:endParaRPr lang="en-US" sz="2800" dirty="0">
              <a:solidFill>
                <a:schemeClr val="tx2">
                  <a:lumMod val="10000"/>
                </a:schemeClr>
              </a:solidFill>
            </a:endParaRPr>
          </a:p>
        </p:txBody>
      </p:sp>
    </p:spTree>
    <p:extLst>
      <p:ext uri="{BB962C8B-B14F-4D97-AF65-F5344CB8AC3E}">
        <p14:creationId xmlns:p14="http://schemas.microsoft.com/office/powerpoint/2010/main" val="1036169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2873201"/>
              </p:ext>
            </p:extLst>
          </p:nvPr>
        </p:nvGraphicFramePr>
        <p:xfrm>
          <a:off x="787400" y="381001"/>
          <a:ext cx="11659557" cy="731519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787400" y="8001000"/>
            <a:ext cx="10896600" cy="738664"/>
          </a:xfrm>
          <a:prstGeom prst="rect">
            <a:avLst/>
          </a:prstGeom>
          <a:noFill/>
        </p:spPr>
        <p:txBody>
          <a:bodyPr wrap="square" rtlCol="0">
            <a:spAutoFit/>
          </a:bodyPr>
          <a:lstStyle/>
          <a:p>
            <a:r>
              <a:rPr lang="en-US" sz="1400" dirty="0"/>
              <a:t>This data is from the NCI Adult Consumer Survey Outcomes: Colorado Report 2013-2014 Data; </a:t>
            </a:r>
            <a:r>
              <a:rPr lang="en-US" sz="1400" dirty="0">
                <a:hlinkClick r:id="rId4"/>
              </a:rPr>
              <a:t>http://www.nationalcoreindicators.org/upload/core-indicators/2013-14_ACS_Colorado_State_Report.pdf</a:t>
            </a:r>
            <a:r>
              <a:rPr lang="en-US" sz="1400" dirty="0"/>
              <a:t>  and 2014-15 Data: </a:t>
            </a:r>
            <a:r>
              <a:rPr lang="en-US" sz="1400" dirty="0">
                <a:hlinkClick r:id="rId5"/>
              </a:rPr>
              <a:t>http://www.nationalcoreindicators.org/upload/state-reports/2014-15_ACS_Colorado_Report.pdf</a:t>
            </a:r>
            <a:r>
              <a:rPr lang="en-US" sz="1400" dirty="0"/>
              <a:t> </a:t>
            </a:r>
          </a:p>
        </p:txBody>
      </p:sp>
    </p:spTree>
    <p:extLst>
      <p:ext uri="{BB962C8B-B14F-4D97-AF65-F5344CB8AC3E}">
        <p14:creationId xmlns:p14="http://schemas.microsoft.com/office/powerpoint/2010/main" val="561857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762000"/>
            <a:ext cx="10972800" cy="914400"/>
          </a:xfrm>
        </p:spPr>
        <p:txBody>
          <a:bodyPr/>
          <a:lstStyle/>
          <a:p>
            <a:pPr algn="ctr"/>
            <a:r>
              <a:rPr lang="en-US" sz="4800" dirty="0">
                <a:solidFill>
                  <a:schemeClr val="bg2">
                    <a:lumMod val="50000"/>
                  </a:schemeClr>
                </a:solidFill>
              </a:rPr>
              <a:t>Continuum of Housing Resources…</a:t>
            </a:r>
            <a:endParaRPr lang="en-US" sz="4800" dirty="0"/>
          </a:p>
        </p:txBody>
      </p:sp>
      <p:pic>
        <p:nvPicPr>
          <p:cNvPr id="5" name="Picture 2" descr="C:\Users\kbonamasso\AppData\Local\Microsoft\Windows\Temporary Internet Files\Content.IE5\OP1R25DG\black-house-4493-larg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69" y="7637585"/>
            <a:ext cx="1366015" cy="114222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738085" y="1828800"/>
            <a:ext cx="2057400" cy="1828800"/>
          </a:xfrm>
          <a:prstGeom prst="rect">
            <a:avLst/>
          </a:prstGeom>
          <a:solidFill>
            <a:srgbClr val="14943F"/>
          </a:solidFill>
          <a:ln w="12700" cap="flat" cmpd="sng" algn="ctr">
            <a:solidFill>
              <a:srgbClr val="000000"/>
            </a:solidFill>
            <a:prstDash val="solid"/>
            <a:miter lim="0"/>
            <a:headEnd type="none" w="med" len="med"/>
            <a:tailEnd type="none" w="med" len="med"/>
          </a:ln>
          <a:effectLst/>
        </p:spPr>
        <p:txBody>
          <a:bodyPr vert="horz" wrap="square" lIns="50800" tIns="50800" rIns="50800" bIns="50800" numCol="1" rtlCol="0" anchor="ctr" anchorCtr="0" compatLnSpc="1">
            <a:prstTxWarp prst="textNoShape">
              <a:avLst/>
            </a:prstTxWarp>
          </a:bodyPr>
          <a:lstStyle/>
          <a:p>
            <a:pPr marL="228600" marR="0" indent="0" algn="l" defTabSz="584200" rtl="0" eaLnBrk="1"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Trebuchet MS" pitchFamily="-100" charset="0"/>
                <a:ea typeface="Trebuchet MS" pitchFamily="-100" charset="0"/>
                <a:cs typeface="Trebuchet MS" pitchFamily="-100" charset="0"/>
                <a:sym typeface="Trebuchet MS" pitchFamily="-100" charset="0"/>
              </a:rPr>
              <a:t>Emergency Shelter </a:t>
            </a:r>
          </a:p>
        </p:txBody>
      </p:sp>
      <p:sp>
        <p:nvSpPr>
          <p:cNvPr id="7" name="Right Arrow 6"/>
          <p:cNvSpPr/>
          <p:nvPr/>
        </p:nvSpPr>
        <p:spPr bwMode="auto">
          <a:xfrm>
            <a:off x="1817077" y="4082971"/>
            <a:ext cx="978408" cy="484632"/>
          </a:xfrm>
          <a:prstGeom prst="rightArrow">
            <a:avLst/>
          </a:prstGeom>
          <a:solidFill>
            <a:srgbClr val="14943F"/>
          </a:solidFill>
          <a:ln w="12700" cap="flat" cmpd="sng" algn="ctr">
            <a:solidFill>
              <a:srgbClr val="000000"/>
            </a:solidFill>
            <a:prstDash val="solid"/>
            <a:miter lim="0"/>
            <a:headEnd type="none" w="med" len="med"/>
            <a:tailEnd type="none" w="med" len="med"/>
          </a:ln>
          <a:effectLst/>
        </p:spPr>
        <p:txBody>
          <a:bodyPr vert="horz" wrap="square" lIns="50800" tIns="50800" rIns="50800" bIns="50800" numCol="1" rtlCol="0" anchor="ctr" anchorCtr="0" compatLnSpc="1">
            <a:prstTxWarp prst="textNoShape">
              <a:avLst/>
            </a:prstTxWarp>
          </a:bodyPr>
          <a:lstStyle/>
          <a:p>
            <a:pPr marL="228600" marR="0" indent="0" algn="l" defTabSz="5842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endParaRPr>
          </a:p>
        </p:txBody>
      </p:sp>
      <p:sp>
        <p:nvSpPr>
          <p:cNvPr id="9" name="Rectangle 8"/>
          <p:cNvSpPr/>
          <p:nvPr/>
        </p:nvSpPr>
        <p:spPr bwMode="auto">
          <a:xfrm>
            <a:off x="1757904" y="4978790"/>
            <a:ext cx="2175746" cy="1841989"/>
          </a:xfrm>
          <a:prstGeom prst="rect">
            <a:avLst/>
          </a:prstGeom>
          <a:solidFill>
            <a:srgbClr val="14943F"/>
          </a:solidFill>
          <a:ln w="12700" cap="flat" cmpd="sng" algn="ctr">
            <a:solidFill>
              <a:srgbClr val="000000"/>
            </a:solidFill>
            <a:prstDash val="solid"/>
            <a:miter lim="0"/>
            <a:headEnd type="none" w="med" len="med"/>
            <a:tailEnd type="none" w="med" len="med"/>
          </a:ln>
          <a:effectLst/>
        </p:spPr>
        <p:txBody>
          <a:bodyPr vert="horz" wrap="square" lIns="50800" tIns="50800" rIns="50800" bIns="50800" numCol="1" rtlCol="0" anchor="ctr" anchorCtr="0" compatLnSpc="1">
            <a:prstTxWarp prst="textNoShape">
              <a:avLst/>
            </a:prstTxWarp>
          </a:bodyPr>
          <a:lstStyle/>
          <a:p>
            <a:pPr marL="228600" marR="0" indent="0" algn="l" defTabSz="584200" rtl="0" eaLnBrk="1"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Trebuchet MS" pitchFamily="-100" charset="0"/>
                <a:ea typeface="Trebuchet MS" pitchFamily="-100" charset="0"/>
                <a:cs typeface="Trebuchet MS" pitchFamily="-100" charset="0"/>
                <a:sym typeface="Trebuchet MS" pitchFamily="-100" charset="0"/>
              </a:rPr>
              <a:t>Transitional </a:t>
            </a:r>
            <a:r>
              <a:rPr kumimoji="0" lang="en-US" sz="2400" b="1" i="0" u="none" strike="noStrike" cap="none" normalizeH="0" baseline="0" dirty="0" smtClean="0">
                <a:ln>
                  <a:noFill/>
                </a:ln>
                <a:solidFill>
                  <a:schemeClr val="bg1"/>
                </a:solidFill>
                <a:effectLst/>
                <a:latin typeface="Trebuchet MS" pitchFamily="-100" charset="0"/>
                <a:ea typeface="Trebuchet MS" pitchFamily="-100" charset="0"/>
                <a:cs typeface="Trebuchet MS" pitchFamily="-100" charset="0"/>
                <a:sym typeface="Trebuchet MS" pitchFamily="-100" charset="0"/>
              </a:rPr>
              <a:t>Housing </a:t>
            </a:r>
          </a:p>
          <a:p>
            <a:pPr marL="228600" marR="0" indent="0" algn="l" defTabSz="584200" rtl="0" eaLnBrk="1"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Trebuchet MS" pitchFamily="-100" charset="0"/>
                <a:ea typeface="Trebuchet MS" pitchFamily="-100" charset="0"/>
                <a:cs typeface="Trebuchet MS" pitchFamily="-100" charset="0"/>
                <a:sym typeface="Trebuchet MS" pitchFamily="-100" charset="0"/>
              </a:rPr>
              <a:t>(1-2 years) </a:t>
            </a:r>
            <a:endParaRPr kumimoji="0" lang="en-US" sz="2400" b="1" i="0" u="none" strike="noStrike" cap="none" normalizeH="0" baseline="0" dirty="0">
              <a:ln>
                <a:noFill/>
              </a:ln>
              <a:solidFill>
                <a:schemeClr val="bg1"/>
              </a:solidFill>
              <a:effectLst/>
              <a:latin typeface="Trebuchet MS" pitchFamily="-100" charset="0"/>
              <a:ea typeface="Trebuchet MS" pitchFamily="-100" charset="0"/>
              <a:cs typeface="Trebuchet MS" pitchFamily="-100" charset="0"/>
              <a:sym typeface="Trebuchet MS" pitchFamily="-100" charset="0"/>
            </a:endParaRPr>
          </a:p>
        </p:txBody>
      </p:sp>
      <p:sp>
        <p:nvSpPr>
          <p:cNvPr id="10" name="Rectangle 9"/>
          <p:cNvSpPr/>
          <p:nvPr/>
        </p:nvSpPr>
        <p:spPr bwMode="auto">
          <a:xfrm>
            <a:off x="3657208" y="2266659"/>
            <a:ext cx="2311792" cy="1834662"/>
          </a:xfrm>
          <a:prstGeom prst="rect">
            <a:avLst/>
          </a:prstGeom>
          <a:solidFill>
            <a:srgbClr val="14943F"/>
          </a:solidFill>
          <a:ln w="12700" cap="flat" cmpd="sng" algn="ctr">
            <a:solidFill>
              <a:srgbClr val="000000"/>
            </a:solidFill>
            <a:prstDash val="solid"/>
            <a:miter lim="0"/>
            <a:headEnd type="none" w="med" len="med"/>
            <a:tailEnd type="none" w="med" len="med"/>
          </a:ln>
          <a:effectLst/>
        </p:spPr>
        <p:txBody>
          <a:bodyPr vert="horz" wrap="square" lIns="50800" tIns="50800" rIns="50800" bIns="50800" numCol="1" rtlCol="0" anchor="ctr" anchorCtr="0" compatLnSpc="1">
            <a:prstTxWarp prst="textNoShape">
              <a:avLst/>
            </a:prstTxWarp>
          </a:bodyPr>
          <a:lstStyle/>
          <a:p>
            <a:pPr marL="228600" marR="0" indent="0" algn="l" defTabSz="584200" rtl="0" eaLnBrk="1"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Trebuchet MS" pitchFamily="-100" charset="0"/>
                <a:ea typeface="Trebuchet MS" pitchFamily="-100" charset="0"/>
                <a:cs typeface="Trebuchet MS" pitchFamily="-100" charset="0"/>
                <a:sym typeface="Trebuchet MS" pitchFamily="-100" charset="0"/>
              </a:rPr>
              <a:t>Rapid Re </a:t>
            </a:r>
            <a:r>
              <a:rPr kumimoji="0" lang="en-US" sz="2400" b="1" i="0" u="none" strike="noStrike" cap="none" normalizeH="0" baseline="0" dirty="0" smtClean="0">
                <a:ln>
                  <a:noFill/>
                </a:ln>
                <a:solidFill>
                  <a:schemeClr val="bg1"/>
                </a:solidFill>
                <a:effectLst/>
                <a:latin typeface="Trebuchet MS" pitchFamily="-100" charset="0"/>
                <a:ea typeface="Trebuchet MS" pitchFamily="-100" charset="0"/>
                <a:cs typeface="Trebuchet MS" pitchFamily="-100" charset="0"/>
                <a:sym typeface="Trebuchet MS" pitchFamily="-100" charset="0"/>
              </a:rPr>
              <a:t>–housing</a:t>
            </a:r>
          </a:p>
          <a:p>
            <a:pPr marL="228600" marR="0" indent="0" algn="l" defTabSz="584200" rtl="0" eaLnBrk="1" fontAlgn="base" latinLnBrk="0" hangingPunct="0">
              <a:lnSpc>
                <a:spcPct val="100000"/>
              </a:lnSpc>
              <a:spcBef>
                <a:spcPct val="0"/>
              </a:spcBef>
              <a:spcAft>
                <a:spcPct val="0"/>
              </a:spcAft>
              <a:buClrTx/>
              <a:buSzTx/>
              <a:buFontTx/>
              <a:buNone/>
              <a:tabLst/>
            </a:pPr>
            <a:r>
              <a:rPr lang="en-US" sz="2400" b="1" dirty="0" smtClean="0">
                <a:solidFill>
                  <a:schemeClr val="bg1"/>
                </a:solidFill>
              </a:rPr>
              <a:t>(3-6 months)</a:t>
            </a:r>
            <a:r>
              <a:rPr kumimoji="0" lang="en-US" sz="2400" b="1" i="0" u="none" strike="noStrike" cap="none" normalizeH="0" baseline="0" dirty="0" smtClean="0">
                <a:ln>
                  <a:noFill/>
                </a:ln>
                <a:solidFill>
                  <a:schemeClr val="bg1"/>
                </a:solidFill>
                <a:effectLst/>
                <a:latin typeface="Trebuchet MS" pitchFamily="-100" charset="0"/>
                <a:ea typeface="Trebuchet MS" pitchFamily="-100" charset="0"/>
                <a:cs typeface="Trebuchet MS" pitchFamily="-100" charset="0"/>
                <a:sym typeface="Trebuchet MS" pitchFamily="-100" charset="0"/>
              </a:rPr>
              <a:t> </a:t>
            </a:r>
            <a:endParaRPr kumimoji="0" lang="en-US" sz="2400" b="1" i="0" u="none" strike="noStrike" cap="none" normalizeH="0" baseline="0" dirty="0">
              <a:ln>
                <a:noFill/>
              </a:ln>
              <a:solidFill>
                <a:schemeClr val="bg1"/>
              </a:solidFill>
              <a:effectLst/>
              <a:latin typeface="Trebuchet MS" pitchFamily="-100" charset="0"/>
              <a:ea typeface="Trebuchet MS" pitchFamily="-100" charset="0"/>
              <a:cs typeface="Trebuchet MS" pitchFamily="-100" charset="0"/>
              <a:sym typeface="Trebuchet MS" pitchFamily="-100" charset="0"/>
            </a:endParaRPr>
          </a:p>
        </p:txBody>
      </p:sp>
      <p:sp>
        <p:nvSpPr>
          <p:cNvPr id="11" name="Rectangle 10"/>
          <p:cNvSpPr/>
          <p:nvPr/>
        </p:nvSpPr>
        <p:spPr bwMode="auto">
          <a:xfrm>
            <a:off x="4717029" y="5382323"/>
            <a:ext cx="2056423" cy="2255261"/>
          </a:xfrm>
          <a:prstGeom prst="rect">
            <a:avLst/>
          </a:prstGeom>
          <a:solidFill>
            <a:srgbClr val="14943F"/>
          </a:solidFill>
          <a:ln w="12700" cap="flat" cmpd="sng" algn="ctr">
            <a:solidFill>
              <a:srgbClr val="000000"/>
            </a:solidFill>
            <a:prstDash val="solid"/>
            <a:miter lim="0"/>
            <a:headEnd type="none" w="med" len="med"/>
            <a:tailEnd type="none" w="med" len="med"/>
          </a:ln>
          <a:effectLst/>
        </p:spPr>
        <p:txBody>
          <a:bodyPr vert="horz" wrap="square" lIns="50800" tIns="50800" rIns="50800" bIns="50800" numCol="1" rtlCol="0" anchor="ctr" anchorCtr="0" compatLnSpc="1">
            <a:prstTxWarp prst="textNoShape">
              <a:avLst/>
            </a:prstTxWarp>
          </a:bodyPr>
          <a:lstStyle/>
          <a:p>
            <a:pPr marL="228600" marR="0" indent="0" algn="l" defTabSz="584200" rtl="0" eaLnBrk="1"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Trebuchet MS" pitchFamily="-100" charset="0"/>
                <a:ea typeface="Trebuchet MS" pitchFamily="-100" charset="0"/>
                <a:cs typeface="Trebuchet MS" pitchFamily="-100" charset="0"/>
                <a:sym typeface="Trebuchet MS" pitchFamily="-100" charset="0"/>
              </a:rPr>
              <a:t>Permanent Supportive </a:t>
            </a:r>
            <a:r>
              <a:rPr kumimoji="0" lang="en-US" sz="2400" b="1" i="0" u="none" strike="noStrike" cap="none" normalizeH="0" baseline="0" dirty="0" smtClean="0">
                <a:ln>
                  <a:noFill/>
                </a:ln>
                <a:solidFill>
                  <a:schemeClr val="bg1"/>
                </a:solidFill>
                <a:effectLst/>
                <a:latin typeface="Trebuchet MS" pitchFamily="-100" charset="0"/>
                <a:ea typeface="Trebuchet MS" pitchFamily="-100" charset="0"/>
                <a:cs typeface="Trebuchet MS" pitchFamily="-100" charset="0"/>
                <a:sym typeface="Trebuchet MS" pitchFamily="-100" charset="0"/>
              </a:rPr>
              <a:t>Housing</a:t>
            </a:r>
          </a:p>
          <a:p>
            <a:pPr marL="228600" marR="0" indent="0" algn="l" defTabSz="584200" rtl="0" eaLnBrk="1" fontAlgn="base" latinLnBrk="0" hangingPunct="0">
              <a:lnSpc>
                <a:spcPct val="100000"/>
              </a:lnSpc>
              <a:spcBef>
                <a:spcPct val="0"/>
              </a:spcBef>
              <a:spcAft>
                <a:spcPct val="0"/>
              </a:spcAft>
              <a:buClrTx/>
              <a:buSzTx/>
              <a:buFontTx/>
              <a:buNone/>
              <a:tabLst/>
            </a:pPr>
            <a:r>
              <a:rPr lang="en-US" sz="2400" b="1" dirty="0" smtClean="0">
                <a:solidFill>
                  <a:schemeClr val="bg1"/>
                </a:solidFill>
              </a:rPr>
              <a:t>(as long as needed)</a:t>
            </a:r>
            <a:r>
              <a:rPr kumimoji="0" lang="en-US" sz="2400" b="1" i="0" u="none" strike="noStrike" cap="none" normalizeH="0" baseline="0" dirty="0" smtClean="0">
                <a:ln>
                  <a:noFill/>
                </a:ln>
                <a:solidFill>
                  <a:schemeClr val="bg1"/>
                </a:solidFill>
                <a:effectLst/>
                <a:latin typeface="Trebuchet MS" pitchFamily="-100" charset="0"/>
                <a:ea typeface="Trebuchet MS" pitchFamily="-100" charset="0"/>
                <a:cs typeface="Trebuchet MS" pitchFamily="-100" charset="0"/>
                <a:sym typeface="Trebuchet MS" pitchFamily="-100" charset="0"/>
              </a:rPr>
              <a:t> </a:t>
            </a:r>
            <a:endParaRPr kumimoji="0" lang="en-US" sz="2400" b="1" i="0" u="none" strike="noStrike" cap="none" normalizeH="0" baseline="0" dirty="0">
              <a:ln>
                <a:noFill/>
              </a:ln>
              <a:solidFill>
                <a:schemeClr val="bg1"/>
              </a:solidFill>
              <a:effectLst/>
              <a:latin typeface="Trebuchet MS" pitchFamily="-100" charset="0"/>
              <a:ea typeface="Trebuchet MS" pitchFamily="-100" charset="0"/>
              <a:cs typeface="Trebuchet MS" pitchFamily="-100" charset="0"/>
              <a:sym typeface="Trebuchet MS" pitchFamily="-100" charset="0"/>
            </a:endParaRPr>
          </a:p>
        </p:txBody>
      </p:sp>
      <p:sp>
        <p:nvSpPr>
          <p:cNvPr id="12" name="Rectangle 11"/>
          <p:cNvSpPr/>
          <p:nvPr/>
        </p:nvSpPr>
        <p:spPr bwMode="auto">
          <a:xfrm>
            <a:off x="6773452" y="1905000"/>
            <a:ext cx="2057400" cy="1752600"/>
          </a:xfrm>
          <a:prstGeom prst="rect">
            <a:avLst/>
          </a:prstGeom>
          <a:solidFill>
            <a:srgbClr val="14943F"/>
          </a:solidFill>
          <a:ln w="12700" cap="flat" cmpd="sng" algn="ctr">
            <a:solidFill>
              <a:srgbClr val="000000"/>
            </a:solidFill>
            <a:prstDash val="solid"/>
            <a:miter lim="0"/>
            <a:headEnd type="none" w="med" len="med"/>
            <a:tailEnd type="none" w="med" len="med"/>
          </a:ln>
          <a:effectLst/>
        </p:spPr>
        <p:txBody>
          <a:bodyPr vert="horz" wrap="square" lIns="50800" tIns="50800" rIns="50800" bIns="50800" numCol="1" rtlCol="0" anchor="ctr" anchorCtr="0" compatLnSpc="1">
            <a:prstTxWarp prst="textNoShape">
              <a:avLst/>
            </a:prstTxWarp>
          </a:bodyPr>
          <a:lstStyle/>
          <a:p>
            <a:pPr marL="228600" marR="0" indent="0" algn="l" defTabSz="584200" rtl="0" eaLnBrk="1"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Trebuchet MS" pitchFamily="-100" charset="0"/>
                <a:ea typeface="Trebuchet MS" pitchFamily="-100" charset="0"/>
                <a:cs typeface="Trebuchet MS" pitchFamily="-100" charset="0"/>
                <a:sym typeface="Trebuchet MS" pitchFamily="-100" charset="0"/>
              </a:rPr>
              <a:t>Voucher Programs </a:t>
            </a:r>
            <a:r>
              <a:rPr kumimoji="0" lang="en-US" sz="1800" b="0" i="0" u="none" strike="noStrike" cap="none" normalizeH="0" baseline="0" dirty="0">
                <a:ln>
                  <a:noFill/>
                </a:ln>
                <a:solidFill>
                  <a:srgbClr val="5C6670"/>
                </a:solidFill>
                <a:effectLst/>
                <a:latin typeface="Trebuchet MS" pitchFamily="-100" charset="0"/>
                <a:ea typeface="Trebuchet MS" pitchFamily="-100" charset="0"/>
                <a:cs typeface="Trebuchet MS" pitchFamily="-100" charset="0"/>
                <a:sym typeface="Trebuchet MS" pitchFamily="-100" charset="0"/>
              </a:rPr>
              <a:t>	</a:t>
            </a:r>
          </a:p>
        </p:txBody>
      </p:sp>
      <p:sp>
        <p:nvSpPr>
          <p:cNvPr id="13" name="Rectangle 12"/>
          <p:cNvSpPr/>
          <p:nvPr/>
        </p:nvSpPr>
        <p:spPr bwMode="auto">
          <a:xfrm>
            <a:off x="7544311" y="4800600"/>
            <a:ext cx="1938215" cy="1834662"/>
          </a:xfrm>
          <a:prstGeom prst="rect">
            <a:avLst/>
          </a:prstGeom>
          <a:solidFill>
            <a:srgbClr val="14943F"/>
          </a:solidFill>
          <a:ln w="12700" cap="flat" cmpd="sng" algn="ctr">
            <a:solidFill>
              <a:srgbClr val="000000"/>
            </a:solidFill>
            <a:prstDash val="solid"/>
            <a:miter lim="0"/>
            <a:headEnd type="none" w="med" len="med"/>
            <a:tailEnd type="none" w="med" len="med"/>
          </a:ln>
          <a:effectLst/>
        </p:spPr>
        <p:txBody>
          <a:bodyPr vert="horz" wrap="square" lIns="50800" tIns="50800" rIns="50800" bIns="50800" numCol="1" rtlCol="0" anchor="ctr" anchorCtr="0" compatLnSpc="1">
            <a:prstTxWarp prst="textNoShape">
              <a:avLst/>
            </a:prstTxWarp>
          </a:bodyPr>
          <a:lstStyle/>
          <a:p>
            <a:pPr marL="228600" marR="0" indent="0" algn="l" defTabSz="584200" rtl="0" eaLnBrk="1" fontAlgn="base" latinLnBrk="0" hangingPunct="0">
              <a:lnSpc>
                <a:spcPct val="100000"/>
              </a:lnSpc>
              <a:spcBef>
                <a:spcPct val="0"/>
              </a:spcBef>
              <a:spcAft>
                <a:spcPct val="0"/>
              </a:spcAft>
              <a:buClrTx/>
              <a:buSzTx/>
              <a:buFontTx/>
              <a:buNone/>
              <a:tabLst/>
            </a:pPr>
            <a:r>
              <a:rPr lang="en-US" sz="2400" b="1" dirty="0">
                <a:solidFill>
                  <a:schemeClr val="bg1"/>
                </a:solidFill>
              </a:rPr>
              <a:t>Affordable Rental Housing </a:t>
            </a:r>
            <a:endParaRPr kumimoji="0" lang="en-US" sz="2400" b="1" i="0" u="none" strike="noStrike" cap="none" normalizeH="0" baseline="0" dirty="0">
              <a:ln>
                <a:noFill/>
              </a:ln>
              <a:solidFill>
                <a:schemeClr val="bg1"/>
              </a:solidFill>
              <a:effectLst/>
              <a:sym typeface="Trebuchet MS" pitchFamily="-100" charset="0"/>
            </a:endParaRPr>
          </a:p>
        </p:txBody>
      </p:sp>
      <p:sp>
        <p:nvSpPr>
          <p:cNvPr id="14" name="Rectangle 13"/>
          <p:cNvSpPr/>
          <p:nvPr/>
        </p:nvSpPr>
        <p:spPr bwMode="auto">
          <a:xfrm>
            <a:off x="10160000" y="2251443"/>
            <a:ext cx="2057400" cy="1817077"/>
          </a:xfrm>
          <a:prstGeom prst="rect">
            <a:avLst/>
          </a:prstGeom>
          <a:solidFill>
            <a:srgbClr val="14943F"/>
          </a:solidFill>
          <a:ln w="12700" cap="flat" cmpd="sng" algn="ctr">
            <a:solidFill>
              <a:srgbClr val="000000"/>
            </a:solidFill>
            <a:prstDash val="solid"/>
            <a:miter lim="0"/>
            <a:headEnd type="none" w="med" len="med"/>
            <a:tailEnd type="none" w="med" len="med"/>
          </a:ln>
          <a:effectLst/>
        </p:spPr>
        <p:txBody>
          <a:bodyPr vert="horz" wrap="square" lIns="50800" tIns="50800" rIns="50800" bIns="50800" numCol="1" rtlCol="0" anchor="ctr" anchorCtr="0" compatLnSpc="1">
            <a:prstTxWarp prst="textNoShape">
              <a:avLst/>
            </a:prstTxWarp>
          </a:bodyPr>
          <a:lstStyle/>
          <a:p>
            <a:pPr marL="228600" marR="0" indent="0" algn="l" defTabSz="584200" rtl="0" eaLnBrk="1"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Trebuchet MS" pitchFamily="-100" charset="0"/>
                <a:ea typeface="Trebuchet MS" pitchFamily="-100" charset="0"/>
                <a:cs typeface="Trebuchet MS" pitchFamily="-100" charset="0"/>
                <a:sym typeface="Trebuchet MS" pitchFamily="-100" charset="0"/>
              </a:rPr>
              <a:t>Home Ownership </a:t>
            </a:r>
          </a:p>
        </p:txBody>
      </p:sp>
      <p:sp>
        <p:nvSpPr>
          <p:cNvPr id="15" name="Oval 14"/>
          <p:cNvSpPr/>
          <p:nvPr/>
        </p:nvSpPr>
        <p:spPr bwMode="auto">
          <a:xfrm>
            <a:off x="9482526" y="6635262"/>
            <a:ext cx="2860384" cy="1884484"/>
          </a:xfrm>
          <a:prstGeom prst="ellipse">
            <a:avLst/>
          </a:prstGeom>
          <a:solidFill>
            <a:srgbClr val="14943F"/>
          </a:solidFill>
          <a:ln w="12700" cap="flat" cmpd="sng" algn="ctr">
            <a:solidFill>
              <a:srgbClr val="000000"/>
            </a:solidFill>
            <a:prstDash val="solid"/>
            <a:miter lim="0"/>
            <a:headEnd type="none" w="med" len="med"/>
            <a:tailEnd type="none" w="med" len="med"/>
          </a:ln>
          <a:effectLst/>
        </p:spPr>
        <p:txBody>
          <a:bodyPr vert="horz" wrap="square" lIns="50800" tIns="50800" rIns="50800" bIns="50800" numCol="1" rtlCol="0" anchor="ctr" anchorCtr="0" compatLnSpc="1">
            <a:prstTxWarp prst="textNoShape">
              <a:avLst/>
            </a:prstTxWarp>
          </a:bodyPr>
          <a:lstStyle/>
          <a:p>
            <a:pPr marL="228600" marR="0" indent="0" algn="l" defTabSz="584200" rtl="0" eaLnBrk="1"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Trebuchet MS" pitchFamily="-100" charset="0"/>
                <a:ea typeface="Trebuchet MS" pitchFamily="-100" charset="0"/>
                <a:cs typeface="Trebuchet MS" pitchFamily="-100" charset="0"/>
                <a:sym typeface="Trebuchet MS" pitchFamily="-100" charset="0"/>
              </a:rPr>
              <a:t>Every community is a little different! </a:t>
            </a:r>
          </a:p>
        </p:txBody>
      </p:sp>
      <p:sp>
        <p:nvSpPr>
          <p:cNvPr id="16" name="Right Arrow 15"/>
          <p:cNvSpPr/>
          <p:nvPr/>
        </p:nvSpPr>
        <p:spPr bwMode="auto">
          <a:xfrm>
            <a:off x="5256036" y="4477687"/>
            <a:ext cx="978408" cy="484632"/>
          </a:xfrm>
          <a:prstGeom prst="rightArrow">
            <a:avLst/>
          </a:prstGeom>
          <a:solidFill>
            <a:srgbClr val="14943F"/>
          </a:solidFill>
          <a:ln w="12700" cap="flat" cmpd="sng" algn="ctr">
            <a:solidFill>
              <a:srgbClr val="000000"/>
            </a:solidFill>
            <a:prstDash val="solid"/>
            <a:miter lim="0"/>
            <a:headEnd type="none" w="med" len="med"/>
            <a:tailEnd type="none" w="med" len="med"/>
          </a:ln>
          <a:effectLst/>
        </p:spPr>
        <p:txBody>
          <a:bodyPr vert="horz" wrap="square" lIns="50800" tIns="50800" rIns="50800" bIns="50800" numCol="1" rtlCol="0" anchor="ctr" anchorCtr="0" compatLnSpc="1">
            <a:prstTxWarp prst="textNoShape">
              <a:avLst/>
            </a:prstTxWarp>
          </a:bodyPr>
          <a:lstStyle/>
          <a:p>
            <a:pPr marL="228600" marR="0" indent="0" algn="l" defTabSz="5842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endParaRPr>
          </a:p>
        </p:txBody>
      </p:sp>
      <p:sp>
        <p:nvSpPr>
          <p:cNvPr id="17" name="Right Arrow 16"/>
          <p:cNvSpPr/>
          <p:nvPr/>
        </p:nvSpPr>
        <p:spPr bwMode="auto">
          <a:xfrm>
            <a:off x="8716367" y="4101321"/>
            <a:ext cx="978408" cy="484632"/>
          </a:xfrm>
          <a:prstGeom prst="rightArrow">
            <a:avLst/>
          </a:prstGeom>
          <a:solidFill>
            <a:srgbClr val="14943F"/>
          </a:solidFill>
          <a:ln w="12700" cap="flat" cmpd="sng" algn="ctr">
            <a:solidFill>
              <a:srgbClr val="000000"/>
            </a:solidFill>
            <a:prstDash val="solid"/>
            <a:miter lim="0"/>
            <a:headEnd type="none" w="med" len="med"/>
            <a:tailEnd type="none" w="med" len="med"/>
          </a:ln>
          <a:effectLst/>
        </p:spPr>
        <p:txBody>
          <a:bodyPr vert="horz" wrap="square" lIns="50800" tIns="50800" rIns="50800" bIns="50800" numCol="1" rtlCol="0" anchor="ctr" anchorCtr="0" compatLnSpc="1">
            <a:prstTxWarp prst="textNoShape">
              <a:avLst/>
            </a:prstTxWarp>
          </a:bodyPr>
          <a:lstStyle/>
          <a:p>
            <a:pPr marL="228600" marR="0" indent="0" algn="l" defTabSz="5842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endParaRPr>
          </a:p>
        </p:txBody>
      </p:sp>
    </p:spTree>
    <p:extLst>
      <p:ext uri="{BB962C8B-B14F-4D97-AF65-F5344CB8AC3E}">
        <p14:creationId xmlns:p14="http://schemas.microsoft.com/office/powerpoint/2010/main" val="639408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015999" y="533400"/>
            <a:ext cx="10972801" cy="914400"/>
          </a:xfrm>
        </p:spPr>
        <p:txBody>
          <a:bodyPr/>
          <a:lstStyle/>
          <a:p>
            <a:pPr algn="ctr"/>
            <a:r>
              <a:rPr lang="en-US" sz="4800" dirty="0"/>
              <a:t>Housing Choice Voucher Program</a:t>
            </a:r>
          </a:p>
        </p:txBody>
      </p:sp>
      <p:sp>
        <p:nvSpPr>
          <p:cNvPr id="4" name="Text Placeholder 3"/>
          <p:cNvSpPr>
            <a:spLocks noGrp="1"/>
          </p:cNvSpPr>
          <p:nvPr>
            <p:ph type="body" sz="quarter" idx="10"/>
          </p:nvPr>
        </p:nvSpPr>
        <p:spPr>
          <a:xfrm>
            <a:off x="1015999" y="1676400"/>
            <a:ext cx="10972801" cy="1828800"/>
          </a:xfrm>
        </p:spPr>
        <p:txBody>
          <a:bodyPr/>
          <a:lstStyle/>
          <a:p>
            <a:pPr marL="0" indent="0">
              <a:spcBef>
                <a:spcPts val="3000"/>
              </a:spcBef>
            </a:pPr>
            <a:r>
              <a:rPr lang="en-US" sz="2800" i="1" dirty="0"/>
              <a:t>The Colorado Division of Housing </a:t>
            </a:r>
            <a:r>
              <a:rPr lang="en-US" sz="2800" dirty="0"/>
              <a:t>is the largest Housing Authority in the State of Colorado with </a:t>
            </a:r>
            <a:r>
              <a:rPr lang="en-US" sz="2800" dirty="0" smtClean="0"/>
              <a:t>close to 7,000 </a:t>
            </a:r>
            <a:r>
              <a:rPr lang="en-US" sz="2800" dirty="0"/>
              <a:t>vouchers statewide.  DOH gives preferences to persons who are experiencing homelessness and/or have a disability. </a:t>
            </a:r>
          </a:p>
        </p:txBody>
      </p:sp>
      <p:sp>
        <p:nvSpPr>
          <p:cNvPr id="8" name="Rounded Rectangle 7"/>
          <p:cNvSpPr/>
          <p:nvPr/>
        </p:nvSpPr>
        <p:spPr bwMode="auto">
          <a:xfrm>
            <a:off x="4913031" y="4264038"/>
            <a:ext cx="3407336" cy="2186353"/>
          </a:xfrm>
          <a:prstGeom prst="roundRect">
            <a:avLst/>
          </a:prstGeom>
          <a:solidFill>
            <a:schemeClr val="bg2"/>
          </a:solidFill>
          <a:ln w="12700" cap="flat" cmpd="sng" algn="ctr">
            <a:solidFill>
              <a:srgbClr val="000000"/>
            </a:solidFill>
            <a:prstDash val="solid"/>
            <a:miter lim="0"/>
            <a:headEnd type="none" w="med" len="med"/>
            <a:tailEnd type="none" w="med" len="med"/>
          </a:ln>
          <a:effectLst/>
        </p:spPr>
        <p:txBody>
          <a:bodyPr vert="horz" wrap="square" lIns="50800" tIns="50800" rIns="50800" bIns="50800"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r>
              <a:rPr lang="en-US" sz="2400" b="1" dirty="0">
                <a:solidFill>
                  <a:schemeClr val="accent3"/>
                </a:solidFill>
              </a:rPr>
              <a:t>83% of participants are individuals with disabilities </a:t>
            </a:r>
            <a:endParaRPr kumimoji="0" lang="en-US" sz="2400" b="1" i="0" u="none" strike="noStrike" cap="none" normalizeH="0" baseline="0" dirty="0">
              <a:ln>
                <a:noFill/>
              </a:ln>
              <a:solidFill>
                <a:schemeClr val="accent3"/>
              </a:solidFill>
              <a:effectLst/>
              <a:sym typeface="Trebuchet MS" pitchFamily="-100" charset="0"/>
            </a:endParaRPr>
          </a:p>
        </p:txBody>
      </p:sp>
      <p:sp>
        <p:nvSpPr>
          <p:cNvPr id="9" name="Rounded Rectangle 8"/>
          <p:cNvSpPr/>
          <p:nvPr/>
        </p:nvSpPr>
        <p:spPr bwMode="auto">
          <a:xfrm>
            <a:off x="1016000" y="5661764"/>
            <a:ext cx="3352799" cy="2217944"/>
          </a:xfrm>
          <a:prstGeom prst="roundRect">
            <a:avLst/>
          </a:prstGeom>
          <a:solidFill>
            <a:schemeClr val="bg2"/>
          </a:solidFill>
          <a:ln w="12700" cap="flat" cmpd="sng" algn="ctr">
            <a:solidFill>
              <a:srgbClr val="000000"/>
            </a:solidFill>
            <a:prstDash val="solid"/>
            <a:miter lim="0"/>
            <a:headEnd type="none" w="med" len="med"/>
            <a:tailEnd type="none" w="med" len="med"/>
          </a:ln>
          <a:effectLst/>
        </p:spPr>
        <p:txBody>
          <a:bodyPr vert="horz" wrap="square" lIns="50800" tIns="50800" rIns="50800" bIns="50800"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r>
              <a:rPr lang="en-US" sz="2400" b="1" dirty="0">
                <a:solidFill>
                  <a:schemeClr val="accent3"/>
                </a:solidFill>
              </a:rPr>
              <a:t>DOH partners with 60 local contract agencies </a:t>
            </a:r>
            <a:endParaRPr kumimoji="0" lang="en-US" sz="2400" b="1" i="0" u="none" strike="noStrike" cap="none" normalizeH="0" baseline="0" dirty="0">
              <a:ln>
                <a:noFill/>
              </a:ln>
              <a:solidFill>
                <a:schemeClr val="accent3"/>
              </a:solidFill>
              <a:effectLst/>
              <a:sym typeface="Trebuchet MS" pitchFamily="-100" charset="0"/>
            </a:endParaRPr>
          </a:p>
        </p:txBody>
      </p:sp>
      <p:sp>
        <p:nvSpPr>
          <p:cNvPr id="10" name="Rounded Rectangle 9"/>
          <p:cNvSpPr/>
          <p:nvPr/>
        </p:nvSpPr>
        <p:spPr bwMode="auto">
          <a:xfrm>
            <a:off x="8864600" y="5661764"/>
            <a:ext cx="3339832" cy="2175147"/>
          </a:xfrm>
          <a:prstGeom prst="roundRect">
            <a:avLst/>
          </a:prstGeom>
          <a:solidFill>
            <a:schemeClr val="bg2"/>
          </a:solidFill>
          <a:ln w="12700" cap="flat" cmpd="sng" algn="ctr">
            <a:solidFill>
              <a:srgbClr val="000000"/>
            </a:solidFill>
            <a:prstDash val="solid"/>
            <a:miter lim="0"/>
            <a:headEnd type="none" w="med" len="med"/>
            <a:tailEnd type="none" w="med" len="med"/>
          </a:ln>
          <a:effectLst/>
        </p:spPr>
        <p:txBody>
          <a:bodyPr vert="horz" wrap="square" lIns="50800" tIns="50800" rIns="50800" bIns="50800"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r>
              <a:rPr lang="en-US" sz="2400" b="1" dirty="0">
                <a:solidFill>
                  <a:schemeClr val="accent3"/>
                </a:solidFill>
              </a:rPr>
              <a:t>Available in all 64 counties in Colorado </a:t>
            </a:r>
            <a:endParaRPr kumimoji="0" lang="en-US" sz="2400" b="1" i="0" u="none" strike="noStrike" cap="none" normalizeH="0" baseline="0" dirty="0">
              <a:ln>
                <a:noFill/>
              </a:ln>
              <a:solidFill>
                <a:schemeClr val="accent3"/>
              </a:solidFill>
              <a:effectLst/>
              <a:sym typeface="Trebuchet MS" pitchFamily="-100" charset="0"/>
            </a:endParaRPr>
          </a:p>
        </p:txBody>
      </p:sp>
      <p:sp>
        <p:nvSpPr>
          <p:cNvPr id="2" name="TextBox 1"/>
          <p:cNvSpPr txBox="1"/>
          <p:nvPr/>
        </p:nvSpPr>
        <p:spPr>
          <a:xfrm>
            <a:off x="330200" y="9050219"/>
            <a:ext cx="13004800" cy="6172200"/>
          </a:xfrm>
          <a:prstGeom prst="rect">
            <a:avLst/>
          </a:prstGeom>
          <a:solidFill>
            <a:schemeClr val="accent6">
              <a:alpha val="4000"/>
            </a:schemeClr>
          </a:solidFill>
        </p:spPr>
        <p:txBody>
          <a:bodyPr wrap="square" rtlCol="0">
            <a:spAutoFit/>
          </a:bodyPr>
          <a:lstStyle/>
          <a:p>
            <a:endParaRPr lang="en-US" dirty="0"/>
          </a:p>
        </p:txBody>
      </p:sp>
    </p:spTree>
    <p:extLst>
      <p:ext uri="{BB962C8B-B14F-4D97-AF65-F5344CB8AC3E}">
        <p14:creationId xmlns:p14="http://schemas.microsoft.com/office/powerpoint/2010/main" val="2973399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762000"/>
            <a:ext cx="10972800" cy="914400"/>
          </a:xfrm>
        </p:spPr>
        <p:txBody>
          <a:bodyPr/>
          <a:lstStyle/>
          <a:p>
            <a:pPr algn="ctr"/>
            <a:r>
              <a:rPr lang="en-US" sz="4800" dirty="0"/>
              <a:t>How Housing Vouchers Work</a:t>
            </a:r>
          </a:p>
        </p:txBody>
      </p:sp>
      <p:sp>
        <p:nvSpPr>
          <p:cNvPr id="3" name="Content Placeholder 2"/>
          <p:cNvSpPr>
            <a:spLocks noGrp="1"/>
          </p:cNvSpPr>
          <p:nvPr>
            <p:ph idx="1"/>
          </p:nvPr>
        </p:nvSpPr>
        <p:spPr>
          <a:xfrm>
            <a:off x="1015999" y="2057400"/>
            <a:ext cx="10972801" cy="6781800"/>
          </a:xfrm>
        </p:spPr>
        <p:txBody>
          <a:bodyPr/>
          <a:lstStyle/>
          <a:p>
            <a:pPr marL="457200" indent="-457200">
              <a:spcBef>
                <a:spcPts val="0"/>
              </a:spcBef>
              <a:spcAft>
                <a:spcPts val="0"/>
              </a:spcAft>
              <a:buFont typeface="Arial" panose="020B0604020202020204" pitchFamily="34" charset="0"/>
              <a:buChar char="•"/>
            </a:pPr>
            <a:r>
              <a:rPr lang="en-US" sz="2800" dirty="0">
                <a:solidFill>
                  <a:schemeClr val="tx2">
                    <a:lumMod val="10000"/>
                  </a:schemeClr>
                </a:solidFill>
              </a:rPr>
              <a:t>Subsidizes rent &amp; utilities in any rental unit, if the landlord accepts the voucher</a:t>
            </a:r>
          </a:p>
          <a:p>
            <a:pPr marL="1485900" lvl="5" indent="-457200">
              <a:spcBef>
                <a:spcPts val="0"/>
              </a:spcBef>
              <a:spcAft>
                <a:spcPts val="0"/>
              </a:spcAft>
              <a:buFont typeface="Wingdings" panose="05000000000000000000" pitchFamily="2" charset="2"/>
              <a:buChar char="Ø"/>
            </a:pPr>
            <a:r>
              <a:rPr lang="en-US" sz="2400" dirty="0">
                <a:solidFill>
                  <a:schemeClr val="tx2">
                    <a:lumMod val="10000"/>
                  </a:schemeClr>
                </a:solidFill>
              </a:rPr>
              <a:t>Tenant pays 30% of income</a:t>
            </a:r>
          </a:p>
          <a:p>
            <a:pPr marL="1485900" lvl="5" indent="-457200">
              <a:spcBef>
                <a:spcPts val="0"/>
              </a:spcBef>
              <a:spcAft>
                <a:spcPts val="0"/>
              </a:spcAft>
              <a:buFont typeface="Wingdings" panose="05000000000000000000" pitchFamily="2" charset="2"/>
              <a:buChar char="Ø"/>
            </a:pPr>
            <a:r>
              <a:rPr lang="en-US" sz="2400" dirty="0">
                <a:solidFill>
                  <a:schemeClr val="tx2">
                    <a:lumMod val="10000"/>
                  </a:schemeClr>
                </a:solidFill>
              </a:rPr>
              <a:t>Voucher pays the difference, up to the payment standard (FMR)</a:t>
            </a:r>
          </a:p>
          <a:p>
            <a:pPr marL="1485900" lvl="5" indent="-457200">
              <a:spcBef>
                <a:spcPts val="0"/>
              </a:spcBef>
              <a:spcAft>
                <a:spcPts val="0"/>
              </a:spcAft>
              <a:buFont typeface="Wingdings" panose="05000000000000000000" pitchFamily="2" charset="2"/>
              <a:buChar char="Ø"/>
            </a:pPr>
            <a:r>
              <a:rPr lang="en-US" sz="2400" dirty="0">
                <a:solidFill>
                  <a:schemeClr val="tx2">
                    <a:lumMod val="10000"/>
                  </a:schemeClr>
                </a:solidFill>
              </a:rPr>
              <a:t>Tenant </a:t>
            </a:r>
            <a:r>
              <a:rPr lang="en-US" sz="2400" b="1" u="sng" dirty="0">
                <a:solidFill>
                  <a:schemeClr val="tx2">
                    <a:lumMod val="10000"/>
                  </a:schemeClr>
                </a:solidFill>
              </a:rPr>
              <a:t>may be allowed </a:t>
            </a:r>
            <a:r>
              <a:rPr lang="en-US" sz="2400" dirty="0">
                <a:solidFill>
                  <a:schemeClr val="tx2">
                    <a:lumMod val="10000"/>
                  </a:schemeClr>
                </a:solidFill>
              </a:rPr>
              <a:t>to pay extra, up to 40% of their income</a:t>
            </a:r>
          </a:p>
          <a:p>
            <a:pPr marL="457200" indent="-457200">
              <a:spcBef>
                <a:spcPts val="0"/>
              </a:spcBef>
              <a:spcAft>
                <a:spcPts val="0"/>
              </a:spcAft>
              <a:buFont typeface="Arial" panose="020B0604020202020204" pitchFamily="34" charset="0"/>
              <a:buChar char="•"/>
            </a:pPr>
            <a:endParaRPr lang="en-US" sz="2800" dirty="0">
              <a:solidFill>
                <a:schemeClr val="tx2">
                  <a:lumMod val="10000"/>
                </a:schemeClr>
              </a:solidFill>
            </a:endParaRPr>
          </a:p>
          <a:p>
            <a:pPr marL="457200" indent="-457200">
              <a:spcBef>
                <a:spcPts val="0"/>
              </a:spcBef>
              <a:spcAft>
                <a:spcPts val="0"/>
              </a:spcAft>
              <a:buFont typeface="Arial" panose="020B0604020202020204" pitchFamily="34" charset="0"/>
              <a:buChar char="•"/>
            </a:pPr>
            <a:r>
              <a:rPr lang="en-US" sz="2800" dirty="0">
                <a:solidFill>
                  <a:schemeClr val="tx2">
                    <a:lumMod val="10000"/>
                  </a:schemeClr>
                </a:solidFill>
              </a:rPr>
              <a:t>Keep voucher for life, so long as tenant stays in compliance</a:t>
            </a:r>
          </a:p>
          <a:p>
            <a:pPr marL="1485900" lvl="5" indent="-457200">
              <a:spcBef>
                <a:spcPts val="0"/>
              </a:spcBef>
              <a:spcAft>
                <a:spcPts val="0"/>
              </a:spcAft>
              <a:buFont typeface="Wingdings" panose="05000000000000000000" pitchFamily="2" charset="2"/>
              <a:buChar char="Ø"/>
            </a:pPr>
            <a:r>
              <a:rPr lang="en-US" sz="2400" dirty="0">
                <a:solidFill>
                  <a:schemeClr val="tx2">
                    <a:lumMod val="10000"/>
                  </a:schemeClr>
                </a:solidFill>
              </a:rPr>
              <a:t>No evictions (get landlord to agree to “mutual rescission of lease”)</a:t>
            </a:r>
          </a:p>
          <a:p>
            <a:pPr marL="1485900" lvl="5" indent="-457200">
              <a:spcBef>
                <a:spcPts val="0"/>
              </a:spcBef>
              <a:spcAft>
                <a:spcPts val="0"/>
              </a:spcAft>
              <a:buFont typeface="Wingdings" panose="05000000000000000000" pitchFamily="2" charset="2"/>
              <a:buChar char="Ø"/>
            </a:pPr>
            <a:r>
              <a:rPr lang="en-US" sz="2400" dirty="0">
                <a:solidFill>
                  <a:schemeClr val="tx2">
                    <a:lumMod val="10000"/>
                  </a:schemeClr>
                </a:solidFill>
              </a:rPr>
              <a:t>No Meth (lifetime ban)</a:t>
            </a:r>
          </a:p>
          <a:p>
            <a:pPr marL="1485900" lvl="5" indent="-457200">
              <a:spcBef>
                <a:spcPts val="0"/>
              </a:spcBef>
              <a:spcAft>
                <a:spcPts val="0"/>
              </a:spcAft>
              <a:buFont typeface="Wingdings" panose="05000000000000000000" pitchFamily="2" charset="2"/>
              <a:buChar char="Ø"/>
            </a:pPr>
            <a:r>
              <a:rPr lang="en-US" sz="2400" dirty="0">
                <a:solidFill>
                  <a:schemeClr val="tx2">
                    <a:lumMod val="10000"/>
                  </a:schemeClr>
                </a:solidFill>
              </a:rPr>
              <a:t>No illegal drug use</a:t>
            </a:r>
          </a:p>
          <a:p>
            <a:pPr marL="1485900" lvl="5" indent="-457200">
              <a:spcBef>
                <a:spcPts val="0"/>
              </a:spcBef>
              <a:spcAft>
                <a:spcPts val="0"/>
              </a:spcAft>
              <a:buFont typeface="Wingdings" panose="05000000000000000000" pitchFamily="2" charset="2"/>
              <a:buChar char="Ø"/>
            </a:pPr>
            <a:r>
              <a:rPr lang="en-US" sz="2400" dirty="0">
                <a:solidFill>
                  <a:schemeClr val="tx2">
                    <a:lumMod val="10000"/>
                  </a:schemeClr>
                </a:solidFill>
              </a:rPr>
              <a:t>No sexual assault</a:t>
            </a:r>
          </a:p>
          <a:p>
            <a:pPr marL="1485900" lvl="5" indent="-457200">
              <a:spcBef>
                <a:spcPts val="0"/>
              </a:spcBef>
              <a:spcAft>
                <a:spcPts val="0"/>
              </a:spcAft>
              <a:buFont typeface="Wingdings" panose="05000000000000000000" pitchFamily="2" charset="2"/>
              <a:buChar char="Ø"/>
            </a:pPr>
            <a:r>
              <a:rPr lang="en-US" sz="2400" dirty="0">
                <a:solidFill>
                  <a:schemeClr val="tx2">
                    <a:lumMod val="10000"/>
                  </a:schemeClr>
                </a:solidFill>
              </a:rPr>
              <a:t>Cooperate with annual recertification of income</a:t>
            </a:r>
          </a:p>
          <a:p>
            <a:pPr marL="1485900" lvl="5" indent="-457200">
              <a:spcBef>
                <a:spcPts val="0"/>
              </a:spcBef>
              <a:spcAft>
                <a:spcPts val="0"/>
              </a:spcAft>
              <a:buFont typeface="Wingdings" panose="05000000000000000000" pitchFamily="2" charset="2"/>
              <a:buChar char="Ø"/>
            </a:pPr>
            <a:r>
              <a:rPr lang="en-US" sz="2400" dirty="0">
                <a:solidFill>
                  <a:schemeClr val="tx2">
                    <a:lumMod val="10000"/>
                  </a:schemeClr>
                </a:solidFill>
              </a:rPr>
              <a:t>Keep voucher administrator informed of changes in household &amp; income</a:t>
            </a:r>
          </a:p>
        </p:txBody>
      </p:sp>
    </p:spTree>
    <p:extLst>
      <p:ext uri="{BB962C8B-B14F-4D97-AF65-F5344CB8AC3E}">
        <p14:creationId xmlns:p14="http://schemas.microsoft.com/office/powerpoint/2010/main" val="1492426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999" y="457200"/>
            <a:ext cx="10972800" cy="914400"/>
          </a:xfrm>
        </p:spPr>
        <p:txBody>
          <a:bodyPr/>
          <a:lstStyle/>
          <a:p>
            <a:pPr algn="ctr"/>
            <a:r>
              <a:rPr lang="en-US" sz="4800" dirty="0"/>
              <a:t>How to Find Housing Vouchers</a:t>
            </a:r>
          </a:p>
        </p:txBody>
      </p:sp>
      <p:sp>
        <p:nvSpPr>
          <p:cNvPr id="3" name="Content Placeholder 2"/>
          <p:cNvSpPr>
            <a:spLocks noGrp="1"/>
          </p:cNvSpPr>
          <p:nvPr>
            <p:ph idx="1"/>
          </p:nvPr>
        </p:nvSpPr>
        <p:spPr>
          <a:xfrm>
            <a:off x="1015999" y="1691640"/>
            <a:ext cx="10972801" cy="6781800"/>
          </a:xfrm>
        </p:spPr>
        <p:txBody>
          <a:bodyPr/>
          <a:lstStyle/>
          <a:p>
            <a:pPr marL="457200" indent="-457200">
              <a:spcBef>
                <a:spcPts val="0"/>
              </a:spcBef>
              <a:spcAft>
                <a:spcPts val="0"/>
              </a:spcAft>
              <a:buFont typeface="Arial" panose="020B0604020202020204" pitchFamily="34" charset="0"/>
              <a:buChar char="•"/>
            </a:pPr>
            <a:r>
              <a:rPr lang="en-US" sz="2800" dirty="0">
                <a:solidFill>
                  <a:schemeClr val="tx2">
                    <a:lumMod val="10000"/>
                  </a:schemeClr>
                </a:solidFill>
              </a:rPr>
              <a:t>Figure out which agencies run voucher programs in your area:</a:t>
            </a:r>
          </a:p>
          <a:p>
            <a:pPr marL="1485900" lvl="5" indent="-457200">
              <a:spcBef>
                <a:spcPts val="0"/>
              </a:spcBef>
              <a:spcAft>
                <a:spcPts val="0"/>
              </a:spcAft>
              <a:buFont typeface="Wingdings" panose="05000000000000000000" pitchFamily="2" charset="2"/>
              <a:buChar char="Ø"/>
            </a:pPr>
            <a:r>
              <a:rPr lang="en-US" sz="2400" dirty="0">
                <a:hlinkClick r:id="rId3"/>
              </a:rPr>
              <a:t>www.hud.gov/offices/pih/pha/contacts/states/co.cfm </a:t>
            </a:r>
            <a:endParaRPr lang="en-US" sz="2400" dirty="0"/>
          </a:p>
          <a:p>
            <a:pPr marL="1485900" lvl="5" indent="-457200">
              <a:spcBef>
                <a:spcPts val="0"/>
              </a:spcBef>
              <a:spcAft>
                <a:spcPts val="0"/>
              </a:spcAft>
              <a:buFont typeface="Wingdings" panose="05000000000000000000" pitchFamily="2" charset="2"/>
              <a:buChar char="Ø"/>
            </a:pPr>
            <a:r>
              <a:rPr lang="en-US" sz="2400" dirty="0" smtClean="0">
                <a:solidFill>
                  <a:schemeClr val="tx2">
                    <a:lumMod val="10000"/>
                  </a:schemeClr>
                </a:solidFill>
              </a:rPr>
              <a:t>DOH’s Contract Agencies – ask Ann</a:t>
            </a:r>
            <a:endParaRPr lang="en-US" sz="2400" dirty="0">
              <a:solidFill>
                <a:schemeClr val="tx2">
                  <a:lumMod val="10000"/>
                </a:schemeClr>
              </a:solidFill>
            </a:endParaRPr>
          </a:p>
          <a:p>
            <a:pPr marL="457200" indent="-457200">
              <a:spcBef>
                <a:spcPts val="0"/>
              </a:spcBef>
              <a:spcAft>
                <a:spcPts val="0"/>
              </a:spcAft>
              <a:buFont typeface="Arial" panose="020B0604020202020204" pitchFamily="34" charset="0"/>
              <a:buChar char="•"/>
            </a:pPr>
            <a:endParaRPr lang="en-US" sz="2400" dirty="0">
              <a:solidFill>
                <a:schemeClr val="tx2">
                  <a:lumMod val="10000"/>
                </a:schemeClr>
              </a:solidFill>
            </a:endParaRPr>
          </a:p>
          <a:p>
            <a:pPr marL="457200" indent="-457200">
              <a:spcBef>
                <a:spcPts val="0"/>
              </a:spcBef>
              <a:spcAft>
                <a:spcPts val="0"/>
              </a:spcAft>
              <a:buFont typeface="Arial" panose="020B0604020202020204" pitchFamily="34" charset="0"/>
              <a:buChar char="•"/>
            </a:pPr>
            <a:r>
              <a:rPr lang="en-US" sz="2800" dirty="0">
                <a:solidFill>
                  <a:schemeClr val="tx2">
                    <a:lumMod val="10000"/>
                  </a:schemeClr>
                </a:solidFill>
              </a:rPr>
              <a:t>Find subsidized apartments at: </a:t>
            </a:r>
          </a:p>
          <a:p>
            <a:pPr marL="1485900" lvl="5" indent="-457200">
              <a:spcBef>
                <a:spcPts val="0"/>
              </a:spcBef>
              <a:spcAft>
                <a:spcPts val="0"/>
              </a:spcAft>
              <a:buFont typeface="Wingdings" panose="05000000000000000000" pitchFamily="2" charset="2"/>
              <a:buChar char="Ø"/>
            </a:pPr>
            <a:r>
              <a:rPr lang="en-US" sz="2400" dirty="0">
                <a:hlinkClick r:id="rId4"/>
              </a:rPr>
              <a:t>www.hud.gov/apps/section8/step2.cfm?state=CO%2CColorado</a:t>
            </a:r>
            <a:r>
              <a:rPr lang="en-US" sz="2400" dirty="0"/>
              <a:t> </a:t>
            </a:r>
          </a:p>
          <a:p>
            <a:pPr marL="1485900" lvl="5" indent="-457200">
              <a:spcBef>
                <a:spcPts val="0"/>
              </a:spcBef>
              <a:spcAft>
                <a:spcPts val="0"/>
              </a:spcAft>
              <a:buFont typeface="Wingdings" panose="05000000000000000000" pitchFamily="2" charset="2"/>
              <a:buChar char="Ø"/>
            </a:pPr>
            <a:r>
              <a:rPr lang="en-US" sz="2400" dirty="0">
                <a:solidFill>
                  <a:schemeClr val="tx2">
                    <a:lumMod val="10000"/>
                  </a:schemeClr>
                </a:solidFill>
              </a:rPr>
              <a:t>DOH’s Section 811 Project Rental Assistance Program</a:t>
            </a:r>
          </a:p>
          <a:p>
            <a:pPr marL="457200" indent="-457200">
              <a:spcBef>
                <a:spcPts val="0"/>
              </a:spcBef>
              <a:spcAft>
                <a:spcPts val="0"/>
              </a:spcAft>
              <a:buFont typeface="Arial" panose="020B0604020202020204" pitchFamily="34" charset="0"/>
              <a:buChar char="•"/>
            </a:pPr>
            <a:endParaRPr lang="en-US" sz="2400" dirty="0">
              <a:solidFill>
                <a:schemeClr val="tx2">
                  <a:lumMod val="10000"/>
                </a:schemeClr>
              </a:solidFill>
            </a:endParaRPr>
          </a:p>
          <a:p>
            <a:pPr marL="457200" indent="-457200">
              <a:spcBef>
                <a:spcPts val="0"/>
              </a:spcBef>
              <a:spcAft>
                <a:spcPts val="0"/>
              </a:spcAft>
              <a:buFont typeface="Arial" panose="020B0604020202020204" pitchFamily="34" charset="0"/>
              <a:buChar char="•"/>
            </a:pPr>
            <a:r>
              <a:rPr lang="en-US" sz="2800" dirty="0">
                <a:solidFill>
                  <a:schemeClr val="tx2">
                    <a:lumMod val="10000"/>
                  </a:schemeClr>
                </a:solidFill>
              </a:rPr>
              <a:t>Find out how they manage their waiting lists, &amp; get your client on every wait list possible. </a:t>
            </a:r>
          </a:p>
          <a:p>
            <a:pPr marL="457200" indent="-457200">
              <a:spcBef>
                <a:spcPts val="0"/>
              </a:spcBef>
              <a:spcAft>
                <a:spcPts val="0"/>
              </a:spcAft>
              <a:buFont typeface="Arial" panose="020B0604020202020204" pitchFamily="34" charset="0"/>
              <a:buChar char="•"/>
            </a:pPr>
            <a:endParaRPr lang="en-US" sz="2400" dirty="0">
              <a:solidFill>
                <a:schemeClr val="tx2">
                  <a:lumMod val="10000"/>
                </a:schemeClr>
              </a:solidFill>
            </a:endParaRPr>
          </a:p>
          <a:p>
            <a:pPr marL="457200" indent="-457200">
              <a:spcBef>
                <a:spcPts val="0"/>
              </a:spcBef>
              <a:spcAft>
                <a:spcPts val="0"/>
              </a:spcAft>
              <a:buFont typeface="Arial" panose="020B0604020202020204" pitchFamily="34" charset="0"/>
              <a:buChar char="•"/>
            </a:pPr>
            <a:r>
              <a:rPr lang="en-US" sz="2800" dirty="0">
                <a:solidFill>
                  <a:schemeClr val="tx2">
                    <a:lumMod val="10000"/>
                  </a:schemeClr>
                </a:solidFill>
              </a:rPr>
              <a:t>Find out their preferences, and make sure that if you client meets any of them, their application reflects it.</a:t>
            </a:r>
          </a:p>
          <a:p>
            <a:pPr marL="457200" indent="-457200">
              <a:spcBef>
                <a:spcPts val="0"/>
              </a:spcBef>
              <a:spcAft>
                <a:spcPts val="0"/>
              </a:spcAft>
              <a:buFont typeface="Arial" panose="020B0604020202020204" pitchFamily="34" charset="0"/>
              <a:buChar char="•"/>
            </a:pPr>
            <a:endParaRPr lang="en-US" sz="2400" dirty="0">
              <a:solidFill>
                <a:schemeClr val="tx2">
                  <a:lumMod val="10000"/>
                </a:schemeClr>
              </a:solidFill>
            </a:endParaRPr>
          </a:p>
          <a:p>
            <a:pPr marL="457200" indent="-457200">
              <a:spcBef>
                <a:spcPts val="0"/>
              </a:spcBef>
              <a:spcAft>
                <a:spcPts val="0"/>
              </a:spcAft>
              <a:buFont typeface="Arial" panose="020B0604020202020204" pitchFamily="34" charset="0"/>
              <a:buChar char="•"/>
            </a:pPr>
            <a:r>
              <a:rPr lang="en-US" sz="2800" dirty="0">
                <a:solidFill>
                  <a:schemeClr val="tx2">
                    <a:lumMod val="10000"/>
                  </a:schemeClr>
                </a:solidFill>
              </a:rPr>
              <a:t>Try to get them to include you as an alternative contact, in case your client is difficult to reach.  Let them know if your client needs them to use a particular form of communication.</a:t>
            </a:r>
          </a:p>
        </p:txBody>
      </p:sp>
    </p:spTree>
    <p:extLst>
      <p:ext uri="{BB962C8B-B14F-4D97-AF65-F5344CB8AC3E}">
        <p14:creationId xmlns:p14="http://schemas.microsoft.com/office/powerpoint/2010/main" val="21906640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762000"/>
            <a:ext cx="10972800" cy="914400"/>
          </a:xfrm>
        </p:spPr>
        <p:txBody>
          <a:bodyPr/>
          <a:lstStyle/>
          <a:p>
            <a:pPr algn="ctr"/>
            <a:r>
              <a:rPr lang="en-US" sz="4800" dirty="0"/>
              <a:t>What to expect if you get a Housing Voucher</a:t>
            </a:r>
          </a:p>
        </p:txBody>
      </p:sp>
      <p:sp>
        <p:nvSpPr>
          <p:cNvPr id="3" name="Content Placeholder 2"/>
          <p:cNvSpPr>
            <a:spLocks noGrp="1"/>
          </p:cNvSpPr>
          <p:nvPr>
            <p:ph idx="1"/>
          </p:nvPr>
        </p:nvSpPr>
        <p:spPr>
          <a:xfrm>
            <a:off x="1016000" y="2362200"/>
            <a:ext cx="10972801" cy="6248400"/>
          </a:xfrm>
        </p:spPr>
        <p:txBody>
          <a:bodyPr/>
          <a:lstStyle/>
          <a:p>
            <a:pPr marL="457200" indent="-457200">
              <a:spcBef>
                <a:spcPts val="0"/>
              </a:spcBef>
              <a:spcAft>
                <a:spcPts val="0"/>
              </a:spcAft>
              <a:buFont typeface="Arial" panose="020B0604020202020204" pitchFamily="34" charset="0"/>
              <a:buChar char="•"/>
            </a:pPr>
            <a:r>
              <a:rPr lang="en-US" sz="2800" dirty="0">
                <a:solidFill>
                  <a:schemeClr val="tx2">
                    <a:lumMod val="10000"/>
                  </a:schemeClr>
                </a:solidFill>
              </a:rPr>
              <a:t>Request for documents to complete the Application</a:t>
            </a:r>
          </a:p>
          <a:p>
            <a:pPr marL="1485900" lvl="5" indent="-457200">
              <a:spcBef>
                <a:spcPts val="0"/>
              </a:spcBef>
              <a:spcAft>
                <a:spcPts val="0"/>
              </a:spcAft>
              <a:buFont typeface="Wingdings" panose="05000000000000000000" pitchFamily="2" charset="2"/>
              <a:buChar char="Ø"/>
            </a:pPr>
            <a:r>
              <a:rPr lang="en-US" sz="2400" dirty="0" smtClean="0">
                <a:solidFill>
                  <a:schemeClr val="tx2">
                    <a:lumMod val="10000"/>
                  </a:schemeClr>
                </a:solidFill>
              </a:rPr>
              <a:t>Identification,</a:t>
            </a:r>
          </a:p>
          <a:p>
            <a:pPr marL="1485900" lvl="5" indent="-457200">
              <a:spcBef>
                <a:spcPts val="0"/>
              </a:spcBef>
              <a:spcAft>
                <a:spcPts val="0"/>
              </a:spcAft>
              <a:buFont typeface="Wingdings" panose="05000000000000000000" pitchFamily="2" charset="2"/>
              <a:buChar char="Ø"/>
            </a:pPr>
            <a:r>
              <a:rPr lang="en-US" sz="2400" dirty="0" smtClean="0">
                <a:solidFill>
                  <a:schemeClr val="tx2">
                    <a:lumMod val="10000"/>
                  </a:schemeClr>
                </a:solidFill>
              </a:rPr>
              <a:t>proof </a:t>
            </a:r>
            <a:r>
              <a:rPr lang="en-US" sz="2400" dirty="0">
                <a:solidFill>
                  <a:schemeClr val="tx2">
                    <a:lumMod val="10000"/>
                  </a:schemeClr>
                </a:solidFill>
              </a:rPr>
              <a:t>of income, </a:t>
            </a:r>
          </a:p>
          <a:p>
            <a:pPr marL="1485900" lvl="5" indent="-457200">
              <a:spcBef>
                <a:spcPts val="0"/>
              </a:spcBef>
              <a:spcAft>
                <a:spcPts val="0"/>
              </a:spcAft>
              <a:buFont typeface="Wingdings" panose="05000000000000000000" pitchFamily="2" charset="2"/>
              <a:buChar char="Ø"/>
            </a:pPr>
            <a:r>
              <a:rPr lang="en-US" sz="2400" dirty="0">
                <a:solidFill>
                  <a:schemeClr val="tx2">
                    <a:lumMod val="10000"/>
                  </a:schemeClr>
                </a:solidFill>
              </a:rPr>
              <a:t>proof that your client meets any preference, </a:t>
            </a:r>
          </a:p>
          <a:p>
            <a:pPr marL="1485900" lvl="5" indent="-457200">
              <a:spcBef>
                <a:spcPts val="0"/>
              </a:spcBef>
              <a:spcAft>
                <a:spcPts val="0"/>
              </a:spcAft>
              <a:buFont typeface="Wingdings" panose="05000000000000000000" pitchFamily="2" charset="2"/>
              <a:buChar char="Ø"/>
            </a:pPr>
            <a:r>
              <a:rPr lang="en-US" sz="2400" dirty="0">
                <a:solidFill>
                  <a:schemeClr val="tx2">
                    <a:lumMod val="10000"/>
                  </a:schemeClr>
                </a:solidFill>
              </a:rPr>
              <a:t>Reasonable Accommodation forms</a:t>
            </a:r>
          </a:p>
          <a:p>
            <a:pPr marL="457200" lvl="5" indent="-457200" eaLnBrk="0">
              <a:spcBef>
                <a:spcPts val="0"/>
              </a:spcBef>
              <a:spcAft>
                <a:spcPts val="0"/>
              </a:spcAft>
              <a:buFont typeface="Arial" panose="020B0604020202020204" pitchFamily="34" charset="0"/>
              <a:buChar char="•"/>
            </a:pPr>
            <a:endParaRPr lang="en-US" sz="2400" dirty="0">
              <a:solidFill>
                <a:schemeClr val="tx2">
                  <a:lumMod val="10000"/>
                </a:schemeClr>
              </a:solidFill>
            </a:endParaRPr>
          </a:p>
          <a:p>
            <a:pPr marL="457200" lvl="5" indent="-457200" eaLnBrk="0">
              <a:spcBef>
                <a:spcPts val="0"/>
              </a:spcBef>
              <a:spcAft>
                <a:spcPts val="0"/>
              </a:spcAft>
              <a:buFont typeface="Arial" panose="020B0604020202020204" pitchFamily="34" charset="0"/>
              <a:buChar char="•"/>
            </a:pPr>
            <a:r>
              <a:rPr lang="en-US" sz="2800" dirty="0">
                <a:solidFill>
                  <a:schemeClr val="tx2">
                    <a:lumMod val="10000"/>
                  </a:schemeClr>
                </a:solidFill>
              </a:rPr>
              <a:t>Invitation to a Briefing to learn about the program rules</a:t>
            </a:r>
          </a:p>
          <a:p>
            <a:pPr marL="1485900" lvl="5" indent="-457200" eaLnBrk="0">
              <a:spcBef>
                <a:spcPts val="0"/>
              </a:spcBef>
              <a:spcAft>
                <a:spcPts val="0"/>
              </a:spcAft>
              <a:buFont typeface="Wingdings" panose="05000000000000000000" pitchFamily="2" charset="2"/>
              <a:buChar char="Ø"/>
            </a:pPr>
            <a:r>
              <a:rPr lang="en-US" sz="2400" dirty="0">
                <a:solidFill>
                  <a:schemeClr val="tx2">
                    <a:lumMod val="10000"/>
                  </a:schemeClr>
                </a:solidFill>
              </a:rPr>
              <a:t>Advocates are welcome to attend,</a:t>
            </a:r>
          </a:p>
          <a:p>
            <a:pPr marL="1485900" lvl="5" indent="-457200" eaLnBrk="0">
              <a:spcBef>
                <a:spcPts val="0"/>
              </a:spcBef>
              <a:spcAft>
                <a:spcPts val="0"/>
              </a:spcAft>
              <a:buFont typeface="Wingdings" panose="05000000000000000000" pitchFamily="2" charset="2"/>
              <a:buChar char="Ø"/>
            </a:pPr>
            <a:r>
              <a:rPr lang="en-US" sz="2400" dirty="0">
                <a:solidFill>
                  <a:schemeClr val="tx2">
                    <a:lumMod val="10000"/>
                  </a:schemeClr>
                </a:solidFill>
              </a:rPr>
              <a:t>Check if the program has any requirements for the lease</a:t>
            </a:r>
          </a:p>
          <a:p>
            <a:pPr marL="457200" lvl="5" indent="-457200" eaLnBrk="0">
              <a:spcBef>
                <a:spcPts val="0"/>
              </a:spcBef>
              <a:spcAft>
                <a:spcPts val="0"/>
              </a:spcAft>
              <a:buFont typeface="Arial" panose="020B0604020202020204" pitchFamily="34" charset="0"/>
              <a:buChar char="•"/>
            </a:pPr>
            <a:endParaRPr lang="en-US" sz="2400" dirty="0">
              <a:solidFill>
                <a:schemeClr val="tx2">
                  <a:lumMod val="10000"/>
                </a:schemeClr>
              </a:solidFill>
            </a:endParaRPr>
          </a:p>
          <a:p>
            <a:pPr marL="457200" lvl="5" indent="-457200" eaLnBrk="0">
              <a:spcBef>
                <a:spcPts val="0"/>
              </a:spcBef>
              <a:spcAft>
                <a:spcPts val="0"/>
              </a:spcAft>
              <a:buFont typeface="Arial" panose="020B0604020202020204" pitchFamily="34" charset="0"/>
              <a:buChar char="•"/>
            </a:pPr>
            <a:r>
              <a:rPr lang="en-US" sz="2800" dirty="0">
                <a:solidFill>
                  <a:schemeClr val="tx2">
                    <a:lumMod val="10000"/>
                  </a:schemeClr>
                </a:solidFill>
              </a:rPr>
              <a:t>Find a home to </a:t>
            </a:r>
            <a:r>
              <a:rPr lang="en-US" sz="2800" dirty="0" smtClean="0">
                <a:solidFill>
                  <a:schemeClr val="tx2">
                    <a:lumMod val="10000"/>
                  </a:schemeClr>
                </a:solidFill>
              </a:rPr>
              <a:t>lease &amp; w</a:t>
            </a:r>
            <a:r>
              <a:rPr lang="en-US" sz="2800" dirty="0" smtClean="0">
                <a:solidFill>
                  <a:schemeClr val="tx2">
                    <a:lumMod val="10000"/>
                  </a:schemeClr>
                </a:solidFill>
              </a:rPr>
              <a:t>ork with the landlord to complete a “Request for Tenancy Approval” or </a:t>
            </a:r>
            <a:r>
              <a:rPr lang="en-US" sz="2800" dirty="0" err="1" smtClean="0">
                <a:solidFill>
                  <a:schemeClr val="tx2">
                    <a:lumMod val="10000"/>
                  </a:schemeClr>
                </a:solidFill>
              </a:rPr>
              <a:t>RaFTA</a:t>
            </a:r>
            <a:r>
              <a:rPr lang="en-US" sz="2800" dirty="0" smtClean="0">
                <a:solidFill>
                  <a:schemeClr val="tx2">
                    <a:lumMod val="10000"/>
                  </a:schemeClr>
                </a:solidFill>
              </a:rPr>
              <a:t>, with a blank lease</a:t>
            </a:r>
          </a:p>
          <a:p>
            <a:pPr marL="457200" lvl="5" indent="-457200" eaLnBrk="0">
              <a:spcBef>
                <a:spcPts val="0"/>
              </a:spcBef>
              <a:spcAft>
                <a:spcPts val="0"/>
              </a:spcAft>
              <a:buFont typeface="Arial" panose="020B0604020202020204" pitchFamily="34" charset="0"/>
              <a:buChar char="•"/>
            </a:pPr>
            <a:endParaRPr lang="en-US" sz="2400" dirty="0" smtClean="0">
              <a:solidFill>
                <a:schemeClr val="tx2">
                  <a:lumMod val="10000"/>
                </a:schemeClr>
              </a:solidFill>
            </a:endParaRPr>
          </a:p>
          <a:p>
            <a:pPr marL="457200" lvl="5" indent="-457200" eaLnBrk="0">
              <a:spcBef>
                <a:spcPts val="0"/>
              </a:spcBef>
              <a:spcAft>
                <a:spcPts val="0"/>
              </a:spcAft>
              <a:buFont typeface="Arial" panose="020B0604020202020204" pitchFamily="34" charset="0"/>
              <a:buChar char="•"/>
            </a:pPr>
            <a:r>
              <a:rPr lang="en-US" sz="2800" dirty="0" smtClean="0">
                <a:solidFill>
                  <a:schemeClr val="tx2">
                    <a:lumMod val="10000"/>
                  </a:schemeClr>
                </a:solidFill>
              </a:rPr>
              <a:t>Voucher administrator completes calculations &amp; HQS inspection</a:t>
            </a:r>
          </a:p>
          <a:p>
            <a:pPr marL="457200" lvl="5" indent="-457200" eaLnBrk="0">
              <a:spcBef>
                <a:spcPts val="0"/>
              </a:spcBef>
              <a:spcAft>
                <a:spcPts val="0"/>
              </a:spcAft>
              <a:buFont typeface="Arial" panose="020B0604020202020204" pitchFamily="34" charset="0"/>
              <a:buChar char="•"/>
            </a:pPr>
            <a:endParaRPr lang="en-US" sz="2400" dirty="0" smtClean="0">
              <a:solidFill>
                <a:schemeClr val="tx2">
                  <a:lumMod val="10000"/>
                </a:schemeClr>
              </a:solidFill>
            </a:endParaRPr>
          </a:p>
          <a:p>
            <a:pPr marL="457200" lvl="5" indent="-457200" eaLnBrk="0">
              <a:spcBef>
                <a:spcPts val="0"/>
              </a:spcBef>
              <a:spcAft>
                <a:spcPts val="0"/>
              </a:spcAft>
              <a:buFont typeface="Arial" panose="020B0604020202020204" pitchFamily="34" charset="0"/>
              <a:buChar char="•"/>
            </a:pPr>
            <a:r>
              <a:rPr lang="en-US" sz="2800" dirty="0" smtClean="0">
                <a:solidFill>
                  <a:schemeClr val="tx2">
                    <a:lumMod val="10000"/>
                  </a:schemeClr>
                </a:solidFill>
              </a:rPr>
              <a:t>Client signs lease, Landlord also signs HAP contract</a:t>
            </a:r>
            <a:endParaRPr lang="en-US" sz="2800" dirty="0">
              <a:solidFill>
                <a:schemeClr val="tx2">
                  <a:lumMod val="10000"/>
                </a:schemeClr>
              </a:solidFill>
            </a:endParaRPr>
          </a:p>
        </p:txBody>
      </p:sp>
    </p:spTree>
    <p:extLst>
      <p:ext uri="{BB962C8B-B14F-4D97-AF65-F5344CB8AC3E}">
        <p14:creationId xmlns:p14="http://schemas.microsoft.com/office/powerpoint/2010/main" val="30461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762000"/>
            <a:ext cx="10972800" cy="914400"/>
          </a:xfrm>
        </p:spPr>
        <p:txBody>
          <a:bodyPr/>
          <a:lstStyle/>
          <a:p>
            <a:pPr algn="ctr"/>
            <a:r>
              <a:rPr lang="en-US" sz="4800" dirty="0"/>
              <a:t>How to Find Housing Units</a:t>
            </a:r>
          </a:p>
        </p:txBody>
      </p:sp>
      <p:sp>
        <p:nvSpPr>
          <p:cNvPr id="3" name="Content Placeholder 2"/>
          <p:cNvSpPr>
            <a:spLocks noGrp="1"/>
          </p:cNvSpPr>
          <p:nvPr>
            <p:ph idx="1"/>
          </p:nvPr>
        </p:nvSpPr>
        <p:spPr>
          <a:xfrm>
            <a:off x="1015999" y="2057400"/>
            <a:ext cx="11201401" cy="6553200"/>
          </a:xfrm>
        </p:spPr>
        <p:txBody>
          <a:bodyPr/>
          <a:lstStyle/>
          <a:p>
            <a:pPr marL="457200" indent="-457200">
              <a:spcBef>
                <a:spcPts val="0"/>
              </a:spcBef>
              <a:spcAft>
                <a:spcPts val="0"/>
              </a:spcAft>
              <a:buFont typeface="Arial" panose="020B0604020202020204" pitchFamily="34" charset="0"/>
              <a:buChar char="•"/>
            </a:pPr>
            <a:r>
              <a:rPr lang="en-US" sz="2800" dirty="0" smtClean="0">
                <a:solidFill>
                  <a:schemeClr val="tx2">
                    <a:lumMod val="10000"/>
                  </a:schemeClr>
                </a:solidFill>
              </a:rPr>
              <a:t>Housing search engines:</a:t>
            </a:r>
            <a:endParaRPr lang="en-US" sz="2800" dirty="0" smtClean="0">
              <a:solidFill>
                <a:schemeClr val="tx2">
                  <a:lumMod val="10000"/>
                </a:schemeClr>
              </a:solidFill>
              <a:hlinkClick r:id="rId3"/>
            </a:endParaRPr>
          </a:p>
          <a:p>
            <a:pPr marL="1485900" lvl="5" indent="-457200">
              <a:spcBef>
                <a:spcPts val="0"/>
              </a:spcBef>
              <a:spcAft>
                <a:spcPts val="0"/>
              </a:spcAft>
              <a:buFont typeface="Wingdings" panose="05000000000000000000" pitchFamily="2" charset="2"/>
              <a:buChar char="Ø"/>
            </a:pPr>
            <a:r>
              <a:rPr lang="en-US" sz="2400" dirty="0" smtClean="0">
                <a:hlinkClick r:id="rId3"/>
              </a:rPr>
              <a:t>www.ColoradoHousingSearch.com</a:t>
            </a:r>
            <a:endParaRPr lang="en-US" sz="2400" dirty="0" smtClean="0"/>
          </a:p>
          <a:p>
            <a:pPr marL="1485900" lvl="5" indent="-457200">
              <a:spcBef>
                <a:spcPts val="0"/>
              </a:spcBef>
              <a:spcAft>
                <a:spcPts val="0"/>
              </a:spcAft>
              <a:buFont typeface="Wingdings" panose="05000000000000000000" pitchFamily="2" charset="2"/>
              <a:buChar char="Ø"/>
            </a:pPr>
            <a:r>
              <a:rPr lang="en-US" sz="2400" dirty="0" smtClean="0">
                <a:hlinkClick r:id="rId4"/>
              </a:rPr>
              <a:t>http://www.padmapper.com/</a:t>
            </a:r>
            <a:r>
              <a:rPr lang="en-US" sz="2400" dirty="0" smtClean="0"/>
              <a:t> </a:t>
            </a:r>
          </a:p>
          <a:p>
            <a:pPr marL="1485900" lvl="5" indent="-457200">
              <a:spcBef>
                <a:spcPts val="0"/>
              </a:spcBef>
              <a:spcAft>
                <a:spcPts val="0"/>
              </a:spcAft>
              <a:buFont typeface="Wingdings" panose="05000000000000000000" pitchFamily="2" charset="2"/>
              <a:buChar char="Ø"/>
            </a:pPr>
            <a:r>
              <a:rPr lang="en-US" sz="2400" dirty="0" smtClean="0">
                <a:hlinkClick r:id="rId5"/>
              </a:rPr>
              <a:t>www.craigslist.org</a:t>
            </a:r>
            <a:r>
              <a:rPr lang="en-US" sz="2400" dirty="0" smtClean="0"/>
              <a:t>  </a:t>
            </a:r>
          </a:p>
          <a:p>
            <a:pPr marL="457200" indent="-457200">
              <a:spcBef>
                <a:spcPts val="0"/>
              </a:spcBef>
              <a:spcAft>
                <a:spcPts val="0"/>
              </a:spcAft>
              <a:buFont typeface="Arial" panose="020B0604020202020204" pitchFamily="34" charset="0"/>
              <a:buChar char="•"/>
            </a:pPr>
            <a:endParaRPr lang="en-US" sz="2800" dirty="0" smtClean="0">
              <a:solidFill>
                <a:schemeClr val="tx2">
                  <a:lumMod val="10000"/>
                </a:schemeClr>
              </a:solidFill>
            </a:endParaRPr>
          </a:p>
          <a:p>
            <a:pPr marL="457200" indent="-457200">
              <a:spcBef>
                <a:spcPts val="0"/>
              </a:spcBef>
              <a:spcAft>
                <a:spcPts val="0"/>
              </a:spcAft>
              <a:buFont typeface="Arial" panose="020B0604020202020204" pitchFamily="34" charset="0"/>
              <a:buChar char="•"/>
            </a:pPr>
            <a:r>
              <a:rPr lang="en-US" sz="2800" dirty="0" smtClean="0">
                <a:solidFill>
                  <a:schemeClr val="tx2">
                    <a:lumMod val="10000"/>
                  </a:schemeClr>
                </a:solidFill>
              </a:rPr>
              <a:t>U.S. </a:t>
            </a:r>
            <a:r>
              <a:rPr lang="en-US" sz="2800" dirty="0" err="1" smtClean="0">
                <a:solidFill>
                  <a:schemeClr val="tx2">
                    <a:lumMod val="10000"/>
                  </a:schemeClr>
                </a:solidFill>
              </a:rPr>
              <a:t>Dept</a:t>
            </a:r>
            <a:r>
              <a:rPr lang="en-US" sz="2800" dirty="0" smtClean="0">
                <a:solidFill>
                  <a:schemeClr val="tx2">
                    <a:lumMod val="10000"/>
                  </a:schemeClr>
                </a:solidFill>
              </a:rPr>
              <a:t> of Housing &amp; Urban Development (HUD)</a:t>
            </a:r>
          </a:p>
          <a:p>
            <a:pPr marL="1485900" lvl="5" indent="-457200">
              <a:spcBef>
                <a:spcPts val="0"/>
              </a:spcBef>
              <a:spcAft>
                <a:spcPts val="0"/>
              </a:spcAft>
              <a:buFont typeface="Wingdings" panose="05000000000000000000" pitchFamily="2" charset="2"/>
              <a:buChar char="Ø"/>
            </a:pPr>
            <a:r>
              <a:rPr lang="en-US" sz="2400" dirty="0" smtClean="0">
                <a:hlinkClick r:id="rId6"/>
              </a:rPr>
              <a:t>http://portal.hud.gov/hudportal/HUD?src=/topics/rental_assistance</a:t>
            </a:r>
            <a:r>
              <a:rPr lang="en-US" sz="2400" dirty="0" smtClean="0"/>
              <a:t> </a:t>
            </a:r>
          </a:p>
          <a:p>
            <a:pPr marL="457200" indent="-457200">
              <a:spcBef>
                <a:spcPts val="0"/>
              </a:spcBef>
              <a:spcAft>
                <a:spcPts val="0"/>
              </a:spcAft>
              <a:buFont typeface="Arial" panose="020B0604020202020204" pitchFamily="34" charset="0"/>
              <a:buChar char="•"/>
            </a:pPr>
            <a:endParaRPr lang="en-US" sz="2800" dirty="0" smtClean="0">
              <a:solidFill>
                <a:schemeClr val="tx2">
                  <a:lumMod val="10000"/>
                </a:schemeClr>
              </a:solidFill>
            </a:endParaRPr>
          </a:p>
          <a:p>
            <a:pPr marL="457200" indent="-457200">
              <a:spcBef>
                <a:spcPts val="0"/>
              </a:spcBef>
              <a:spcAft>
                <a:spcPts val="0"/>
              </a:spcAft>
              <a:buFont typeface="Arial" panose="020B0604020202020204" pitchFamily="34" charset="0"/>
              <a:buChar char="•"/>
            </a:pPr>
            <a:r>
              <a:rPr lang="en-US" sz="2800" dirty="0" smtClean="0">
                <a:solidFill>
                  <a:schemeClr val="tx2">
                    <a:lumMod val="10000"/>
                  </a:schemeClr>
                </a:solidFill>
              </a:rPr>
              <a:t>Colorado Tax Credit Properties</a:t>
            </a:r>
          </a:p>
          <a:p>
            <a:pPr marL="1485900" lvl="5" indent="-457200">
              <a:spcBef>
                <a:spcPts val="0"/>
              </a:spcBef>
              <a:spcAft>
                <a:spcPts val="0"/>
              </a:spcAft>
              <a:buFont typeface="Wingdings" panose="05000000000000000000" pitchFamily="2" charset="2"/>
              <a:buChar char="Ø"/>
            </a:pPr>
            <a:r>
              <a:rPr lang="en-US" sz="2400" dirty="0" smtClean="0">
                <a:hlinkClick r:id="rId7"/>
              </a:rPr>
              <a:t>http://www.chfainfo.com/arh/Documents/LIHTCPropertyList.pdf</a:t>
            </a:r>
            <a:endParaRPr lang="en-US" sz="2400" dirty="0" smtClean="0"/>
          </a:p>
          <a:p>
            <a:pPr marL="457200" indent="-457200">
              <a:spcBef>
                <a:spcPts val="0"/>
              </a:spcBef>
              <a:spcAft>
                <a:spcPts val="0"/>
              </a:spcAft>
              <a:buFont typeface="Arial" panose="020B0604020202020204" pitchFamily="34" charset="0"/>
              <a:buChar char="•"/>
            </a:pPr>
            <a:endParaRPr lang="en-US" sz="2800" dirty="0" smtClean="0">
              <a:solidFill>
                <a:schemeClr val="tx2">
                  <a:lumMod val="10000"/>
                </a:schemeClr>
              </a:solidFill>
            </a:endParaRPr>
          </a:p>
          <a:p>
            <a:pPr marL="457200" indent="-457200">
              <a:spcBef>
                <a:spcPts val="0"/>
              </a:spcBef>
              <a:spcAft>
                <a:spcPts val="0"/>
              </a:spcAft>
              <a:buFont typeface="Arial" panose="020B0604020202020204" pitchFamily="34" charset="0"/>
              <a:buChar char="•"/>
            </a:pPr>
            <a:r>
              <a:rPr lang="en-US" sz="2800" dirty="0" smtClean="0">
                <a:solidFill>
                  <a:schemeClr val="tx2">
                    <a:lumMod val="10000"/>
                  </a:schemeClr>
                </a:solidFill>
              </a:rPr>
              <a:t>Colorado Affordable Housing Guide</a:t>
            </a:r>
          </a:p>
          <a:p>
            <a:pPr marL="1485900" lvl="5" indent="-457200">
              <a:spcBef>
                <a:spcPts val="0"/>
              </a:spcBef>
              <a:spcAft>
                <a:spcPts val="0"/>
              </a:spcAft>
              <a:buFont typeface="Wingdings" panose="05000000000000000000" pitchFamily="2" charset="2"/>
              <a:buChar char="Ø"/>
            </a:pPr>
            <a:r>
              <a:rPr lang="en-US" sz="2400" dirty="0" smtClean="0">
                <a:hlinkClick r:id="rId8"/>
              </a:rPr>
              <a:t>http://portal.hud.gov/hudportal/documents/huddoc?id=COAffordableHsgGuide.pdf</a:t>
            </a:r>
            <a:endParaRPr lang="en-US" sz="2400" dirty="0" smtClean="0"/>
          </a:p>
          <a:p>
            <a:pPr marL="457200" indent="-457200">
              <a:spcBef>
                <a:spcPts val="0"/>
              </a:spcBef>
              <a:spcAft>
                <a:spcPts val="0"/>
              </a:spcAft>
              <a:buFont typeface="Arial" panose="020B0604020202020204" pitchFamily="34" charset="0"/>
              <a:buChar char="•"/>
            </a:pPr>
            <a:endParaRPr lang="en-US" sz="2800" dirty="0">
              <a:solidFill>
                <a:schemeClr val="tx2">
                  <a:lumMod val="10000"/>
                </a:schemeClr>
              </a:solidFill>
            </a:endParaRPr>
          </a:p>
        </p:txBody>
      </p:sp>
    </p:spTree>
    <p:extLst>
      <p:ext uri="{BB962C8B-B14F-4D97-AF65-F5344CB8AC3E}">
        <p14:creationId xmlns:p14="http://schemas.microsoft.com/office/powerpoint/2010/main" val="25495382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
      <a:dk1>
        <a:srgbClr val="FFFFFF"/>
      </a:dk1>
      <a:lt1>
        <a:srgbClr val="FFFFFF"/>
      </a:lt1>
      <a:dk2>
        <a:srgbClr val="DCDEE0"/>
      </a:dk2>
      <a:lt2>
        <a:srgbClr val="53585F"/>
      </a:lt2>
      <a:accent1>
        <a:srgbClr val="0365C0"/>
      </a:accent1>
      <a:accent2>
        <a:srgbClr val="00882B"/>
      </a:accent2>
      <a:accent3>
        <a:srgbClr val="FFFFFF"/>
      </a:accent3>
      <a:accent4>
        <a:srgbClr val="DADADA"/>
      </a:accent4>
      <a:accent5>
        <a:srgbClr val="AAB8DC"/>
      </a:accent5>
      <a:accent6>
        <a:srgbClr val="007B26"/>
      </a:accent6>
      <a:hlink>
        <a:srgbClr val="0000FF"/>
      </a:hlink>
      <a:folHlink>
        <a:srgbClr val="FF00FF"/>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lnDef>
  </a:objectDefaults>
  <a:extraClrSchemeLst/>
</a:theme>
</file>

<file path=ppt/theme/theme2.xml><?xml version="1.0" encoding="utf-8"?>
<a:theme xmlns:a="http://schemas.openxmlformats.org/drawingml/2006/main" name="8_Office Theme">
  <a:themeElements>
    <a:clrScheme name="">
      <a:dk1>
        <a:srgbClr val="FFFFFF"/>
      </a:dk1>
      <a:lt1>
        <a:srgbClr val="FFFFFF"/>
      </a:lt1>
      <a:dk2>
        <a:srgbClr val="DCDEE0"/>
      </a:dk2>
      <a:lt2>
        <a:srgbClr val="53585F"/>
      </a:lt2>
      <a:accent1>
        <a:srgbClr val="0365C0"/>
      </a:accent1>
      <a:accent2>
        <a:srgbClr val="00882B"/>
      </a:accent2>
      <a:accent3>
        <a:srgbClr val="FFFFFF"/>
      </a:accent3>
      <a:accent4>
        <a:srgbClr val="DADADA"/>
      </a:accent4>
      <a:accent5>
        <a:srgbClr val="AAB8DC"/>
      </a:accent5>
      <a:accent6>
        <a:srgbClr val="007B26"/>
      </a:accent6>
      <a:hlink>
        <a:srgbClr val="0000FF"/>
      </a:hlink>
      <a:folHlink>
        <a:srgbClr val="FF00FF"/>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lnDef>
  </a:objectDefaults>
  <a:extraClrSchemeLst/>
</a:theme>
</file>

<file path=ppt/theme/theme3.xml><?xml version="1.0" encoding="utf-8"?>
<a:theme xmlns:a="http://schemas.openxmlformats.org/drawingml/2006/main" name="7_Office Theme">
  <a:themeElements>
    <a:clrScheme name="">
      <a:dk1>
        <a:srgbClr val="FFFFFF"/>
      </a:dk1>
      <a:lt1>
        <a:srgbClr val="FFFFFF"/>
      </a:lt1>
      <a:dk2>
        <a:srgbClr val="DCDEE0"/>
      </a:dk2>
      <a:lt2>
        <a:srgbClr val="53585F"/>
      </a:lt2>
      <a:accent1>
        <a:srgbClr val="0365C0"/>
      </a:accent1>
      <a:accent2>
        <a:srgbClr val="00882B"/>
      </a:accent2>
      <a:accent3>
        <a:srgbClr val="FFFFFF"/>
      </a:accent3>
      <a:accent4>
        <a:srgbClr val="DADADA"/>
      </a:accent4>
      <a:accent5>
        <a:srgbClr val="AAB8DC"/>
      </a:accent5>
      <a:accent6>
        <a:srgbClr val="007B26"/>
      </a:accent6>
      <a:hlink>
        <a:srgbClr val="0000FF"/>
      </a:hlink>
      <a:folHlink>
        <a:srgbClr val="FF00FF"/>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lnDef>
  </a:objectDefaults>
  <a:extraClrSchemeLst/>
</a:theme>
</file>

<file path=ppt/theme/theme4.xml><?xml version="1.0" encoding="utf-8"?>
<a:theme xmlns:a="http://schemas.openxmlformats.org/drawingml/2006/main" name="5_Office Theme">
  <a:themeElements>
    <a:clrScheme name="">
      <a:dk1>
        <a:srgbClr val="FFFFFF"/>
      </a:dk1>
      <a:lt1>
        <a:srgbClr val="FFFFFF"/>
      </a:lt1>
      <a:dk2>
        <a:srgbClr val="DCDEE0"/>
      </a:dk2>
      <a:lt2>
        <a:srgbClr val="53585F"/>
      </a:lt2>
      <a:accent1>
        <a:srgbClr val="0365C0"/>
      </a:accent1>
      <a:accent2>
        <a:srgbClr val="00882B"/>
      </a:accent2>
      <a:accent3>
        <a:srgbClr val="FFFFFF"/>
      </a:accent3>
      <a:accent4>
        <a:srgbClr val="DADADA"/>
      </a:accent4>
      <a:accent5>
        <a:srgbClr val="AAB8DC"/>
      </a:accent5>
      <a:accent6>
        <a:srgbClr val="007B26"/>
      </a:accent6>
      <a:hlink>
        <a:srgbClr val="0000FF"/>
      </a:hlink>
      <a:folHlink>
        <a:srgbClr val="FF00FF"/>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E555136D0EAA429927FD901CA57989" ma:contentTypeVersion="8" ma:contentTypeDescription="Create a new document." ma:contentTypeScope="" ma:versionID="4d1279b716c784f11b9c74cc9605fe4c">
  <xsd:schema xmlns:xsd="http://www.w3.org/2001/XMLSchema" xmlns:xs="http://www.w3.org/2001/XMLSchema" xmlns:p="http://schemas.microsoft.com/office/2006/metadata/properties" xmlns:ns2="cc541f54-964c-4b93-a605-435450d3a296" xmlns:ns3="b1cbd802-27c2-4bf7-937d-29fa16864377" targetNamespace="http://schemas.microsoft.com/office/2006/metadata/properties" ma:root="true" ma:fieldsID="3f58ba7c8a62c1132596f23d6cb42b52" ns2:_="" ns3:_="">
    <xsd:import namespace="cc541f54-964c-4b93-a605-435450d3a296"/>
    <xsd:import namespace="b1cbd802-27c2-4bf7-937d-29fa16864377"/>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541f54-964c-4b93-a605-435450d3a29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1cbd802-27c2-4bf7-937d-29fa16864377"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46B6DEF-7C9F-4566-9A9D-603B1C37EA7E}"/>
</file>

<file path=customXml/itemProps2.xml><?xml version="1.0" encoding="utf-8"?>
<ds:datastoreItem xmlns:ds="http://schemas.openxmlformats.org/officeDocument/2006/customXml" ds:itemID="{3D6FC522-0E0E-4641-A3EA-6E3C331B6DB4}"/>
</file>

<file path=customXml/itemProps3.xml><?xml version="1.0" encoding="utf-8"?>
<ds:datastoreItem xmlns:ds="http://schemas.openxmlformats.org/officeDocument/2006/customXml" ds:itemID="{B34E1AAD-70ED-421F-AEF4-4A803228F6D6}"/>
</file>

<file path=docProps/app.xml><?xml version="1.0" encoding="utf-8"?>
<Properties xmlns="http://schemas.openxmlformats.org/officeDocument/2006/extended-properties" xmlns:vt="http://schemas.openxmlformats.org/officeDocument/2006/docPropsVTypes">
  <TotalTime>2946</TotalTime>
  <Words>1013</Words>
  <Application>Microsoft Office PowerPoint</Application>
  <PresentationFormat>Custom</PresentationFormat>
  <Paragraphs>160</Paragraphs>
  <Slides>14</Slides>
  <Notes>14</Notes>
  <HiddenSlides>0</HiddenSlides>
  <MMClips>0</MMClip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Office Theme</vt:lpstr>
      <vt:lpstr>8_Office Theme</vt:lpstr>
      <vt:lpstr>7_Office Theme</vt:lpstr>
      <vt:lpstr>5_Office Theme</vt:lpstr>
      <vt:lpstr>Housing 102</vt:lpstr>
      <vt:lpstr>Why Housing?</vt:lpstr>
      <vt:lpstr>PowerPoint Presentation</vt:lpstr>
      <vt:lpstr>Continuum of Housing Resources…</vt:lpstr>
      <vt:lpstr>Housing Choice Voucher Program</vt:lpstr>
      <vt:lpstr>How Housing Vouchers Work</vt:lpstr>
      <vt:lpstr>How to Find Housing Vouchers</vt:lpstr>
      <vt:lpstr>What to expect if you get a Housing Voucher</vt:lpstr>
      <vt:lpstr>How to Find Housing Units</vt:lpstr>
      <vt:lpstr>More Tips for Finding Housing</vt:lpstr>
      <vt:lpstr>Accessible Housing</vt:lpstr>
      <vt:lpstr>Fair Housing Pointers</vt:lpstr>
      <vt:lpstr>For More Help</vt:lpstr>
      <vt:lpstr>  Ann Watts Community Access Team Manager DOLA, Division of Housing ann.watts@state.co.us, 303-864-7820  Adam Tucker Adult Services Coordinator HCPF, Division for Intellectual and Developmental Disabilities adam.tucker@state.co.us, 303-866-5472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Sed Euismod Risus Scelerisque Aliquet</dc:title>
  <dc:creator>Rice, Linda</dc:creator>
  <cp:lastModifiedBy>Ann Watts</cp:lastModifiedBy>
  <cp:revision>148</cp:revision>
  <cp:lastPrinted>2017-06-22T18:07:41Z</cp:lastPrinted>
  <dcterms:created xsi:type="dcterms:W3CDTF">2014-01-16T23:28:42Z</dcterms:created>
  <dcterms:modified xsi:type="dcterms:W3CDTF">2017-06-22T18:19:52Z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0x010100FBE555136D0EAA429927FD901CA57989</vt:lpwstr>
  </property>
</Properties>
</file>