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3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93" r:id="rId5"/>
    <p:sldMasterId id="2147483867" r:id="rId6"/>
    <p:sldMasterId id="2147483894" r:id="rId7"/>
  </p:sldMasterIdLst>
  <p:notesMasterIdLst>
    <p:notesMasterId r:id="rId36"/>
  </p:notesMasterIdLst>
  <p:handoutMasterIdLst>
    <p:handoutMasterId r:id="rId37"/>
  </p:handoutMasterIdLst>
  <p:sldIdLst>
    <p:sldId id="1680" r:id="rId8"/>
    <p:sldId id="1445" r:id="rId9"/>
    <p:sldId id="1551" r:id="rId10"/>
    <p:sldId id="1550" r:id="rId11"/>
    <p:sldId id="1478" r:id="rId12"/>
    <p:sldId id="1554" r:id="rId13"/>
    <p:sldId id="1656" r:id="rId14"/>
    <p:sldId id="1611" r:id="rId15"/>
    <p:sldId id="1677" r:id="rId16"/>
    <p:sldId id="1654" r:id="rId17"/>
    <p:sldId id="1655" r:id="rId18"/>
    <p:sldId id="309" r:id="rId19"/>
    <p:sldId id="1660" r:id="rId20"/>
    <p:sldId id="1661" r:id="rId21"/>
    <p:sldId id="290" r:id="rId22"/>
    <p:sldId id="1664" r:id="rId23"/>
    <p:sldId id="301" r:id="rId24"/>
    <p:sldId id="1666" r:id="rId25"/>
    <p:sldId id="1683" r:id="rId26"/>
    <p:sldId id="1668" r:id="rId27"/>
    <p:sldId id="1669" r:id="rId28"/>
    <p:sldId id="1670" r:id="rId29"/>
    <p:sldId id="1678" r:id="rId30"/>
    <p:sldId id="1674" r:id="rId31"/>
    <p:sldId id="370" r:id="rId32"/>
    <p:sldId id="377" r:id="rId33"/>
    <p:sldId id="1679" r:id="rId34"/>
    <p:sldId id="152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24" userDrawn="1">
          <p15:clr>
            <a:srgbClr val="A4A3A4"/>
          </p15:clr>
        </p15:guide>
        <p15:guide id="4" pos="7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D"/>
    <a:srgbClr val="3BBFAD"/>
    <a:srgbClr val="EBEBEB"/>
    <a:srgbClr val="702F7E"/>
    <a:srgbClr val="DFAA00"/>
    <a:srgbClr val="712F7F"/>
    <a:srgbClr val="F2F2F2"/>
    <a:srgbClr val="404040"/>
    <a:srgbClr val="93D500"/>
    <a:srgbClr val="542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41" autoAdjust="0"/>
    <p:restoredTop sz="84372" autoAdjust="0"/>
  </p:normalViewPr>
  <p:slideViewPr>
    <p:cSldViewPr snapToGrid="0">
      <p:cViewPr varScale="1">
        <p:scale>
          <a:sx n="63" d="100"/>
          <a:sy n="63" d="100"/>
        </p:scale>
        <p:origin x="1004" y="52"/>
      </p:cViewPr>
      <p:guideLst>
        <p:guide orient="horz" pos="2160"/>
        <p:guide pos="3840"/>
        <p:guide pos="624"/>
        <p:guide pos="71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216"/>
    </p:cViewPr>
  </p:sorterViewPr>
  <p:notesViewPr>
    <p:cSldViewPr snapToGrid="0">
      <p:cViewPr varScale="1">
        <p:scale>
          <a:sx n="66" d="100"/>
          <a:sy n="66" d="100"/>
        </p:scale>
        <p:origin x="3134" y="2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BDF91-649A-4BF2-8412-7B4697815ECE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5431B3-6520-466D-A62A-B9FF651784BC}">
      <dgm:prSet/>
      <dgm:spPr/>
      <dgm:t>
        <a:bodyPr/>
        <a:lstStyle/>
        <a:p>
          <a:r>
            <a:rPr lang="en-US"/>
            <a:t>Range of housing solutions needed</a:t>
          </a:r>
        </a:p>
      </dgm:t>
    </dgm:pt>
    <dgm:pt modelId="{097DDF97-4359-471D-8B53-F6E2975F49DA}" type="parTrans" cxnId="{AD09C707-2D3C-4CCE-A45E-6ABB89451329}">
      <dgm:prSet/>
      <dgm:spPr/>
      <dgm:t>
        <a:bodyPr/>
        <a:lstStyle/>
        <a:p>
          <a:endParaRPr lang="en-US"/>
        </a:p>
      </dgm:t>
    </dgm:pt>
    <dgm:pt modelId="{3EB15480-B4DA-4084-BDB0-CCFD7985A898}" type="sibTrans" cxnId="{AD09C707-2D3C-4CCE-A45E-6ABB89451329}">
      <dgm:prSet/>
      <dgm:spPr/>
      <dgm:t>
        <a:bodyPr/>
        <a:lstStyle/>
        <a:p>
          <a:endParaRPr lang="en-US"/>
        </a:p>
      </dgm:t>
    </dgm:pt>
    <dgm:pt modelId="{2A5DCD76-EBF9-4342-B9C9-33D31B832005}">
      <dgm:prSet/>
      <dgm:spPr/>
      <dgm:t>
        <a:bodyPr/>
        <a:lstStyle/>
        <a:p>
          <a:r>
            <a:rPr lang="en-US"/>
            <a:t>Significant barriers to housing for </a:t>
          </a:r>
          <a:r>
            <a:rPr lang="en-US" err="1"/>
            <a:t>neurodivserse</a:t>
          </a:r>
          <a:r>
            <a:rPr lang="en-US"/>
            <a:t> individuals</a:t>
          </a:r>
        </a:p>
      </dgm:t>
    </dgm:pt>
    <dgm:pt modelId="{66A3EAB3-5B33-42EB-89B3-6E334E9516E4}" type="parTrans" cxnId="{F313260F-FFB1-4C6B-AA9D-CEE671BD69C6}">
      <dgm:prSet/>
      <dgm:spPr/>
      <dgm:t>
        <a:bodyPr/>
        <a:lstStyle/>
        <a:p>
          <a:endParaRPr lang="en-US"/>
        </a:p>
      </dgm:t>
    </dgm:pt>
    <dgm:pt modelId="{1390D63E-11AB-45C7-B756-6AD5CDAE6499}" type="sibTrans" cxnId="{F313260F-FFB1-4C6B-AA9D-CEE671BD69C6}">
      <dgm:prSet/>
      <dgm:spPr/>
      <dgm:t>
        <a:bodyPr/>
        <a:lstStyle/>
        <a:p>
          <a:endParaRPr lang="en-US"/>
        </a:p>
      </dgm:t>
    </dgm:pt>
    <dgm:pt modelId="{53CA4E79-ADF5-44D8-B514-6897E90D1CC6}">
      <dgm:prSet/>
      <dgm:spPr/>
      <dgm:t>
        <a:bodyPr/>
        <a:lstStyle/>
        <a:p>
          <a:r>
            <a:rPr lang="en-US"/>
            <a:t>There are specific housing types and design features that help to meet the needs of this population</a:t>
          </a:r>
        </a:p>
      </dgm:t>
    </dgm:pt>
    <dgm:pt modelId="{D1C819EA-877E-4CF0-9F34-98DC332A905E}" type="parTrans" cxnId="{9548AFF7-E135-4B0E-BB1D-D51A190CB904}">
      <dgm:prSet/>
      <dgm:spPr/>
      <dgm:t>
        <a:bodyPr/>
        <a:lstStyle/>
        <a:p>
          <a:endParaRPr lang="en-US"/>
        </a:p>
      </dgm:t>
    </dgm:pt>
    <dgm:pt modelId="{CD0D9A86-99B8-401B-A993-730A0FFA3E48}" type="sibTrans" cxnId="{9548AFF7-E135-4B0E-BB1D-D51A190CB904}">
      <dgm:prSet/>
      <dgm:spPr/>
      <dgm:t>
        <a:bodyPr/>
        <a:lstStyle/>
        <a:p>
          <a:endParaRPr lang="en-US"/>
        </a:p>
      </dgm:t>
    </dgm:pt>
    <dgm:pt modelId="{2572A472-6E63-48D5-BFFE-1EC8D6C2D119}" type="pres">
      <dgm:prSet presAssocID="{FE1BDF91-649A-4BF2-8412-7B4697815ECE}" presName="Name0" presStyleCnt="0">
        <dgm:presLayoutVars>
          <dgm:dir/>
          <dgm:animLvl val="lvl"/>
          <dgm:resizeHandles val="exact"/>
        </dgm:presLayoutVars>
      </dgm:prSet>
      <dgm:spPr/>
    </dgm:pt>
    <dgm:pt modelId="{EB88E6D1-5929-4C0E-AC11-363F3D2F8B15}" type="pres">
      <dgm:prSet presAssocID="{455431B3-6520-466D-A62A-B9FF651784BC}" presName="boxAndChildren" presStyleCnt="0"/>
      <dgm:spPr/>
    </dgm:pt>
    <dgm:pt modelId="{F30BF60B-211E-4037-84BF-CFDD28916FF5}" type="pres">
      <dgm:prSet presAssocID="{455431B3-6520-466D-A62A-B9FF651784BC}" presName="parentTextBox" presStyleLbl="node1" presStyleIdx="0" presStyleCnt="3" custScaleY="81879"/>
      <dgm:spPr/>
    </dgm:pt>
    <dgm:pt modelId="{ED8F5F42-BBFF-4585-9B05-72E8A976C718}" type="pres">
      <dgm:prSet presAssocID="{CD0D9A86-99B8-401B-A993-730A0FFA3E48}" presName="sp" presStyleCnt="0"/>
      <dgm:spPr/>
    </dgm:pt>
    <dgm:pt modelId="{6196688C-F21D-46F5-AFF4-5F8B58B1C9C9}" type="pres">
      <dgm:prSet presAssocID="{53CA4E79-ADF5-44D8-B514-6897E90D1CC6}" presName="arrowAndChildren" presStyleCnt="0"/>
      <dgm:spPr/>
    </dgm:pt>
    <dgm:pt modelId="{15042966-7240-418E-95F4-EE2F68242981}" type="pres">
      <dgm:prSet presAssocID="{53CA4E79-ADF5-44D8-B514-6897E90D1CC6}" presName="parentTextArrow" presStyleLbl="node1" presStyleIdx="1" presStyleCnt="3"/>
      <dgm:spPr/>
    </dgm:pt>
    <dgm:pt modelId="{59766A93-10DE-4BF5-92E2-069FB1FDC5E2}" type="pres">
      <dgm:prSet presAssocID="{1390D63E-11AB-45C7-B756-6AD5CDAE6499}" presName="sp" presStyleCnt="0"/>
      <dgm:spPr/>
    </dgm:pt>
    <dgm:pt modelId="{D1E56329-5E0B-4C2B-BA54-A32F3FC5FB40}" type="pres">
      <dgm:prSet presAssocID="{2A5DCD76-EBF9-4342-B9C9-33D31B832005}" presName="arrowAndChildren" presStyleCnt="0"/>
      <dgm:spPr/>
    </dgm:pt>
    <dgm:pt modelId="{1446BE21-E093-40EC-815D-FD445A509BD8}" type="pres">
      <dgm:prSet presAssocID="{2A5DCD76-EBF9-4342-B9C9-33D31B832005}" presName="parentTextArrow" presStyleLbl="node1" presStyleIdx="2" presStyleCnt="3" custScaleY="73802"/>
      <dgm:spPr/>
    </dgm:pt>
  </dgm:ptLst>
  <dgm:cxnLst>
    <dgm:cxn modelId="{AD09C707-2D3C-4CCE-A45E-6ABB89451329}" srcId="{FE1BDF91-649A-4BF2-8412-7B4697815ECE}" destId="{455431B3-6520-466D-A62A-B9FF651784BC}" srcOrd="2" destOrd="0" parTransId="{097DDF97-4359-471D-8B53-F6E2975F49DA}" sibTransId="{3EB15480-B4DA-4084-BDB0-CCFD7985A898}"/>
    <dgm:cxn modelId="{65034E0A-F89B-40DE-A3E2-A63E8E827421}" type="presOf" srcId="{455431B3-6520-466D-A62A-B9FF651784BC}" destId="{F30BF60B-211E-4037-84BF-CFDD28916FF5}" srcOrd="0" destOrd="0" presId="urn:microsoft.com/office/officeart/2005/8/layout/process4"/>
    <dgm:cxn modelId="{9194180B-AA38-45F9-8C4E-48774611E125}" type="presOf" srcId="{2A5DCD76-EBF9-4342-B9C9-33D31B832005}" destId="{1446BE21-E093-40EC-815D-FD445A509BD8}" srcOrd="0" destOrd="0" presId="urn:microsoft.com/office/officeart/2005/8/layout/process4"/>
    <dgm:cxn modelId="{F313260F-FFB1-4C6B-AA9D-CEE671BD69C6}" srcId="{FE1BDF91-649A-4BF2-8412-7B4697815ECE}" destId="{2A5DCD76-EBF9-4342-B9C9-33D31B832005}" srcOrd="0" destOrd="0" parTransId="{66A3EAB3-5B33-42EB-89B3-6E334E9516E4}" sibTransId="{1390D63E-11AB-45C7-B756-6AD5CDAE6499}"/>
    <dgm:cxn modelId="{474F6A35-4C59-44CB-8065-20D46104329F}" type="presOf" srcId="{53CA4E79-ADF5-44D8-B514-6897E90D1CC6}" destId="{15042966-7240-418E-95F4-EE2F68242981}" srcOrd="0" destOrd="0" presId="urn:microsoft.com/office/officeart/2005/8/layout/process4"/>
    <dgm:cxn modelId="{483CB7CD-7D6A-414C-BAE0-A03B202CACA3}" type="presOf" srcId="{FE1BDF91-649A-4BF2-8412-7B4697815ECE}" destId="{2572A472-6E63-48D5-BFFE-1EC8D6C2D119}" srcOrd="0" destOrd="0" presId="urn:microsoft.com/office/officeart/2005/8/layout/process4"/>
    <dgm:cxn modelId="{9548AFF7-E135-4B0E-BB1D-D51A190CB904}" srcId="{FE1BDF91-649A-4BF2-8412-7B4697815ECE}" destId="{53CA4E79-ADF5-44D8-B514-6897E90D1CC6}" srcOrd="1" destOrd="0" parTransId="{D1C819EA-877E-4CF0-9F34-98DC332A905E}" sibTransId="{CD0D9A86-99B8-401B-A993-730A0FFA3E48}"/>
    <dgm:cxn modelId="{E16F12A5-5C3F-4865-A2D7-1865B94C8DD5}" type="presParOf" srcId="{2572A472-6E63-48D5-BFFE-1EC8D6C2D119}" destId="{EB88E6D1-5929-4C0E-AC11-363F3D2F8B15}" srcOrd="0" destOrd="0" presId="urn:microsoft.com/office/officeart/2005/8/layout/process4"/>
    <dgm:cxn modelId="{6FA27B81-A48A-481C-BB2F-83FB4D2BCE3F}" type="presParOf" srcId="{EB88E6D1-5929-4C0E-AC11-363F3D2F8B15}" destId="{F30BF60B-211E-4037-84BF-CFDD28916FF5}" srcOrd="0" destOrd="0" presId="urn:microsoft.com/office/officeart/2005/8/layout/process4"/>
    <dgm:cxn modelId="{CD076A70-FDB8-498C-BFA9-5FE582788A1C}" type="presParOf" srcId="{2572A472-6E63-48D5-BFFE-1EC8D6C2D119}" destId="{ED8F5F42-BBFF-4585-9B05-72E8A976C718}" srcOrd="1" destOrd="0" presId="urn:microsoft.com/office/officeart/2005/8/layout/process4"/>
    <dgm:cxn modelId="{BA0AADD9-E365-4CCF-8BA1-6DC620EEFF06}" type="presParOf" srcId="{2572A472-6E63-48D5-BFFE-1EC8D6C2D119}" destId="{6196688C-F21D-46F5-AFF4-5F8B58B1C9C9}" srcOrd="2" destOrd="0" presId="urn:microsoft.com/office/officeart/2005/8/layout/process4"/>
    <dgm:cxn modelId="{2CE6361A-4E35-483A-8CD1-B24975832010}" type="presParOf" srcId="{6196688C-F21D-46F5-AFF4-5F8B58B1C9C9}" destId="{15042966-7240-418E-95F4-EE2F68242981}" srcOrd="0" destOrd="0" presId="urn:microsoft.com/office/officeart/2005/8/layout/process4"/>
    <dgm:cxn modelId="{09A19A10-8132-475B-89A3-4516BF2CF0BE}" type="presParOf" srcId="{2572A472-6E63-48D5-BFFE-1EC8D6C2D119}" destId="{59766A93-10DE-4BF5-92E2-069FB1FDC5E2}" srcOrd="3" destOrd="0" presId="urn:microsoft.com/office/officeart/2005/8/layout/process4"/>
    <dgm:cxn modelId="{7F1FC65B-C051-4210-BC4F-18D781EA74F8}" type="presParOf" srcId="{2572A472-6E63-48D5-BFFE-1EC8D6C2D119}" destId="{D1E56329-5E0B-4C2B-BA54-A32F3FC5FB40}" srcOrd="4" destOrd="0" presId="urn:microsoft.com/office/officeart/2005/8/layout/process4"/>
    <dgm:cxn modelId="{CC36A3C2-544C-428B-BFA8-B1E2E10443A7}" type="presParOf" srcId="{D1E56329-5E0B-4C2B-BA54-A32F3FC5FB40}" destId="{1446BE21-E093-40EC-815D-FD445A509BD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BF60B-211E-4037-84BF-CFDD28916FF5}">
      <dsp:nvSpPr>
        <dsp:cNvPr id="0" name=""/>
        <dsp:cNvSpPr/>
      </dsp:nvSpPr>
      <dsp:spPr>
        <a:xfrm>
          <a:off x="0" y="2658278"/>
          <a:ext cx="8869680" cy="8229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Range of housing solutions needed</a:t>
          </a:r>
        </a:p>
      </dsp:txBody>
      <dsp:txXfrm>
        <a:off x="0" y="2658278"/>
        <a:ext cx="8869680" cy="822963"/>
      </dsp:txXfrm>
    </dsp:sp>
    <dsp:sp modelId="{15042966-7240-418E-95F4-EE2F68242981}">
      <dsp:nvSpPr>
        <dsp:cNvPr id="0" name=""/>
        <dsp:cNvSpPr/>
      </dsp:nvSpPr>
      <dsp:spPr>
        <a:xfrm rot="10800000">
          <a:off x="0" y="1127516"/>
          <a:ext cx="8869680" cy="154583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There are specific housing types and design features that help to meet the needs of this population</a:t>
          </a:r>
        </a:p>
      </dsp:txBody>
      <dsp:txXfrm rot="10800000">
        <a:off x="0" y="1127516"/>
        <a:ext cx="8869680" cy="1004439"/>
      </dsp:txXfrm>
    </dsp:sp>
    <dsp:sp modelId="{1446BE21-E093-40EC-815D-FD445A509BD8}">
      <dsp:nvSpPr>
        <dsp:cNvPr id="0" name=""/>
        <dsp:cNvSpPr/>
      </dsp:nvSpPr>
      <dsp:spPr>
        <a:xfrm rot="10800000">
          <a:off x="0" y="1732"/>
          <a:ext cx="8869680" cy="114085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Significant barriers to housing for </a:t>
          </a:r>
          <a:r>
            <a:rPr lang="en-US" sz="2300" kern="1200" err="1"/>
            <a:t>neurodivserse</a:t>
          </a:r>
          <a:r>
            <a:rPr lang="en-US" sz="2300" kern="1200"/>
            <a:t> individuals</a:t>
          </a:r>
        </a:p>
      </dsp:txBody>
      <dsp:txXfrm rot="10800000">
        <a:off x="0" y="1732"/>
        <a:ext cx="8869680" cy="741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0A6137-3BCA-449D-99A0-4441457D8A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B78841-7F43-4AE2-B4A4-72DD9564AB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12A1E-86BD-4965-AAA9-D9DAE3913293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7B90F-D7D3-4BF1-AEE9-00E38A5B16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24C65-44F2-4010-A7CD-3EA936059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5936-3CF9-49D3-BB02-8FBA8448F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01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2120C1F2-64E7-4B33-97E6-98CC710B517F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B598A244-3182-49FA-85CE-3816FAD40E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9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8A244-3182-49FA-85CE-3816FAD40E5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83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8A244-3182-49FA-85CE-3816FAD40E5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54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8A244-3182-49FA-85CE-3816FAD40E5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45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348AD-FB99-492E-897C-C02AA4DCD9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777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8A244-3182-49FA-85CE-3816FAD40E5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71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8A244-3182-49FA-85CE-3816FAD40E5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59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348AD-FB99-492E-897C-C02AA4DCD9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927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8A244-3182-49FA-85CE-3816FAD40E5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5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348AD-FB99-492E-897C-C02AA4DCD9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767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8A244-3182-49FA-85CE-3816FAD40E5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86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037">
              <a:defRPr/>
            </a:pPr>
            <a:r>
              <a:rPr lang="en-US" b="1" dirty="0"/>
              <a:t>Family of Four in Denver:  single family ranges from $62,250 to $85,000;   multifamily ranges from $47,500 and below (30% = $24,000)</a:t>
            </a:r>
          </a:p>
          <a:p>
            <a:pPr marL="168382" indent="-168382">
              <a:buFont typeface="Arial" pitchFamily="34" charset="0"/>
              <a:buChar char="•"/>
            </a:pPr>
            <a:r>
              <a:rPr lang="en-US" dirty="0"/>
              <a:t>100% AMI</a:t>
            </a:r>
            <a:r>
              <a:rPr lang="en-US" baseline="0" dirty="0"/>
              <a:t> = </a:t>
            </a:r>
            <a:r>
              <a:rPr lang="en-US" dirty="0"/>
              <a:t>$77,800</a:t>
            </a:r>
          </a:p>
          <a:p>
            <a:pPr marL="168382" indent="-168382">
              <a:buFont typeface="Arial" pitchFamily="34" charset="0"/>
              <a:buChar char="•"/>
            </a:pPr>
            <a:r>
              <a:rPr lang="en-US" b="1" dirty="0"/>
              <a:t>115% AMI = $85, 000</a:t>
            </a:r>
          </a:p>
          <a:p>
            <a:pPr marL="168382" indent="-168382">
              <a:buFont typeface="Arial" pitchFamily="34" charset="0"/>
              <a:buChar char="•"/>
            </a:pPr>
            <a:r>
              <a:rPr lang="en-US" dirty="0"/>
              <a:t>80% AMI   = $62,250</a:t>
            </a:r>
          </a:p>
          <a:p>
            <a:pPr marL="168382" indent="-168382">
              <a:buFont typeface="Arial" pitchFamily="34" charset="0"/>
              <a:buChar char="•"/>
            </a:pPr>
            <a:r>
              <a:rPr lang="en-US" b="1" dirty="0"/>
              <a:t>60%  AMI =  $47,580</a:t>
            </a:r>
          </a:p>
          <a:p>
            <a:pPr marL="168382" indent="-168382">
              <a:buFont typeface="Arial" pitchFamily="34" charset="0"/>
              <a:buChar char="•"/>
            </a:pPr>
            <a:r>
              <a:rPr lang="en-US" dirty="0"/>
              <a:t>30 % AMI =  $24,000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Family of Four in Mesa County:  single family ranges from $49,600 to $71, 300;   multifamily ranges from $39,120 and below (30% = $19,600)</a:t>
            </a:r>
          </a:p>
          <a:p>
            <a:pPr marL="168382" indent="-168382">
              <a:buFont typeface="Arial" pitchFamily="34" charset="0"/>
              <a:buChar char="•"/>
            </a:pPr>
            <a:r>
              <a:rPr lang="en-US" dirty="0"/>
              <a:t>100% AMI</a:t>
            </a:r>
            <a:r>
              <a:rPr lang="en-US" baseline="0" dirty="0"/>
              <a:t> = </a:t>
            </a:r>
            <a:r>
              <a:rPr lang="en-US" dirty="0"/>
              <a:t>$62,000</a:t>
            </a:r>
          </a:p>
          <a:p>
            <a:pPr marL="168382" indent="-168382">
              <a:buFont typeface="Arial" pitchFamily="34" charset="0"/>
              <a:buChar char="•"/>
            </a:pPr>
            <a:r>
              <a:rPr lang="en-US" b="1" dirty="0"/>
              <a:t>115% AMI = $71, 300</a:t>
            </a:r>
          </a:p>
          <a:p>
            <a:pPr marL="168382" indent="-168382">
              <a:buFont typeface="Arial" pitchFamily="34" charset="0"/>
              <a:buChar char="•"/>
            </a:pPr>
            <a:r>
              <a:rPr lang="en-US" dirty="0"/>
              <a:t>80% AMI   = $49,600</a:t>
            </a:r>
          </a:p>
          <a:p>
            <a:pPr marL="168382" indent="-168382">
              <a:buFont typeface="Arial" pitchFamily="34" charset="0"/>
              <a:buChar char="•"/>
            </a:pPr>
            <a:r>
              <a:rPr lang="en-US" b="1" dirty="0"/>
              <a:t>60%  AMI =  $39,120</a:t>
            </a:r>
          </a:p>
          <a:p>
            <a:pPr marL="168382" indent="-168382">
              <a:buFont typeface="Arial" pitchFamily="34" charset="0"/>
              <a:buChar char="•"/>
            </a:pPr>
            <a:r>
              <a:rPr lang="en-US" dirty="0"/>
              <a:t>30 % AMI =  $19,560</a:t>
            </a:r>
          </a:p>
          <a:p>
            <a:endParaRPr lang="en-US" dirty="0"/>
          </a:p>
          <a:p>
            <a:pPr defTabSz="89808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8A244-3182-49FA-85CE-3816FAD40E5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8A244-3182-49FA-85CE-3816FAD40E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757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 speaking</a:t>
            </a:r>
          </a:p>
          <a:p>
            <a:endParaRPr lang="en-US" dirty="0"/>
          </a:p>
          <a:p>
            <a:r>
              <a:rPr lang="en-US" dirty="0"/>
              <a:t>Design notes: label design as architectural design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8A244-3182-49FA-85CE-3816FAD40E5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90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8A244-3182-49FA-85CE-3816FAD40E5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59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8A244-3182-49FA-85CE-3816FAD40E5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26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8A244-3182-49FA-85CE-3816FAD40E5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60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8A244-3182-49FA-85CE-3816FAD40E5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83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348AD-FB99-492E-897C-C02AA4DCD9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694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348AD-FB99-492E-897C-C02AA4DCD9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7565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8A244-3182-49FA-85CE-3816FAD40E5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8A244-3182-49FA-85CE-3816FAD40E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234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8A244-3182-49FA-85CE-3816FAD40E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22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8A244-3182-49FA-85CE-3816FAD40E5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9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8A244-3182-49FA-85CE-3816FAD40E5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65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8A244-3182-49FA-85CE-3816FAD40E5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93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8A244-3182-49FA-85CE-3816FAD40E5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30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8A244-3182-49FA-85CE-3816FAD40E5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– Full Wid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834C5D-CA5B-464B-8CC2-13FBD49A0A4F}"/>
              </a:ext>
            </a:extLst>
          </p:cNvPr>
          <p:cNvSpPr/>
          <p:nvPr userDrawn="1"/>
        </p:nvSpPr>
        <p:spPr>
          <a:xfrm>
            <a:off x="2" y="4734241"/>
            <a:ext cx="12030903" cy="212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8774639-703B-F948-BAB5-FCD0306475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906" y="5168784"/>
            <a:ext cx="1145999" cy="1216368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75AC45E-297F-4A4C-B782-957E3D80E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651" y="4908715"/>
            <a:ext cx="9235244" cy="10671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8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presentation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01AC7EA-EB83-044F-A333-ED9541BAB6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651" y="5975835"/>
            <a:ext cx="9235243" cy="7181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section subtitle or presenter </a:t>
            </a:r>
            <a:br>
              <a:rPr lang="en-US" dirty="0"/>
            </a:br>
            <a:r>
              <a:rPr lang="en-US" dirty="0"/>
              <a:t>insert name/position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49F314FA-D262-0441-8FA4-7B96F24759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" y="-1"/>
            <a:ext cx="12030903" cy="4734241"/>
          </a:xfrm>
          <a:prstGeom prst="rect">
            <a:avLst/>
          </a:prstGeom>
        </p:spPr>
        <p:txBody>
          <a:bodyPr bIns="13716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2F470-FDDB-CE49-B5FF-5A5EA3C6AB57}"/>
              </a:ext>
            </a:extLst>
          </p:cNvPr>
          <p:cNvSpPr/>
          <p:nvPr userDrawn="1"/>
        </p:nvSpPr>
        <p:spPr>
          <a:xfrm>
            <a:off x="12030904" y="4734241"/>
            <a:ext cx="161096" cy="21228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2870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– Half Width 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834C5D-CA5B-464B-8CC2-13FBD49A0A4F}"/>
              </a:ext>
            </a:extLst>
          </p:cNvPr>
          <p:cNvSpPr/>
          <p:nvPr userDrawn="1"/>
        </p:nvSpPr>
        <p:spPr>
          <a:xfrm>
            <a:off x="2" y="1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8774639-703B-F948-BAB5-FCD0306475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73" y="485024"/>
            <a:ext cx="1223225" cy="1298336"/>
          </a:xfrm>
          <a:prstGeom prst="rect">
            <a:avLst/>
          </a:prstGeom>
        </p:spPr>
      </p:pic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1460B61-FDE6-F643-931F-56BDB9F9E2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44503" y="-1"/>
            <a:ext cx="5486400" cy="6857138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0FA50-BD07-174D-B90E-05C4927D3634}"/>
              </a:ext>
            </a:extLst>
          </p:cNvPr>
          <p:cNvSpPr txBox="1"/>
          <p:nvPr userDrawn="1"/>
        </p:nvSpPr>
        <p:spPr>
          <a:xfrm>
            <a:off x="498569" y="2169268"/>
            <a:ext cx="5374444" cy="3112851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thank you!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1D395C-02FF-8C4F-8731-0F26584ADAA2}"/>
              </a:ext>
            </a:extLst>
          </p:cNvPr>
          <p:cNvCxnSpPr>
            <a:cxnSpLocks/>
          </p:cNvCxnSpPr>
          <p:nvPr userDrawn="1"/>
        </p:nvCxnSpPr>
        <p:spPr>
          <a:xfrm>
            <a:off x="586122" y="5366828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909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– Full Wid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834C5D-CA5B-464B-8CC2-13FBD49A0A4F}"/>
              </a:ext>
            </a:extLst>
          </p:cNvPr>
          <p:cNvSpPr/>
          <p:nvPr userDrawn="1"/>
        </p:nvSpPr>
        <p:spPr>
          <a:xfrm>
            <a:off x="2" y="4734241"/>
            <a:ext cx="12030903" cy="212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8774639-703B-F948-BAB5-FCD030647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906" y="5168784"/>
            <a:ext cx="1145999" cy="1216368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75AC45E-297F-4A4C-B782-957E3D80E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651" y="4908715"/>
            <a:ext cx="9235244" cy="10671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8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01AC7EA-EB83-044F-A333-ED9541BAB6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651" y="5975835"/>
            <a:ext cx="9235243" cy="7181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section subtitle or presenter </a:t>
            </a:r>
            <a:br>
              <a:rPr lang="en-US" dirty="0"/>
            </a:br>
            <a:r>
              <a:rPr lang="en-US" dirty="0"/>
              <a:t>name/position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49F314FA-D262-0441-8FA4-7B96F24759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" y="-1"/>
            <a:ext cx="12030903" cy="4734241"/>
          </a:xfrm>
          <a:prstGeom prst="rect">
            <a:avLst/>
          </a:prstGeom>
        </p:spPr>
        <p:txBody>
          <a:bodyPr bIns="13716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2F470-FDDB-CE49-B5FF-5A5EA3C6AB57}"/>
              </a:ext>
            </a:extLst>
          </p:cNvPr>
          <p:cNvSpPr/>
          <p:nvPr userDrawn="1"/>
        </p:nvSpPr>
        <p:spPr>
          <a:xfrm>
            <a:off x="12030904" y="4734241"/>
            <a:ext cx="161096" cy="21228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720468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– No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9A5B5B-0A2C-B54D-BF41-333B713AF09C}"/>
              </a:ext>
            </a:extLst>
          </p:cNvPr>
          <p:cNvSpPr/>
          <p:nvPr userDrawn="1"/>
        </p:nvSpPr>
        <p:spPr>
          <a:xfrm>
            <a:off x="2" y="4734241"/>
            <a:ext cx="12030903" cy="212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8774639-703B-F948-BAB5-FCD030647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906" y="5168784"/>
            <a:ext cx="1145999" cy="1216368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75AC45E-297F-4A4C-B782-957E3D80E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651" y="533964"/>
            <a:ext cx="9235244" cy="271634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60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01AC7EA-EB83-044F-A333-ED9541BAB6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651" y="3250306"/>
            <a:ext cx="9235243" cy="7181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section subtitle or presenter name/position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2F470-FDDB-CE49-B5FF-5A5EA3C6AB57}"/>
              </a:ext>
            </a:extLst>
          </p:cNvPr>
          <p:cNvSpPr/>
          <p:nvPr userDrawn="1"/>
        </p:nvSpPr>
        <p:spPr>
          <a:xfrm>
            <a:off x="12030904" y="4734241"/>
            <a:ext cx="161096" cy="21228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2664FF-CB9C-B745-BA10-953597477A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89" y="6169614"/>
            <a:ext cx="5135291" cy="2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271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– Full Wid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834C5D-CA5B-464B-8CC2-13FBD49A0A4F}"/>
              </a:ext>
            </a:extLst>
          </p:cNvPr>
          <p:cNvSpPr/>
          <p:nvPr userDrawn="1"/>
        </p:nvSpPr>
        <p:spPr>
          <a:xfrm>
            <a:off x="2" y="4734241"/>
            <a:ext cx="12030903" cy="212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8774639-703B-F948-BAB5-FCD0306475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906" y="5168784"/>
            <a:ext cx="1145999" cy="1216368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75AC45E-297F-4A4C-B782-957E3D80E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651" y="4908715"/>
            <a:ext cx="9235244" cy="10671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8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01AC7EA-EB83-044F-A333-ED9541BAB6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651" y="5975835"/>
            <a:ext cx="9235243" cy="7181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section subtitle or presenter </a:t>
            </a:r>
            <a:br>
              <a:rPr lang="en-US" dirty="0"/>
            </a:br>
            <a:r>
              <a:rPr lang="en-US" dirty="0"/>
              <a:t>name/position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2F470-FDDB-CE49-B5FF-5A5EA3C6AB57}"/>
              </a:ext>
            </a:extLst>
          </p:cNvPr>
          <p:cNvSpPr/>
          <p:nvPr userDrawn="1"/>
        </p:nvSpPr>
        <p:spPr>
          <a:xfrm>
            <a:off x="12030904" y="4734241"/>
            <a:ext cx="161096" cy="21228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D24AB296-99A2-4298-A93C-088CE293A0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-1"/>
            <a:ext cx="12030903" cy="473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337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ection – Half Width 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834C5D-CA5B-464B-8CC2-13FBD49A0A4F}"/>
              </a:ext>
            </a:extLst>
          </p:cNvPr>
          <p:cNvSpPr/>
          <p:nvPr userDrawn="1"/>
        </p:nvSpPr>
        <p:spPr>
          <a:xfrm>
            <a:off x="2" y="1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49F314FA-D262-0441-8FA4-7B96F24759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44503" y="-1"/>
            <a:ext cx="5486400" cy="6857138"/>
          </a:xfrm>
          <a:prstGeom prst="rect">
            <a:avLst/>
          </a:prstGeom>
        </p:spPr>
        <p:txBody>
          <a:bodyPr bIns="164592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5EA325A-CA7A-A945-BDC9-A2782C858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571" y="2470484"/>
            <a:ext cx="5374444" cy="26399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54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A924CD7-68AF-4749-A9AD-10341A9CF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71" y="5110482"/>
            <a:ext cx="5374444" cy="9074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section subtitle</a:t>
            </a:r>
          </a:p>
        </p:txBody>
      </p:sp>
      <p:pic>
        <p:nvPicPr>
          <p:cNvPr id="10" name="Picture 9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688C343-9AD3-5A4E-AFDE-77E73745E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0" y="485022"/>
            <a:ext cx="1145999" cy="12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765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Section – Half Wid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5EA325A-CA7A-A945-BDC9-A2782C858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571" y="1808705"/>
            <a:ext cx="5374444" cy="26399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54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A924CD7-68AF-4749-A9AD-10341A9CF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71" y="4685939"/>
            <a:ext cx="5374444" cy="9074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A2DE4FF0-E2A1-644A-AF5D-85A43EA08A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44502" y="-1"/>
            <a:ext cx="5486400" cy="6147539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pic>
        <p:nvPicPr>
          <p:cNvPr id="12" name="Picture 11" descr="A picture containing umbrella&#10;&#10;Description automatically generated">
            <a:extLst>
              <a:ext uri="{FF2B5EF4-FFF2-40B4-BE49-F238E27FC236}">
                <a16:creationId xmlns:a16="http://schemas.microsoft.com/office/drawing/2014/main" id="{BCA7354B-E114-FC42-8FEC-CC268E073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64F8095-FF2B-264D-9262-75961845EE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502" y="6138152"/>
            <a:ext cx="4408844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Photo Caption (optional)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22D535-649D-6C4D-8F6F-7E155AD183E4}"/>
              </a:ext>
            </a:extLst>
          </p:cNvPr>
          <p:cNvCxnSpPr>
            <a:cxnSpLocks/>
          </p:cNvCxnSpPr>
          <p:nvPr userDrawn="1"/>
        </p:nvCxnSpPr>
        <p:spPr>
          <a:xfrm>
            <a:off x="610866" y="4572888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4636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ection – Half Width No 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834C5D-CA5B-464B-8CC2-13FBD49A0A4F}"/>
              </a:ext>
            </a:extLst>
          </p:cNvPr>
          <p:cNvSpPr/>
          <p:nvPr userDrawn="1"/>
        </p:nvSpPr>
        <p:spPr>
          <a:xfrm>
            <a:off x="2" y="1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8774639-703B-F948-BAB5-FCD030647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2" y="485024"/>
            <a:ext cx="1817909" cy="1929536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5EA325A-CA7A-A945-BDC9-A2782C858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571" y="2470484"/>
            <a:ext cx="5374444" cy="26399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54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presentation or section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A924CD7-68AF-4749-A9AD-10341A9CF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71" y="5110482"/>
            <a:ext cx="5374444" cy="9074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A3FDE-3DF7-B04E-A101-C6387574CFAF}"/>
              </a:ext>
            </a:extLst>
          </p:cNvPr>
          <p:cNvSpPr/>
          <p:nvPr userDrawn="1"/>
        </p:nvSpPr>
        <p:spPr>
          <a:xfrm>
            <a:off x="6544503" y="2"/>
            <a:ext cx="54864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66945-01ED-4440-922E-561797BB7DF3}"/>
              </a:ext>
            </a:extLst>
          </p:cNvPr>
          <p:cNvSpPr/>
          <p:nvPr userDrawn="1"/>
        </p:nvSpPr>
        <p:spPr>
          <a:xfrm>
            <a:off x="6544411" y="6149273"/>
            <a:ext cx="5486400" cy="707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693543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Five Items –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700BBB-144D-D947-8EF0-FD2FBBD03E72}"/>
              </a:ext>
            </a:extLst>
          </p:cNvPr>
          <p:cNvCxnSpPr>
            <a:cxnSpLocks/>
          </p:cNvCxnSpPr>
          <p:nvPr userDrawn="1"/>
        </p:nvCxnSpPr>
        <p:spPr>
          <a:xfrm>
            <a:off x="989929" y="1462559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Photo Caption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D1020-FAF2-A649-BB41-6DA329E30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929" y="569494"/>
            <a:ext cx="4657570" cy="80551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5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header text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03AF6CB-D056-9948-9A2D-88E53676089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44502" y="-1"/>
            <a:ext cx="5486400" cy="6147539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9E9B74E-F6EF-ED47-B20D-D3CEC1C2CF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9929" y="1738033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26E6F1D-FF4B-2B4C-94F6-E00773B903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9929" y="2507902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5C47AB7-4373-1A42-84E7-19A70B1830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3277771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F56118D-E481-AA47-BFF7-3CC4AA75F2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9929" y="4047640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27BA9B8-EB41-134B-BEC4-4B2F06F40D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9929" y="4816124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30502515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– Five Items –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700BBB-144D-D947-8EF0-FD2FBBD03E72}"/>
              </a:ext>
            </a:extLst>
          </p:cNvPr>
          <p:cNvCxnSpPr>
            <a:cxnSpLocks/>
          </p:cNvCxnSpPr>
          <p:nvPr userDrawn="1"/>
        </p:nvCxnSpPr>
        <p:spPr>
          <a:xfrm>
            <a:off x="989929" y="1462559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Photo Caption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D1020-FAF2-A649-BB41-6DA329E30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929" y="569494"/>
            <a:ext cx="4657570" cy="80551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5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header text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03AF6CB-D056-9948-9A2D-88E53676089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44502" y="-1"/>
            <a:ext cx="5486400" cy="6147543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9E9B74E-F6EF-ED47-B20D-D3CEC1C2CF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9929" y="1738033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92C2963-F269-2D47-92FD-6EF61AB8C8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9929" y="2350877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F8FF266-9B5E-B94B-861F-A72F253842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2963721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FF8E36F-F90F-C441-872B-55689B4079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9929" y="3576565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2505353-6BC6-764C-9F31-285DD13E24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9929" y="4189409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6587F1C-1A1B-EC47-8854-00B5B50D48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9929" y="4802253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553BF76-1CD5-C646-8C16-975F447707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9929" y="5415097"/>
            <a:ext cx="4657570" cy="478921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6117574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Ten Ite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700BBB-144D-D947-8EF0-FD2FBBD03E72}"/>
              </a:ext>
            </a:extLst>
          </p:cNvPr>
          <p:cNvCxnSpPr>
            <a:cxnSpLocks/>
          </p:cNvCxnSpPr>
          <p:nvPr userDrawn="1"/>
        </p:nvCxnSpPr>
        <p:spPr>
          <a:xfrm>
            <a:off x="989929" y="1462559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Photo Caption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D1020-FAF2-A649-BB41-6DA329E30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929" y="569494"/>
            <a:ext cx="4657570" cy="80551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5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header text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9E9B74E-F6EF-ED47-B20D-D3CEC1C2CF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9929" y="1738033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26E6F1D-FF4B-2B4C-94F6-E00773B903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9929" y="2507902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5C47AB7-4373-1A42-84E7-19A70B1830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3277771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F56118D-E481-AA47-BFF7-3CC4AA75F2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9929" y="4047640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27BA9B8-EB41-134B-BEC4-4B2F06F40D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9929" y="4816124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BBC077C-4700-0E42-BFE5-032D98B45D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44501" y="1738033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1D77C04-0D78-3448-8255-40D5F5E622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44501" y="2507902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F3B7C1F-C07D-E64B-8BF0-8E94C69400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44501" y="3277771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D096D8A-FD05-D64E-8CD4-D6B68D60FC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44501" y="4047640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CAD6A51-9985-9643-B88F-9FA53EC498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44501" y="4816124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18602849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14 Ite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700BBB-144D-D947-8EF0-FD2FBBD03E72}"/>
              </a:ext>
            </a:extLst>
          </p:cNvPr>
          <p:cNvCxnSpPr>
            <a:cxnSpLocks/>
          </p:cNvCxnSpPr>
          <p:nvPr userDrawn="1"/>
        </p:nvCxnSpPr>
        <p:spPr>
          <a:xfrm>
            <a:off x="989929" y="1462559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Photo Caption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D1020-FAF2-A649-BB41-6DA329E30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929" y="569494"/>
            <a:ext cx="4657570" cy="80551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5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header text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9E9B74E-F6EF-ED47-B20D-D3CEC1C2CF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9929" y="1738033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92C2963-F269-2D47-92FD-6EF61AB8C8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9929" y="2350877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F8FF266-9B5E-B94B-861F-A72F253842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2963721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FF8E36F-F90F-C441-872B-55689B4079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9929" y="3576565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2505353-6BC6-764C-9F31-285DD13E24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9929" y="4189409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6587F1C-1A1B-EC47-8854-00B5B50D48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9929" y="4802253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553BF76-1CD5-C646-8C16-975F447707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9929" y="5415097"/>
            <a:ext cx="4657570" cy="478921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D058999-6F8C-7C4B-8547-E299778554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44501" y="1738033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6FC2F99-8306-1049-A1F7-F22E24E337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44501" y="2350877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3F78D2D-6814-044A-90F7-3611141600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44501" y="2963721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4E5B9B0E-17FC-EF46-AD68-1E5853C8D2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44501" y="3576565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78F24B6-11B1-2F41-BD0B-AF739F901A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44501" y="4189409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325F6DA-5369-C04B-9A26-67FC134585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44501" y="4802253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chemeClr val="bg1">
                <a:lumMod val="95000"/>
              </a:schemeClr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44F16FE-C9E7-3249-AF86-83598FB248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44501" y="5415097"/>
            <a:ext cx="4657570" cy="478921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82054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– No 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834C5D-CA5B-464B-8CC2-13FBD49A0A4F}"/>
              </a:ext>
            </a:extLst>
          </p:cNvPr>
          <p:cNvSpPr/>
          <p:nvPr userDrawn="1"/>
        </p:nvSpPr>
        <p:spPr>
          <a:xfrm>
            <a:off x="-92" y="862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8774639-703B-F948-BAB5-FCD0306475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73" y="485024"/>
            <a:ext cx="1223225" cy="1298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E6B360-ADC1-CC46-84FC-3A5EDA24E4B9}"/>
              </a:ext>
            </a:extLst>
          </p:cNvPr>
          <p:cNvSpPr/>
          <p:nvPr userDrawn="1"/>
        </p:nvSpPr>
        <p:spPr>
          <a:xfrm>
            <a:off x="6544503" y="2"/>
            <a:ext cx="54864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BC994B-168A-6F43-A86C-8816AA6537CF}"/>
              </a:ext>
            </a:extLst>
          </p:cNvPr>
          <p:cNvSpPr/>
          <p:nvPr userDrawn="1"/>
        </p:nvSpPr>
        <p:spPr>
          <a:xfrm>
            <a:off x="6544411" y="6149273"/>
            <a:ext cx="5486400" cy="707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5718A3-EE9C-514B-A36F-0FA6F9030719}"/>
              </a:ext>
            </a:extLst>
          </p:cNvPr>
          <p:cNvSpPr txBox="1"/>
          <p:nvPr userDrawn="1"/>
        </p:nvSpPr>
        <p:spPr>
          <a:xfrm>
            <a:off x="498569" y="2169268"/>
            <a:ext cx="5374444" cy="3112851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thank you!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F44C0A-8310-744F-A941-10BF47D0B907}"/>
              </a:ext>
            </a:extLst>
          </p:cNvPr>
          <p:cNvCxnSpPr>
            <a:cxnSpLocks/>
          </p:cNvCxnSpPr>
          <p:nvPr userDrawn="1"/>
        </p:nvCxnSpPr>
        <p:spPr>
          <a:xfrm>
            <a:off x="586122" y="5366828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9688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– Large Quote/Callout – 01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1AE60F7-4FA9-3047-9A26-F9AD89E01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1" y="651754"/>
            <a:ext cx="3998067" cy="49513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i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quote or call-out related to photo.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5890D5B-DE63-0441-9FD2-E62AF51AAC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" y="-1"/>
            <a:ext cx="6544500" cy="6858001"/>
          </a:xfrm>
          <a:prstGeom prst="rect">
            <a:avLst/>
          </a:prstGeom>
        </p:spPr>
        <p:txBody>
          <a:bodyPr bIns="13716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0753434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rge – Quote/Callout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1AE60F7-4FA9-3047-9A26-F9AD89E01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8151" y="651754"/>
            <a:ext cx="2403475" cy="49513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i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quote or call-out related to photo.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02A4F5A-F66F-0948-8C7C-9BCC0E8C85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-1"/>
            <a:ext cx="9094787" cy="6858001"/>
          </a:xfrm>
          <a:prstGeom prst="rect">
            <a:avLst/>
          </a:prstGeom>
        </p:spPr>
        <p:txBody>
          <a:bodyPr bIns="13716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5525495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– Heading/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5890D5B-DE63-0441-9FD2-E62AF51AAC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" y="-1"/>
            <a:ext cx="6544500" cy="6147549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700BBB-144D-D947-8EF0-FD2FBBD03E72}"/>
              </a:ext>
            </a:extLst>
          </p:cNvPr>
          <p:cNvCxnSpPr>
            <a:cxnSpLocks/>
          </p:cNvCxnSpPr>
          <p:nvPr userDrawn="1"/>
        </p:nvCxnSpPr>
        <p:spPr>
          <a:xfrm>
            <a:off x="7355842" y="5116747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0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Photo Caption (optional)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18E6AB2-1F4C-D44C-9A11-B2CA4CD529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55842" y="836584"/>
            <a:ext cx="3908788" cy="419261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4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header text here</a:t>
            </a:r>
          </a:p>
        </p:txBody>
      </p:sp>
    </p:spTree>
    <p:extLst>
      <p:ext uri="{BB962C8B-B14F-4D97-AF65-F5344CB8AC3E}">
        <p14:creationId xmlns:p14="http://schemas.microsoft.com/office/powerpoint/2010/main" val="31536358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– Heading/Caption – 02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700BBB-144D-D947-8EF0-FD2FBBD03E72}"/>
              </a:ext>
            </a:extLst>
          </p:cNvPr>
          <p:cNvCxnSpPr>
            <a:cxnSpLocks/>
          </p:cNvCxnSpPr>
          <p:nvPr userDrawn="1"/>
        </p:nvCxnSpPr>
        <p:spPr>
          <a:xfrm>
            <a:off x="7355842" y="5116747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Photo Caption (optional)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7B1C44-6D3E-9447-B204-ADF4891B89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55842" y="836584"/>
            <a:ext cx="3908788" cy="419261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4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header text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E585B4-5BE2-4A4A-BE21-F699BA3D52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" y="-1"/>
            <a:ext cx="6544500" cy="6147549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7255888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– Heading/Caption –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700BBB-144D-D947-8EF0-FD2FBBD03E72}"/>
              </a:ext>
            </a:extLst>
          </p:cNvPr>
          <p:cNvCxnSpPr>
            <a:cxnSpLocks/>
          </p:cNvCxnSpPr>
          <p:nvPr userDrawn="1"/>
        </p:nvCxnSpPr>
        <p:spPr>
          <a:xfrm>
            <a:off x="989929" y="5116747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Photo Caption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D1020-FAF2-A649-BB41-6DA329E30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929" y="933866"/>
            <a:ext cx="4657570" cy="409533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5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header text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03AF6CB-D056-9948-9A2D-88E53676089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44502" y="-1"/>
            <a:ext cx="5486400" cy="6147539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9779826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– Heading/Caption – Alternate – 02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700BBB-144D-D947-8EF0-FD2FBBD03E72}"/>
              </a:ext>
            </a:extLst>
          </p:cNvPr>
          <p:cNvCxnSpPr>
            <a:cxnSpLocks/>
          </p:cNvCxnSpPr>
          <p:nvPr userDrawn="1"/>
        </p:nvCxnSpPr>
        <p:spPr>
          <a:xfrm>
            <a:off x="989929" y="5116747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Photo Caption (optional)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FC91B93-5164-8B43-8988-CDC5E649E7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929" y="933866"/>
            <a:ext cx="4657570" cy="409533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5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header text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2EF767A-968C-D343-9A2D-B935ED89A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44502" y="-1"/>
            <a:ext cx="5486400" cy="6147539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28605673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– Heading &amp; Subhead/Caption –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700BBB-144D-D947-8EF0-FD2FBBD03E72}"/>
              </a:ext>
            </a:extLst>
          </p:cNvPr>
          <p:cNvCxnSpPr>
            <a:cxnSpLocks/>
          </p:cNvCxnSpPr>
          <p:nvPr userDrawn="1"/>
        </p:nvCxnSpPr>
        <p:spPr>
          <a:xfrm>
            <a:off x="989929" y="1935802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Photo Caption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D1020-FAF2-A649-BB41-6DA329E30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929" y="321037"/>
            <a:ext cx="4657570" cy="152721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5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header text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9E9B74E-F6EF-ED47-B20D-D3CEC1C2CF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9929" y="2264411"/>
            <a:ext cx="4657570" cy="15272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3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A31D6BD-506F-D94A-A0B9-6B02DDFBD8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44502" y="-1"/>
            <a:ext cx="5486400" cy="6147539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27804790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– Heading &amp; Subhead/Caption – Alternate – 02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Photo Caption (optional)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DFEECA-6A0E-5346-AD61-EA7F86472104}"/>
              </a:ext>
            </a:extLst>
          </p:cNvPr>
          <p:cNvCxnSpPr>
            <a:cxnSpLocks/>
          </p:cNvCxnSpPr>
          <p:nvPr userDrawn="1"/>
        </p:nvCxnSpPr>
        <p:spPr>
          <a:xfrm>
            <a:off x="989929" y="1935802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A06015C-7582-E646-9848-9D637BBECD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929" y="321037"/>
            <a:ext cx="4657570" cy="152721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5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header text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7F0D9A0-44A8-1C4E-8D13-8B0ACF52D9C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44502" y="-1"/>
            <a:ext cx="5486400" cy="6147539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845B65F-EE17-A940-B014-2DDC5E64C7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9929" y="2264411"/>
            <a:ext cx="4657570" cy="15272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3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</p:spTree>
    <p:extLst>
      <p:ext uri="{BB962C8B-B14F-4D97-AF65-F5344CB8AC3E}">
        <p14:creationId xmlns:p14="http://schemas.microsoft.com/office/powerpoint/2010/main" val="31518050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– Full –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621D1D2A-3889-9744-893D-02D76EFC5A7A}"/>
              </a:ext>
            </a:extLst>
          </p:cNvPr>
          <p:cNvSpPr/>
          <p:nvPr userDrawn="1"/>
        </p:nvSpPr>
        <p:spPr>
          <a:xfrm flipV="1">
            <a:off x="0" y="0"/>
            <a:ext cx="11420165" cy="6148410"/>
          </a:xfrm>
          <a:prstGeom prst="round1Rect">
            <a:avLst>
              <a:gd name="adj" fmla="val 37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C45435-C6BD-3B49-9B0C-49CF3F7CC4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98837" y="0"/>
            <a:ext cx="2232071" cy="2225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5C4FD8E-1077-734E-A8B0-D8F9B100A0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3017" y="0"/>
            <a:ext cx="2225819" cy="2225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221BFA7A-3F72-5342-8027-5E0278C1FE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73018" y="2225817"/>
            <a:ext cx="4457889" cy="3921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4B2B6FC-E67C-2643-B457-B025FDF7A3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11268" y="2215558"/>
            <a:ext cx="4561747" cy="3931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E7A0C43-AA46-3B4B-9AF3-63530BA6A4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215556"/>
            <a:ext cx="3011267" cy="1624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8E2D98C-4F19-7349-A9BD-7D3EF601A3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840480"/>
            <a:ext cx="3011267" cy="23070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E6E9995-F201-2F4A-A491-2BA480F17C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Photo Caption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0C7A2-93E3-0943-B506-B8AA189F03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9288" y="287497"/>
            <a:ext cx="5330825" cy="165082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80000"/>
              </a:lnSpc>
              <a:buNone/>
              <a:defRPr sz="5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collage header</a:t>
            </a:r>
          </a:p>
        </p:txBody>
      </p:sp>
    </p:spTree>
    <p:extLst>
      <p:ext uri="{BB962C8B-B14F-4D97-AF65-F5344CB8AC3E}">
        <p14:creationId xmlns:p14="http://schemas.microsoft.com/office/powerpoint/2010/main" val="41425823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– 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621D1D2A-3889-9744-893D-02D76EFC5A7A}"/>
              </a:ext>
            </a:extLst>
          </p:cNvPr>
          <p:cNvSpPr/>
          <p:nvPr userDrawn="1"/>
        </p:nvSpPr>
        <p:spPr>
          <a:xfrm flipV="1">
            <a:off x="0" y="0"/>
            <a:ext cx="11420165" cy="6148410"/>
          </a:xfrm>
          <a:prstGeom prst="round1Rect">
            <a:avLst>
              <a:gd name="adj" fmla="val 37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C45435-C6BD-3B49-9B0C-49CF3F7CC4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98837" y="0"/>
            <a:ext cx="2232071" cy="2225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5C4FD8E-1077-734E-A8B0-D8F9B100A0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3017" y="0"/>
            <a:ext cx="2225819" cy="2225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221BFA7A-3F72-5342-8027-5E0278C1FE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73018" y="2225817"/>
            <a:ext cx="4457889" cy="3921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4B2B6FC-E67C-2643-B457-B025FDF7A3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11268" y="0"/>
            <a:ext cx="4561747" cy="6147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E7A0C43-AA46-3B4B-9AF3-63530BA6A4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3011267" cy="384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8E2D98C-4F19-7349-A9BD-7D3EF601A3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840480"/>
            <a:ext cx="3011267" cy="23070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E6E9995-F201-2F4A-A491-2BA480F17C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Photo Caption (optional)</a:t>
            </a:r>
          </a:p>
        </p:txBody>
      </p:sp>
    </p:spTree>
    <p:extLst>
      <p:ext uri="{BB962C8B-B14F-4D97-AF65-F5344CB8AC3E}">
        <p14:creationId xmlns:p14="http://schemas.microsoft.com/office/powerpoint/2010/main" val="3805955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Chart/Graph – No Bullets –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F036-12A4-0849-9DA6-D5A455224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16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7388" indent="0">
              <a:buNone/>
              <a:defRPr/>
            </a:lvl4pPr>
            <a:lvl5pPr marL="91598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81FAB55-288C-FC48-9CC4-FA769A8C31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23207"/>
          </a:xfr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39551200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– Full – Color Bloc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621D1D2A-3889-9744-893D-02D76EFC5A7A}"/>
              </a:ext>
            </a:extLst>
          </p:cNvPr>
          <p:cNvSpPr/>
          <p:nvPr userDrawn="1"/>
        </p:nvSpPr>
        <p:spPr>
          <a:xfrm flipV="1">
            <a:off x="0" y="0"/>
            <a:ext cx="11420165" cy="6148410"/>
          </a:xfrm>
          <a:prstGeom prst="round1Rect">
            <a:avLst>
              <a:gd name="adj" fmla="val 37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C45435-C6BD-3B49-9B0C-49CF3F7CC4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98837" y="0"/>
            <a:ext cx="2232071" cy="2225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5C4FD8E-1077-734E-A8B0-D8F9B100A0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3017" y="0"/>
            <a:ext cx="2225819" cy="2225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221BFA7A-3F72-5342-8027-5E0278C1FE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73018" y="2225819"/>
            <a:ext cx="4457889" cy="27424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4B2B6FC-E67C-2643-B457-B025FDF7A3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11267" y="0"/>
            <a:ext cx="2800253" cy="3840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E7A0C43-AA46-3B4B-9AF3-63530BA6A4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188720"/>
            <a:ext cx="3011267" cy="2651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8E2D98C-4F19-7349-A9BD-7D3EF601A3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840480"/>
            <a:ext cx="3011267" cy="2307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8E32EE-4EBB-8A48-98F8-54AE8F358863}"/>
              </a:ext>
            </a:extLst>
          </p:cNvPr>
          <p:cNvSpPr/>
          <p:nvPr userDrawn="1"/>
        </p:nvSpPr>
        <p:spPr>
          <a:xfrm>
            <a:off x="1" y="0"/>
            <a:ext cx="3005012" cy="1188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D47455-C42D-7E47-B1A0-8DB2E588D77D}"/>
              </a:ext>
            </a:extLst>
          </p:cNvPr>
          <p:cNvSpPr/>
          <p:nvPr userDrawn="1"/>
        </p:nvSpPr>
        <p:spPr>
          <a:xfrm>
            <a:off x="3005013" y="3840476"/>
            <a:ext cx="1119948" cy="2297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440F95-65CC-FC4E-A4B4-EFDD97550497}"/>
              </a:ext>
            </a:extLst>
          </p:cNvPr>
          <p:cNvSpPr/>
          <p:nvPr userDrawn="1"/>
        </p:nvSpPr>
        <p:spPr>
          <a:xfrm>
            <a:off x="5811521" y="0"/>
            <a:ext cx="1755243" cy="38404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6AFC3F2D-345F-E042-99A6-4255C75CD3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24960" y="3840476"/>
            <a:ext cx="3441803" cy="23070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7B05CAC-7185-8443-869B-B70B52C04A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73018" y="4968240"/>
            <a:ext cx="1746255" cy="1179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6F7210-B9BD-1F4D-B3AB-5E023CC12F0A}"/>
              </a:ext>
            </a:extLst>
          </p:cNvPr>
          <p:cNvSpPr/>
          <p:nvPr userDrawn="1"/>
        </p:nvSpPr>
        <p:spPr>
          <a:xfrm>
            <a:off x="9319272" y="4968242"/>
            <a:ext cx="2711635" cy="1179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B7B2CE6-3205-8948-8C7E-5EBA57EB1C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Photo Caption (optional)</a:t>
            </a:r>
          </a:p>
        </p:txBody>
      </p:sp>
    </p:spTree>
    <p:extLst>
      <p:ext uri="{BB962C8B-B14F-4D97-AF65-F5344CB8AC3E}">
        <p14:creationId xmlns:p14="http://schemas.microsoft.com/office/powerpoint/2010/main" val="23313391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B98120-C19C-4545-9819-C644D0415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Photo Caption (optional)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CE18B46-6746-BD45-8253-ADF19880CC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" y="-1"/>
            <a:ext cx="12030903" cy="6147539"/>
          </a:xfrm>
          <a:prstGeom prst="rect">
            <a:avLst/>
          </a:prstGeom>
        </p:spPr>
        <p:txBody>
          <a:bodyPr bIns="13716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23458263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– Half –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028C6B-DDBE-CE47-B083-24BDAB7F60CB}"/>
              </a:ext>
            </a:extLst>
          </p:cNvPr>
          <p:cNvCxnSpPr>
            <a:cxnSpLocks/>
          </p:cNvCxnSpPr>
          <p:nvPr userDrawn="1"/>
        </p:nvCxnSpPr>
        <p:spPr>
          <a:xfrm>
            <a:off x="989929" y="5366828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18FDCFF-3C12-C946-95F3-2BB2580110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7634" y="826852"/>
            <a:ext cx="5218367" cy="4415789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5000"/>
              </a:lnSpc>
              <a:buNone/>
              <a:defRPr sz="54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large headline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81D276E-3333-714A-A173-ACE36FC4E41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02366" y="0"/>
            <a:ext cx="2828535" cy="2226605"/>
          </a:xfrm>
          <a:prstGeom prst="rect">
            <a:avLst/>
          </a:prstGeom>
        </p:spPr>
        <p:txBody>
          <a:bodyPr bIns="100584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F7961AF-D6E8-354F-8D12-0BD816A9750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58000" y="0"/>
            <a:ext cx="2344366" cy="2226605"/>
          </a:xfrm>
          <a:prstGeom prst="rect">
            <a:avLst/>
          </a:prstGeom>
        </p:spPr>
        <p:txBody>
          <a:bodyPr bIns="100584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FF64A89-4D77-F442-8CEE-3CF43AE04E6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57999" y="2226605"/>
            <a:ext cx="5172901" cy="3920933"/>
          </a:xfrm>
          <a:prstGeom prst="rect">
            <a:avLst/>
          </a:prstGeom>
        </p:spPr>
        <p:txBody>
          <a:bodyPr bIns="13716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15640473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– Half – Headline –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028C6B-DDBE-CE47-B083-24BDAB7F60CB}"/>
              </a:ext>
            </a:extLst>
          </p:cNvPr>
          <p:cNvCxnSpPr>
            <a:cxnSpLocks/>
          </p:cNvCxnSpPr>
          <p:nvPr userDrawn="1"/>
        </p:nvCxnSpPr>
        <p:spPr>
          <a:xfrm>
            <a:off x="989929" y="5366828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18FDCFF-3C12-C946-95F3-2BB2580110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7634" y="2675105"/>
            <a:ext cx="5218367" cy="256753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5000"/>
              </a:lnSpc>
              <a:buNone/>
              <a:defRPr sz="54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large headline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81D276E-3333-714A-A173-ACE36FC4E41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02366" y="0"/>
            <a:ext cx="2828535" cy="2226605"/>
          </a:xfrm>
          <a:prstGeom prst="rect">
            <a:avLst/>
          </a:prstGeom>
        </p:spPr>
        <p:txBody>
          <a:bodyPr bIns="100584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F7961AF-D6E8-354F-8D12-0BD816A9750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58000" y="0"/>
            <a:ext cx="2344366" cy="2226605"/>
          </a:xfrm>
          <a:prstGeom prst="rect">
            <a:avLst/>
          </a:prstGeom>
        </p:spPr>
        <p:txBody>
          <a:bodyPr bIns="100584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043F0BB-FDE3-9E41-9F60-BED3A3A426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9929" y="0"/>
            <a:ext cx="5868069" cy="2226605"/>
          </a:xfrm>
          <a:prstGeom prst="rect">
            <a:avLst/>
          </a:prstGeom>
        </p:spPr>
        <p:txBody>
          <a:bodyPr bIns="100584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8E78998-2D68-5045-9869-18AF2A2951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57999" y="2226605"/>
            <a:ext cx="5172901" cy="3920933"/>
          </a:xfrm>
          <a:prstGeom prst="rect">
            <a:avLst/>
          </a:prstGeom>
        </p:spPr>
        <p:txBody>
          <a:bodyPr bIns="13716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0806899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– Info/Half Width 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834C5D-CA5B-464B-8CC2-13FBD49A0A4F}"/>
              </a:ext>
            </a:extLst>
          </p:cNvPr>
          <p:cNvSpPr/>
          <p:nvPr userDrawn="1"/>
        </p:nvSpPr>
        <p:spPr>
          <a:xfrm>
            <a:off x="2" y="1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8774639-703B-F948-BAB5-FCD030647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3" y="485024"/>
            <a:ext cx="1223225" cy="1298336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5EA325A-CA7A-A945-BDC9-A2782C858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571" y="2108570"/>
            <a:ext cx="5374444" cy="26399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closing line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A924CD7-68AF-4749-A9AD-10341A9CF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71" y="4851769"/>
            <a:ext cx="5374444" cy="3817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B5D8FAA-188E-E54E-86D1-EF1DF577CD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571" y="5249137"/>
            <a:ext cx="5374444" cy="227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i="1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E7AAC5C-75C6-304A-AEEA-0CD1AA1FA3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0946" y="5647970"/>
            <a:ext cx="5063159" cy="227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###.###.#### direct  |  800.297.chfa (2432)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79FEB46-3383-4046-BA53-02F86EA7AF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0946" y="5968983"/>
            <a:ext cx="5063159" cy="227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Email Address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23A3D41-CBA0-A746-8DFA-7C38783FB3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395" y="5646905"/>
            <a:ext cx="228600" cy="228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D304C9D-383B-D74F-B00C-6773E2F956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880" y="5959253"/>
            <a:ext cx="228600" cy="228600"/>
          </a:xfrm>
          <a:prstGeom prst="rect">
            <a:avLst/>
          </a:prstGeom>
        </p:spPr>
      </p:pic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1460B61-FDE6-F643-931F-56BDB9F9E2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44503" y="-1"/>
            <a:ext cx="5486400" cy="6857138"/>
          </a:xfrm>
          <a:prstGeom prst="rect">
            <a:avLst/>
          </a:prstGeom>
        </p:spPr>
        <p:txBody>
          <a:bodyPr bIns="164592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19563326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– Info/No 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834C5D-CA5B-464B-8CC2-13FBD49A0A4F}"/>
              </a:ext>
            </a:extLst>
          </p:cNvPr>
          <p:cNvSpPr/>
          <p:nvPr userDrawn="1"/>
        </p:nvSpPr>
        <p:spPr>
          <a:xfrm>
            <a:off x="2" y="1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8774639-703B-F948-BAB5-FCD030647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3" y="485024"/>
            <a:ext cx="1223225" cy="1298336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5EA325A-CA7A-A945-BDC9-A2782C858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571" y="2108570"/>
            <a:ext cx="5374444" cy="26399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closing line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A924CD7-68AF-4749-A9AD-10341A9CF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71" y="4851769"/>
            <a:ext cx="5374444" cy="3817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B5D8FAA-188E-E54E-86D1-EF1DF577CD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571" y="5249137"/>
            <a:ext cx="5374444" cy="227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i="1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E7AAC5C-75C6-304A-AEEA-0CD1AA1FA3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0946" y="5647970"/>
            <a:ext cx="5063159" cy="227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###.###.#### direct  |  800.297.chfa (2432)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79FEB46-3383-4046-BA53-02F86EA7AF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0946" y="5968983"/>
            <a:ext cx="5063159" cy="227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Email Address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23A3D41-CBA0-A746-8DFA-7C38783FB3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395" y="5646905"/>
            <a:ext cx="228600" cy="228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D304C9D-383B-D74F-B00C-6773E2F956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880" y="5959253"/>
            <a:ext cx="228600" cy="228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E6B360-ADC1-CC46-84FC-3A5EDA24E4B9}"/>
              </a:ext>
            </a:extLst>
          </p:cNvPr>
          <p:cNvSpPr/>
          <p:nvPr userDrawn="1"/>
        </p:nvSpPr>
        <p:spPr>
          <a:xfrm>
            <a:off x="6544503" y="2"/>
            <a:ext cx="54864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BC994B-168A-6F43-A86C-8816AA6537CF}"/>
              </a:ext>
            </a:extLst>
          </p:cNvPr>
          <p:cNvSpPr/>
          <p:nvPr userDrawn="1"/>
        </p:nvSpPr>
        <p:spPr>
          <a:xfrm>
            <a:off x="6544411" y="6149273"/>
            <a:ext cx="5486400" cy="707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238313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– Half Width 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834C5D-CA5B-464B-8CC2-13FBD49A0A4F}"/>
              </a:ext>
            </a:extLst>
          </p:cNvPr>
          <p:cNvSpPr/>
          <p:nvPr userDrawn="1"/>
        </p:nvSpPr>
        <p:spPr>
          <a:xfrm>
            <a:off x="2" y="1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8774639-703B-F948-BAB5-FCD030647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3" y="485024"/>
            <a:ext cx="1223225" cy="1298336"/>
          </a:xfrm>
          <a:prstGeom prst="rect">
            <a:avLst/>
          </a:prstGeom>
        </p:spPr>
      </p:pic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1460B61-FDE6-F643-931F-56BDB9F9E2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44503" y="-1"/>
            <a:ext cx="5486400" cy="6857138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0FA50-BD07-174D-B90E-05C4927D3634}"/>
              </a:ext>
            </a:extLst>
          </p:cNvPr>
          <p:cNvSpPr txBox="1"/>
          <p:nvPr userDrawn="1"/>
        </p:nvSpPr>
        <p:spPr>
          <a:xfrm>
            <a:off x="498569" y="2169268"/>
            <a:ext cx="5374444" cy="3112851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thank you!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01D395C-02FF-8C4F-8731-0F26584ADAA2}"/>
              </a:ext>
            </a:extLst>
          </p:cNvPr>
          <p:cNvCxnSpPr>
            <a:cxnSpLocks/>
          </p:cNvCxnSpPr>
          <p:nvPr userDrawn="1"/>
        </p:nvCxnSpPr>
        <p:spPr>
          <a:xfrm>
            <a:off x="586122" y="5366828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9219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– No 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834C5D-CA5B-464B-8CC2-13FBD49A0A4F}"/>
              </a:ext>
            </a:extLst>
          </p:cNvPr>
          <p:cNvSpPr/>
          <p:nvPr userDrawn="1"/>
        </p:nvSpPr>
        <p:spPr>
          <a:xfrm>
            <a:off x="-92" y="862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8774639-703B-F948-BAB5-FCD030647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3" y="485024"/>
            <a:ext cx="1223225" cy="12983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E6B360-ADC1-CC46-84FC-3A5EDA24E4B9}"/>
              </a:ext>
            </a:extLst>
          </p:cNvPr>
          <p:cNvSpPr/>
          <p:nvPr userDrawn="1"/>
        </p:nvSpPr>
        <p:spPr>
          <a:xfrm>
            <a:off x="6544503" y="2"/>
            <a:ext cx="54864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BC994B-168A-6F43-A86C-8816AA6537CF}"/>
              </a:ext>
            </a:extLst>
          </p:cNvPr>
          <p:cNvSpPr/>
          <p:nvPr userDrawn="1"/>
        </p:nvSpPr>
        <p:spPr>
          <a:xfrm>
            <a:off x="6544411" y="6149273"/>
            <a:ext cx="5486400" cy="707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5718A3-EE9C-514B-A36F-0FA6F9030719}"/>
              </a:ext>
            </a:extLst>
          </p:cNvPr>
          <p:cNvSpPr txBox="1"/>
          <p:nvPr userDrawn="1"/>
        </p:nvSpPr>
        <p:spPr>
          <a:xfrm>
            <a:off x="498569" y="2169268"/>
            <a:ext cx="5374444" cy="3112851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thank you!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F44C0A-8310-744F-A941-10BF47D0B907}"/>
              </a:ext>
            </a:extLst>
          </p:cNvPr>
          <p:cNvCxnSpPr>
            <a:cxnSpLocks/>
          </p:cNvCxnSpPr>
          <p:nvPr userDrawn="1"/>
        </p:nvCxnSpPr>
        <p:spPr>
          <a:xfrm>
            <a:off x="586122" y="5366828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89786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out Bottom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56E8FA-8147-B24E-A52A-EC8714395921}"/>
              </a:ext>
            </a:extLst>
          </p:cNvPr>
          <p:cNvSpPr/>
          <p:nvPr userDrawn="1"/>
        </p:nvSpPr>
        <p:spPr>
          <a:xfrm>
            <a:off x="2" y="1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64A52-008C-274A-8DCD-C96B0BBBA9A9}"/>
              </a:ext>
            </a:extLst>
          </p:cNvPr>
          <p:cNvSpPr/>
          <p:nvPr userDrawn="1"/>
        </p:nvSpPr>
        <p:spPr>
          <a:xfrm>
            <a:off x="11189776" y="6148412"/>
            <a:ext cx="841129" cy="70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78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ottom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D859902-B006-0349-AB31-4634AACF77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</p:spTree>
    <p:extLst>
      <p:ext uri="{BB962C8B-B14F-4D97-AF65-F5344CB8AC3E}">
        <p14:creationId xmlns:p14="http://schemas.microsoft.com/office/powerpoint/2010/main" val="240341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allout – Mai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C54423-E2D3-408D-BC74-399D2C74B8AC}"/>
              </a:ext>
            </a:extLst>
          </p:cNvPr>
          <p:cNvSpPr/>
          <p:nvPr userDrawn="1"/>
        </p:nvSpPr>
        <p:spPr>
          <a:xfrm>
            <a:off x="0" y="-7951"/>
            <a:ext cx="12030323" cy="616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E3A1A-EA2B-3540-B5FD-96347CC7FB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4740" y="697426"/>
            <a:ext cx="7929563" cy="4608046"/>
          </a:xfrm>
        </p:spPr>
        <p:txBody>
          <a:bodyPr>
            <a:norm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7388" indent="0">
              <a:buNone/>
              <a:defRPr/>
            </a:lvl4pPr>
            <a:lvl5pPr marL="915988" indent="0">
              <a:buNone/>
              <a:defRPr/>
            </a:lvl5pPr>
          </a:lstStyle>
          <a:p>
            <a:pPr lvl="0"/>
            <a:r>
              <a:rPr lang="en-US" dirty="0"/>
              <a:t>insert large text callout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61C70-4B98-A94B-9221-F83B4B9E82EC}"/>
              </a:ext>
            </a:extLst>
          </p:cNvPr>
          <p:cNvCxnSpPr>
            <a:cxnSpLocks/>
          </p:cNvCxnSpPr>
          <p:nvPr userDrawn="1"/>
        </p:nvCxnSpPr>
        <p:spPr>
          <a:xfrm>
            <a:off x="949289" y="2058737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8DED13BB-BC9E-3646-9FC0-09D4AC766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3350"/>
            <a:ext cx="2729753" cy="112320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955643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out Bottom Bar – Gray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452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out Bottom Bar – Gray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3C8D6E-5391-4A08-8F7A-FBCB28B47A96}"/>
              </a:ext>
            </a:extLst>
          </p:cNvPr>
          <p:cNvSpPr/>
          <p:nvPr userDrawn="1"/>
        </p:nvSpPr>
        <p:spPr>
          <a:xfrm>
            <a:off x="0" y="0"/>
            <a:ext cx="12080631" cy="6141427"/>
          </a:xfrm>
          <a:prstGeom prst="rect">
            <a:avLst/>
          </a:prstGeom>
          <a:solidFill>
            <a:srgbClr val="006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893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Large Numbers –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722140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FD187B-1DD7-1640-AFFC-735894BF22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0303" y="2281132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$5.65B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E49C6D-7098-3049-B6C7-A6F77ACFD4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0302" y="2890031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8E74C91C-781F-7C40-8E72-FDE01A40DE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90303" y="3973745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$479M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6A10D883-38F7-1F43-A5A1-CFFCE94E07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90302" y="4582644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FF388F71-CC6B-EC49-AB67-91296BA76C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9929" y="2281132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A1/A+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E18BA629-88E2-D74E-9AA4-F63AC0A56F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9928" y="2890031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74E0982C-76CF-9D49-87DA-42B98E7C23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89929" y="3973745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176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D641D120-23F6-3941-9D58-96AA75467F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89928" y="4582644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D4E8E2E-F293-674F-B50B-2C21206187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64424"/>
            <a:ext cx="9963417" cy="693575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FCEA26D-9573-504C-8FB0-B199943F067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70458" y="-1"/>
            <a:ext cx="2760444" cy="6147535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13117769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ur Large Numbers –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722140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FD187B-1DD7-1640-AFFC-735894BF22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0303" y="2281132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$5.65B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E49C6D-7098-3049-B6C7-A6F77ACFD4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0302" y="2890031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8E74C91C-781F-7C40-8E72-FDE01A40DE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90303" y="3973745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$479M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6A10D883-38F7-1F43-A5A1-CFFCE94E07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90302" y="4582644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FF388F71-CC6B-EC49-AB67-91296BA76C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9929" y="2281132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A1/A+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E18BA629-88E2-D74E-9AA4-F63AC0A56F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9928" y="2890031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74E0982C-76CF-9D49-87DA-42B98E7C23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89929" y="3973745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176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D641D120-23F6-3941-9D58-96AA75467F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89928" y="4582644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D4E8E2E-F293-674F-B50B-2C21206187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64424"/>
            <a:ext cx="9963417" cy="693575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pic>
        <p:nvPicPr>
          <p:cNvPr id="16" name="Picture Placeholder 13">
            <a:extLst>
              <a:ext uri="{FF2B5EF4-FFF2-40B4-BE49-F238E27FC236}">
                <a16:creationId xmlns:a16="http://schemas.microsoft.com/office/drawing/2014/main" id="{5304C6EE-90AC-40D8-A666-B8C0E2E253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0458" y="-1"/>
            <a:ext cx="2760444" cy="61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30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Block Comparison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8AA6D76-E6A5-3441-8326-B7C945739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2466"/>
            <a:ext cx="3337560" cy="197551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9C14C0-FCC3-234F-91D9-49CB91C995F9}"/>
              </a:ext>
            </a:extLst>
          </p:cNvPr>
          <p:cNvCxnSpPr>
            <a:cxnSpLocks/>
          </p:cNvCxnSpPr>
          <p:nvPr userDrawn="1"/>
        </p:nvCxnSpPr>
        <p:spPr>
          <a:xfrm>
            <a:off x="949289" y="2740161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578EC99-2F97-264F-849B-A9620F68D3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21213" y="0"/>
            <a:ext cx="3709470" cy="3017517"/>
          </a:xfrm>
          <a:prstGeom prst="rect">
            <a:avLst/>
          </a:prstGeom>
          <a:solidFill>
            <a:schemeClr val="tx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A1D3968-6FAE-854D-A79D-EB539643C5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0683" y="0"/>
            <a:ext cx="3709470" cy="3017517"/>
          </a:xfrm>
          <a:prstGeom prst="rect">
            <a:avLst/>
          </a:prstGeom>
          <a:solidFill>
            <a:schemeClr val="bg1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F036E53-0D5F-BD4A-8962-029ACC6DA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1213" y="3017517"/>
            <a:ext cx="3709470" cy="3130021"/>
          </a:xfrm>
          <a:prstGeom prst="rect">
            <a:avLst/>
          </a:prstGeom>
          <a:solidFill>
            <a:schemeClr val="bg1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088639D-1358-9642-9CB5-3F8A475ED8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30683" y="3017517"/>
            <a:ext cx="3709470" cy="3130021"/>
          </a:xfrm>
          <a:prstGeom prst="rect">
            <a:avLst/>
          </a:prstGeom>
          <a:solidFill>
            <a:schemeClr val="tx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E9855-B9EF-E84C-ABD9-9BC22A90F0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3058183"/>
            <a:ext cx="3337560" cy="2119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2FD0701-1884-AD4D-AA2F-16C0D49BD6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64424"/>
            <a:ext cx="9963417" cy="693575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</p:spTree>
    <p:extLst>
      <p:ext uri="{BB962C8B-B14F-4D97-AF65-F5344CB8AC3E}">
        <p14:creationId xmlns:p14="http://schemas.microsoft.com/office/powerpoint/2010/main" val="2264008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out Bottom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56E8FA-8147-B24E-A52A-EC8714395921}"/>
              </a:ext>
            </a:extLst>
          </p:cNvPr>
          <p:cNvSpPr/>
          <p:nvPr userDrawn="1"/>
        </p:nvSpPr>
        <p:spPr>
          <a:xfrm>
            <a:off x="2" y="1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8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Photo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B98120-C19C-4545-9819-C644D0415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CE18B46-6746-BD45-8253-ADF19880CC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" y="-1"/>
            <a:ext cx="12030903" cy="6147539"/>
          </a:xfrm>
          <a:prstGeom prst="rect">
            <a:avLst/>
          </a:prstGeom>
        </p:spPr>
        <p:txBody>
          <a:bodyPr bIns="13716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2671293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 with Lef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56E8FA-8147-B24E-A52A-EC8714395921}"/>
              </a:ext>
            </a:extLst>
          </p:cNvPr>
          <p:cNvSpPr/>
          <p:nvPr userDrawn="1"/>
        </p:nvSpPr>
        <p:spPr>
          <a:xfrm>
            <a:off x="2" y="1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EAE22C-30F3-E548-8B2E-4E1330493A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2068" y="426728"/>
            <a:ext cx="7123611" cy="6000198"/>
          </a:xfr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Diagram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733BCA-0C22-3944-B202-18E9ABE0B2F8}"/>
              </a:ext>
            </a:extLst>
          </p:cNvPr>
          <p:cNvCxnSpPr>
            <a:cxnSpLocks/>
          </p:cNvCxnSpPr>
          <p:nvPr userDrawn="1"/>
        </p:nvCxnSpPr>
        <p:spPr>
          <a:xfrm>
            <a:off x="989929" y="5633965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BECC4FD-4102-DB42-A502-C53F971EEB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929" y="426728"/>
            <a:ext cx="2711214" cy="511968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4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insert header text here</a:t>
            </a:r>
          </a:p>
        </p:txBody>
      </p:sp>
    </p:spTree>
    <p:extLst>
      <p:ext uri="{BB962C8B-B14F-4D97-AF65-F5344CB8AC3E}">
        <p14:creationId xmlns:p14="http://schemas.microsoft.com/office/powerpoint/2010/main" val="3910733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Chart/Graph –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F036-12A4-0849-9DA6-D5A455224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16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1FAB55-288C-FC48-9CC4-FA769A8C31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23207"/>
          </a:xfr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ABCB93-89B4-474B-BD09-C65876AE7ACA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368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 Collage – Half – Headline –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028C6B-DDBE-CE47-B083-24BDAB7F60CB}"/>
              </a:ext>
            </a:extLst>
          </p:cNvPr>
          <p:cNvCxnSpPr>
            <a:cxnSpLocks/>
          </p:cNvCxnSpPr>
          <p:nvPr userDrawn="1"/>
        </p:nvCxnSpPr>
        <p:spPr>
          <a:xfrm>
            <a:off x="989929" y="5366828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18FDCFF-3C12-C946-95F3-2BB2580110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7634" y="2675105"/>
            <a:ext cx="5218367" cy="256753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44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large header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81D276E-3333-714A-A173-ACE36FC4E41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57998" y="-1"/>
            <a:ext cx="5172903" cy="2743200"/>
          </a:xfrm>
          <a:prstGeom prst="rect">
            <a:avLst/>
          </a:prstGeom>
        </p:spPr>
        <p:txBody>
          <a:bodyPr bIns="100584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043F0BB-FDE3-9E41-9F60-BED3A3A426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9929" y="-1"/>
            <a:ext cx="5868069" cy="2743200"/>
          </a:xfrm>
          <a:prstGeom prst="rect">
            <a:avLst/>
          </a:prstGeom>
        </p:spPr>
        <p:txBody>
          <a:bodyPr bIns="100584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B62B9D8-BDF9-C84F-9C0F-46A3A5139A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</p:spTree>
    <p:extLst>
      <p:ext uri="{BB962C8B-B14F-4D97-AF65-F5344CB8AC3E}">
        <p14:creationId xmlns:p14="http://schemas.microsoft.com/office/powerpoint/2010/main" val="61617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– Full Wid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834C5D-CA5B-464B-8CC2-13FBD49A0A4F}"/>
              </a:ext>
            </a:extLst>
          </p:cNvPr>
          <p:cNvSpPr/>
          <p:nvPr userDrawn="1"/>
        </p:nvSpPr>
        <p:spPr>
          <a:xfrm>
            <a:off x="2" y="4734241"/>
            <a:ext cx="12030903" cy="212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8774639-703B-F948-BAB5-FCD0306475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906" y="5168784"/>
            <a:ext cx="1145999" cy="1216368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75AC45E-297F-4A4C-B782-957E3D80E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651" y="4908715"/>
            <a:ext cx="9235244" cy="10671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8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presentation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01AC7EA-EB83-044F-A333-ED9541BAB6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651" y="5975835"/>
            <a:ext cx="9235243" cy="7181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section subtitle or presenter </a:t>
            </a:r>
            <a:br>
              <a:rPr lang="en-US" dirty="0"/>
            </a:br>
            <a:r>
              <a:rPr lang="en-US" dirty="0"/>
              <a:t>insert name/position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2F470-FDDB-CE49-B5FF-5A5EA3C6AB57}"/>
              </a:ext>
            </a:extLst>
          </p:cNvPr>
          <p:cNvSpPr/>
          <p:nvPr userDrawn="1"/>
        </p:nvSpPr>
        <p:spPr>
          <a:xfrm>
            <a:off x="12030904" y="4734241"/>
            <a:ext cx="161096" cy="21228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Placeholder 7" descr="A close up of a person&#10;&#10;Description automatically generated">
            <a:extLst>
              <a:ext uri="{FF2B5EF4-FFF2-40B4-BE49-F238E27FC236}">
                <a16:creationId xmlns:a16="http://schemas.microsoft.com/office/drawing/2014/main" id="{25F2AE6F-2C56-4048-BE9A-3EB47ECD8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"/>
            <a:ext cx="12030903" cy="473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1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 with Top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56E8FA-8147-B24E-A52A-EC8714395921}"/>
              </a:ext>
            </a:extLst>
          </p:cNvPr>
          <p:cNvSpPr/>
          <p:nvPr userDrawn="1"/>
        </p:nvSpPr>
        <p:spPr>
          <a:xfrm>
            <a:off x="2" y="1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EAE22C-30F3-E548-8B2E-4E1330493A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900" y="1698170"/>
            <a:ext cx="10685780" cy="4728755"/>
          </a:xfr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Diagram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733BCA-0C22-3944-B202-18E9ABE0B2F8}"/>
              </a:ext>
            </a:extLst>
          </p:cNvPr>
          <p:cNvCxnSpPr>
            <a:cxnSpLocks/>
          </p:cNvCxnSpPr>
          <p:nvPr userDrawn="1"/>
        </p:nvCxnSpPr>
        <p:spPr>
          <a:xfrm>
            <a:off x="989929" y="1462559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BECC4FD-4102-DB42-A502-C53F971EEB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929" y="569494"/>
            <a:ext cx="10430236" cy="80551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4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insert header text here</a:t>
            </a:r>
          </a:p>
        </p:txBody>
      </p:sp>
    </p:spTree>
    <p:extLst>
      <p:ext uri="{BB962C8B-B14F-4D97-AF65-F5344CB8AC3E}">
        <p14:creationId xmlns:p14="http://schemas.microsoft.com/office/powerpoint/2010/main" val="1545430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gram with Side Ba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56E8FA-8147-B24E-A52A-EC8714395921}"/>
              </a:ext>
            </a:extLst>
          </p:cNvPr>
          <p:cNvSpPr/>
          <p:nvPr userDrawn="1"/>
        </p:nvSpPr>
        <p:spPr>
          <a:xfrm>
            <a:off x="2" y="1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9A3B3E-9DF7-344C-87EB-DB381AF2A936}"/>
              </a:ext>
            </a:extLst>
          </p:cNvPr>
          <p:cNvSpPr/>
          <p:nvPr userDrawn="1"/>
        </p:nvSpPr>
        <p:spPr>
          <a:xfrm flipV="1">
            <a:off x="11164388" y="-2"/>
            <a:ext cx="1027609" cy="61492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CC5D237A-7D40-DD48-8D0E-F8BE87F2F0D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164386" y="357729"/>
            <a:ext cx="1027610" cy="5459596"/>
          </a:xfrm>
        </p:spPr>
        <p:txBody>
          <a:bodyPr vert="eaVert" anchor="ctr">
            <a:no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 text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EAE22C-30F3-E548-8B2E-4E1330493A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900" y="357188"/>
            <a:ext cx="10275888" cy="6069738"/>
          </a:xfr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Diagram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1921384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B304CA7-27F2-E244-815F-A1882BF5C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232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3526305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hart/Graph –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F036-12A4-0849-9DA6-D5A455224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16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1FAB55-288C-FC48-9CC4-FA769A8C31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23207"/>
          </a:xfr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ABCB93-89B4-474B-BD09-C65876AE7ACA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220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hart/Graph – No Bullets –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F036-12A4-0849-9DA6-D5A455224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16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7388" indent="0">
              <a:buNone/>
              <a:defRPr/>
            </a:lvl4pPr>
            <a:lvl5pPr marL="91598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81FAB55-288C-FC48-9CC4-FA769A8C31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23207"/>
          </a:xfr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1341294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hart/Graph –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15136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F036-12A4-0849-9DA6-D5A455224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7615136" cy="3816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A910A86-67D6-CF44-9DA2-C879A5D7C6E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70458" y="-1"/>
            <a:ext cx="2760444" cy="6147538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2611776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hart/Graph – 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15136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F036-12A4-0849-9DA6-D5A455224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7615136" cy="3816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A910A86-67D6-CF44-9DA2-C879A5D7C6E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70458" y="1717589"/>
            <a:ext cx="2760444" cy="4429948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6EDFCDF-6B94-5F48-BF99-F2A2F4732D1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270458" y="0"/>
            <a:ext cx="2760444" cy="1717579"/>
          </a:xfrm>
          <a:prstGeom prst="rect">
            <a:avLst/>
          </a:prstGeom>
        </p:spPr>
        <p:txBody>
          <a:bodyPr bIns="1828800" anchor="t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699466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–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5890D5B-DE63-0441-9FD2-E62AF51AAC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" y="-1"/>
            <a:ext cx="6544500" cy="6147549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700BBB-144D-D947-8EF0-FD2FBBD03E72}"/>
              </a:ext>
            </a:extLst>
          </p:cNvPr>
          <p:cNvCxnSpPr>
            <a:cxnSpLocks/>
          </p:cNvCxnSpPr>
          <p:nvPr userDrawn="1"/>
        </p:nvCxnSpPr>
        <p:spPr>
          <a:xfrm>
            <a:off x="7355842" y="5116747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0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18E6AB2-1F4C-D44C-9A11-B2CA4CD529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55842" y="836584"/>
            <a:ext cx="3908788" cy="419261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4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insert header text here</a:t>
            </a:r>
          </a:p>
        </p:txBody>
      </p:sp>
    </p:spTree>
    <p:extLst>
      <p:ext uri="{BB962C8B-B14F-4D97-AF65-F5344CB8AC3E}">
        <p14:creationId xmlns:p14="http://schemas.microsoft.com/office/powerpoint/2010/main" val="1227358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– Heading – 02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700BBB-144D-D947-8EF0-FD2FBBD03E72}"/>
              </a:ext>
            </a:extLst>
          </p:cNvPr>
          <p:cNvCxnSpPr>
            <a:cxnSpLocks/>
          </p:cNvCxnSpPr>
          <p:nvPr userDrawn="1"/>
        </p:nvCxnSpPr>
        <p:spPr>
          <a:xfrm>
            <a:off x="7355842" y="5116747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7B1C44-6D3E-9447-B204-ADF4891B89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55842" y="836584"/>
            <a:ext cx="3908788" cy="419261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4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insert header text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E585B4-5BE2-4A4A-BE21-F699BA3D52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" y="-1"/>
            <a:ext cx="6544500" cy="6147549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634139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– Heading &amp; Subhead/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5890D5B-DE63-0441-9FD2-E62AF51AAC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" y="-1"/>
            <a:ext cx="6544500" cy="6147549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0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421415-0995-084E-B6FC-940365F64CA0}"/>
              </a:ext>
            </a:extLst>
          </p:cNvPr>
          <p:cNvCxnSpPr>
            <a:cxnSpLocks/>
          </p:cNvCxnSpPr>
          <p:nvPr userDrawn="1"/>
        </p:nvCxnSpPr>
        <p:spPr>
          <a:xfrm>
            <a:off x="7355842" y="1935802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6CEBE9E-0279-514A-901E-E4968A46D2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55842" y="321037"/>
            <a:ext cx="3908788" cy="152721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4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insert header text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D65085E-CD74-8643-BC22-453D09B44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55842" y="2264411"/>
            <a:ext cx="3908788" cy="349092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3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insert Body text here</a:t>
            </a:r>
          </a:p>
        </p:txBody>
      </p:sp>
    </p:spTree>
    <p:extLst>
      <p:ext uri="{BB962C8B-B14F-4D97-AF65-F5344CB8AC3E}">
        <p14:creationId xmlns:p14="http://schemas.microsoft.com/office/powerpoint/2010/main" val="242474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– Half Width 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834C5D-CA5B-464B-8CC2-13FBD49A0A4F}"/>
              </a:ext>
            </a:extLst>
          </p:cNvPr>
          <p:cNvSpPr/>
          <p:nvPr userDrawn="1"/>
        </p:nvSpPr>
        <p:spPr>
          <a:xfrm>
            <a:off x="2" y="1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49F314FA-D262-0441-8FA4-7B96F24759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44503" y="-1"/>
            <a:ext cx="5486400" cy="6857138"/>
          </a:xfrm>
          <a:prstGeom prst="rect">
            <a:avLst/>
          </a:prstGeom>
        </p:spPr>
        <p:txBody>
          <a:bodyPr bIns="164592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5EA325A-CA7A-A945-BDC9-A2782C858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571" y="2470484"/>
            <a:ext cx="5374444" cy="26399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54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presentation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A924CD7-68AF-4749-A9AD-10341A9CF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71" y="5110482"/>
            <a:ext cx="5374444" cy="9074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pic>
        <p:nvPicPr>
          <p:cNvPr id="10" name="Picture 9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688C343-9AD3-5A4E-AFDE-77E73745E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70" y="485022"/>
            <a:ext cx="1145999" cy="121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45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– Heading &amp; Subhead/Caption – 02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E585B4-5BE2-4A4A-BE21-F699BA3D52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" y="-1"/>
            <a:ext cx="6544500" cy="6147549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C57EB8-58C7-674D-8FF6-52A381A578F1}"/>
              </a:ext>
            </a:extLst>
          </p:cNvPr>
          <p:cNvCxnSpPr>
            <a:cxnSpLocks/>
          </p:cNvCxnSpPr>
          <p:nvPr userDrawn="1"/>
        </p:nvCxnSpPr>
        <p:spPr>
          <a:xfrm>
            <a:off x="7355842" y="1935802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DC0BE7-C882-9847-9B95-439BC61D96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55842" y="321037"/>
            <a:ext cx="3908788" cy="152721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4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insert header text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DF83BEC-7C35-504D-8D35-EE4860D773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55842" y="2264411"/>
            <a:ext cx="3908788" cy="349092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3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insert Body text here</a:t>
            </a:r>
          </a:p>
        </p:txBody>
      </p:sp>
    </p:spTree>
    <p:extLst>
      <p:ext uri="{BB962C8B-B14F-4D97-AF65-F5344CB8AC3E}">
        <p14:creationId xmlns:p14="http://schemas.microsoft.com/office/powerpoint/2010/main" val="3834099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– Heading –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700BBB-144D-D947-8EF0-FD2FBBD03E72}"/>
              </a:ext>
            </a:extLst>
          </p:cNvPr>
          <p:cNvCxnSpPr>
            <a:cxnSpLocks/>
          </p:cNvCxnSpPr>
          <p:nvPr userDrawn="1"/>
        </p:nvCxnSpPr>
        <p:spPr>
          <a:xfrm>
            <a:off x="989929" y="5116747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D1020-FAF2-A649-BB41-6DA329E30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929" y="933866"/>
            <a:ext cx="4657570" cy="409533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4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insert header text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03AF6CB-D056-9948-9A2D-88E53676089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44502" y="-1"/>
            <a:ext cx="5486400" cy="6147539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1574855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– Heading – Alternate – 02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700BBB-144D-D947-8EF0-FD2FBBD03E72}"/>
              </a:ext>
            </a:extLst>
          </p:cNvPr>
          <p:cNvCxnSpPr>
            <a:cxnSpLocks/>
          </p:cNvCxnSpPr>
          <p:nvPr userDrawn="1"/>
        </p:nvCxnSpPr>
        <p:spPr>
          <a:xfrm>
            <a:off x="989929" y="5116747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FC91B93-5164-8B43-8988-CDC5E649E7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929" y="933866"/>
            <a:ext cx="4657570" cy="409533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4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insert header text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2EF767A-968C-D343-9A2D-B935ED89A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44502" y="-1"/>
            <a:ext cx="5486400" cy="6147539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880783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– Heading &amp; Subhead/Caption – Altern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700BBB-144D-D947-8EF0-FD2FBBD03E72}"/>
              </a:ext>
            </a:extLst>
          </p:cNvPr>
          <p:cNvCxnSpPr>
            <a:cxnSpLocks/>
          </p:cNvCxnSpPr>
          <p:nvPr userDrawn="1"/>
        </p:nvCxnSpPr>
        <p:spPr>
          <a:xfrm>
            <a:off x="989929" y="1935802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D1020-FAF2-A649-BB41-6DA329E30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929" y="321037"/>
            <a:ext cx="4657570" cy="152721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4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insert header text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A31D6BD-506F-D94A-A0B9-6B02DDFBD8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44502" y="-1"/>
            <a:ext cx="5486400" cy="6147539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46E307D-2D6A-2346-A563-54241407CB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9929" y="2264411"/>
            <a:ext cx="4657570" cy="349092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3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insert Body text here</a:t>
            </a:r>
          </a:p>
        </p:txBody>
      </p:sp>
    </p:spTree>
    <p:extLst>
      <p:ext uri="{BB962C8B-B14F-4D97-AF65-F5344CB8AC3E}">
        <p14:creationId xmlns:p14="http://schemas.microsoft.com/office/powerpoint/2010/main" val="352235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– Heading &amp; Subhead/Caption – Alternate – 02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DFEECA-6A0E-5346-AD61-EA7F86472104}"/>
              </a:ext>
            </a:extLst>
          </p:cNvPr>
          <p:cNvCxnSpPr>
            <a:cxnSpLocks/>
          </p:cNvCxnSpPr>
          <p:nvPr userDrawn="1"/>
        </p:nvCxnSpPr>
        <p:spPr>
          <a:xfrm>
            <a:off x="989929" y="1935802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A06015C-7582-E646-9848-9D637BBECD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929" y="321037"/>
            <a:ext cx="4657570" cy="152721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4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insert header text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7F0D9A0-44A8-1C4E-8D13-8B0ACF52D9C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44502" y="-1"/>
            <a:ext cx="5486400" cy="6147539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B21FA65-B551-AC46-81E7-9E5D9A827E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9929" y="2264410"/>
            <a:ext cx="4657570" cy="341920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3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insert Body text here</a:t>
            </a:r>
          </a:p>
        </p:txBody>
      </p:sp>
    </p:spTree>
    <p:extLst>
      <p:ext uri="{BB962C8B-B14F-4D97-AF65-F5344CB8AC3E}">
        <p14:creationId xmlns:p14="http://schemas.microsoft.com/office/powerpoint/2010/main" val="112685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6A94A8-102A-0741-BB91-5D993B7902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1825625"/>
            <a:ext cx="5029200" cy="3816418"/>
          </a:xfrm>
          <a:prstGeom prst="rect">
            <a:avLst/>
          </a:prstGeom>
        </p:spPr>
        <p:txBody>
          <a:bodyPr numCol="1"/>
          <a:lstStyle>
            <a:lvl3pPr marL="687388" indent="-230188"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57354C3-B35C-6C4C-A53D-4D577CEC04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4600" y="1825625"/>
            <a:ext cx="5029200" cy="3816418"/>
          </a:xfrm>
          <a:prstGeom prst="rect">
            <a:avLst/>
          </a:prstGeom>
        </p:spPr>
        <p:txBody>
          <a:bodyPr numCol="1"/>
          <a:lstStyle>
            <a:lvl3pPr marL="687388" indent="-242888">
              <a:tabLst/>
              <a:defRPr/>
            </a:lvl3pPr>
            <a:lvl4pPr marL="915988" indent="-228600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6C7F60-0CB5-D64E-9B24-6DF9A2978FC7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781EDF41-544D-914F-AABC-BA380BE3F2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826289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Two Column –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6A94A8-102A-0741-BB91-5D993B7902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2529191"/>
            <a:ext cx="5029200" cy="3112852"/>
          </a:xfrm>
          <a:prstGeom prst="rect">
            <a:avLst/>
          </a:prstGeom>
        </p:spPr>
        <p:txBody>
          <a:bodyPr numCol="1"/>
          <a:lstStyle>
            <a:lvl3pPr marL="687388" indent="-242888">
              <a:tabLst/>
              <a:defRPr/>
            </a:lvl3pPr>
            <a:lvl4pPr marL="915988" indent="-228600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57354C3-B35C-6C4C-A53D-4D577CEC04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4600" y="2529191"/>
            <a:ext cx="5029200" cy="3112852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A9A9407-7150-6B41-81F0-D8B49662E6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199" y="1825625"/>
            <a:ext cx="5029200" cy="486383"/>
          </a:xfrm>
          <a:prstGeom prst="rect">
            <a:avLst/>
          </a:prstGeom>
          <a:solidFill>
            <a:schemeClr val="tx2"/>
          </a:solidFill>
        </p:spPr>
        <p:txBody>
          <a:bodyPr lIns="182880" numCol="1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0E0134C-C186-774D-9375-CE1F4180D9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24600" y="1825624"/>
            <a:ext cx="5029200" cy="486383"/>
          </a:xfrm>
          <a:prstGeom prst="rect">
            <a:avLst/>
          </a:prstGeom>
          <a:solidFill>
            <a:schemeClr val="tx2"/>
          </a:solidFill>
        </p:spPr>
        <p:txBody>
          <a:bodyPr lIns="182880" numCol="1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904A44-5E00-AA44-8FF0-D30C6A6ECEFC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AD02D3AE-884D-B84D-90E2-25CBCAA6A8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180205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Two Column – Subhead –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171545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6A94A8-102A-0741-BB91-5D993B7902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2858950"/>
            <a:ext cx="5029200" cy="2831731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57354C3-B35C-6C4C-A53D-4D577CEC04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4600" y="2858950"/>
            <a:ext cx="5029200" cy="2831731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A9A9407-7150-6B41-81F0-D8B49662E6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199" y="2155384"/>
            <a:ext cx="5029200" cy="486383"/>
          </a:xfrm>
          <a:prstGeom prst="rect">
            <a:avLst/>
          </a:prstGeom>
          <a:solidFill>
            <a:schemeClr val="accent2"/>
          </a:solidFill>
        </p:spPr>
        <p:txBody>
          <a:bodyPr lIns="182880" numCol="1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0E0134C-C186-774D-9375-CE1F4180D9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24600" y="2155383"/>
            <a:ext cx="5029200" cy="486383"/>
          </a:xfrm>
          <a:prstGeom prst="rect">
            <a:avLst/>
          </a:prstGeom>
          <a:solidFill>
            <a:schemeClr val="accent3"/>
          </a:solidFill>
        </p:spPr>
        <p:txBody>
          <a:bodyPr lIns="182880" numCol="1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904A44-5E00-AA44-8FF0-D30C6A6ECEFC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D5BB82F-434D-AF45-AA6F-A020B0CA22C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36568" y="0"/>
            <a:ext cx="6696547" cy="1652478"/>
          </a:xfrm>
          <a:prstGeom prst="rect">
            <a:avLst/>
          </a:prstGeom>
        </p:spPr>
        <p:txBody>
          <a:bodyPr bIns="100584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181198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Two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76226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6A94A8-102A-0741-BB91-5D993B7902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1825625"/>
            <a:ext cx="3432244" cy="3816418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73D692C-778D-1F4C-BFFC-9B8764A756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82182" y="1825625"/>
            <a:ext cx="3432244" cy="3816418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955D0C-1301-104A-9DB5-5B7017B1C88A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F407B86-4AA6-2441-ADA1-EAD123E2FC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70458" y="-1"/>
            <a:ext cx="2760444" cy="6147535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2705208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Two Column with Photo &amp; Callout –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AC90EEB-D6C8-A142-B204-7BAB241ECF9F}"/>
              </a:ext>
            </a:extLst>
          </p:cNvPr>
          <p:cNvSpPr/>
          <p:nvPr userDrawn="1"/>
        </p:nvSpPr>
        <p:spPr>
          <a:xfrm>
            <a:off x="6551538" y="0"/>
            <a:ext cx="5486400" cy="6148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6442" y="6138152"/>
            <a:ext cx="3926904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6A94A8-102A-0741-BB91-5D993B7902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2592961"/>
            <a:ext cx="5029200" cy="170666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69C750F-DF36-3642-BEBA-7B94F7824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4095"/>
            <a:ext cx="5511137" cy="17545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D5F4FD-94F2-9C44-9FF8-7A68DE2B07B7}"/>
              </a:ext>
            </a:extLst>
          </p:cNvPr>
          <p:cNvCxnSpPr>
            <a:cxnSpLocks/>
          </p:cNvCxnSpPr>
          <p:nvPr userDrawn="1"/>
        </p:nvCxnSpPr>
        <p:spPr>
          <a:xfrm>
            <a:off x="949289" y="231078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7B52A89-7E84-2248-AC68-FE1B576F58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9288" y="4514472"/>
            <a:ext cx="5146712" cy="2343528"/>
          </a:xfrm>
          <a:prstGeom prst="rect">
            <a:avLst/>
          </a:prstGeom>
        </p:spPr>
        <p:txBody>
          <a:bodyPr bIns="128016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A9B315D-94F8-F149-B5F8-DA3DAFD79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26442" y="1009302"/>
            <a:ext cx="4546204" cy="4632741"/>
          </a:xfrm>
          <a:prstGeom prst="rect">
            <a:avLst/>
          </a:prstGeom>
        </p:spPr>
        <p:txBody>
          <a:bodyPr lIns="0" tIns="0" rIns="0" bIns="0" numCol="1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91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– No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9A5B5B-0A2C-B54D-BF41-333B713AF09C}"/>
              </a:ext>
            </a:extLst>
          </p:cNvPr>
          <p:cNvSpPr/>
          <p:nvPr userDrawn="1"/>
        </p:nvSpPr>
        <p:spPr>
          <a:xfrm>
            <a:off x="2" y="4734241"/>
            <a:ext cx="12030903" cy="212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8774639-703B-F948-BAB5-FCD0306475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906" y="5168784"/>
            <a:ext cx="1145999" cy="1216368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75AC45E-297F-4A4C-B782-957E3D80E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651" y="533964"/>
            <a:ext cx="9235244" cy="271634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60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presentation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701AC7EA-EB83-044F-A333-ED9541BAB6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651" y="3250306"/>
            <a:ext cx="9235243" cy="7181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section subtitle or presenter name/position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2F470-FDDB-CE49-B5FF-5A5EA3C6AB57}"/>
              </a:ext>
            </a:extLst>
          </p:cNvPr>
          <p:cNvSpPr/>
          <p:nvPr userDrawn="1"/>
        </p:nvSpPr>
        <p:spPr>
          <a:xfrm>
            <a:off x="12030904" y="4734241"/>
            <a:ext cx="161096" cy="21228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2664FF-CB9C-B745-BA10-953597477A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89" y="6169614"/>
            <a:ext cx="5135291" cy="2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06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Two Column with Photo –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6442" y="6138152"/>
            <a:ext cx="3926904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7B52A89-7E84-2248-AC68-FE1B576F58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9288" y="4514472"/>
            <a:ext cx="5146712" cy="2343528"/>
          </a:xfrm>
          <a:prstGeom prst="rect">
            <a:avLst/>
          </a:prstGeom>
        </p:spPr>
        <p:txBody>
          <a:bodyPr bIns="128016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A9B315D-94F8-F149-B5F8-DA3DAFD79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26442" y="642026"/>
            <a:ext cx="4416285" cy="5000017"/>
          </a:xfrm>
          <a:prstGeom prst="rect">
            <a:avLst/>
          </a:prstGeom>
        </p:spPr>
        <p:txBody>
          <a:bodyPr lIns="0" tIns="0" rIns="0" bIns="0" numCol="1"/>
          <a:lstStyle>
            <a:lvl1pPr>
              <a:defRPr sz="2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687387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1442268-6D84-984C-8E4E-AC9CE493E7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2592961"/>
            <a:ext cx="5029200" cy="170666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B6D69C-1EB9-124F-A491-CEB41FD51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4095"/>
            <a:ext cx="5511137" cy="17545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50FDD2-AB1B-E548-85EA-EF44594CB202}"/>
              </a:ext>
            </a:extLst>
          </p:cNvPr>
          <p:cNvCxnSpPr>
            <a:cxnSpLocks/>
          </p:cNvCxnSpPr>
          <p:nvPr userDrawn="1"/>
        </p:nvCxnSpPr>
        <p:spPr>
          <a:xfrm>
            <a:off x="949289" y="231078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7576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Two Column with Photo &amp; Callout – Larg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AC90EEB-D6C8-A142-B204-7BAB241ECF9F}"/>
              </a:ext>
            </a:extLst>
          </p:cNvPr>
          <p:cNvSpPr/>
          <p:nvPr userDrawn="1"/>
        </p:nvSpPr>
        <p:spPr>
          <a:xfrm>
            <a:off x="6551538" y="0"/>
            <a:ext cx="5486400" cy="6148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6442" y="6138152"/>
            <a:ext cx="3926904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6A94A8-102A-0741-BB91-5D993B7902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2592961"/>
            <a:ext cx="5029200" cy="170666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69C750F-DF36-3642-BEBA-7B94F7824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4095"/>
            <a:ext cx="5511137" cy="17545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D5F4FD-94F2-9C44-9FF8-7A68DE2B07B7}"/>
              </a:ext>
            </a:extLst>
          </p:cNvPr>
          <p:cNvCxnSpPr>
            <a:cxnSpLocks/>
          </p:cNvCxnSpPr>
          <p:nvPr userDrawn="1"/>
        </p:nvCxnSpPr>
        <p:spPr>
          <a:xfrm>
            <a:off x="949289" y="231078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7B52A89-7E84-2248-AC68-FE1B576F58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9288" y="4514472"/>
            <a:ext cx="5146712" cy="2343528"/>
          </a:xfrm>
          <a:prstGeom prst="rect">
            <a:avLst/>
          </a:prstGeom>
        </p:spPr>
        <p:txBody>
          <a:bodyPr bIns="128016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26DC4-21FE-AC45-8E6D-B3F5DC9492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11015" y="81450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FFA05A8-8F82-1141-91A6-49E1D06BAD0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11015" y="128476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Insert Descriptor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FBDBABD-B215-744F-AE43-A186C6A6B6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11015" y="206228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8A77620-8836-BF46-9E3B-EC36DAD64E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11015" y="253254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Insert Descriptor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38B202A-9E29-774A-981E-5BC8B726C4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11015" y="331006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97635E7-8AF1-B24F-85E9-88B1E933F4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11015" y="378032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Insert Descriptor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7D7F794-482A-F64D-AEC0-9BAC7617C1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11015" y="4556443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37337F8-1BE6-1644-B6E1-BB9D814482D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11015" y="5026704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Insert Descriptor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4154377-34E9-9E42-9078-8E35D1E4E2E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27495" y="81450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F2105B8-C8D3-AC4D-8298-5087CDB80AC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27495" y="128476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Insert Descriptor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F6EB346-C1D7-E049-8860-FC575FEC46C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27495" y="206228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21916B3-198F-E046-8E9E-05E81F600DB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27495" y="253254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Insert Descriptor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C5100A7-23BD-F94B-A67D-E35959AD2AC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27495" y="331006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B50474C-D4F4-934E-B130-CA86145278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27495" y="378032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Insert Descriptor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A15EDCF-D675-7A4E-8FD8-608AB23281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27495" y="4556443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AB4423E-39B5-2C46-8D7F-73C651AF266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27495" y="5026704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Insert Descriptor</a:t>
            </a:r>
          </a:p>
        </p:txBody>
      </p:sp>
    </p:spTree>
    <p:extLst>
      <p:ext uri="{BB962C8B-B14F-4D97-AF65-F5344CB8AC3E}">
        <p14:creationId xmlns:p14="http://schemas.microsoft.com/office/powerpoint/2010/main" val="4873251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Two Column with Photo &amp; Callout – Large Numbers –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AC90EEB-D6C8-A142-B204-7BAB241ECF9F}"/>
              </a:ext>
            </a:extLst>
          </p:cNvPr>
          <p:cNvSpPr/>
          <p:nvPr userDrawn="1"/>
        </p:nvSpPr>
        <p:spPr>
          <a:xfrm>
            <a:off x="6551538" y="0"/>
            <a:ext cx="5486400" cy="614841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6442" y="6138152"/>
            <a:ext cx="3926904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6A94A8-102A-0741-BB91-5D993B7902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2592961"/>
            <a:ext cx="5029200" cy="170666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69C750F-DF36-3642-BEBA-7B94F7824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4095"/>
            <a:ext cx="5511137" cy="17545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D5F4FD-94F2-9C44-9FF8-7A68DE2B07B7}"/>
              </a:ext>
            </a:extLst>
          </p:cNvPr>
          <p:cNvCxnSpPr>
            <a:cxnSpLocks/>
          </p:cNvCxnSpPr>
          <p:nvPr userDrawn="1"/>
        </p:nvCxnSpPr>
        <p:spPr>
          <a:xfrm>
            <a:off x="949289" y="231078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7B52A89-7E84-2248-AC68-FE1B576F58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9288" y="4514472"/>
            <a:ext cx="5146712" cy="2343528"/>
          </a:xfrm>
          <a:prstGeom prst="rect">
            <a:avLst/>
          </a:prstGeom>
        </p:spPr>
        <p:txBody>
          <a:bodyPr bIns="128016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26DC4-21FE-AC45-8E6D-B3F5DC9492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11015" y="81450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FFA05A8-8F82-1141-91A6-49E1D06BAD0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11015" y="128476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Insert Descriptor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FBDBABD-B215-744F-AE43-A186C6A6B6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11015" y="206228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8A77620-8836-BF46-9E3B-EC36DAD64E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11015" y="253254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Insert Descriptor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38B202A-9E29-774A-981E-5BC8B726C4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11015" y="331006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97635E7-8AF1-B24F-85E9-88B1E933F4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11015" y="378032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Insert Descriptor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7D7F794-482A-F64D-AEC0-9BAC7617C1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11015" y="4556443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37337F8-1BE6-1644-B6E1-BB9D814482D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11015" y="5026704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Insert Descriptor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4154377-34E9-9E42-9078-8E35D1E4E2E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27495" y="81450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F2105B8-C8D3-AC4D-8298-5087CDB80AC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27495" y="128476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Insert Descriptor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F6EB346-C1D7-E049-8860-FC575FEC46C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27495" y="206228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21916B3-198F-E046-8E9E-05E81F600DB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27495" y="253254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Insert Descriptor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C5100A7-23BD-F94B-A67D-E35959AD2AC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27495" y="331006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B50474C-D4F4-934E-B130-CA86145278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27495" y="378032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Insert Descriptor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A15EDCF-D675-7A4E-8FD8-608AB23281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27495" y="4556443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AB4423E-39B5-2C46-8D7F-73C651AF266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27495" y="5026704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Insert Descriptor</a:t>
            </a:r>
          </a:p>
        </p:txBody>
      </p:sp>
    </p:spTree>
    <p:extLst>
      <p:ext uri="{BB962C8B-B14F-4D97-AF65-F5344CB8AC3E}">
        <p14:creationId xmlns:p14="http://schemas.microsoft.com/office/powerpoint/2010/main" val="2602133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6A94A8-102A-0741-BB91-5D993B7902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1825625"/>
            <a:ext cx="3200400" cy="3816418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73D692C-778D-1F4C-BFFC-9B8764A756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5800" y="1825625"/>
            <a:ext cx="3200400" cy="3816418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EB953EE-6034-3E40-B3D8-15E75EFDA4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53400" y="1825625"/>
            <a:ext cx="3200400" cy="3816418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955D0C-1301-104A-9DB5-5B7017B1C88A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A59FCF5-F2C4-EC44-A2E6-F82AC16C0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3779017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Three Column –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6A94A8-102A-0741-BB91-5D993B7902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2529191"/>
            <a:ext cx="3200400" cy="3112852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73D692C-778D-1F4C-BFFC-9B8764A756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5800" y="2529191"/>
            <a:ext cx="3200400" cy="3112852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EB953EE-6034-3E40-B3D8-15E75EFDA4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53400" y="2529191"/>
            <a:ext cx="3200400" cy="3112852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B5FF139-A982-4441-A511-219B9101B9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199" y="1825625"/>
            <a:ext cx="3200400" cy="486383"/>
          </a:xfrm>
          <a:prstGeom prst="rect">
            <a:avLst/>
          </a:prstGeom>
          <a:solidFill>
            <a:schemeClr val="tx2"/>
          </a:solidFill>
        </p:spPr>
        <p:txBody>
          <a:bodyPr lIns="182880" numCol="1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8B9B35C-E9FD-6C4C-AB49-453D1F6A5A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95800" y="1825625"/>
            <a:ext cx="3200400" cy="486383"/>
          </a:xfrm>
          <a:prstGeom prst="rect">
            <a:avLst/>
          </a:prstGeom>
          <a:solidFill>
            <a:schemeClr val="tx2"/>
          </a:solidFill>
        </p:spPr>
        <p:txBody>
          <a:bodyPr lIns="182880" numCol="1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3651C10-0CDA-4E4A-85F1-77D01AE5AC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400" y="1825625"/>
            <a:ext cx="3200400" cy="486383"/>
          </a:xfrm>
          <a:prstGeom prst="rect">
            <a:avLst/>
          </a:prstGeom>
          <a:solidFill>
            <a:schemeClr val="tx2"/>
          </a:solidFill>
        </p:spPr>
        <p:txBody>
          <a:bodyPr lIns="182880" numCol="1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52299-C4BC-844D-AD53-C12163CCB2DB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9C5B9FAE-6B87-9C4F-AF90-EB1674CAF9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468232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</p:spTree>
    <p:extLst>
      <p:ext uri="{BB962C8B-B14F-4D97-AF65-F5344CB8AC3E}">
        <p14:creationId xmlns:p14="http://schemas.microsoft.com/office/powerpoint/2010/main" val="555783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lock Comparison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8AA6D76-E6A5-3441-8326-B7C945739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2466"/>
            <a:ext cx="3337560" cy="197551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9C14C0-FCC3-234F-91D9-49CB91C995F9}"/>
              </a:ext>
            </a:extLst>
          </p:cNvPr>
          <p:cNvCxnSpPr>
            <a:cxnSpLocks/>
          </p:cNvCxnSpPr>
          <p:nvPr userDrawn="1"/>
        </p:nvCxnSpPr>
        <p:spPr>
          <a:xfrm>
            <a:off x="949289" y="2740161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578EC99-2F97-264F-849B-A9620F68D3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21213" y="0"/>
            <a:ext cx="3709470" cy="3017517"/>
          </a:xfrm>
          <a:prstGeom prst="rect">
            <a:avLst/>
          </a:prstGeom>
          <a:solidFill>
            <a:schemeClr val="tx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A1D3968-6FAE-854D-A79D-EB539643C5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0683" y="0"/>
            <a:ext cx="3709470" cy="3017517"/>
          </a:xfrm>
          <a:prstGeom prst="rect">
            <a:avLst/>
          </a:prstGeom>
          <a:solidFill>
            <a:schemeClr val="bg1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F036E53-0D5F-BD4A-8962-029ACC6DA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1213" y="3017517"/>
            <a:ext cx="3709470" cy="3130021"/>
          </a:xfrm>
          <a:prstGeom prst="rect">
            <a:avLst/>
          </a:prstGeom>
          <a:solidFill>
            <a:schemeClr val="bg1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088639D-1358-9642-9CB5-3F8A475ED8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30683" y="3017517"/>
            <a:ext cx="3709470" cy="3130021"/>
          </a:xfrm>
          <a:prstGeom prst="rect">
            <a:avLst/>
          </a:prstGeom>
          <a:solidFill>
            <a:schemeClr val="tx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E9855-B9EF-E84C-ABD9-9BC22A90F0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3058183"/>
            <a:ext cx="3337560" cy="2119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2FD0701-1884-AD4D-AA2F-16C0D49BD6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64424"/>
            <a:ext cx="9963417" cy="693575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</p:spTree>
    <p:extLst>
      <p:ext uri="{BB962C8B-B14F-4D97-AF65-F5344CB8AC3E}">
        <p14:creationId xmlns:p14="http://schemas.microsoft.com/office/powerpoint/2010/main" val="2113498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Ten Ite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9E9B74E-F6EF-ED47-B20D-D3CEC1C2CF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5920" y="1738033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26E6F1D-FF4B-2B4C-94F6-E00773B903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5920" y="2507902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5C47AB7-4373-1A42-84E7-19A70B1830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920" y="3277771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F56118D-E481-AA47-BFF7-3CC4AA75F2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5920" y="4047640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27BA9B8-EB41-134B-BEC4-4B2F06F40D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5920" y="4816124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BBC077C-4700-0E42-BFE5-032D98B45D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44501" y="1738033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1D77C04-0D78-3448-8255-40D5F5E622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44501" y="2507902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F3B7C1F-C07D-E64B-8BF0-8E94C69400A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44501" y="3277771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D096D8A-FD05-D64E-8CD4-D6B68D60FC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44501" y="4047640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CAD6A51-9985-9643-B88F-9FA53EC498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44501" y="4816124"/>
            <a:ext cx="4657570" cy="567630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63F894-CEBF-FE42-A140-171CB6893F9B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75045AE-3721-B74D-AB1C-76D0CD2BE0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920" y="265176"/>
            <a:ext cx="10339487" cy="11738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4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insert header text here</a:t>
            </a:r>
          </a:p>
        </p:txBody>
      </p:sp>
    </p:spTree>
    <p:extLst>
      <p:ext uri="{BB962C8B-B14F-4D97-AF65-F5344CB8AC3E}">
        <p14:creationId xmlns:p14="http://schemas.microsoft.com/office/powerpoint/2010/main" val="1087649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14 Item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9E9B74E-F6EF-ED47-B20D-D3CEC1C2CF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5921" y="1738033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92C2963-F269-2D47-92FD-6EF61AB8C8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5921" y="2350877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F8FF266-9B5E-B94B-861F-A72F253842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921" y="2963721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FF8E36F-F90F-C441-872B-55689B40793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5921" y="3576565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2505353-6BC6-764C-9F31-285DD13E24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5921" y="4189409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6587F1C-1A1B-EC47-8854-00B5B50D48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5921" y="4802253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553BF76-1CD5-C646-8C16-975F447707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5921" y="5415097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D058999-6F8C-7C4B-8547-E299778554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44501" y="1738033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6FC2F99-8306-1049-A1F7-F22E24E337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44501" y="2350877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3F78D2D-6814-044A-90F7-3611141600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44501" y="2963721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4E5B9B0E-17FC-EF46-AD68-1E5853C8D2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44501" y="3576565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78F24B6-11B1-2F41-BD0B-AF739F901AF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44501" y="4189409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325F6DA-5369-C04B-9A26-67FC134585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44501" y="4802253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44F16FE-C9E7-3249-AF86-83598FB248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44501" y="5415097"/>
            <a:ext cx="4657570" cy="478921"/>
          </a:xfrm>
          <a:prstGeom prst="rect">
            <a:avLst/>
          </a:prstGeom>
          <a:solidFill>
            <a:schemeClr val="bg1"/>
          </a:solidFill>
          <a:effectLst>
            <a:outerShdw dist="38100" dir="5400000" algn="t" rotWithShape="0">
              <a:srgbClr val="EBEBEB"/>
            </a:outerShdw>
          </a:effectLst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Body text here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A37C91-0E6D-E041-BDB1-F1A889751C93}"/>
              </a:ext>
            </a:extLst>
          </p:cNvPr>
          <p:cNvCxnSpPr>
            <a:cxnSpLocks/>
          </p:cNvCxnSpPr>
          <p:nvPr userDrawn="1"/>
        </p:nvCxnSpPr>
        <p:spPr>
          <a:xfrm>
            <a:off x="925921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BF0C1BF-EB7C-C842-8FE4-B1A1735AD6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920" y="265176"/>
            <a:ext cx="10424160" cy="11738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4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insert header text here</a:t>
            </a:r>
          </a:p>
        </p:txBody>
      </p:sp>
    </p:spTree>
    <p:extLst>
      <p:ext uri="{BB962C8B-B14F-4D97-AF65-F5344CB8AC3E}">
        <p14:creationId xmlns:p14="http://schemas.microsoft.com/office/powerpoint/2010/main" val="4246554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– Mai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E3A1A-EA2B-3540-B5FD-96347CC7FB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4740" y="697426"/>
            <a:ext cx="7929563" cy="4608046"/>
          </a:xfrm>
        </p:spPr>
        <p:txBody>
          <a:bodyPr>
            <a:norm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7388" indent="0">
              <a:buNone/>
              <a:defRPr/>
            </a:lvl4pPr>
            <a:lvl5pPr marL="915988" indent="0">
              <a:buNone/>
              <a:defRPr/>
            </a:lvl5pPr>
          </a:lstStyle>
          <a:p>
            <a:pPr lvl="0"/>
            <a:r>
              <a:rPr lang="en-US" dirty="0"/>
              <a:t>insert large text callout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61C70-4B98-A94B-9221-F83B4B9E82EC}"/>
              </a:ext>
            </a:extLst>
          </p:cNvPr>
          <p:cNvCxnSpPr>
            <a:cxnSpLocks/>
          </p:cNvCxnSpPr>
          <p:nvPr userDrawn="1"/>
        </p:nvCxnSpPr>
        <p:spPr>
          <a:xfrm>
            <a:off x="949289" y="2058737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8DED13BB-BC9E-3646-9FC0-09D4AC766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3350"/>
            <a:ext cx="2729753" cy="112320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1703087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– Alterna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B95D781-3E62-B54B-BDDB-3A2B80D9B0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868FC51-7D4C-C243-9A1D-7DCBEEA12028}"/>
              </a:ext>
            </a:extLst>
          </p:cNvPr>
          <p:cNvCxnSpPr>
            <a:cxnSpLocks/>
          </p:cNvCxnSpPr>
          <p:nvPr userDrawn="1"/>
        </p:nvCxnSpPr>
        <p:spPr>
          <a:xfrm>
            <a:off x="949289" y="2058737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C039EBE2-0982-0E45-9A30-7E1B83F98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3350"/>
            <a:ext cx="2729753" cy="1123207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insert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E3A1A-EA2B-3540-B5FD-96347CC7FB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4740" y="697426"/>
            <a:ext cx="7929563" cy="4608046"/>
          </a:xfrm>
        </p:spPr>
        <p:txBody>
          <a:bodyPr>
            <a:norm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7388" indent="0">
              <a:buNone/>
              <a:defRPr/>
            </a:lvl4pPr>
            <a:lvl5pPr marL="915988" indent="0">
              <a:buNone/>
              <a:defRPr/>
            </a:lvl5pPr>
          </a:lstStyle>
          <a:p>
            <a:pPr lvl="0"/>
            <a:r>
              <a:rPr lang="en-US" dirty="0"/>
              <a:t>insert large text callout </a:t>
            </a:r>
          </a:p>
        </p:txBody>
      </p:sp>
    </p:spTree>
    <p:extLst>
      <p:ext uri="{BB962C8B-B14F-4D97-AF65-F5344CB8AC3E}">
        <p14:creationId xmlns:p14="http://schemas.microsoft.com/office/powerpoint/2010/main" val="347214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– Half Wid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5EA325A-CA7A-A945-BDC9-A2782C858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571" y="1808705"/>
            <a:ext cx="5374444" cy="26399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54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A924CD7-68AF-4749-A9AD-10341A9CF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71" y="4685939"/>
            <a:ext cx="5374444" cy="9074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A2DE4FF0-E2A1-644A-AF5D-85A43EA08A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44502" y="-1"/>
            <a:ext cx="5486400" cy="6147539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pic>
        <p:nvPicPr>
          <p:cNvPr id="12" name="Picture 11" descr="A picture containing umbrella&#10;&#10;Description automatically generated">
            <a:extLst>
              <a:ext uri="{FF2B5EF4-FFF2-40B4-BE49-F238E27FC236}">
                <a16:creationId xmlns:a16="http://schemas.microsoft.com/office/drawing/2014/main" id="{BCA7354B-E114-FC42-8FEC-CC268E073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64F8095-FF2B-264D-9262-75961845EE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502" y="6138152"/>
            <a:ext cx="4408844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22D535-649D-6C4D-8F6F-7E155AD183E4}"/>
              </a:ext>
            </a:extLst>
          </p:cNvPr>
          <p:cNvCxnSpPr>
            <a:cxnSpLocks/>
          </p:cNvCxnSpPr>
          <p:nvPr userDrawn="1"/>
        </p:nvCxnSpPr>
        <p:spPr>
          <a:xfrm>
            <a:off x="610866" y="4572888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527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B98120-C19C-4545-9819-C644D0415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ECE18B46-6746-BD45-8253-ADF19880CC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" y="-1"/>
            <a:ext cx="12030903" cy="6147539"/>
          </a:xfrm>
          <a:prstGeom prst="rect">
            <a:avLst/>
          </a:prstGeom>
        </p:spPr>
        <p:txBody>
          <a:bodyPr bIns="13716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1946689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– Large Quote/Callout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1AE60F7-4FA9-3047-9A26-F9AD89E01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1" y="651754"/>
            <a:ext cx="3998067" cy="49513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i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quote or call-out related to photo.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5890D5B-DE63-0441-9FD2-E62AF51AAC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" y="-1"/>
            <a:ext cx="6544500" cy="6858001"/>
          </a:xfrm>
          <a:prstGeom prst="rect">
            <a:avLst/>
          </a:prstGeom>
        </p:spPr>
        <p:txBody>
          <a:bodyPr bIns="13716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40808502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– Small Quote/Callout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1AE60F7-4FA9-3047-9A26-F9AD89E01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8151" y="651754"/>
            <a:ext cx="2403475" cy="495137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i="0"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quote or call-out related to photo.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02A4F5A-F66F-0948-8C7C-9BCC0E8C85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-1"/>
            <a:ext cx="9094787" cy="6858001"/>
          </a:xfrm>
          <a:prstGeom prst="rect">
            <a:avLst/>
          </a:prstGeom>
        </p:spPr>
        <p:txBody>
          <a:bodyPr bIns="13716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7998916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– 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621D1D2A-3889-9744-893D-02D76EFC5A7A}"/>
              </a:ext>
            </a:extLst>
          </p:cNvPr>
          <p:cNvSpPr/>
          <p:nvPr userDrawn="1"/>
        </p:nvSpPr>
        <p:spPr>
          <a:xfrm flipV="1">
            <a:off x="0" y="0"/>
            <a:ext cx="11420165" cy="6148410"/>
          </a:xfrm>
          <a:prstGeom prst="round1Rect">
            <a:avLst>
              <a:gd name="adj" fmla="val 37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C45435-C6BD-3B49-9B0C-49CF3F7CC4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98837" y="0"/>
            <a:ext cx="2232071" cy="2225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5C4FD8E-1077-734E-A8B0-D8F9B100A0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3017" y="0"/>
            <a:ext cx="2225819" cy="2225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221BFA7A-3F72-5342-8027-5E0278C1FE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73018" y="2225817"/>
            <a:ext cx="4457889" cy="3921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4B2B6FC-E67C-2643-B457-B025FDF7A3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11268" y="0"/>
            <a:ext cx="4561747" cy="6147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E7A0C43-AA46-3B4B-9AF3-63530BA6A4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3011267" cy="384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8E2D98C-4F19-7349-A9BD-7D3EF601A3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840480"/>
            <a:ext cx="3011267" cy="23070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E6E9995-F201-2F4A-A491-2BA480F17C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</p:spTree>
    <p:extLst>
      <p:ext uri="{BB962C8B-B14F-4D97-AF65-F5344CB8AC3E}">
        <p14:creationId xmlns:p14="http://schemas.microsoft.com/office/powerpoint/2010/main" val="14081696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– Full – Color Bloc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621D1D2A-3889-9744-893D-02D76EFC5A7A}"/>
              </a:ext>
            </a:extLst>
          </p:cNvPr>
          <p:cNvSpPr/>
          <p:nvPr userDrawn="1"/>
        </p:nvSpPr>
        <p:spPr>
          <a:xfrm flipV="1">
            <a:off x="0" y="0"/>
            <a:ext cx="11420165" cy="6148410"/>
          </a:xfrm>
          <a:prstGeom prst="round1Rect">
            <a:avLst>
              <a:gd name="adj" fmla="val 37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C45435-C6BD-3B49-9B0C-49CF3F7CC4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98837" y="0"/>
            <a:ext cx="2232071" cy="2225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5C4FD8E-1077-734E-A8B0-D8F9B100A0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6763" y="0"/>
            <a:ext cx="2232073" cy="2225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221BFA7A-3F72-5342-8027-5E0278C1FE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66764" y="2225819"/>
            <a:ext cx="4464144" cy="27424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4B2B6FC-E67C-2643-B457-B025FDF7A3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11267" y="0"/>
            <a:ext cx="2800253" cy="3840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E7A0C43-AA46-3B4B-9AF3-63530BA6A4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188720"/>
            <a:ext cx="3011267" cy="2651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8E2D98C-4F19-7349-A9BD-7D3EF601A3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840480"/>
            <a:ext cx="3011267" cy="2307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8E32EE-4EBB-8A48-98F8-54AE8F358863}"/>
              </a:ext>
            </a:extLst>
          </p:cNvPr>
          <p:cNvSpPr/>
          <p:nvPr userDrawn="1"/>
        </p:nvSpPr>
        <p:spPr>
          <a:xfrm>
            <a:off x="1" y="0"/>
            <a:ext cx="3005012" cy="1188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D47455-C42D-7E47-B1A0-8DB2E588D77D}"/>
              </a:ext>
            </a:extLst>
          </p:cNvPr>
          <p:cNvSpPr/>
          <p:nvPr userDrawn="1"/>
        </p:nvSpPr>
        <p:spPr>
          <a:xfrm>
            <a:off x="3005013" y="3840476"/>
            <a:ext cx="1119948" cy="2297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440F95-65CC-FC4E-A4B4-EFDD97550497}"/>
              </a:ext>
            </a:extLst>
          </p:cNvPr>
          <p:cNvSpPr/>
          <p:nvPr userDrawn="1"/>
        </p:nvSpPr>
        <p:spPr>
          <a:xfrm>
            <a:off x="5811522" y="0"/>
            <a:ext cx="1755242" cy="38404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6AFC3F2D-345F-E042-99A6-4255C75CD31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24960" y="3840476"/>
            <a:ext cx="3441803" cy="23070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7B05CAC-7185-8443-869B-B70B52C04A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64032" y="4968240"/>
            <a:ext cx="1755242" cy="1179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6F7210-B9BD-1F4D-B3AB-5E023CC12F0A}"/>
              </a:ext>
            </a:extLst>
          </p:cNvPr>
          <p:cNvSpPr/>
          <p:nvPr userDrawn="1"/>
        </p:nvSpPr>
        <p:spPr>
          <a:xfrm>
            <a:off x="9319272" y="4968242"/>
            <a:ext cx="2711635" cy="11792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B7B2CE6-3205-8948-8C7E-5EBA57EB1C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</p:spTree>
    <p:extLst>
      <p:ext uri="{BB962C8B-B14F-4D97-AF65-F5344CB8AC3E}">
        <p14:creationId xmlns:p14="http://schemas.microsoft.com/office/powerpoint/2010/main" val="36618568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– Full –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621D1D2A-3889-9744-893D-02D76EFC5A7A}"/>
              </a:ext>
            </a:extLst>
          </p:cNvPr>
          <p:cNvSpPr/>
          <p:nvPr userDrawn="1"/>
        </p:nvSpPr>
        <p:spPr>
          <a:xfrm flipV="1">
            <a:off x="0" y="0"/>
            <a:ext cx="11420165" cy="6148410"/>
          </a:xfrm>
          <a:prstGeom prst="round1Rect">
            <a:avLst>
              <a:gd name="adj" fmla="val 37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6C45435-C6BD-3B49-9B0C-49CF3F7CC4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98837" y="0"/>
            <a:ext cx="2232071" cy="2225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A5C4FD8E-1077-734E-A8B0-D8F9B100A0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3017" y="0"/>
            <a:ext cx="2225819" cy="2225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221BFA7A-3F72-5342-8027-5E0278C1FE2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73018" y="2225817"/>
            <a:ext cx="4457889" cy="3921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4B2B6FC-E67C-2643-B457-B025FDF7A3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11268" y="2215558"/>
            <a:ext cx="4561747" cy="3931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E7A0C43-AA46-3B4B-9AF3-63530BA6A4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215556"/>
            <a:ext cx="3011267" cy="1624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8E2D98C-4F19-7349-A9BD-7D3EF601A3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3840480"/>
            <a:ext cx="3011267" cy="23070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E6E9995-F201-2F4A-A491-2BA480F17C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0C7A2-93E3-0943-B506-B8AA189F03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9288" y="287497"/>
            <a:ext cx="6012986" cy="165082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80000"/>
              </a:lnSpc>
              <a:buNone/>
              <a:defRPr sz="4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insert collage header</a:t>
            </a:r>
          </a:p>
        </p:txBody>
      </p:sp>
    </p:spTree>
    <p:extLst>
      <p:ext uri="{BB962C8B-B14F-4D97-AF65-F5344CB8AC3E}">
        <p14:creationId xmlns:p14="http://schemas.microsoft.com/office/powerpoint/2010/main" val="3527529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– Half –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028C6B-DDBE-CE47-B083-24BDAB7F60CB}"/>
              </a:ext>
            </a:extLst>
          </p:cNvPr>
          <p:cNvCxnSpPr>
            <a:cxnSpLocks/>
          </p:cNvCxnSpPr>
          <p:nvPr userDrawn="1"/>
        </p:nvCxnSpPr>
        <p:spPr>
          <a:xfrm>
            <a:off x="989929" y="5366828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18FDCFF-3C12-C946-95F3-2BB2580110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7634" y="826852"/>
            <a:ext cx="5218367" cy="441578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44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large header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81D276E-3333-714A-A173-ACE36FC4E41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02366" y="0"/>
            <a:ext cx="2828535" cy="2226605"/>
          </a:xfrm>
          <a:prstGeom prst="rect">
            <a:avLst/>
          </a:prstGeom>
        </p:spPr>
        <p:txBody>
          <a:bodyPr bIns="100584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F7961AF-D6E8-354F-8D12-0BD816A9750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58000" y="0"/>
            <a:ext cx="2344366" cy="2226605"/>
          </a:xfrm>
          <a:prstGeom prst="rect">
            <a:avLst/>
          </a:prstGeom>
        </p:spPr>
        <p:txBody>
          <a:bodyPr bIns="100584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FF64A89-4D77-F442-8CEE-3CF43AE04E6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57999" y="2226605"/>
            <a:ext cx="5172901" cy="3920933"/>
          </a:xfrm>
          <a:prstGeom prst="rect">
            <a:avLst/>
          </a:prstGeom>
        </p:spPr>
        <p:txBody>
          <a:bodyPr bIns="13716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931AF2E-D97C-E94D-8065-19C6ED6A83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</p:spTree>
    <p:extLst>
      <p:ext uri="{BB962C8B-B14F-4D97-AF65-F5344CB8AC3E}">
        <p14:creationId xmlns:p14="http://schemas.microsoft.com/office/powerpoint/2010/main" val="40015871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 – Half – Headline –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7F5C1CE-61F8-C946-BCC4-1E25BCF65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028C6B-DDBE-CE47-B083-24BDAB7F60CB}"/>
              </a:ext>
            </a:extLst>
          </p:cNvPr>
          <p:cNvCxnSpPr>
            <a:cxnSpLocks/>
          </p:cNvCxnSpPr>
          <p:nvPr userDrawn="1"/>
        </p:nvCxnSpPr>
        <p:spPr>
          <a:xfrm>
            <a:off x="989929" y="5366828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18FDCFF-3C12-C946-95F3-2BB2580110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7634" y="2675105"/>
            <a:ext cx="5218367" cy="256753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75000"/>
              </a:lnSpc>
              <a:buNone/>
              <a:defRPr sz="44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large header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81D276E-3333-714A-A173-ACE36FC4E41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02366" y="0"/>
            <a:ext cx="2828535" cy="2226605"/>
          </a:xfrm>
          <a:prstGeom prst="rect">
            <a:avLst/>
          </a:prstGeom>
        </p:spPr>
        <p:txBody>
          <a:bodyPr bIns="100584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F7961AF-D6E8-354F-8D12-0BD816A9750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58000" y="0"/>
            <a:ext cx="2344366" cy="2226605"/>
          </a:xfrm>
          <a:prstGeom prst="rect">
            <a:avLst/>
          </a:prstGeom>
        </p:spPr>
        <p:txBody>
          <a:bodyPr bIns="100584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043F0BB-FDE3-9E41-9F60-BED3A3A426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9929" y="0"/>
            <a:ext cx="5868069" cy="2226605"/>
          </a:xfrm>
          <a:prstGeom prst="rect">
            <a:avLst/>
          </a:prstGeom>
        </p:spPr>
        <p:txBody>
          <a:bodyPr bIns="100584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48E78998-2D68-5045-9869-18AF2A2951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57999" y="2226605"/>
            <a:ext cx="5172901" cy="3920933"/>
          </a:xfrm>
          <a:prstGeom prst="rect">
            <a:avLst/>
          </a:prstGeom>
        </p:spPr>
        <p:txBody>
          <a:bodyPr bIns="13716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B62B9D8-BDF9-C84F-9C0F-46A3A5139A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</p:spTree>
    <p:extLst>
      <p:ext uri="{BB962C8B-B14F-4D97-AF65-F5344CB8AC3E}">
        <p14:creationId xmlns:p14="http://schemas.microsoft.com/office/powerpoint/2010/main" val="27645388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arg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424984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64424"/>
            <a:ext cx="9963417" cy="693575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075D01D2-9CEF-AF4E-B1FE-A48A7353F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0303" y="2281132"/>
            <a:ext cx="3813563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r>
              <a:rPr lang="en-US" dirty="0"/>
              <a:t>$##,### (##%)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8C6D9553-D786-8549-ADFF-97CA49C8E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0302" y="2890031"/>
            <a:ext cx="3813564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smaller description up to three lines of text. Smaller description up to three lines of text. 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D9460560-A806-6C44-803B-A3B48474F2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90303" y="3973745"/>
            <a:ext cx="3813563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r>
              <a:rPr lang="en-US" dirty="0"/>
              <a:t>$#,### (##AMI)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4CA446E5-8E47-514F-91D0-910E006847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90302" y="4582644"/>
            <a:ext cx="3813564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smaller description up to three lines of text. Smaller description up to three lines of text. 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751A4870-7A6F-414D-9C86-2D3214A94CB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59934" y="2281132"/>
            <a:ext cx="3813563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tabLst/>
              <a:defRPr sz="4400" b="1"/>
            </a:lvl1pPr>
          </a:lstStyle>
          <a:p>
            <a:r>
              <a:rPr lang="en-US" dirty="0"/>
              <a:t>$##,### (##%)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5BE780B2-E51B-8B44-AB66-D1886F4FEC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59933" y="2890031"/>
            <a:ext cx="3813564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smaller description up to three lines of text. Smaller description up to three lines of text. 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A6AFAAA6-4E06-7548-92BC-915F6FD6131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59934" y="3973745"/>
            <a:ext cx="3813563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r>
              <a:rPr lang="en-US" dirty="0"/>
              <a:t># out of # (##%)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F97765A6-062D-9B4F-88B2-CBE1441C4D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59933" y="4582644"/>
            <a:ext cx="3813564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smaller description up to three lines of text. Smaller description up to three lines of text. </a:t>
            </a:r>
          </a:p>
        </p:txBody>
      </p:sp>
    </p:spTree>
    <p:extLst>
      <p:ext uri="{BB962C8B-B14F-4D97-AF65-F5344CB8AC3E}">
        <p14:creationId xmlns:p14="http://schemas.microsoft.com/office/powerpoint/2010/main" val="1583439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arge Numbers –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722140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FD187B-1DD7-1640-AFFC-735894BF22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0303" y="2281132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r>
              <a:rPr lang="en-US" dirty="0"/>
              <a:t>$##,###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E49C6D-7098-3049-B6C7-A6F77ACFD4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0302" y="2890031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smaller description up to three lines of text. Smaller description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8E74C91C-781F-7C40-8E72-FDE01A40DE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90303" y="3973745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r>
              <a:rPr lang="en-US" dirty="0"/>
              <a:t>$##,###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6A10D883-38F7-1F43-A5A1-CFFCE94E07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90302" y="4582644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smaller description up to three lines of text. Smaller description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FF388F71-CC6B-EC49-AB67-91296BA76C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9929" y="2281132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r>
              <a:rPr lang="en-US" dirty="0"/>
              <a:t>$##,###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E18BA629-88E2-D74E-9AA4-F63AC0A56F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9928" y="2890031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smaller description up to three lines of text. Smaller description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74E0982C-76CF-9D49-87DA-42B98E7C23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89929" y="3973745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r>
              <a:rPr lang="en-US" dirty="0"/>
              <a:t>###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D641D120-23F6-3941-9D58-96AA75467F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89928" y="4582644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smaller description up to three lines of text. Smaller description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D4E8E2E-F293-674F-B50B-2C21206187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64424"/>
            <a:ext cx="9963417" cy="693575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FCEA26D-9573-504C-8FB0-B199943F067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70458" y="-1"/>
            <a:ext cx="2760444" cy="6147535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189706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– Half Width No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BA3FDE-3DF7-B04E-A101-C6387574CFAF}"/>
              </a:ext>
            </a:extLst>
          </p:cNvPr>
          <p:cNvSpPr/>
          <p:nvPr userDrawn="1"/>
        </p:nvSpPr>
        <p:spPr>
          <a:xfrm>
            <a:off x="6544503" y="3"/>
            <a:ext cx="5486400" cy="61497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 picture containing umbrella&#10;&#10;Description automatically generated">
            <a:extLst>
              <a:ext uri="{FF2B5EF4-FFF2-40B4-BE49-F238E27FC236}">
                <a16:creationId xmlns:a16="http://schemas.microsoft.com/office/drawing/2014/main" id="{774048FE-594D-AC46-BF50-ABB347552B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4CDC526-85A4-B949-AD2C-0FA4319E7B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571" y="1808705"/>
            <a:ext cx="5374444" cy="26399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54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D3D6103-46DD-094D-81AE-AC2AD1A42D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71" y="4685939"/>
            <a:ext cx="5374444" cy="9074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8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section subtitle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E623787-6306-0E4D-A642-C4F48B591C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4502" y="6138152"/>
            <a:ext cx="4408844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BD0E68-5BC8-3D46-9F38-E6D98EA1DB74}"/>
              </a:ext>
            </a:extLst>
          </p:cNvPr>
          <p:cNvCxnSpPr>
            <a:cxnSpLocks/>
          </p:cNvCxnSpPr>
          <p:nvPr userDrawn="1"/>
        </p:nvCxnSpPr>
        <p:spPr>
          <a:xfrm>
            <a:off x="610866" y="4572888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8013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Larg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824547"/>
            <a:ext cx="10430651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2049934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FD187B-1DD7-1640-AFFC-735894BF22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0303" y="3275953"/>
            <a:ext cx="2744178" cy="762432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5400" b="1"/>
            </a:lvl1pPr>
          </a:lstStyle>
          <a:p>
            <a:r>
              <a:rPr lang="en-US" dirty="0"/>
              <a:t>$##,###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E49C6D-7098-3049-B6C7-A6F77ACFD4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0302" y="3936205"/>
            <a:ext cx="2546472" cy="87186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smaller description up to four lines of text. Smaller description with four lines of text.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8E74C91C-781F-7C40-8E72-FDE01A40DE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24672" y="3275953"/>
            <a:ext cx="2744178" cy="762432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5400" b="1"/>
            </a:lvl1pPr>
          </a:lstStyle>
          <a:p>
            <a:r>
              <a:rPr lang="en-US" dirty="0"/>
              <a:t>$##,###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6A10D883-38F7-1F43-A5A1-CFFCE94E07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4671" y="3936205"/>
            <a:ext cx="2546472" cy="87186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smaller description up to four lines of text. Smaller description with four lines of text.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FF388F71-CC6B-EC49-AB67-91296BA76C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07486" y="3275953"/>
            <a:ext cx="2744178" cy="762432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5400" b="1"/>
            </a:lvl1pPr>
          </a:lstStyle>
          <a:p>
            <a:r>
              <a:rPr lang="en-US" dirty="0"/>
              <a:t>$##,###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E18BA629-88E2-D74E-9AA4-F63AC0A56F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07485" y="3936205"/>
            <a:ext cx="2546472" cy="87186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smaller description up to four lines of text. Smaller description with four lines of text.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5C2F5DB-6FA7-184F-890C-2050584553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64424"/>
            <a:ext cx="9963417" cy="693575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</p:spTree>
    <p:extLst>
      <p:ext uri="{BB962C8B-B14F-4D97-AF65-F5344CB8AC3E}">
        <p14:creationId xmlns:p14="http://schemas.microsoft.com/office/powerpoint/2010/main" val="21936245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Large Numbers –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24547"/>
            <a:ext cx="5257801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2049934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FD187B-1DD7-1640-AFFC-735894BF22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0303" y="3275953"/>
            <a:ext cx="2527935" cy="762432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5400" b="1"/>
            </a:lvl1pPr>
          </a:lstStyle>
          <a:p>
            <a:r>
              <a:rPr lang="en-US" dirty="0"/>
              <a:t>$##,###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E49C6D-7098-3049-B6C7-A6F77ACFD4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0302" y="3936205"/>
            <a:ext cx="2377026" cy="87186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smaller description up to four lines of text. Smaller description with four lines of text.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8E74C91C-781F-7C40-8E72-FDE01A40DE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7710" y="3275953"/>
            <a:ext cx="2527935" cy="762432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5400" b="1"/>
            </a:lvl1pPr>
          </a:lstStyle>
          <a:p>
            <a:r>
              <a:rPr lang="en-US" dirty="0"/>
              <a:t>$##,###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6A10D883-38F7-1F43-A5A1-CFFCE94E07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7709" y="3936205"/>
            <a:ext cx="2377026" cy="87186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smaller description up to four lines of text. Smaller description with four lines of text.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FF388F71-CC6B-EC49-AB67-91296BA76C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9007" y="3275953"/>
            <a:ext cx="2527935" cy="762432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5400" b="1"/>
            </a:lvl1pPr>
          </a:lstStyle>
          <a:p>
            <a:r>
              <a:rPr lang="en-US" dirty="0"/>
              <a:t>$##,###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E18BA629-88E2-D74E-9AA4-F63AC0A56F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9006" y="3936205"/>
            <a:ext cx="2377026" cy="87186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smaller description up to four lines of text. Smaller description with four lines of text.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344B60C-165E-3D44-BF0E-81D1E7BF848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1"/>
            <a:ext cx="5172902" cy="2226599"/>
          </a:xfrm>
          <a:prstGeom prst="rect">
            <a:avLst/>
          </a:prstGeom>
        </p:spPr>
        <p:txBody>
          <a:bodyPr bIns="1097280"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728BD85-B440-EE40-BD06-CB280D9AFB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64424"/>
            <a:ext cx="9963417" cy="693575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</p:spTree>
    <p:extLst>
      <p:ext uri="{BB962C8B-B14F-4D97-AF65-F5344CB8AC3E}">
        <p14:creationId xmlns:p14="http://schemas.microsoft.com/office/powerpoint/2010/main" val="453267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arg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431162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FD187B-1DD7-1640-AFFC-735894BF22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0303" y="2767590"/>
            <a:ext cx="3658578" cy="934007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6600" b="1"/>
            </a:lvl1pPr>
          </a:lstStyle>
          <a:p>
            <a:r>
              <a:rPr lang="en-US" dirty="0"/>
              <a:t>$##,###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E49C6D-7098-3049-B6C7-A6F77ACFD4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0302" y="3682142"/>
            <a:ext cx="3164310" cy="117675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smaller description up to four lines of text. Smaller description up to four lines of text. 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FF388F71-CC6B-EC49-AB67-91296BA76C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81585" y="2767590"/>
            <a:ext cx="3658578" cy="934007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6600" b="1"/>
            </a:lvl1pPr>
          </a:lstStyle>
          <a:p>
            <a:r>
              <a:rPr lang="en-US" dirty="0"/>
              <a:t>$##,###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E18BA629-88E2-D74E-9AA4-F63AC0A56F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81584" y="3682142"/>
            <a:ext cx="3164310" cy="117675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smaller description up to four lines of text. Smaller description up to four lines of text.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A500349-F7C8-0D49-9A7D-8621F815AA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64424"/>
            <a:ext cx="9963417" cy="693575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</p:spTree>
    <p:extLst>
      <p:ext uri="{BB962C8B-B14F-4D97-AF65-F5344CB8AC3E}">
        <p14:creationId xmlns:p14="http://schemas.microsoft.com/office/powerpoint/2010/main" val="2087579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arge Numbers –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722140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FD187B-1DD7-1640-AFFC-735894BF22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0303" y="2767590"/>
            <a:ext cx="3256983" cy="934007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6600" b="1"/>
            </a:lvl1pPr>
          </a:lstStyle>
          <a:p>
            <a:r>
              <a:rPr lang="en-US" dirty="0"/>
              <a:t>$##,###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E49C6D-7098-3049-B6C7-A6F77ACFD4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0302" y="3682142"/>
            <a:ext cx="2970412" cy="117675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smaller description up to four lines of text. Smaller description with four lines of text.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FF388F71-CC6B-EC49-AB67-91296BA76C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9929" y="2767590"/>
            <a:ext cx="3256983" cy="934007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6600" b="1"/>
            </a:lvl1pPr>
          </a:lstStyle>
          <a:p>
            <a:r>
              <a:rPr lang="en-US" dirty="0"/>
              <a:t>$##,###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E18BA629-88E2-D74E-9AA4-F63AC0A56F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9928" y="3682142"/>
            <a:ext cx="2970412" cy="117675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smaller description up to four lines of text. Smaller description with four lines of text.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7B977C4-6F34-C846-AF42-4EFED4BCBF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70458" y="-1"/>
            <a:ext cx="2760444" cy="6147535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24392592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Number –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FD187B-1DD7-1640-AFFC-735894BF22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0303" y="2767590"/>
            <a:ext cx="4020999" cy="934007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8000" b="1"/>
            </a:lvl1pPr>
          </a:lstStyle>
          <a:p>
            <a:r>
              <a:rPr lang="en-US" dirty="0"/>
              <a:t>$##,###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E49C6D-7098-3049-B6C7-A6F77ACFD4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0302" y="3682143"/>
            <a:ext cx="4021000" cy="1638888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smaller description up to four lines of text. Smaller description with four lines of text.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D1157E6-F5C7-D743-B11A-25E00BA06CD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44502" y="-1"/>
            <a:ext cx="5486400" cy="6147521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1A6C02-5E94-1D46-9D7D-72BE9072F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24547"/>
            <a:ext cx="5486401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876172-0A73-E049-8BB3-B0B442AAEE0E}"/>
              </a:ext>
            </a:extLst>
          </p:cNvPr>
          <p:cNvCxnSpPr>
            <a:cxnSpLocks/>
          </p:cNvCxnSpPr>
          <p:nvPr userDrawn="1"/>
        </p:nvCxnSpPr>
        <p:spPr>
          <a:xfrm>
            <a:off x="949289" y="2049934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0598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with Top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56E8FA-8147-B24E-A52A-EC8714395921}"/>
              </a:ext>
            </a:extLst>
          </p:cNvPr>
          <p:cNvSpPr/>
          <p:nvPr userDrawn="1"/>
        </p:nvSpPr>
        <p:spPr>
          <a:xfrm>
            <a:off x="2" y="1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EAE22C-30F3-E548-8B2E-4E1330493A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900" y="1698170"/>
            <a:ext cx="10685780" cy="4728755"/>
          </a:xfr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Diagram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733BCA-0C22-3944-B202-18E9ABE0B2F8}"/>
              </a:ext>
            </a:extLst>
          </p:cNvPr>
          <p:cNvCxnSpPr>
            <a:cxnSpLocks/>
          </p:cNvCxnSpPr>
          <p:nvPr userDrawn="1"/>
        </p:nvCxnSpPr>
        <p:spPr>
          <a:xfrm>
            <a:off x="989929" y="1462559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BECC4FD-4102-DB42-A502-C53F971EEB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929" y="569494"/>
            <a:ext cx="10430236" cy="80551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4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insert header text here</a:t>
            </a:r>
          </a:p>
        </p:txBody>
      </p:sp>
    </p:spTree>
    <p:extLst>
      <p:ext uri="{BB962C8B-B14F-4D97-AF65-F5344CB8AC3E}">
        <p14:creationId xmlns:p14="http://schemas.microsoft.com/office/powerpoint/2010/main" val="12655617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with Side Bar Title – No Bottom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56E8FA-8147-B24E-A52A-EC8714395921}"/>
              </a:ext>
            </a:extLst>
          </p:cNvPr>
          <p:cNvSpPr/>
          <p:nvPr userDrawn="1"/>
        </p:nvSpPr>
        <p:spPr>
          <a:xfrm>
            <a:off x="2" y="1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9A3B3E-9DF7-344C-87EB-DB381AF2A936}"/>
              </a:ext>
            </a:extLst>
          </p:cNvPr>
          <p:cNvSpPr/>
          <p:nvPr userDrawn="1"/>
        </p:nvSpPr>
        <p:spPr>
          <a:xfrm flipV="1">
            <a:off x="11164388" y="-2"/>
            <a:ext cx="1027609" cy="61492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CC5D237A-7D40-DD48-8D0E-F8BE87F2F0D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164386" y="357729"/>
            <a:ext cx="1027610" cy="5459596"/>
          </a:xfrm>
        </p:spPr>
        <p:txBody>
          <a:bodyPr vert="eaVert" anchor="ctr">
            <a:no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 text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EAE22C-30F3-E548-8B2E-4E1330493A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900" y="357188"/>
            <a:ext cx="10275888" cy="6069738"/>
          </a:xfr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Diagram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8075081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with Side Ba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56E8FA-8147-B24E-A52A-EC8714395921}"/>
              </a:ext>
            </a:extLst>
          </p:cNvPr>
          <p:cNvSpPr/>
          <p:nvPr userDrawn="1"/>
        </p:nvSpPr>
        <p:spPr>
          <a:xfrm>
            <a:off x="2" y="1"/>
            <a:ext cx="12030903" cy="6149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9A3B3E-9DF7-344C-87EB-DB381AF2A936}"/>
              </a:ext>
            </a:extLst>
          </p:cNvPr>
          <p:cNvSpPr/>
          <p:nvPr userDrawn="1"/>
        </p:nvSpPr>
        <p:spPr>
          <a:xfrm flipV="1">
            <a:off x="11164388" y="-2"/>
            <a:ext cx="1027609" cy="61492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CC5D237A-7D40-DD48-8D0E-F8BE87F2F0D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11164386" y="357729"/>
            <a:ext cx="1027610" cy="5459596"/>
          </a:xfrm>
        </p:spPr>
        <p:txBody>
          <a:bodyPr vert="eaVert" anchor="ctr">
            <a:no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 text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EAE22C-30F3-E548-8B2E-4E1330493A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900" y="357188"/>
            <a:ext cx="10275888" cy="5459597"/>
          </a:xfr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Diagram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6A530CD-AEBF-3841-B788-CD10C31D77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</p:spTree>
    <p:extLst>
      <p:ext uri="{BB962C8B-B14F-4D97-AF65-F5344CB8AC3E}">
        <p14:creationId xmlns:p14="http://schemas.microsoft.com/office/powerpoint/2010/main" val="30854533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with Lef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56E8FA-8147-B24E-A52A-EC8714395921}"/>
              </a:ext>
            </a:extLst>
          </p:cNvPr>
          <p:cNvSpPr/>
          <p:nvPr userDrawn="1"/>
        </p:nvSpPr>
        <p:spPr>
          <a:xfrm>
            <a:off x="2" y="1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1EAE22C-30F3-E548-8B2E-4E1330493A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2068" y="426728"/>
            <a:ext cx="7123611" cy="6000198"/>
          </a:xfrm>
        </p:spPr>
        <p:txBody>
          <a:bodyPr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Diagram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733BCA-0C22-3944-B202-18E9ABE0B2F8}"/>
              </a:ext>
            </a:extLst>
          </p:cNvPr>
          <p:cNvCxnSpPr>
            <a:cxnSpLocks/>
          </p:cNvCxnSpPr>
          <p:nvPr userDrawn="1"/>
        </p:nvCxnSpPr>
        <p:spPr>
          <a:xfrm>
            <a:off x="989929" y="5633965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BECC4FD-4102-DB42-A502-C53F971EEB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929" y="426728"/>
            <a:ext cx="2711214" cy="511968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4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insert header text here</a:t>
            </a:r>
          </a:p>
        </p:txBody>
      </p:sp>
    </p:spTree>
    <p:extLst>
      <p:ext uri="{BB962C8B-B14F-4D97-AF65-F5344CB8AC3E}">
        <p14:creationId xmlns:p14="http://schemas.microsoft.com/office/powerpoint/2010/main" val="10961660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–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F8E07A26-2C2D-F044-AC01-5A74EF346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BE7D98B-35A3-184B-96CF-6719236D34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927F171-EE38-1845-B8FA-098587AF6B4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90600" y="1857984"/>
            <a:ext cx="4656898" cy="38229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Select content type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9E6A7A-AC6A-FF42-B1B6-473E9464E32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696902" y="1857984"/>
            <a:ext cx="4656898" cy="38229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Select content type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179F94C-4CC3-B544-8285-BB6A311A7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header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B4F51C-53B6-794B-AB88-D9854DA69DD0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6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– Info/Half Width 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834C5D-CA5B-464B-8CC2-13FBD49A0A4F}"/>
              </a:ext>
            </a:extLst>
          </p:cNvPr>
          <p:cNvSpPr/>
          <p:nvPr userDrawn="1"/>
        </p:nvSpPr>
        <p:spPr>
          <a:xfrm>
            <a:off x="2" y="1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8774639-703B-F948-BAB5-FCD0306475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73" y="485024"/>
            <a:ext cx="1223225" cy="1298336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5EA325A-CA7A-A945-BDC9-A2782C858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571" y="2108570"/>
            <a:ext cx="5374444" cy="26399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closing line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A924CD7-68AF-4749-A9AD-10341A9CF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71" y="4851769"/>
            <a:ext cx="5374444" cy="3817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B5D8FAA-188E-E54E-86D1-EF1DF577CD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571" y="5249137"/>
            <a:ext cx="5374444" cy="227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i="1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79FEB46-3383-4046-BA53-02F86EA7AF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0946" y="5968983"/>
            <a:ext cx="5063159" cy="227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Email Address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23A3D41-CBA0-A746-8DFA-7C38783FB3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395" y="5646905"/>
            <a:ext cx="228600" cy="228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D304C9D-383B-D74F-B00C-6773E2F956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880" y="5959253"/>
            <a:ext cx="228600" cy="228600"/>
          </a:xfrm>
          <a:prstGeom prst="rect">
            <a:avLst/>
          </a:prstGeom>
        </p:spPr>
      </p:pic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1460B61-FDE6-F643-931F-56BDB9F9E2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44503" y="-1"/>
            <a:ext cx="5486400" cy="6857138"/>
          </a:xfrm>
          <a:prstGeom prst="rect">
            <a:avLst/>
          </a:prstGeom>
        </p:spPr>
        <p:txBody>
          <a:bodyPr bIns="164592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EF68CC6-6F0B-AE41-8DF1-F8C6320767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5811" y="5647970"/>
            <a:ext cx="1987204" cy="227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###.###.####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E4E2CE-B618-0F4F-9114-1B30633B3A2F}"/>
              </a:ext>
            </a:extLst>
          </p:cNvPr>
          <p:cNvSpPr/>
          <p:nvPr userDrawn="1"/>
        </p:nvSpPr>
        <p:spPr>
          <a:xfrm>
            <a:off x="770946" y="5548453"/>
            <a:ext cx="3218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tabLst>
                <a:tab pos="1079500" algn="l"/>
              </a:tabLs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800.297.chfa (2432)  |  direct</a:t>
            </a:r>
          </a:p>
        </p:txBody>
      </p:sp>
    </p:spTree>
    <p:extLst>
      <p:ext uri="{BB962C8B-B14F-4D97-AF65-F5344CB8AC3E}">
        <p14:creationId xmlns:p14="http://schemas.microsoft.com/office/powerpoint/2010/main" val="19337927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out Bottom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56E8FA-8147-B24E-A52A-EC8714395921}"/>
              </a:ext>
            </a:extLst>
          </p:cNvPr>
          <p:cNvSpPr/>
          <p:nvPr userDrawn="1"/>
        </p:nvSpPr>
        <p:spPr>
          <a:xfrm>
            <a:off x="2" y="1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09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ottom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D859902-B006-0349-AB31-4634AACF77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Citation, caption, or notes (optional)</a:t>
            </a:r>
          </a:p>
        </p:txBody>
      </p:sp>
    </p:spTree>
    <p:extLst>
      <p:ext uri="{BB962C8B-B14F-4D97-AF65-F5344CB8AC3E}">
        <p14:creationId xmlns:p14="http://schemas.microsoft.com/office/powerpoint/2010/main" val="42666099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out Bottom Bar – Gray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7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B304CA7-27F2-E244-815F-A1882BF5C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232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566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hart/Graph –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F036-12A4-0849-9DA6-D5A455224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16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81FAB55-288C-FC48-9CC4-FA769A8C31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232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ABCB93-89B4-474B-BD09-C65876AE7ACA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0936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hart/Graph – No Bullets –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F036-12A4-0849-9DA6-D5A455224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16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7388" indent="0">
              <a:buNone/>
              <a:defRPr/>
            </a:lvl4pPr>
            <a:lvl5pPr marL="91598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81FAB55-288C-FC48-9CC4-FA769A8C31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232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1759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hart/Graph – Full Width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15136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F036-12A4-0849-9DA6-D5A4552245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7615136" cy="3816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A910A86-67D6-CF44-9DA2-C879A5D7C6E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70458" y="-1"/>
            <a:ext cx="2760444" cy="6147538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8044778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6A94A8-102A-0741-BB91-5D993B7902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1825625"/>
            <a:ext cx="5029200" cy="3816418"/>
          </a:xfrm>
          <a:prstGeom prst="rect">
            <a:avLst/>
          </a:prstGeom>
        </p:spPr>
        <p:txBody>
          <a:bodyPr numCol="1"/>
          <a:lstStyle>
            <a:lvl3pPr marL="687388" indent="-230188"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57354C3-B35C-6C4C-A53D-4D577CEC04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4600" y="1825625"/>
            <a:ext cx="5029200" cy="3816418"/>
          </a:xfrm>
          <a:prstGeom prst="rect">
            <a:avLst/>
          </a:prstGeom>
        </p:spPr>
        <p:txBody>
          <a:bodyPr numCol="1"/>
          <a:lstStyle>
            <a:lvl3pPr marL="687388" indent="-242888">
              <a:tabLst/>
              <a:defRPr/>
            </a:lvl3pPr>
            <a:lvl4pPr marL="915988" indent="-228600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6C7F60-0CB5-D64E-9B24-6DF9A2978FC7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781EDF41-544D-914F-AABC-BA380BE3F2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15136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980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Two Column with Photo –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AC90EEB-D6C8-A142-B204-7BAB241ECF9F}"/>
              </a:ext>
            </a:extLst>
          </p:cNvPr>
          <p:cNvSpPr/>
          <p:nvPr userDrawn="1"/>
        </p:nvSpPr>
        <p:spPr>
          <a:xfrm>
            <a:off x="6551538" y="0"/>
            <a:ext cx="5486400" cy="6148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6442" y="6138152"/>
            <a:ext cx="3926904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6A94A8-102A-0741-BB91-5D993B7902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2592961"/>
            <a:ext cx="5029200" cy="170666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69C750F-DF36-3642-BEBA-7B94F7824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4095"/>
            <a:ext cx="5511137" cy="17545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D5F4FD-94F2-9C44-9FF8-7A68DE2B07B7}"/>
              </a:ext>
            </a:extLst>
          </p:cNvPr>
          <p:cNvCxnSpPr>
            <a:cxnSpLocks/>
          </p:cNvCxnSpPr>
          <p:nvPr userDrawn="1"/>
        </p:nvCxnSpPr>
        <p:spPr>
          <a:xfrm>
            <a:off x="949289" y="231078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7B52A89-7E84-2248-AC68-FE1B576F58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9288" y="4514472"/>
            <a:ext cx="5146712" cy="2343528"/>
          </a:xfrm>
          <a:prstGeom prst="rect">
            <a:avLst/>
          </a:prstGeom>
        </p:spPr>
        <p:txBody>
          <a:bodyPr bIns="128016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A9B315D-94F8-F149-B5F8-DA3DAFD79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26442" y="1009302"/>
            <a:ext cx="4546204" cy="4632741"/>
          </a:xfrm>
          <a:prstGeom prst="rect">
            <a:avLst/>
          </a:prstGeom>
        </p:spPr>
        <p:txBody>
          <a:bodyPr lIns="0" tIns="0" rIns="0" bIns="0" numCol="1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12620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Two Column with Photo – Larg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AC90EEB-D6C8-A142-B204-7BAB241ECF9F}"/>
              </a:ext>
            </a:extLst>
          </p:cNvPr>
          <p:cNvSpPr/>
          <p:nvPr userDrawn="1"/>
        </p:nvSpPr>
        <p:spPr>
          <a:xfrm>
            <a:off x="6551538" y="0"/>
            <a:ext cx="5486400" cy="61484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6442" y="6138152"/>
            <a:ext cx="3926904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6A94A8-102A-0741-BB91-5D993B7902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2592961"/>
            <a:ext cx="5029200" cy="170666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69C750F-DF36-3642-BEBA-7B94F7824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4095"/>
            <a:ext cx="5511137" cy="17545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D5F4FD-94F2-9C44-9FF8-7A68DE2B07B7}"/>
              </a:ext>
            </a:extLst>
          </p:cNvPr>
          <p:cNvCxnSpPr>
            <a:cxnSpLocks/>
          </p:cNvCxnSpPr>
          <p:nvPr userDrawn="1"/>
        </p:nvCxnSpPr>
        <p:spPr>
          <a:xfrm>
            <a:off x="949289" y="231078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7B52A89-7E84-2248-AC68-FE1B576F58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9288" y="4514472"/>
            <a:ext cx="5146712" cy="2343528"/>
          </a:xfrm>
          <a:prstGeom prst="rect">
            <a:avLst/>
          </a:prstGeom>
        </p:spPr>
        <p:txBody>
          <a:bodyPr bIns="128016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26DC4-21FE-AC45-8E6D-B3F5DC9492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11015" y="81450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FFA05A8-8F82-1141-91A6-49E1D06BAD0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11015" y="128476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FBDBABD-B215-744F-AE43-A186C6A6B6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11015" y="206228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8A77620-8836-BF46-9E3B-EC36DAD64E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11015" y="253254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38B202A-9E29-774A-981E-5BC8B726C4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11015" y="331006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97635E7-8AF1-B24F-85E9-88B1E933F4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11015" y="378032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7D7F794-482A-F64D-AEC0-9BAC7617C1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11015" y="4556443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37337F8-1BE6-1644-B6E1-BB9D814482D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11015" y="5026704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4154377-34E9-9E42-9078-8E35D1E4E2E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27495" y="81450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F2105B8-C8D3-AC4D-8298-5087CDB80AC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27495" y="128476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F6EB346-C1D7-E049-8860-FC575FEC46C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27495" y="206228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21916B3-198F-E046-8E9E-05E81F600DB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27495" y="253254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C5100A7-23BD-F94B-A67D-E35959AD2AC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27495" y="331006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B50474C-D4F4-934E-B130-CA86145278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27495" y="378032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A15EDCF-D675-7A4E-8FD8-608AB23281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27495" y="4556443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AB4423E-39B5-2C46-8D7F-73C651AF266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27495" y="5026704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Descriptor</a:t>
            </a:r>
          </a:p>
        </p:txBody>
      </p:sp>
    </p:spTree>
    <p:extLst>
      <p:ext uri="{BB962C8B-B14F-4D97-AF65-F5344CB8AC3E}">
        <p14:creationId xmlns:p14="http://schemas.microsoft.com/office/powerpoint/2010/main" val="165539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– Info/No 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834C5D-CA5B-464B-8CC2-13FBD49A0A4F}"/>
              </a:ext>
            </a:extLst>
          </p:cNvPr>
          <p:cNvSpPr/>
          <p:nvPr userDrawn="1"/>
        </p:nvSpPr>
        <p:spPr>
          <a:xfrm>
            <a:off x="2" y="1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8774639-703B-F948-BAB5-FCD0306475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73" y="485024"/>
            <a:ext cx="1223225" cy="1298336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5EA325A-CA7A-A945-BDC9-A2782C8581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8571" y="2108570"/>
            <a:ext cx="5374444" cy="26399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insert closing line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A924CD7-68AF-4749-A9AD-10341A9CF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71" y="4851769"/>
            <a:ext cx="5374444" cy="3817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B5D8FAA-188E-E54E-86D1-EF1DF577CD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571" y="5249137"/>
            <a:ext cx="5374444" cy="227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i="1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79FEB46-3383-4046-BA53-02F86EA7AF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0946" y="5968983"/>
            <a:ext cx="5063159" cy="227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Email Address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23A3D41-CBA0-A746-8DFA-7C38783FB3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395" y="5646905"/>
            <a:ext cx="228600" cy="228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D304C9D-383B-D74F-B00C-6773E2F956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880" y="5959253"/>
            <a:ext cx="228600" cy="228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E6B360-ADC1-CC46-84FC-3A5EDA24E4B9}"/>
              </a:ext>
            </a:extLst>
          </p:cNvPr>
          <p:cNvSpPr/>
          <p:nvPr userDrawn="1"/>
        </p:nvSpPr>
        <p:spPr>
          <a:xfrm>
            <a:off x="6544503" y="2"/>
            <a:ext cx="54864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BC994B-168A-6F43-A86C-8816AA6537CF}"/>
              </a:ext>
            </a:extLst>
          </p:cNvPr>
          <p:cNvSpPr/>
          <p:nvPr userDrawn="1"/>
        </p:nvSpPr>
        <p:spPr>
          <a:xfrm>
            <a:off x="6544411" y="6149273"/>
            <a:ext cx="5486400" cy="707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1F8F729-CACF-924E-A2A7-A2075C2A71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5811" y="5647970"/>
            <a:ext cx="1987204" cy="227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###.###.####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BDCA1A-6B14-0E4B-9D47-F04D9D237C2C}"/>
              </a:ext>
            </a:extLst>
          </p:cNvPr>
          <p:cNvSpPr/>
          <p:nvPr userDrawn="1"/>
        </p:nvSpPr>
        <p:spPr>
          <a:xfrm>
            <a:off x="770946" y="5548453"/>
            <a:ext cx="3218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tabLst>
                <a:tab pos="1079500" algn="l"/>
              </a:tabLs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800.297.chfa (2432)  |  direct</a:t>
            </a:r>
          </a:p>
        </p:txBody>
      </p:sp>
    </p:spTree>
    <p:extLst>
      <p:ext uri="{BB962C8B-B14F-4D97-AF65-F5344CB8AC3E}">
        <p14:creationId xmlns:p14="http://schemas.microsoft.com/office/powerpoint/2010/main" val="13139468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– Two Column with Photo – Larg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AC90EEB-D6C8-A142-B204-7BAB241ECF9F}"/>
              </a:ext>
            </a:extLst>
          </p:cNvPr>
          <p:cNvSpPr/>
          <p:nvPr userDrawn="1"/>
        </p:nvSpPr>
        <p:spPr>
          <a:xfrm>
            <a:off x="6551538" y="0"/>
            <a:ext cx="5486400" cy="6148411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6442" y="6138152"/>
            <a:ext cx="3926904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6A94A8-102A-0741-BB91-5D993B7902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2592961"/>
            <a:ext cx="5029200" cy="170666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69C750F-DF36-3642-BEBA-7B94F7824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4095"/>
            <a:ext cx="5511137" cy="17545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D5F4FD-94F2-9C44-9FF8-7A68DE2B07B7}"/>
              </a:ext>
            </a:extLst>
          </p:cNvPr>
          <p:cNvCxnSpPr>
            <a:cxnSpLocks/>
          </p:cNvCxnSpPr>
          <p:nvPr userDrawn="1"/>
        </p:nvCxnSpPr>
        <p:spPr>
          <a:xfrm>
            <a:off x="949289" y="231078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7B52A89-7E84-2248-AC68-FE1B576F58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9288" y="4514472"/>
            <a:ext cx="5146712" cy="2343528"/>
          </a:xfrm>
          <a:prstGeom prst="rect">
            <a:avLst/>
          </a:prstGeom>
        </p:spPr>
        <p:txBody>
          <a:bodyPr bIns="128016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26DC4-21FE-AC45-8E6D-B3F5DC9492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11015" y="81450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FFA05A8-8F82-1141-91A6-49E1D06BAD0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11015" y="128476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FBDBABD-B215-744F-AE43-A186C6A6B6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11015" y="206228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8A77620-8836-BF46-9E3B-EC36DAD64E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11015" y="253254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38B202A-9E29-774A-981E-5BC8B726C4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11015" y="331006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97635E7-8AF1-B24F-85E9-88B1E933F41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11015" y="378032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7D7F794-482A-F64D-AEC0-9BAC7617C1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11015" y="4556443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37337F8-1BE6-1644-B6E1-BB9D814482D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11015" y="5026704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4154377-34E9-9E42-9078-8E35D1E4E2E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27495" y="81450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F2105B8-C8D3-AC4D-8298-5087CDB80AC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27495" y="128476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F6EB346-C1D7-E049-8860-FC575FEC46C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27495" y="206228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21916B3-198F-E046-8E9E-05E81F600DB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27495" y="253254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C5100A7-23BD-F94B-A67D-E35959AD2AC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27495" y="3310067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BB50474C-D4F4-934E-B130-CA86145278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27495" y="3780328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Descriptor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A15EDCF-D675-7A4E-8FD8-608AB23281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27495" y="4556443"/>
            <a:ext cx="2011362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$###.#M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AB4423E-39B5-2C46-8D7F-73C651AF266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27495" y="5026704"/>
            <a:ext cx="2011362" cy="2492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228600" indent="0">
              <a:buNone/>
              <a:defRPr b="1"/>
            </a:lvl2pPr>
            <a:lvl3pPr marL="457200" indent="0">
              <a:buNone/>
              <a:defRPr b="1"/>
            </a:lvl3pPr>
            <a:lvl4pPr marL="687388" indent="0">
              <a:buNone/>
              <a:defRPr b="1"/>
            </a:lvl4pPr>
            <a:lvl5pPr marL="915988" indent="0">
              <a:buNone/>
              <a:defRPr b="1"/>
            </a:lvl5pPr>
          </a:lstStyle>
          <a:p>
            <a:pPr lvl="0"/>
            <a:r>
              <a:rPr lang="en-US" dirty="0"/>
              <a:t>Descriptor</a:t>
            </a:r>
          </a:p>
        </p:txBody>
      </p:sp>
    </p:spTree>
    <p:extLst>
      <p:ext uri="{BB962C8B-B14F-4D97-AF65-F5344CB8AC3E}">
        <p14:creationId xmlns:p14="http://schemas.microsoft.com/office/powerpoint/2010/main" val="29515400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Two Column with Photo –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6442" y="6138152"/>
            <a:ext cx="3926904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7B52A89-7E84-2248-AC68-FE1B576F58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9288" y="4514472"/>
            <a:ext cx="5146712" cy="2343528"/>
          </a:xfrm>
          <a:prstGeom prst="rect">
            <a:avLst/>
          </a:prstGeom>
        </p:spPr>
        <p:txBody>
          <a:bodyPr bIns="128016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A9B315D-94F8-F149-B5F8-DA3DAFD79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26442" y="642026"/>
            <a:ext cx="4416285" cy="5000017"/>
          </a:xfrm>
          <a:prstGeom prst="rect">
            <a:avLst/>
          </a:prstGeom>
        </p:spPr>
        <p:txBody>
          <a:bodyPr lIns="0" tIns="0" rIns="0" bIns="0" numCol="1"/>
          <a:lstStyle>
            <a:lvl1pPr>
              <a:defRPr sz="2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687387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1442268-6D84-984C-8E4E-AC9CE493E7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2592961"/>
            <a:ext cx="5029200" cy="1706662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/>
            </a:lvl1pPr>
            <a:lvl2pPr marL="9525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B6D69C-1EB9-124F-A491-CEB41FD51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4095"/>
            <a:ext cx="5511137" cy="175450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50FDD2-AB1B-E548-85EA-EF44594CB202}"/>
              </a:ext>
            </a:extLst>
          </p:cNvPr>
          <p:cNvCxnSpPr>
            <a:cxnSpLocks/>
          </p:cNvCxnSpPr>
          <p:nvPr userDrawn="1"/>
        </p:nvCxnSpPr>
        <p:spPr>
          <a:xfrm>
            <a:off x="949289" y="231078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3970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Two Column –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6A94A8-102A-0741-BB91-5D993B7902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2529191"/>
            <a:ext cx="5029200" cy="3112852"/>
          </a:xfrm>
          <a:prstGeom prst="rect">
            <a:avLst/>
          </a:prstGeom>
        </p:spPr>
        <p:txBody>
          <a:bodyPr numCol="1"/>
          <a:lstStyle>
            <a:lvl3pPr marL="687388" indent="-242888">
              <a:tabLst/>
              <a:defRPr/>
            </a:lvl3pPr>
            <a:lvl4pPr marL="915988" indent="-228600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57354C3-B35C-6C4C-A53D-4D577CEC04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4600" y="2529191"/>
            <a:ext cx="5029200" cy="3112852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A9A9407-7150-6B41-81F0-D8B49662E6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199" y="1825625"/>
            <a:ext cx="5029200" cy="486383"/>
          </a:xfrm>
          <a:prstGeom prst="rect">
            <a:avLst/>
          </a:prstGeom>
          <a:solidFill>
            <a:schemeClr val="tx2"/>
          </a:solidFill>
        </p:spPr>
        <p:txBody>
          <a:bodyPr lIns="182880" numCol="1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0E0134C-C186-774D-9375-CE1F4180D9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24600" y="1825624"/>
            <a:ext cx="5029200" cy="486383"/>
          </a:xfrm>
          <a:prstGeom prst="rect">
            <a:avLst/>
          </a:prstGeom>
          <a:solidFill>
            <a:schemeClr val="tx2"/>
          </a:solidFill>
        </p:spPr>
        <p:txBody>
          <a:bodyPr lIns="182880" numCol="1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904A44-5E00-AA44-8FF0-D30C6A6ECEFC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AD02D3AE-884D-B84D-90E2-25CBCAA6A8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15136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45785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Two Column – Subhead –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171545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6A94A8-102A-0741-BB91-5D993B7902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2858950"/>
            <a:ext cx="5029200" cy="2831731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57354C3-B35C-6C4C-A53D-4D577CEC04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4600" y="2858950"/>
            <a:ext cx="5029200" cy="2831731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A9A9407-7150-6B41-81F0-D8B49662E6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199" y="2155384"/>
            <a:ext cx="5029200" cy="486383"/>
          </a:xfrm>
          <a:prstGeom prst="rect">
            <a:avLst/>
          </a:prstGeom>
          <a:solidFill>
            <a:schemeClr val="accent2"/>
          </a:solidFill>
        </p:spPr>
        <p:txBody>
          <a:bodyPr lIns="182880" numCol="1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80E0134C-C186-774D-9375-CE1F4180D9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24600" y="2155383"/>
            <a:ext cx="5029200" cy="486383"/>
          </a:xfrm>
          <a:prstGeom prst="rect">
            <a:avLst/>
          </a:prstGeom>
          <a:solidFill>
            <a:schemeClr val="accent3"/>
          </a:solidFill>
        </p:spPr>
        <p:txBody>
          <a:bodyPr lIns="182880" numCol="1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904A44-5E00-AA44-8FF0-D30C6A6ECEFC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D5BB82F-434D-AF45-AA6F-A020B0CA22C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36568" y="0"/>
            <a:ext cx="6696547" cy="1652478"/>
          </a:xfrm>
          <a:prstGeom prst="rect">
            <a:avLst/>
          </a:prstGeom>
        </p:spPr>
        <p:txBody>
          <a:bodyPr bIns="1005840" anchor="ctr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40639285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Citation or Notes (optional)</a:t>
            </a:r>
            <a:endParaRPr lang="en-US" dirty="0"/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6A94A8-102A-0741-BB91-5D993B7902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1825625"/>
            <a:ext cx="3200400" cy="3816418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73D692C-778D-1F4C-BFFC-9B8764A756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5800" y="1825625"/>
            <a:ext cx="3200400" cy="3816418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EB953EE-6034-3E40-B3D8-15E75EFDA4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53400" y="1825625"/>
            <a:ext cx="3200400" cy="3816418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955D0C-1301-104A-9DB5-5B7017B1C88A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A59FCF5-F2C4-EC44-A2E6-F82AC16C0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15136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34045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Two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76226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6A94A8-102A-0741-BB91-5D993B7902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1825625"/>
            <a:ext cx="3432244" cy="3816418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73D692C-778D-1F4C-BFFC-9B8764A756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82182" y="1825625"/>
            <a:ext cx="3432244" cy="3816418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955D0C-1301-104A-9DB5-5B7017B1C88A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F407B86-4AA6-2441-ADA1-EAD123E2FC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70458" y="-1"/>
            <a:ext cx="2760444" cy="6147535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5387257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– Three Column –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96A94A8-102A-0741-BB91-5D993B7902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199" y="2529191"/>
            <a:ext cx="3200400" cy="3112852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73D692C-778D-1F4C-BFFC-9B8764A756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5800" y="2529191"/>
            <a:ext cx="3200400" cy="3112852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EB953EE-6034-3E40-B3D8-15E75EFDA4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53400" y="2529191"/>
            <a:ext cx="3200400" cy="3112852"/>
          </a:xfrm>
          <a:prstGeom prst="rect">
            <a:avLst/>
          </a:prstGeo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B5FF139-A982-4441-A511-219B9101B9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199" y="1825625"/>
            <a:ext cx="3200400" cy="486383"/>
          </a:xfrm>
          <a:prstGeom prst="rect">
            <a:avLst/>
          </a:prstGeom>
          <a:solidFill>
            <a:schemeClr val="tx2"/>
          </a:solidFill>
        </p:spPr>
        <p:txBody>
          <a:bodyPr lIns="182880" numCol="1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8B9B35C-E9FD-6C4C-AB49-453D1F6A5A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95800" y="1825625"/>
            <a:ext cx="3200400" cy="486383"/>
          </a:xfrm>
          <a:prstGeom prst="rect">
            <a:avLst/>
          </a:prstGeom>
          <a:solidFill>
            <a:schemeClr val="tx2"/>
          </a:solidFill>
        </p:spPr>
        <p:txBody>
          <a:bodyPr lIns="182880" numCol="1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3651C10-0CDA-4E4A-85F1-77D01AE5AC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400" y="1825625"/>
            <a:ext cx="3200400" cy="486383"/>
          </a:xfrm>
          <a:prstGeom prst="rect">
            <a:avLst/>
          </a:prstGeom>
          <a:solidFill>
            <a:schemeClr val="tx2"/>
          </a:solidFill>
        </p:spPr>
        <p:txBody>
          <a:bodyPr lIns="182880" numCol="1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52299-C4BC-844D-AD53-C12163CCB2DB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9C5B9FAE-6B87-9C4F-AF90-EB1674CAF9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76226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84752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lock Comparison – Large Numbers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8AA6D76-E6A5-3441-8326-B7C945739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2466"/>
            <a:ext cx="3337560" cy="197551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9C14C0-FCC3-234F-91D9-49CB91C995F9}"/>
              </a:ext>
            </a:extLst>
          </p:cNvPr>
          <p:cNvCxnSpPr>
            <a:cxnSpLocks/>
          </p:cNvCxnSpPr>
          <p:nvPr userDrawn="1"/>
        </p:nvCxnSpPr>
        <p:spPr>
          <a:xfrm>
            <a:off x="949289" y="2740161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578EC99-2F97-264F-849B-A9620F68D3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21213" y="0"/>
            <a:ext cx="3709470" cy="3017517"/>
          </a:xfrm>
          <a:prstGeom prst="rect">
            <a:avLst/>
          </a:prstGeom>
          <a:solidFill>
            <a:schemeClr val="tx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A1D3968-6FAE-854D-A79D-EB539643C5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30683" y="0"/>
            <a:ext cx="3709470" cy="3017517"/>
          </a:xfrm>
          <a:prstGeom prst="rect">
            <a:avLst/>
          </a:prstGeom>
          <a:solidFill>
            <a:schemeClr val="bg1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F036E53-0D5F-BD4A-8962-029ACC6DA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1213" y="3017517"/>
            <a:ext cx="3709470" cy="3130021"/>
          </a:xfrm>
          <a:prstGeom prst="rect">
            <a:avLst/>
          </a:prstGeom>
          <a:solidFill>
            <a:schemeClr val="bg1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088639D-1358-9642-9CB5-3F8A475ED8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30683" y="3017517"/>
            <a:ext cx="3709470" cy="3130021"/>
          </a:xfrm>
          <a:prstGeom prst="rect">
            <a:avLst/>
          </a:prstGeom>
          <a:solidFill>
            <a:schemeClr val="tx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9525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E9855-B9EF-E84C-ABD9-9BC22A90F0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3058183"/>
            <a:ext cx="3337560" cy="21193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2FD0701-1884-AD4D-AA2F-16C0D49BD6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64424"/>
            <a:ext cx="9963417" cy="693575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</p:spTree>
    <p:extLst>
      <p:ext uri="{BB962C8B-B14F-4D97-AF65-F5344CB8AC3E}">
        <p14:creationId xmlns:p14="http://schemas.microsoft.com/office/powerpoint/2010/main" val="17401712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arg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722140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64424"/>
            <a:ext cx="9963417" cy="693575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075D01D2-9CEF-AF4E-B1FE-A48A7353F8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0303" y="2281132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$5.65B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8C6D9553-D786-8549-ADFF-97CA49C8E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0302" y="2890031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D9460560-A806-6C44-803B-A3B48474F20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90303" y="3973745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$479M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4CA446E5-8E47-514F-91D0-910E006847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90302" y="4582644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751A4870-7A6F-414D-9C86-2D3214A94CB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9929" y="2281132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A1/A+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5BE780B2-E51B-8B44-AB66-D1886F4FEC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9928" y="2890031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A6AFAAA6-4E06-7548-92BC-915F6FD6131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89929" y="3973745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176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F97765A6-062D-9B4F-88B2-CBE1441C4D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89928" y="4582644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</p:spTree>
    <p:extLst>
      <p:ext uri="{BB962C8B-B14F-4D97-AF65-F5344CB8AC3E}">
        <p14:creationId xmlns:p14="http://schemas.microsoft.com/office/powerpoint/2010/main" val="36521837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Large Numbers –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722140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FD187B-1DD7-1640-AFFC-735894BF22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0303" y="2281132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$5.65B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E49C6D-7098-3049-B6C7-A6F77ACFD4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0302" y="2890031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8E74C91C-781F-7C40-8E72-FDE01A40DE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90303" y="3973745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$479M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6A10D883-38F7-1F43-A5A1-CFFCE94E07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90302" y="4582644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FF388F71-CC6B-EC49-AB67-91296BA76C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9929" y="2281132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A1/A+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E18BA629-88E2-D74E-9AA4-F63AC0A56F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9928" y="2890031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74E0982C-76CF-9D49-87DA-42B98E7C23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89929" y="3973745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176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D641D120-23F6-3941-9D58-96AA75467F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89928" y="4582644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D4E8E2E-F293-674F-B50B-2C21206187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64424"/>
            <a:ext cx="9963417" cy="693575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FCEA26D-9573-504C-8FB0-B199943F067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70458" y="-1"/>
            <a:ext cx="2760444" cy="6147535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2766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– Info/No 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834C5D-CA5B-464B-8CC2-13FBD49A0A4F}"/>
              </a:ext>
            </a:extLst>
          </p:cNvPr>
          <p:cNvSpPr/>
          <p:nvPr userDrawn="1"/>
        </p:nvSpPr>
        <p:spPr>
          <a:xfrm>
            <a:off x="2" y="1"/>
            <a:ext cx="704703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8774639-703B-F948-BAB5-FCD0306475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73" y="485024"/>
            <a:ext cx="1223225" cy="1298336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A924CD7-68AF-4749-A9AD-10341A9CF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71" y="4851769"/>
            <a:ext cx="5374444" cy="3817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B5D8FAA-188E-E54E-86D1-EF1DF577CD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571" y="5249137"/>
            <a:ext cx="5374444" cy="227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i="1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79FEB46-3383-4046-BA53-02F86EA7AF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0946" y="5968983"/>
            <a:ext cx="5063159" cy="227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Email Address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23A3D41-CBA0-A746-8DFA-7C38783FB3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395" y="5646905"/>
            <a:ext cx="228600" cy="228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D304C9D-383B-D74F-B00C-6773E2F956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2880" y="5959253"/>
            <a:ext cx="228600" cy="228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2E6B360-ADC1-CC46-84FC-3A5EDA24E4B9}"/>
              </a:ext>
            </a:extLst>
          </p:cNvPr>
          <p:cNvSpPr/>
          <p:nvPr userDrawn="1"/>
        </p:nvSpPr>
        <p:spPr>
          <a:xfrm>
            <a:off x="6544503" y="2"/>
            <a:ext cx="54864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BC994B-168A-6F43-A86C-8816AA6537CF}"/>
              </a:ext>
            </a:extLst>
          </p:cNvPr>
          <p:cNvSpPr/>
          <p:nvPr userDrawn="1"/>
        </p:nvSpPr>
        <p:spPr>
          <a:xfrm>
            <a:off x="6544411" y="6149273"/>
            <a:ext cx="5486400" cy="707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1F8F729-CACF-924E-A2A7-A2075C2A71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85811" y="5647970"/>
            <a:ext cx="1987204" cy="227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###.###.####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BDCA1A-6B14-0E4B-9D47-F04D9D237C2C}"/>
              </a:ext>
            </a:extLst>
          </p:cNvPr>
          <p:cNvSpPr/>
          <p:nvPr userDrawn="1"/>
        </p:nvSpPr>
        <p:spPr>
          <a:xfrm>
            <a:off x="770946" y="5548453"/>
            <a:ext cx="3218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tabLst>
                <a:tab pos="1079500" algn="l"/>
              </a:tabLs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800.297.chfa (2432)  |  direct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5867C4F-BE70-4AA1-B73D-7A8DFE0328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7107" y="3162171"/>
            <a:ext cx="5374444" cy="3817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1E725A84-B27D-4DC5-B7E8-F870D329F1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107" y="3559539"/>
            <a:ext cx="5374444" cy="227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i="1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23E40423-0F5C-4847-88C5-D37C0319EB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9482" y="4279385"/>
            <a:ext cx="5063159" cy="227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Email Address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D3B9EB74-9A0E-4B8D-850F-9EF54A3B875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4931" y="3957307"/>
            <a:ext cx="228600" cy="2286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1CAE962-005B-4385-8668-5473F3F2803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1416" y="4269655"/>
            <a:ext cx="228600" cy="228600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342D3FF-9A0B-4543-AC03-384BCFDDD6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84347" y="3958372"/>
            <a:ext cx="1987204" cy="2275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###.###.####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49043C-09C4-42F2-B051-A26C5F7FDE6E}"/>
              </a:ext>
            </a:extLst>
          </p:cNvPr>
          <p:cNvSpPr/>
          <p:nvPr userDrawn="1"/>
        </p:nvSpPr>
        <p:spPr>
          <a:xfrm>
            <a:off x="769482" y="3858855"/>
            <a:ext cx="3218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tabLst>
                <a:tab pos="1079500" algn="l"/>
              </a:tabLs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800.297.chfa (2432)  |  direct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B85F71E0-17CE-411C-8074-5BCAD61339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32184" y="1124483"/>
            <a:ext cx="3529865" cy="82806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5400" i="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857155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 Numbers –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722140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FD187B-1DD7-1640-AFFC-735894BF22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0303" y="2281132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$5.65B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E49C6D-7098-3049-B6C7-A6F77ACFD4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0302" y="2890031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8E74C91C-781F-7C40-8E72-FDE01A40DE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90303" y="3973745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$479M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6A10D883-38F7-1F43-A5A1-CFFCE94E07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90302" y="4582644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FF388F71-CC6B-EC49-AB67-91296BA76C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9929" y="2281132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A1/A+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E18BA629-88E2-D74E-9AA4-F63AC0A56F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9928" y="2890031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74E0982C-76CF-9D49-87DA-42B98E7C23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89929" y="3973745"/>
            <a:ext cx="2970411" cy="613276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4400" b="1"/>
            </a:lvl1pPr>
          </a:lstStyle>
          <a:p>
            <a:pPr lvl="0"/>
            <a:r>
              <a:rPr lang="en-US" dirty="0"/>
              <a:t>176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D641D120-23F6-3941-9D58-96AA75467FF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89928" y="4582644"/>
            <a:ext cx="2970412" cy="739775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three lines of text. Smaller description up to three lines of text.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D4E8E2E-F293-674F-B50B-2C21206187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64424"/>
            <a:ext cx="9963417" cy="693575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pic>
        <p:nvPicPr>
          <p:cNvPr id="16" name="Picture Placeholder 13">
            <a:extLst>
              <a:ext uri="{FF2B5EF4-FFF2-40B4-BE49-F238E27FC236}">
                <a16:creationId xmlns:a16="http://schemas.microsoft.com/office/drawing/2014/main" id="{5304C6EE-90AC-40D8-A666-B8C0E2E253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0458" y="-1"/>
            <a:ext cx="2760444" cy="61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15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Larg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24547"/>
            <a:ext cx="8140431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2049934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FD187B-1DD7-1640-AFFC-735894BF22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0303" y="3275953"/>
            <a:ext cx="2377025" cy="762432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5400" b="1"/>
            </a:lvl1pPr>
          </a:lstStyle>
          <a:p>
            <a:pPr lvl="0"/>
            <a:r>
              <a:rPr lang="en-US" dirty="0"/>
              <a:t>$5.65B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E49C6D-7098-3049-B6C7-A6F77ACFD4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0302" y="3936205"/>
            <a:ext cx="2377026" cy="87186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four lines of text. Smaller description up to four lines of text. 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8E74C91C-781F-7C40-8E72-FDE01A40DE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7710" y="3275953"/>
            <a:ext cx="2377025" cy="762432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5400" b="1"/>
            </a:lvl1pPr>
          </a:lstStyle>
          <a:p>
            <a:pPr lvl="0"/>
            <a:r>
              <a:rPr lang="en-US" dirty="0"/>
              <a:t>$479M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6A10D883-38F7-1F43-A5A1-CFFCE94E07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7709" y="3936205"/>
            <a:ext cx="2377026" cy="87186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four lines of text. Smaller description up to four lines of text. 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FF388F71-CC6B-EC49-AB67-91296BA76C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9007" y="3275953"/>
            <a:ext cx="2377025" cy="762432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5400" b="1"/>
            </a:lvl1pPr>
          </a:lstStyle>
          <a:p>
            <a:pPr lvl="0"/>
            <a:r>
              <a:rPr lang="en-US" dirty="0"/>
              <a:t>A1/A+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E18BA629-88E2-D74E-9AA4-F63AC0A56F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9006" y="3936205"/>
            <a:ext cx="2377026" cy="87186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four lines of text. Smaller description up to four lines of text.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5C2F5DB-6FA7-184F-890C-2050584553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64424"/>
            <a:ext cx="9963417" cy="693575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</p:spTree>
    <p:extLst>
      <p:ext uri="{BB962C8B-B14F-4D97-AF65-F5344CB8AC3E}">
        <p14:creationId xmlns:p14="http://schemas.microsoft.com/office/powerpoint/2010/main" val="17967322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Large Numbers –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24547"/>
            <a:ext cx="5257801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2049934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FD187B-1DD7-1640-AFFC-735894BF22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0303" y="3275953"/>
            <a:ext cx="2377025" cy="762432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5400" b="1"/>
            </a:lvl1pPr>
          </a:lstStyle>
          <a:p>
            <a:pPr lvl="0"/>
            <a:r>
              <a:rPr lang="en-US" dirty="0"/>
              <a:t>$5.65B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E49C6D-7098-3049-B6C7-A6F77ACFD4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0302" y="3936205"/>
            <a:ext cx="2377026" cy="87186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four lines of text. Smaller description up to four lines of text. </a:t>
            </a:r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8E74C91C-781F-7C40-8E72-FDE01A40DE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7710" y="3275953"/>
            <a:ext cx="2377025" cy="762432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5400" b="1"/>
            </a:lvl1pPr>
          </a:lstStyle>
          <a:p>
            <a:pPr lvl="0"/>
            <a:r>
              <a:rPr lang="en-US" dirty="0"/>
              <a:t>$479M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6A10D883-38F7-1F43-A5A1-CFFCE94E07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7709" y="3936205"/>
            <a:ext cx="2377026" cy="87186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four lines of text. Smaller description up to four lines of text. 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FF388F71-CC6B-EC49-AB67-91296BA76C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9007" y="3275953"/>
            <a:ext cx="2377025" cy="762432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5400" b="1"/>
            </a:lvl1pPr>
          </a:lstStyle>
          <a:p>
            <a:pPr lvl="0"/>
            <a:r>
              <a:rPr lang="en-US" dirty="0"/>
              <a:t>A1/A+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E18BA629-88E2-D74E-9AA4-F63AC0A56F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79006" y="3936205"/>
            <a:ext cx="2377026" cy="87186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four lines of text. Smaller description up to four lines of text. 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4344B60C-165E-3D44-BF0E-81D1E7BF848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58000" y="1"/>
            <a:ext cx="5172902" cy="2226599"/>
          </a:xfrm>
          <a:prstGeom prst="rect">
            <a:avLst/>
          </a:prstGeom>
        </p:spPr>
        <p:txBody>
          <a:bodyPr bIns="1097280" anchor="ctr">
            <a:norm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728BD85-B440-EE40-BD06-CB280D9AFB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64424"/>
            <a:ext cx="9963417" cy="693575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</p:spTree>
    <p:extLst>
      <p:ext uri="{BB962C8B-B14F-4D97-AF65-F5344CB8AC3E}">
        <p14:creationId xmlns:p14="http://schemas.microsoft.com/office/powerpoint/2010/main" val="26076853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arg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722140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FD187B-1DD7-1640-AFFC-735894BF22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0303" y="2767590"/>
            <a:ext cx="2970411" cy="934007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$5.65B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E49C6D-7098-3049-B6C7-A6F77ACFD4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0302" y="3682142"/>
            <a:ext cx="2970412" cy="117675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four lines of text. Smaller description up to four lines of text. 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FF388F71-CC6B-EC49-AB67-91296BA76C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9929" y="2767590"/>
            <a:ext cx="2970411" cy="934007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A1/A+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E18BA629-88E2-D74E-9AA4-F63AC0A56F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9928" y="3682142"/>
            <a:ext cx="2970412" cy="117675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four lines of text. Smaller description up to four lines of text.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A500349-F7C8-0D49-9A7D-8621F815AA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64424"/>
            <a:ext cx="9963417" cy="693575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</p:spTree>
    <p:extLst>
      <p:ext uri="{BB962C8B-B14F-4D97-AF65-F5344CB8AC3E}">
        <p14:creationId xmlns:p14="http://schemas.microsoft.com/office/powerpoint/2010/main" val="37825657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Large Numbers –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6619-5AD7-BA48-AEAA-BEEE48ECF9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722140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A1F66D-F799-5648-974B-EC9C115FD13E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FD187B-1DD7-1640-AFFC-735894BF22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0303" y="2767590"/>
            <a:ext cx="2970411" cy="934007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$5.65B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E49C6D-7098-3049-B6C7-A6F77ACFD4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0302" y="3682142"/>
            <a:ext cx="2970412" cy="117675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four lines of text. Smaller description up to four lines of text. </a:t>
            </a:r>
          </a:p>
        </p:txBody>
      </p:sp>
      <p:sp>
        <p:nvSpPr>
          <p:cNvPr id="36" name="Text Placeholder 23">
            <a:extLst>
              <a:ext uri="{FF2B5EF4-FFF2-40B4-BE49-F238E27FC236}">
                <a16:creationId xmlns:a16="http://schemas.microsoft.com/office/drawing/2014/main" id="{FF388F71-CC6B-EC49-AB67-91296BA76C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9929" y="2767590"/>
            <a:ext cx="2970411" cy="934007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A1/A+</a:t>
            </a:r>
          </a:p>
        </p:txBody>
      </p:sp>
      <p:sp>
        <p:nvSpPr>
          <p:cNvPr id="37" name="Text Placeholder 25">
            <a:extLst>
              <a:ext uri="{FF2B5EF4-FFF2-40B4-BE49-F238E27FC236}">
                <a16:creationId xmlns:a16="http://schemas.microsoft.com/office/drawing/2014/main" id="{E18BA629-88E2-D74E-9AA4-F63AC0A56F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9928" y="3682142"/>
            <a:ext cx="2970412" cy="1176751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four lines of text. Smaller description up to four lines of text.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7B977C4-6F34-C846-AF42-4EFED4BCBF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70458" y="-1"/>
            <a:ext cx="2760444" cy="6147535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13960029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Large Numbers –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74F5D5F-27DC-544C-81F3-6C983A799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  <p:pic>
        <p:nvPicPr>
          <p:cNvPr id="9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2765625-B584-FF43-85EB-12CD46FA9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2FD187B-1DD7-1640-AFFC-735894BF22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0303" y="2767590"/>
            <a:ext cx="4020999" cy="934007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indent="0">
              <a:buNone/>
              <a:defRPr sz="8000" b="1"/>
            </a:lvl1pPr>
          </a:lstStyle>
          <a:p>
            <a:pPr lvl="0"/>
            <a:r>
              <a:rPr lang="en-US" dirty="0"/>
              <a:t>$5.65B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4E49C6D-7098-3049-B6C7-A6F77ACFD4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0302" y="3682143"/>
            <a:ext cx="4021000" cy="1638888"/>
          </a:xfrm>
          <a:prstGeom prst="rect">
            <a:avLst/>
          </a:prstGeom>
          <a:solidFill>
            <a:schemeClr val="bg1"/>
          </a:solidFill>
          <a:effectLst>
            <a:outerShdw dist="342900" dir="10800000" algn="r" rotWithShape="0">
              <a:schemeClr val="tx2"/>
            </a:outerShdw>
          </a:effectLst>
        </p:spPr>
        <p:txBody>
          <a:bodyPr lIns="13716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Smaller description up to four lines of text. Smaller description up to four lines of text.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D1157E6-F5C7-D743-B11A-25E00BA06CD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44502" y="-1"/>
            <a:ext cx="5486400" cy="6147521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1A6C02-5E94-1D46-9D7D-72BE9072F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824547"/>
            <a:ext cx="5582055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876172-0A73-E049-8BB3-B0B442AAEE0E}"/>
              </a:ext>
            </a:extLst>
          </p:cNvPr>
          <p:cNvCxnSpPr>
            <a:cxnSpLocks/>
          </p:cNvCxnSpPr>
          <p:nvPr userDrawn="1"/>
        </p:nvCxnSpPr>
        <p:spPr>
          <a:xfrm>
            <a:off x="949289" y="2049934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5976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– Half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F8E07A26-2C2D-F044-AC01-5A74EF346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146A21-66C0-4042-9688-44F12757DC13}"/>
              </a:ext>
            </a:extLst>
          </p:cNvPr>
          <p:cNvCxnSpPr>
            <a:cxnSpLocks/>
          </p:cNvCxnSpPr>
          <p:nvPr userDrawn="1"/>
        </p:nvCxnSpPr>
        <p:spPr>
          <a:xfrm>
            <a:off x="989929" y="1935802"/>
            <a:ext cx="501825" cy="0"/>
          </a:xfrm>
          <a:prstGeom prst="line">
            <a:avLst/>
          </a:prstGeom>
          <a:ln w="28575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BE7D98B-35A3-184B-96CF-6719236D34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Photo Caption (optional)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54DA66-ACDF-B744-87E8-AC5DC20185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9929" y="321037"/>
            <a:ext cx="4657570" cy="152721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75000"/>
              </a:lnSpc>
              <a:buNone/>
              <a:defRPr sz="44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header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927F171-EE38-1845-B8FA-098587AF6B4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90600" y="2157989"/>
            <a:ext cx="4656898" cy="3522962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Select content type 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3AEA5B4-8442-6642-B7C0-334196BF6ED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44502" y="-1"/>
            <a:ext cx="5486400" cy="6147521"/>
          </a:xfrm>
          <a:prstGeom prst="rect">
            <a:avLst/>
          </a:prstGeom>
        </p:spPr>
        <p:txBody>
          <a:bodyPr bIns="1828800" anchor="ctr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Image Icon </a:t>
            </a:r>
            <a:br>
              <a:rPr lang="en-US" dirty="0"/>
            </a:br>
            <a:r>
              <a:rPr lang="en-US" dirty="0"/>
              <a:t>to Place Photo Here</a:t>
            </a:r>
            <a:br>
              <a:rPr lang="en-US" dirty="0"/>
            </a:br>
            <a:r>
              <a:rPr lang="en-US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434014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 –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F8E07A26-2C2D-F044-AC01-5A74EF346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BE7D98B-35A3-184B-96CF-6719236D34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Photo Caption (optional)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927F171-EE38-1845-B8FA-098587AF6B4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90600" y="1857984"/>
            <a:ext cx="4656898" cy="38229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Select content type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9E6A7A-AC6A-FF42-B1B6-473E9464E32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696902" y="1857984"/>
            <a:ext cx="4656898" cy="38229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Select content type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179F94C-4CC3-B544-8285-BB6A311A7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232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B4F51C-53B6-794B-AB88-D9854DA69DD0}"/>
              </a:ext>
            </a:extLst>
          </p:cNvPr>
          <p:cNvCxnSpPr>
            <a:cxnSpLocks/>
          </p:cNvCxnSpPr>
          <p:nvPr userDrawn="1"/>
        </p:nvCxnSpPr>
        <p:spPr>
          <a:xfrm>
            <a:off x="949289" y="1590512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597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Bottom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D859902-B006-0349-AB31-4634AACF77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9929" y="6138152"/>
            <a:ext cx="9963417" cy="719848"/>
          </a:xfrm>
          <a:prstGeom prst="rect">
            <a:avLst/>
          </a:prstGeom>
          <a:noFill/>
        </p:spPr>
        <p:txBody>
          <a:bodyPr lIns="0" tIns="91440" rIns="91440" bIns="91440" anchor="ctr"/>
          <a:lstStyle>
            <a:lvl1pPr marL="0" indent="0">
              <a:buNone/>
              <a:defRPr sz="1600" i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Citation or Notes (optional)</a:t>
            </a:r>
          </a:p>
        </p:txBody>
      </p:sp>
    </p:spTree>
    <p:extLst>
      <p:ext uri="{BB962C8B-B14F-4D97-AF65-F5344CB8AC3E}">
        <p14:creationId xmlns:p14="http://schemas.microsoft.com/office/powerpoint/2010/main" val="42941492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out Bottom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56E8FA-8147-B24E-A52A-EC8714395921}"/>
              </a:ext>
            </a:extLst>
          </p:cNvPr>
          <p:cNvSpPr/>
          <p:nvPr userDrawn="1"/>
        </p:nvSpPr>
        <p:spPr>
          <a:xfrm>
            <a:off x="2" y="1"/>
            <a:ext cx="12030903" cy="6857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64A52-008C-274A-8DCD-C96B0BBBA9A9}"/>
              </a:ext>
            </a:extLst>
          </p:cNvPr>
          <p:cNvSpPr/>
          <p:nvPr userDrawn="1"/>
        </p:nvSpPr>
        <p:spPr>
          <a:xfrm>
            <a:off x="11189776" y="6148412"/>
            <a:ext cx="841129" cy="70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544DCF2-DA27-444D-9E72-558D0A0F7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165" y="6278594"/>
            <a:ext cx="441960" cy="46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6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6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3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1D19C2-CA08-2044-9C25-65B213BA2F35}"/>
              </a:ext>
            </a:extLst>
          </p:cNvPr>
          <p:cNvSpPr/>
          <p:nvPr userDrawn="1"/>
        </p:nvSpPr>
        <p:spPr>
          <a:xfrm>
            <a:off x="2" y="6148412"/>
            <a:ext cx="12030903" cy="70786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08FFD-3D61-5B4F-B727-62FE60C84107}"/>
              </a:ext>
            </a:extLst>
          </p:cNvPr>
          <p:cNvSpPr/>
          <p:nvPr userDrawn="1"/>
        </p:nvSpPr>
        <p:spPr>
          <a:xfrm>
            <a:off x="12030907" y="2"/>
            <a:ext cx="161093" cy="6147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473DCD-F289-C346-B54E-88B371A111F1}"/>
              </a:ext>
            </a:extLst>
          </p:cNvPr>
          <p:cNvSpPr/>
          <p:nvPr userDrawn="1"/>
        </p:nvSpPr>
        <p:spPr>
          <a:xfrm>
            <a:off x="12030904" y="6147551"/>
            <a:ext cx="161093" cy="709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49B1CFE-B602-CA47-B9D7-F1753C23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32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07F801-03BD-7D4C-9474-B0E17919A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51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55" r:id="rId2"/>
    <p:sldLayoutId id="2147483840" r:id="rId3"/>
    <p:sldLayoutId id="2147483729" r:id="rId4"/>
    <p:sldLayoutId id="2147483841" r:id="rId5"/>
    <p:sldLayoutId id="2147483756" r:id="rId6"/>
    <p:sldLayoutId id="2147483740" r:id="rId7"/>
    <p:sldLayoutId id="2147483741" r:id="rId8"/>
    <p:sldLayoutId id="2147483852" r:id="rId9"/>
    <p:sldLayoutId id="2147483742" r:id="rId10"/>
    <p:sldLayoutId id="2147483743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  <p:sldLayoutId id="2147483990" r:id="rId19"/>
    <p:sldLayoutId id="2147483991" r:id="rId20"/>
    <p:sldLayoutId id="2147483992" r:id="rId2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1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37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15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30188" algn="l" defTabSz="91437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15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5988" indent="-228600" algn="l" defTabSz="91437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15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28600" algn="l" defTabSz="91437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15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7FDDD-57FC-244F-A1F8-623EFA3AF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78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2D9AE-0EA4-F44B-B837-92BD9264E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CCE64-2DE3-5149-A03B-C071A7A51988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E7046-0E70-9F4E-91F0-671643073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40623-2C06-F647-8CD9-EFB665ADA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DB402-85A6-344A-88A7-F901A2159A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775EA8A-ED24-DD40-A65B-6A2CB25B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32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1F3B6-4175-4A4C-81A7-B8DEE1310145}"/>
              </a:ext>
            </a:extLst>
          </p:cNvPr>
          <p:cNvSpPr/>
          <p:nvPr userDrawn="1"/>
        </p:nvSpPr>
        <p:spPr>
          <a:xfrm>
            <a:off x="2" y="6149273"/>
            <a:ext cx="12030903" cy="70786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7354BB-29CF-D842-BABE-4E1BDA437A67}"/>
              </a:ext>
            </a:extLst>
          </p:cNvPr>
          <p:cNvSpPr/>
          <p:nvPr userDrawn="1"/>
        </p:nvSpPr>
        <p:spPr>
          <a:xfrm>
            <a:off x="12030907" y="2"/>
            <a:ext cx="166983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56B6B5-F2AC-C048-B2F3-23277D8CB877}"/>
              </a:ext>
            </a:extLst>
          </p:cNvPr>
          <p:cNvSpPr/>
          <p:nvPr userDrawn="1"/>
        </p:nvSpPr>
        <p:spPr>
          <a:xfrm>
            <a:off x="12030904" y="6149273"/>
            <a:ext cx="166987" cy="707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3035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33" r:id="rId3"/>
    <p:sldLayoutId id="2147483808" r:id="rId4"/>
    <p:sldLayoutId id="2147483849" r:id="rId5"/>
    <p:sldLayoutId id="2147483751" r:id="rId6"/>
    <p:sldLayoutId id="2147483753" r:id="rId7"/>
    <p:sldLayoutId id="2147483850" r:id="rId8"/>
    <p:sldLayoutId id="2147483851" r:id="rId9"/>
    <p:sldLayoutId id="2147483752" r:id="rId10"/>
    <p:sldLayoutId id="2147483754" r:id="rId11"/>
    <p:sldLayoutId id="2147483757" r:id="rId12"/>
    <p:sldLayoutId id="2147483758" r:id="rId13"/>
    <p:sldLayoutId id="2147483809" r:id="rId14"/>
    <p:sldLayoutId id="2147483813" r:id="rId15"/>
    <p:sldLayoutId id="2147483814" r:id="rId16"/>
    <p:sldLayoutId id="2147483816" r:id="rId17"/>
    <p:sldLayoutId id="2147483810" r:id="rId18"/>
    <p:sldLayoutId id="2147483812" r:id="rId19"/>
    <p:sldLayoutId id="2147483843" r:id="rId20"/>
    <p:sldLayoutId id="2147483844" r:id="rId21"/>
    <p:sldLayoutId id="2147483815" r:id="rId22"/>
    <p:sldLayoutId id="2147483817" r:id="rId23"/>
    <p:sldLayoutId id="2147483842" r:id="rId24"/>
    <p:sldLayoutId id="2147483791" r:id="rId25"/>
    <p:sldLayoutId id="2147483792" r:id="rId26"/>
    <p:sldLayoutId id="2147483831" r:id="rId27"/>
    <p:sldLayoutId id="2147483832" r:id="rId28"/>
    <p:sldLayoutId id="2147483712" r:id="rId29"/>
    <p:sldLayoutId id="2147483744" r:id="rId30"/>
    <p:sldLayoutId id="2147483709" r:id="rId31"/>
    <p:sldLayoutId id="2147483720" r:id="rId32"/>
    <p:sldLayoutId id="2147483722" r:id="rId33"/>
    <p:sldLayoutId id="2147483755" r:id="rId34"/>
    <p:sldLayoutId id="2147483718" r:id="rId35"/>
    <p:sldLayoutId id="2147483759" r:id="rId36"/>
    <p:sldLayoutId id="2147483820" r:id="rId37"/>
    <p:sldLayoutId id="2147483821" r:id="rId38"/>
    <p:sldLayoutId id="2147483822" r:id="rId39"/>
    <p:sldLayoutId id="2147483823" r:id="rId40"/>
    <p:sldLayoutId id="2147483824" r:id="rId41"/>
    <p:sldLayoutId id="2147483825" r:id="rId42"/>
    <p:sldLayoutId id="2147483826" r:id="rId43"/>
    <p:sldLayoutId id="2147483846" r:id="rId44"/>
    <p:sldLayoutId id="2147483717" r:id="rId45"/>
    <p:sldLayoutId id="2147483848" r:id="rId46"/>
    <p:sldLayoutId id="2147483847" r:id="rId47"/>
    <p:sldLayoutId id="2147483828" r:id="rId48"/>
    <p:sldLayoutId id="2147483845" r:id="rId49"/>
    <p:sldLayoutId id="2147483685" r:id="rId50"/>
    <p:sldLayoutId id="2147483715" r:id="rId51"/>
  </p:sldLayoutIdLst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1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15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3018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15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5988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15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15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7FDDD-57FC-244F-A1F8-623EFA3AF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78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2D9AE-0EA4-F44B-B837-92BD9264E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CCE64-2DE3-5149-A03B-C071A7A51988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E7046-0E70-9F4E-91F0-671643073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40623-2C06-F647-8CD9-EFB665ADA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DB402-85A6-344A-88A7-F901A2159A2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775EA8A-ED24-DD40-A65B-6A2CB25B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32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1F3B6-4175-4A4C-81A7-B8DEE1310145}"/>
              </a:ext>
            </a:extLst>
          </p:cNvPr>
          <p:cNvSpPr/>
          <p:nvPr userDrawn="1"/>
        </p:nvSpPr>
        <p:spPr>
          <a:xfrm>
            <a:off x="2" y="6149273"/>
            <a:ext cx="12030903" cy="70786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7354BB-29CF-D842-BABE-4E1BDA437A67}"/>
              </a:ext>
            </a:extLst>
          </p:cNvPr>
          <p:cNvSpPr/>
          <p:nvPr userDrawn="1"/>
        </p:nvSpPr>
        <p:spPr>
          <a:xfrm>
            <a:off x="12030907" y="2"/>
            <a:ext cx="166983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56B6B5-F2AC-C048-B2F3-23277D8CB877}"/>
              </a:ext>
            </a:extLst>
          </p:cNvPr>
          <p:cNvSpPr/>
          <p:nvPr userDrawn="1"/>
        </p:nvSpPr>
        <p:spPr>
          <a:xfrm>
            <a:off x="12030904" y="6149273"/>
            <a:ext cx="166987" cy="707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8337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981" r:id="rId18"/>
    <p:sldLayoutId id="2147483885" r:id="rId19"/>
    <p:sldLayoutId id="2147483886" r:id="rId20"/>
    <p:sldLayoutId id="2147483887" r:id="rId21"/>
    <p:sldLayoutId id="2147483888" r:id="rId22"/>
    <p:sldLayoutId id="2147483889" r:id="rId23"/>
    <p:sldLayoutId id="2147483890" r:id="rId24"/>
    <p:sldLayoutId id="2147483891" r:id="rId25"/>
    <p:sldLayoutId id="2147483892" r:id="rId26"/>
    <p:sldLayoutId id="2147483893" r:id="rId27"/>
  </p:sldLayoutIdLst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15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15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3018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15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5988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15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15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1D19C2-CA08-2044-9C25-65B213BA2F35}"/>
              </a:ext>
            </a:extLst>
          </p:cNvPr>
          <p:cNvSpPr/>
          <p:nvPr userDrawn="1"/>
        </p:nvSpPr>
        <p:spPr>
          <a:xfrm>
            <a:off x="2" y="6148412"/>
            <a:ext cx="12030903" cy="70786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08FFD-3D61-5B4F-B727-62FE60C84107}"/>
              </a:ext>
            </a:extLst>
          </p:cNvPr>
          <p:cNvSpPr/>
          <p:nvPr userDrawn="1"/>
        </p:nvSpPr>
        <p:spPr>
          <a:xfrm>
            <a:off x="12030907" y="2"/>
            <a:ext cx="161093" cy="6147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473DCD-F289-C346-B54E-88B371A111F1}"/>
              </a:ext>
            </a:extLst>
          </p:cNvPr>
          <p:cNvSpPr/>
          <p:nvPr userDrawn="1"/>
        </p:nvSpPr>
        <p:spPr>
          <a:xfrm>
            <a:off x="12030904" y="6147551"/>
            <a:ext cx="161093" cy="7095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49B1CFE-B602-CA47-B9D7-F1753C23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32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07F801-03BD-7D4C-9474-B0E17919A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21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978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8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  <p:sldLayoutId id="2147483928" r:id="rId19"/>
    <p:sldLayoutId id="2147483929" r:id="rId20"/>
    <p:sldLayoutId id="2147483930" r:id="rId21"/>
    <p:sldLayoutId id="2147483931" r:id="rId22"/>
    <p:sldLayoutId id="2147483932" r:id="rId23"/>
    <p:sldLayoutId id="2147483933" r:id="rId24"/>
    <p:sldLayoutId id="2147483934" r:id="rId25"/>
    <p:sldLayoutId id="2147483935" r:id="rId26"/>
    <p:sldLayoutId id="2147483936" r:id="rId27"/>
    <p:sldLayoutId id="2147483937" r:id="rId28"/>
    <p:sldLayoutId id="2147483938" r:id="rId29"/>
    <p:sldLayoutId id="2147483939" r:id="rId30"/>
    <p:sldLayoutId id="2147483940" r:id="rId31"/>
    <p:sldLayoutId id="2147483980" r:id="rId32"/>
    <p:sldLayoutId id="2147483941" r:id="rId33"/>
    <p:sldLayoutId id="2147483982" r:id="rId3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30188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5988" indent="-22860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2860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sv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18" Type="http://schemas.openxmlformats.org/officeDocument/2006/relationships/image" Target="../media/image32.png"/><Relationship Id="rId3" Type="http://schemas.openxmlformats.org/officeDocument/2006/relationships/image" Target="../media/image68.png"/><Relationship Id="rId7" Type="http://schemas.openxmlformats.org/officeDocument/2006/relationships/image" Target="../media/image72.svg"/><Relationship Id="rId12" Type="http://schemas.openxmlformats.org/officeDocument/2006/relationships/image" Target="../media/image77.png"/><Relationship Id="rId17" Type="http://schemas.openxmlformats.org/officeDocument/2006/relationships/image" Target="../media/image82.sv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5" Type="http://schemas.openxmlformats.org/officeDocument/2006/relationships/image" Target="../media/image80.svg"/><Relationship Id="rId10" Type="http://schemas.openxmlformats.org/officeDocument/2006/relationships/image" Target="../media/image75.png"/><Relationship Id="rId19" Type="http://schemas.openxmlformats.org/officeDocument/2006/relationships/image" Target="../media/image83.sv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85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9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F8A215D-DA78-46CF-B068-9F4DBEF0BF3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"/>
          <a:stretch/>
        </p:blipFill>
        <p:spPr>
          <a:xfrm>
            <a:off x="6544503" y="-1"/>
            <a:ext cx="5486400" cy="6857138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ED86E3B-D5EF-42ED-B6AF-198328D3B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571" y="2610996"/>
            <a:ext cx="5747993" cy="2257111"/>
          </a:xfrm>
        </p:spPr>
        <p:txBody>
          <a:bodyPr>
            <a:normAutofit/>
          </a:bodyPr>
          <a:lstStyle/>
          <a:p>
            <a:r>
              <a:rPr lang="en-US" sz="4800" dirty="0"/>
              <a:t>how can </a:t>
            </a:r>
            <a:r>
              <a:rPr lang="en-US" sz="4800" dirty="0" err="1"/>
              <a:t>i</a:t>
            </a:r>
            <a:r>
              <a:rPr lang="en-US" sz="4800" dirty="0"/>
              <a:t> encourage affordable housing for my community?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B49E3E6-F825-48B4-BD0B-37CDA532A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Tim Dolan, </a:t>
            </a:r>
            <a:r>
              <a:rPr lang="en-US" i="1" dirty="0"/>
              <a:t>Senior Commercial Loan Officer </a:t>
            </a:r>
          </a:p>
          <a:p>
            <a:r>
              <a:rPr lang="en-US" dirty="0"/>
              <a:t>Alliance Summit, September 15,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5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6EBBF-04D6-4E57-80CB-C754A30669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discovery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003DA4-47DE-4664-969B-928F4A741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994" y="4693752"/>
            <a:ext cx="5374444" cy="90740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993479A-3D1D-4743-8B0B-AC30D5D54E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096E9E83-710F-4C7E-AAA3-2FAAAAD663EF}"/>
              </a:ext>
            </a:extLst>
          </p:cNvPr>
          <p:cNvSpPr/>
          <p:nvPr/>
        </p:nvSpPr>
        <p:spPr>
          <a:xfrm rot="17525221">
            <a:off x="524518" y="-1075686"/>
            <a:ext cx="3466420" cy="3466420"/>
          </a:xfrm>
          <a:prstGeom prst="chord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81FD485-2409-4C52-AC58-594811B94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1286">
            <a:off x="1522518" y="451470"/>
            <a:ext cx="1406919" cy="140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8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6F23D-9CB7-4303-8213-A20ADF6963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13 interviews with ND housing and advocacy organizations</a:t>
            </a:r>
          </a:p>
          <a:p>
            <a:endParaRPr lang="en-US" dirty="0"/>
          </a:p>
        </p:txBody>
      </p:sp>
      <p:sp>
        <p:nvSpPr>
          <p:cNvPr id="14" name="Rectangle 13" descr="House">
            <a:extLst>
              <a:ext uri="{FF2B5EF4-FFF2-40B4-BE49-F238E27FC236}">
                <a16:creationId xmlns:a16="http://schemas.microsoft.com/office/drawing/2014/main" id="{F9D7235F-6A1B-482C-B0C3-38CFC094B982}"/>
              </a:ext>
            </a:extLst>
          </p:cNvPr>
          <p:cNvSpPr/>
          <p:nvPr/>
        </p:nvSpPr>
        <p:spPr>
          <a:xfrm>
            <a:off x="6046787" y="542066"/>
            <a:ext cx="766210" cy="76621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A4DEA-4CFD-4D28-A20C-7117CF58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conducted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C35FA9-625A-4B0C-9C14-509F135EE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Researched existing and under-development example communities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2C1F30-44ED-4B78-8C59-256FE931E0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In-depth review </a:t>
            </a:r>
            <a:br>
              <a:rPr lang="en-US" dirty="0"/>
            </a:br>
            <a:r>
              <a:rPr lang="en-US" dirty="0"/>
              <a:t>of existing literature </a:t>
            </a:r>
            <a:br>
              <a:rPr lang="en-US" dirty="0"/>
            </a:br>
            <a:r>
              <a:rPr lang="en-US" dirty="0"/>
              <a:t>and data surrounding this issue 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4DD2D4-0759-4BB8-8038-B27405AFA8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86 responses </a:t>
            </a:r>
            <a:br>
              <a:rPr lang="en-US" dirty="0"/>
            </a:br>
            <a:r>
              <a:rPr lang="en-US" dirty="0"/>
              <a:t>to our voice of </a:t>
            </a:r>
            <a:br>
              <a:rPr lang="en-US" dirty="0"/>
            </a:br>
            <a:r>
              <a:rPr lang="en-US" dirty="0"/>
              <a:t>customer survey</a:t>
            </a:r>
          </a:p>
        </p:txBody>
      </p:sp>
      <p:sp>
        <p:nvSpPr>
          <p:cNvPr id="11" name="Rectangle 10" descr="Books on Shelf">
            <a:extLst>
              <a:ext uri="{FF2B5EF4-FFF2-40B4-BE49-F238E27FC236}">
                <a16:creationId xmlns:a16="http://schemas.microsoft.com/office/drawing/2014/main" id="{F46DDB1A-2DD1-4020-A4BE-45B8DE797EFE}"/>
              </a:ext>
            </a:extLst>
          </p:cNvPr>
          <p:cNvSpPr/>
          <p:nvPr/>
        </p:nvSpPr>
        <p:spPr>
          <a:xfrm>
            <a:off x="6015567" y="3308351"/>
            <a:ext cx="930780" cy="93078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 descr="Bar chart">
            <a:extLst>
              <a:ext uri="{FF2B5EF4-FFF2-40B4-BE49-F238E27FC236}">
                <a16:creationId xmlns:a16="http://schemas.microsoft.com/office/drawing/2014/main" id="{ACC3B743-2AAB-4A50-96EC-7D555457D857}"/>
              </a:ext>
            </a:extLst>
          </p:cNvPr>
          <p:cNvSpPr/>
          <p:nvPr/>
        </p:nvSpPr>
        <p:spPr>
          <a:xfrm>
            <a:off x="9715019" y="3429000"/>
            <a:ext cx="851396" cy="851396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 descr="City">
            <a:extLst>
              <a:ext uri="{FF2B5EF4-FFF2-40B4-BE49-F238E27FC236}">
                <a16:creationId xmlns:a16="http://schemas.microsoft.com/office/drawing/2014/main" id="{4A76A9F4-7A79-47E6-B130-FA5B36473EEE}"/>
              </a:ext>
            </a:extLst>
          </p:cNvPr>
          <p:cNvSpPr/>
          <p:nvPr/>
        </p:nvSpPr>
        <p:spPr>
          <a:xfrm>
            <a:off x="9759720" y="542066"/>
            <a:ext cx="851396" cy="851396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16" descr="A picture containing floor, black&#10;&#10;Description automatically generated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DCF65E8-2EA3-42B4-A889-61665949A0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762" y="3006912"/>
            <a:ext cx="3709469" cy="3157537"/>
          </a:xfrm>
          <a:prstGeom prst="actionButtonBlank">
            <a:avLst/>
          </a:prstGeom>
        </p:spPr>
      </p:pic>
    </p:spTree>
    <p:extLst>
      <p:ext uri="{BB962C8B-B14F-4D97-AF65-F5344CB8AC3E}">
        <p14:creationId xmlns:p14="http://schemas.microsoft.com/office/powerpoint/2010/main" val="25189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C49F3E-7717-41BB-BDA5-FC841C51211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331758" y="374650"/>
            <a:ext cx="2784475" cy="2857500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18D8A0-88E2-4BC4-B3E5-D6A923CA0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443" y="3729259"/>
            <a:ext cx="3381848" cy="2806484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550D29-7CBF-499B-B354-BCCBEC505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199" y="571103"/>
            <a:ext cx="3312335" cy="2722109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F799B2-98DD-4EC7-BECA-F2D1DA0DD7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208" y="3720691"/>
            <a:ext cx="2718204" cy="2806484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5CE200-0E4C-40B7-AD22-3E0ED583C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798" y="632202"/>
            <a:ext cx="3450838" cy="2722109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FB25C4-58DD-4073-9711-11C3959E74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088" t="18272" r="11477" b="20875"/>
          <a:stretch/>
        </p:blipFill>
        <p:spPr>
          <a:xfrm>
            <a:off x="431798" y="3760943"/>
            <a:ext cx="3505223" cy="2722109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0C5DEA-01EA-4062-BE16-F37E698100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5921" y="205965"/>
            <a:ext cx="4960159" cy="6446069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805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A783AFF2-578D-4DC9-87F7-EEC0C30A5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675"/>
            <a:ext cx="5536963" cy="6216650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6204EE2-8778-48EC-AC43-BC3238535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63" y="320675"/>
            <a:ext cx="5522177" cy="62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9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3A09EF9D-EB56-46BA-8F71-EE5081A5F00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0400" y="415925"/>
            <a:ext cx="10636250" cy="60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5C98D513-5B20-4934-AAE1-7CA7B62881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61160" y="2158999"/>
          <a:ext cx="8869680" cy="348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687FF-A659-4D0B-BFA2-C41D217DAA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4816A-09D9-4253-B659-C32C145E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dirty="0"/>
              <a:t>summary of discovery phase findings</a:t>
            </a:r>
          </a:p>
        </p:txBody>
      </p:sp>
    </p:spTree>
    <p:extLst>
      <p:ext uri="{BB962C8B-B14F-4D97-AF65-F5344CB8AC3E}">
        <p14:creationId xmlns:p14="http://schemas.microsoft.com/office/powerpoint/2010/main" val="3441023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E892A-3DD5-4D4E-A910-66E935CD68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ideation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C471C-9077-4BA1-BB6F-0E10CB546B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379AAB-6555-4EB0-912E-26D0942681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29E5F695-2E2C-4F3B-B946-6691C674998D}"/>
              </a:ext>
            </a:extLst>
          </p:cNvPr>
          <p:cNvSpPr/>
          <p:nvPr/>
        </p:nvSpPr>
        <p:spPr>
          <a:xfrm rot="17525221">
            <a:off x="524518" y="-1075686"/>
            <a:ext cx="3466420" cy="3466420"/>
          </a:xfrm>
          <a:prstGeom prst="chord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664D216-9C40-4889-840B-677A7067C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8589" y="292101"/>
            <a:ext cx="1783946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82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630385-1F00-4A6C-B5AE-797D8F0A640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-1"/>
            <a:ext cx="12030903" cy="6147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162D9E-3866-4EB3-9184-5172F8838B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83" y="426337"/>
            <a:ext cx="1570892" cy="157089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690499F3-1456-4792-B0E7-6B03B29FA7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990" y="4860771"/>
            <a:ext cx="2188962" cy="1726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B5A98ADB-E5BB-4F4D-AB2B-460F940CED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9076" y="4945280"/>
            <a:ext cx="2219074" cy="1744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A person wearing a hat and smiling at the camera&#10;&#10;Description automatically generated">
            <a:extLst>
              <a:ext uri="{FF2B5EF4-FFF2-40B4-BE49-F238E27FC236}">
                <a16:creationId xmlns:a16="http://schemas.microsoft.com/office/drawing/2014/main" id="{F4DC2D1B-2AE7-4435-8329-327ECAA930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2567" y="2325163"/>
            <a:ext cx="2882656" cy="1878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9271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5C5EF-8EB3-4A32-8534-F4A21E0C3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develop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69F07-A5F4-4A0B-AC12-ACEFF6375D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B75703-4999-457B-920C-09EC576D5B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3648A5D0-639F-4152-8601-6C3117958C4B}"/>
              </a:ext>
            </a:extLst>
          </p:cNvPr>
          <p:cNvSpPr/>
          <p:nvPr/>
        </p:nvSpPr>
        <p:spPr>
          <a:xfrm rot="17525221">
            <a:off x="524518" y="-1075686"/>
            <a:ext cx="3466420" cy="3466420"/>
          </a:xfrm>
          <a:prstGeom prst="chord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8145D4-2570-47B2-94F5-1E04EA774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4800" y="531039"/>
            <a:ext cx="1257299" cy="13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11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Text Placeholder 7">
            <a:extLst>
              <a:ext uri="{FF2B5EF4-FFF2-40B4-BE49-F238E27FC236}">
                <a16:creationId xmlns:a16="http://schemas.microsoft.com/office/drawing/2014/main" id="{03462BE4-A096-40D4-A7BA-FD424A4E4C3C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/>
              <a:t>housing continuum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23262CB9-4CD2-4F8B-A09E-7917B45A9B7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5" t="17261" r="2380"/>
          <a:stretch/>
        </p:blipFill>
        <p:spPr>
          <a:xfrm>
            <a:off x="248477" y="608242"/>
            <a:ext cx="10855119" cy="5459597"/>
          </a:xfrm>
        </p:spPr>
      </p:pic>
    </p:spTree>
    <p:extLst>
      <p:ext uri="{BB962C8B-B14F-4D97-AF65-F5344CB8AC3E}">
        <p14:creationId xmlns:p14="http://schemas.microsoft.com/office/powerpoint/2010/main" val="34593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752C6BE-DB74-0247-9CAA-861589268F85}"/>
              </a:ext>
            </a:extLst>
          </p:cNvPr>
          <p:cNvSpPr/>
          <p:nvPr/>
        </p:nvSpPr>
        <p:spPr>
          <a:xfrm>
            <a:off x="5326840" y="0"/>
            <a:ext cx="6865160" cy="24847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4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AF9796-5C22-A44D-A028-B8672219C2C5}"/>
              </a:ext>
            </a:extLst>
          </p:cNvPr>
          <p:cNvSpPr/>
          <p:nvPr/>
        </p:nvSpPr>
        <p:spPr>
          <a:xfrm>
            <a:off x="949289" y="969397"/>
            <a:ext cx="3993164" cy="650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about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chfa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376084-F703-0747-B14D-380F72EEC28E}"/>
              </a:ext>
            </a:extLst>
          </p:cNvPr>
          <p:cNvSpPr/>
          <p:nvPr/>
        </p:nvSpPr>
        <p:spPr>
          <a:xfrm>
            <a:off x="5322945" y="1066972"/>
            <a:ext cx="6063159" cy="897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financing the places where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6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b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people live and work®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7D1BCA4-8465-B544-A17D-826C265B49B2}"/>
              </a:ext>
            </a:extLst>
          </p:cNvPr>
          <p:cNvSpPr/>
          <p:nvPr/>
        </p:nvSpPr>
        <p:spPr>
          <a:xfrm>
            <a:off x="975965" y="3939373"/>
            <a:ext cx="3180723" cy="1119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CHFA is not a state agency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does not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 and direct appropriations.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93A8A8-4958-1E49-92C9-345CCC980069}"/>
              </a:ext>
            </a:extLst>
          </p:cNvPr>
          <p:cNvSpPr/>
          <p:nvPr/>
        </p:nvSpPr>
        <p:spPr>
          <a:xfrm>
            <a:off x="4586203" y="3939372"/>
            <a:ext cx="3180723" cy="1119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CHFA received authority to use bond proceeds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economic development activities in 1982.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C844FFF-4731-814E-8ABF-13E3D1606625}"/>
              </a:ext>
            </a:extLst>
          </p:cNvPr>
          <p:cNvSpPr/>
          <p:nvPr/>
        </p:nvSpPr>
        <p:spPr>
          <a:xfrm>
            <a:off x="975966" y="5119792"/>
            <a:ext cx="2859434" cy="338554"/>
          </a:xfrm>
          <a:prstGeom prst="roundRect">
            <a:avLst>
              <a:gd name="adj" fmla="val 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6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Board of Directors: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Members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FC2D344-DEB8-2648-B598-9DE1D7B77EB8}"/>
              </a:ext>
            </a:extLst>
          </p:cNvPr>
          <p:cNvSpPr/>
          <p:nvPr/>
        </p:nvSpPr>
        <p:spPr>
          <a:xfrm>
            <a:off x="949289" y="1915373"/>
            <a:ext cx="340029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CHFA was established in 1973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the Colorado General Assembly.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604EEB2-30E9-5A41-BC8B-DD54AF96F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965" y="3046577"/>
            <a:ext cx="842699" cy="7078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AAC5DCB-A2F0-7F45-B102-1B5D6B4B1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64827" y="3227393"/>
            <a:ext cx="1293668" cy="52705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475D3D-9C02-9246-8E7C-F09E8B47B856}"/>
              </a:ext>
            </a:extLst>
          </p:cNvPr>
          <p:cNvSpPr/>
          <p:nvPr/>
        </p:nvSpPr>
        <p:spPr>
          <a:xfrm>
            <a:off x="8464827" y="3939372"/>
            <a:ext cx="2498035" cy="1119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Approximately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$25B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been raised and invested in Colorado to date.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2EEB367-B1BB-A243-8AF3-7E20B378D8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86203" y="3046576"/>
            <a:ext cx="943823" cy="70786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50CD55-B641-8046-8480-8927506224F9}"/>
              </a:ext>
            </a:extLst>
          </p:cNvPr>
          <p:cNvCxnSpPr>
            <a:cxnSpLocks/>
          </p:cNvCxnSpPr>
          <p:nvPr/>
        </p:nvCxnSpPr>
        <p:spPr>
          <a:xfrm>
            <a:off x="949289" y="1649456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491678-0CB4-9E40-9EF7-A17162D5FF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As of December 31, 2020</a:t>
            </a:r>
          </a:p>
        </p:txBody>
      </p:sp>
    </p:spTree>
    <p:extLst>
      <p:ext uri="{BB962C8B-B14F-4D97-AF65-F5344CB8AC3E}">
        <p14:creationId xmlns:p14="http://schemas.microsoft.com/office/powerpoint/2010/main" val="1561061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D352B6A-41EA-4D8F-AB92-3181F315046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490" y="488157"/>
            <a:ext cx="10456332" cy="5881687"/>
          </a:xfrm>
        </p:spPr>
      </p:pic>
    </p:spTree>
    <p:extLst>
      <p:ext uri="{BB962C8B-B14F-4D97-AF65-F5344CB8AC3E}">
        <p14:creationId xmlns:p14="http://schemas.microsoft.com/office/powerpoint/2010/main" val="232906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48EC53F-6467-4271-A45B-BE83B9F1FF5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37" y="144642"/>
            <a:ext cx="4250345" cy="656871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C4B7CF-9F55-4C8A-B4BF-1072619D79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housing continuum</a:t>
            </a:r>
          </a:p>
        </p:txBody>
      </p:sp>
    </p:spTree>
    <p:extLst>
      <p:ext uri="{BB962C8B-B14F-4D97-AF65-F5344CB8AC3E}">
        <p14:creationId xmlns:p14="http://schemas.microsoft.com/office/powerpoint/2010/main" val="2496120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48DFFF8-27FB-41C0-B10E-0745AFBEC01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656" y="576201"/>
            <a:ext cx="10140751" cy="5705599"/>
          </a:xfrm>
        </p:spPr>
      </p:pic>
    </p:spTree>
    <p:extLst>
      <p:ext uri="{BB962C8B-B14F-4D97-AF65-F5344CB8AC3E}">
        <p14:creationId xmlns:p14="http://schemas.microsoft.com/office/powerpoint/2010/main" val="1701075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2079F-4B9D-4D80-97ED-1F67CD089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Affordable Tax Credit Multi Family – 30 Pearl, Boulder </a:t>
            </a:r>
          </a:p>
          <a:p>
            <a:r>
              <a:rPr lang="en-US" dirty="0"/>
              <a:t>Non-Tax Credit Multifamily – Trailhead Communities, Littleton</a:t>
            </a:r>
          </a:p>
          <a:p>
            <a:r>
              <a:rPr lang="en-US" dirty="0"/>
              <a:t>Small Housing Innovation Project</a:t>
            </a:r>
          </a:p>
          <a:p>
            <a:r>
              <a:rPr lang="en-US" dirty="0"/>
              <a:t>CHFA Home Finance - Access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3E784D-CCB6-4885-80B4-E5683E7468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738B11-6523-486C-B0A3-AFF3CE54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err="1"/>
              <a:t>neuroinclusive</a:t>
            </a:r>
            <a:r>
              <a:rPr lang="en-US" dirty="0"/>
              <a:t> housing in progress</a:t>
            </a:r>
          </a:p>
        </p:txBody>
      </p:sp>
    </p:spTree>
    <p:extLst>
      <p:ext uri="{BB962C8B-B14F-4D97-AF65-F5344CB8AC3E}">
        <p14:creationId xmlns:p14="http://schemas.microsoft.com/office/powerpoint/2010/main" val="3318250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8F14C-2259-4E5E-9E42-DDC689DE69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taking action</a:t>
            </a:r>
          </a:p>
        </p:txBody>
      </p:sp>
      <p:pic>
        <p:nvPicPr>
          <p:cNvPr id="8" name="Picture Placeholder 7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4B284C56-F153-469B-A0B3-CF5A4AB312E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r="4580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5FD14-062C-47D5-AA2B-17C408F28A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0929" y="3900928"/>
            <a:ext cx="5912521" cy="1883922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2400" dirty="0"/>
              <a:t>The following slides discuss how CHFA will support future activities surrounding </a:t>
            </a:r>
            <a:r>
              <a:rPr lang="en-US" sz="2400" dirty="0" err="1"/>
              <a:t>neurodiverse</a:t>
            </a:r>
            <a:r>
              <a:rPr lang="en-US" sz="2400" dirty="0"/>
              <a:t> housing</a:t>
            </a:r>
          </a:p>
          <a:p>
            <a:endParaRPr lang="en-US" sz="2400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DBD9DEBD-2999-4F72-9BF3-B238CBFBC2F6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858000" cy="2743200"/>
          </a:xfrm>
        </p:spPr>
      </p:pic>
    </p:spTree>
    <p:extLst>
      <p:ext uri="{BB962C8B-B14F-4D97-AF65-F5344CB8AC3E}">
        <p14:creationId xmlns:p14="http://schemas.microsoft.com/office/powerpoint/2010/main" val="2365853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7A51941C-4188-425E-9826-078EB3F11792}"/>
              </a:ext>
            </a:extLst>
          </p:cNvPr>
          <p:cNvSpPr/>
          <p:nvPr/>
        </p:nvSpPr>
        <p:spPr>
          <a:xfrm>
            <a:off x="5817844" y="3605110"/>
            <a:ext cx="903191" cy="903191"/>
          </a:xfrm>
          <a:prstGeom prst="ellipse">
            <a:avLst/>
          </a:prstGeom>
          <a:noFill/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2B0B29-6139-404E-AFF9-198AC93688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89928" y="431076"/>
            <a:ext cx="10916321" cy="943932"/>
          </a:xfrm>
        </p:spPr>
        <p:txBody>
          <a:bodyPr>
            <a:noAutofit/>
          </a:bodyPr>
          <a:lstStyle/>
          <a:p>
            <a:r>
              <a:rPr lang="en-US" sz="4000" dirty="0"/>
              <a:t>focus and expand on currently available resources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4F7C24-8180-46AA-AFDF-40C2E85987A4}"/>
              </a:ext>
            </a:extLst>
          </p:cNvPr>
          <p:cNvGrpSpPr/>
          <p:nvPr/>
        </p:nvGrpSpPr>
        <p:grpSpPr>
          <a:xfrm>
            <a:off x="4269215" y="2251773"/>
            <a:ext cx="3653570" cy="3653570"/>
            <a:chOff x="4442608" y="2073973"/>
            <a:chExt cx="3653570" cy="3653570"/>
          </a:xfrm>
          <a:solidFill>
            <a:schemeClr val="bg1">
              <a:lumMod val="95000"/>
            </a:schemeClr>
          </a:solidFill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5F17CAA-7824-435C-9ADA-08AECDF48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7780" y="3276095"/>
              <a:ext cx="1283226" cy="1182974"/>
            </a:xfrm>
            <a:prstGeom prst="rect">
              <a:avLst/>
            </a:prstGeom>
            <a:grpFill/>
          </p:spPr>
        </p:pic>
        <p:sp>
          <p:nvSpPr>
            <p:cNvPr id="37" name="Circle: Hollow 36">
              <a:extLst>
                <a:ext uri="{FF2B5EF4-FFF2-40B4-BE49-F238E27FC236}">
                  <a16:creationId xmlns:a16="http://schemas.microsoft.com/office/drawing/2014/main" id="{66AA56EA-999D-4D4B-91A8-A54ACB3774CB}"/>
                </a:ext>
              </a:extLst>
            </p:cNvPr>
            <p:cNvSpPr/>
            <p:nvPr/>
          </p:nvSpPr>
          <p:spPr>
            <a:xfrm>
              <a:off x="4442608" y="2073973"/>
              <a:ext cx="3653570" cy="365357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D3CE8EAD-1850-45FF-96C0-1F0C07F229DC}"/>
              </a:ext>
            </a:extLst>
          </p:cNvPr>
          <p:cNvSpPr>
            <a:spLocks noChangeAspect="1"/>
          </p:cNvSpPr>
          <p:nvPr/>
        </p:nvSpPr>
        <p:spPr>
          <a:xfrm>
            <a:off x="4755750" y="1897680"/>
            <a:ext cx="914400" cy="914400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1FF511D-EAB5-4421-A9C5-7C103D6413E3}"/>
              </a:ext>
            </a:extLst>
          </p:cNvPr>
          <p:cNvSpPr>
            <a:spLocks noChangeAspect="1"/>
          </p:cNvSpPr>
          <p:nvPr/>
        </p:nvSpPr>
        <p:spPr>
          <a:xfrm>
            <a:off x="3673081" y="2925660"/>
            <a:ext cx="914400" cy="914400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74C6340-A194-48D7-A701-5EBF775ACF4A}"/>
              </a:ext>
            </a:extLst>
          </p:cNvPr>
          <p:cNvSpPr>
            <a:spLocks noChangeAspect="1"/>
          </p:cNvSpPr>
          <p:nvPr/>
        </p:nvSpPr>
        <p:spPr>
          <a:xfrm>
            <a:off x="3736697" y="4353556"/>
            <a:ext cx="914400" cy="914400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03C608E-DBB8-4D93-989E-57898D235636}"/>
              </a:ext>
            </a:extLst>
          </p:cNvPr>
          <p:cNvSpPr>
            <a:spLocks noChangeAspect="1"/>
          </p:cNvSpPr>
          <p:nvPr/>
        </p:nvSpPr>
        <p:spPr>
          <a:xfrm>
            <a:off x="4755750" y="5288379"/>
            <a:ext cx="914400" cy="914400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888FCDF-709F-474E-AB2B-1CCB6B8204DF}"/>
              </a:ext>
            </a:extLst>
          </p:cNvPr>
          <p:cNvSpPr>
            <a:spLocks noChangeAspect="1"/>
          </p:cNvSpPr>
          <p:nvPr/>
        </p:nvSpPr>
        <p:spPr>
          <a:xfrm rot="11700000">
            <a:off x="6354152" y="1897680"/>
            <a:ext cx="914400" cy="914400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ADEA96A-A5B4-46B6-B79E-52DF30C3B827}"/>
              </a:ext>
            </a:extLst>
          </p:cNvPr>
          <p:cNvSpPr>
            <a:spLocks noChangeAspect="1"/>
          </p:cNvSpPr>
          <p:nvPr/>
        </p:nvSpPr>
        <p:spPr>
          <a:xfrm rot="11700000">
            <a:off x="7326651" y="2925660"/>
            <a:ext cx="914400" cy="914400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6FDA6B8-72AB-48E6-B140-AADCE74DA4F0}"/>
              </a:ext>
            </a:extLst>
          </p:cNvPr>
          <p:cNvSpPr>
            <a:spLocks noChangeAspect="1"/>
          </p:cNvSpPr>
          <p:nvPr/>
        </p:nvSpPr>
        <p:spPr>
          <a:xfrm rot="11700000">
            <a:off x="7390267" y="4353556"/>
            <a:ext cx="914400" cy="914400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1A24B35-D1CD-4B6C-8610-D48262DB43DE}"/>
              </a:ext>
            </a:extLst>
          </p:cNvPr>
          <p:cNvSpPr>
            <a:spLocks noChangeAspect="1"/>
          </p:cNvSpPr>
          <p:nvPr/>
        </p:nvSpPr>
        <p:spPr>
          <a:xfrm rot="11700000">
            <a:off x="6354152" y="5288379"/>
            <a:ext cx="914400" cy="914400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842367-99EE-41AD-B3E0-2ADC25F3FF98}"/>
              </a:ext>
            </a:extLst>
          </p:cNvPr>
          <p:cNvSpPr txBox="1"/>
          <p:nvPr/>
        </p:nvSpPr>
        <p:spPr>
          <a:xfrm>
            <a:off x="1084815" y="1953282"/>
            <a:ext cx="3404676" cy="7156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r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baseline="0" dirty="0"/>
              <a:t>Home </a:t>
            </a:r>
            <a:r>
              <a:rPr lang="en-US" sz="1200" b="1" kern="1200" baseline="0" dirty="0" err="1"/>
              <a:t>Ownershipe</a:t>
            </a:r>
            <a:endParaRPr lang="en-US" sz="1200" kern="1200" baseline="0" dirty="0"/>
          </a:p>
        </p:txBody>
      </p:sp>
      <p:pic>
        <p:nvPicPr>
          <p:cNvPr id="55" name="Graphic 54" descr="House">
            <a:extLst>
              <a:ext uri="{FF2B5EF4-FFF2-40B4-BE49-F238E27FC236}">
                <a16:creationId xmlns:a16="http://schemas.microsoft.com/office/drawing/2014/main" id="{B378C2E9-5D3C-4BB4-A48D-6E5058B84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36725" y="2044923"/>
            <a:ext cx="552450" cy="55245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4AFDE12-C775-437D-99F2-D9E703A639AE}"/>
              </a:ext>
            </a:extLst>
          </p:cNvPr>
          <p:cNvSpPr txBox="1"/>
          <p:nvPr/>
        </p:nvSpPr>
        <p:spPr>
          <a:xfrm>
            <a:off x="1036665" y="2984984"/>
            <a:ext cx="2328835" cy="7156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r">
              <a:lnSpc>
                <a:spcPct val="100000"/>
              </a:lnSpc>
            </a:pPr>
            <a:r>
              <a:rPr lang="en-US" sz="1200" b="1" dirty="0"/>
              <a:t>Affordable Rental </a:t>
            </a:r>
            <a:r>
              <a:rPr lang="en-US" sz="1200" b="1" dirty="0" err="1"/>
              <a:t>Housingy</a:t>
            </a:r>
            <a:endParaRPr lang="en-US" sz="1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E4FF487-F5CA-405E-A99D-2553615C7015}"/>
              </a:ext>
            </a:extLst>
          </p:cNvPr>
          <p:cNvSpPr txBox="1"/>
          <p:nvPr/>
        </p:nvSpPr>
        <p:spPr>
          <a:xfrm>
            <a:off x="1625598" y="4469995"/>
            <a:ext cx="1865863" cy="7156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r">
              <a:lnSpc>
                <a:spcPct val="100000"/>
              </a:lnSpc>
            </a:pPr>
            <a:r>
              <a:rPr lang="en-US" sz="1200" b="1" dirty="0"/>
              <a:t>Community Engagement </a:t>
            </a:r>
            <a:endParaRPr lang="en-US" sz="1200" dirty="0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66633F02-E59E-4B4A-97DD-6FB25ECB3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9897" y="4556756"/>
            <a:ext cx="508000" cy="5080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17EC857-6B23-445E-A842-48D81C76E770}"/>
              </a:ext>
            </a:extLst>
          </p:cNvPr>
          <p:cNvSpPr txBox="1"/>
          <p:nvPr/>
        </p:nvSpPr>
        <p:spPr>
          <a:xfrm>
            <a:off x="1276350" y="5711294"/>
            <a:ext cx="3171547" cy="7156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r">
              <a:lnSpc>
                <a:spcPct val="100000"/>
              </a:lnSpc>
            </a:pPr>
            <a:r>
              <a:rPr lang="en-US" sz="1200" b="1" dirty="0"/>
              <a:t>Targeted Fund</a:t>
            </a:r>
            <a:endParaRPr lang="en-US" sz="1200" dirty="0"/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E9D0EDD4-83C1-4D28-9DA8-95C6B474FD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6832" y="3116383"/>
            <a:ext cx="254000" cy="50800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0B732EAD-9E68-423F-997A-722D7DDEFF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33550" y="5491579"/>
            <a:ext cx="548640" cy="54864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99A370F-6B06-44FC-B3B6-725DEE957A97}"/>
              </a:ext>
            </a:extLst>
          </p:cNvPr>
          <p:cNvSpPr txBox="1"/>
          <p:nvPr/>
        </p:nvSpPr>
        <p:spPr>
          <a:xfrm>
            <a:off x="7582868" y="1948833"/>
            <a:ext cx="2257818" cy="7156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1200" b="1" dirty="0" err="1"/>
              <a:t>Neurodiverse</a:t>
            </a:r>
            <a:r>
              <a:rPr lang="en-US" sz="1200" b="1" dirty="0"/>
              <a:t> Developer Tool Kit and Guide Supplement</a:t>
            </a:r>
            <a:endParaRPr lang="en-US" sz="12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636767F-D82C-4B8D-8FEF-E244DC486E47}"/>
              </a:ext>
            </a:extLst>
          </p:cNvPr>
          <p:cNvSpPr txBox="1"/>
          <p:nvPr/>
        </p:nvSpPr>
        <p:spPr>
          <a:xfrm>
            <a:off x="8577599" y="2984984"/>
            <a:ext cx="2577736" cy="7156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1200" b="1" dirty="0"/>
              <a:t>Training</a:t>
            </a:r>
            <a:endParaRPr lang="en-US" sz="12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37F3A54-3A36-4684-8543-6A3D7B7A49A9}"/>
              </a:ext>
            </a:extLst>
          </p:cNvPr>
          <p:cNvSpPr txBox="1"/>
          <p:nvPr/>
        </p:nvSpPr>
        <p:spPr>
          <a:xfrm>
            <a:off x="8579656" y="4452941"/>
            <a:ext cx="2710644" cy="7156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1200" b="1" dirty="0"/>
              <a:t>Research Collaboration</a:t>
            </a:r>
            <a:endParaRPr lang="en-US" sz="12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5DF95A7-8834-497E-A8EA-449363A29691}"/>
              </a:ext>
            </a:extLst>
          </p:cNvPr>
          <p:cNvSpPr txBox="1"/>
          <p:nvPr/>
        </p:nvSpPr>
        <p:spPr>
          <a:xfrm>
            <a:off x="7582869" y="5715825"/>
            <a:ext cx="2983532" cy="7156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1200" b="1" dirty="0"/>
              <a:t>Economic Development</a:t>
            </a:r>
            <a:endParaRPr lang="en-US" sz="1200" dirty="0"/>
          </a:p>
        </p:txBody>
      </p:sp>
      <p:pic>
        <p:nvPicPr>
          <p:cNvPr id="68" name="Graphic 67">
            <a:extLst>
              <a:ext uri="{FF2B5EF4-FFF2-40B4-BE49-F238E27FC236}">
                <a16:creationId xmlns:a16="http://schemas.microsoft.com/office/drawing/2014/main" id="{DAF327DD-86FF-42CE-8AE0-018BBF3043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3255" y="2112981"/>
            <a:ext cx="508000" cy="419100"/>
          </a:xfrm>
          <a:prstGeom prst="rect">
            <a:avLst/>
          </a:prstGeom>
        </p:spPr>
      </p:pic>
      <p:pic>
        <p:nvPicPr>
          <p:cNvPr id="69" name="Graphic 68" descr="Teacher">
            <a:extLst>
              <a:ext uri="{FF2B5EF4-FFF2-40B4-BE49-F238E27FC236}">
                <a16:creationId xmlns:a16="http://schemas.microsoft.com/office/drawing/2014/main" id="{F5C92FB0-D5DE-4CF0-9E3C-3F00300EC5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507626" y="3082841"/>
            <a:ext cx="552450" cy="552450"/>
          </a:xfrm>
          <a:prstGeom prst="rect">
            <a:avLst/>
          </a:prstGeom>
        </p:spPr>
      </p:pic>
      <p:pic>
        <p:nvPicPr>
          <p:cNvPr id="70" name="Graphic 69" descr="Store">
            <a:extLst>
              <a:ext uri="{FF2B5EF4-FFF2-40B4-BE49-F238E27FC236}">
                <a16:creationId xmlns:a16="http://schemas.microsoft.com/office/drawing/2014/main" id="{F2484DCE-2FAF-4E29-AF95-9535D4F390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6508935" y="5487503"/>
            <a:ext cx="606828" cy="606828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89492EED-4488-4535-82A2-487793BC34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604519" y="4553105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37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48D2E05-C32F-4543-8B1A-A163D787CD08}"/>
              </a:ext>
            </a:extLst>
          </p:cNvPr>
          <p:cNvGrpSpPr/>
          <p:nvPr/>
        </p:nvGrpSpPr>
        <p:grpSpPr>
          <a:xfrm>
            <a:off x="913968" y="2136299"/>
            <a:ext cx="10364063" cy="2945875"/>
            <a:chOff x="913968" y="2136299"/>
            <a:chExt cx="10364063" cy="29458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D66F95-B5BF-412E-9AD7-51F46C18137B}"/>
                </a:ext>
              </a:extLst>
            </p:cNvPr>
            <p:cNvSpPr/>
            <p:nvPr/>
          </p:nvSpPr>
          <p:spPr>
            <a:xfrm>
              <a:off x="1517250" y="2136299"/>
              <a:ext cx="1887187" cy="1887187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9" name="Rectangle 8" descr="Handshake">
              <a:extLst>
                <a:ext uri="{FF2B5EF4-FFF2-40B4-BE49-F238E27FC236}">
                  <a16:creationId xmlns:a16="http://schemas.microsoft.com/office/drawing/2014/main" id="{1AD45A50-4D87-46D7-991D-8FE7255A3C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67037" y="2474987"/>
              <a:ext cx="1371600" cy="137160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41A807-B71A-436F-B3DB-6F10DB11268E}"/>
                </a:ext>
              </a:extLst>
            </p:cNvPr>
            <p:cNvSpPr/>
            <p:nvPr/>
          </p:nvSpPr>
          <p:spPr>
            <a:xfrm>
              <a:off x="913968" y="4362174"/>
              <a:ext cx="3093750" cy="720000"/>
            </a:xfrm>
            <a:custGeom>
              <a:avLst/>
              <a:gdLst>
                <a:gd name="connsiteX0" fmla="*/ 0 w 3093750"/>
                <a:gd name="connsiteY0" fmla="*/ 0 h 720000"/>
                <a:gd name="connsiteX1" fmla="*/ 3093750 w 3093750"/>
                <a:gd name="connsiteY1" fmla="*/ 0 h 720000"/>
                <a:gd name="connsiteX2" fmla="*/ 3093750 w 3093750"/>
                <a:gd name="connsiteY2" fmla="*/ 720000 h 720000"/>
                <a:gd name="connsiteX3" fmla="*/ 0 w 3093750"/>
                <a:gd name="connsiteY3" fmla="*/ 720000 h 720000"/>
                <a:gd name="connsiteX4" fmla="*/ 0 w 309375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3750" h="720000">
                  <a:moveTo>
                    <a:pt x="0" y="0"/>
                  </a:moveTo>
                  <a:lnTo>
                    <a:pt x="3093750" y="0"/>
                  </a:lnTo>
                  <a:lnTo>
                    <a:pt x="30937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200" kern="1200" cap="none" baseline="0" dirty="0"/>
                <a:t>Funding for Small </a:t>
              </a:r>
              <a:br>
                <a:rPr lang="en-US" sz="2200" kern="1200" cap="none" baseline="0" dirty="0"/>
              </a:br>
              <a:r>
                <a:rPr lang="en-US" sz="2200" kern="1200" cap="none" baseline="0" dirty="0"/>
                <a:t>Housing Loans and</a:t>
              </a:r>
              <a:br>
                <a:rPr lang="en-US" sz="2200" kern="1200" cap="none" baseline="0" dirty="0"/>
              </a:br>
              <a:r>
                <a:rPr lang="en-US" sz="2200" kern="1200" cap="none" baseline="0" dirty="0"/>
                <a:t> Related Uses 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2A24525-AD6F-4E9C-9EAE-F80E3FA437E6}"/>
                </a:ext>
              </a:extLst>
            </p:cNvPr>
            <p:cNvSpPr/>
            <p:nvPr/>
          </p:nvSpPr>
          <p:spPr>
            <a:xfrm>
              <a:off x="5152406" y="2136299"/>
              <a:ext cx="1887187" cy="1887187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2" name="Rectangle 11" descr="House">
              <a:extLst>
                <a:ext uri="{FF2B5EF4-FFF2-40B4-BE49-F238E27FC236}">
                  <a16:creationId xmlns:a16="http://schemas.microsoft.com/office/drawing/2014/main" id="{90044F58-CB09-4CF6-B9A1-EC81C1E5E2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01639" y="2432579"/>
              <a:ext cx="1188720" cy="1188720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C9ABA74-C556-42FA-9ACD-6B5F166F1812}"/>
                </a:ext>
              </a:extLst>
            </p:cNvPr>
            <p:cNvSpPr/>
            <p:nvPr/>
          </p:nvSpPr>
          <p:spPr>
            <a:xfrm>
              <a:off x="4549125" y="4362174"/>
              <a:ext cx="3093750" cy="720000"/>
            </a:xfrm>
            <a:custGeom>
              <a:avLst/>
              <a:gdLst>
                <a:gd name="connsiteX0" fmla="*/ 0 w 3093750"/>
                <a:gd name="connsiteY0" fmla="*/ 0 h 720000"/>
                <a:gd name="connsiteX1" fmla="*/ 3093750 w 3093750"/>
                <a:gd name="connsiteY1" fmla="*/ 0 h 720000"/>
                <a:gd name="connsiteX2" fmla="*/ 3093750 w 3093750"/>
                <a:gd name="connsiteY2" fmla="*/ 720000 h 720000"/>
                <a:gd name="connsiteX3" fmla="*/ 0 w 3093750"/>
                <a:gd name="connsiteY3" fmla="*/ 720000 h 720000"/>
                <a:gd name="connsiteX4" fmla="*/ 0 w 309375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3750" h="720000">
                  <a:moveTo>
                    <a:pt x="0" y="0"/>
                  </a:moveTo>
                  <a:lnTo>
                    <a:pt x="3093750" y="0"/>
                  </a:lnTo>
                  <a:lnTo>
                    <a:pt x="30937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200" kern="1200" cap="none" baseline="0" dirty="0"/>
                <a:t>Include Staff </a:t>
              </a:r>
              <a:br>
                <a:rPr lang="en-US" sz="2200" kern="1200" cap="none" baseline="0" dirty="0"/>
              </a:br>
              <a:r>
                <a:rPr lang="en-US" sz="2200" kern="1200" cap="none" baseline="0" dirty="0"/>
                <a:t>in the Effort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E56A55F-22B0-467E-8C3C-0AC8A80B404D}"/>
                </a:ext>
              </a:extLst>
            </p:cNvPr>
            <p:cNvSpPr/>
            <p:nvPr/>
          </p:nvSpPr>
          <p:spPr>
            <a:xfrm>
              <a:off x="8787562" y="2136299"/>
              <a:ext cx="1887187" cy="1887187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" name="Rectangle 14" descr="Users">
              <a:extLst>
                <a:ext uri="{FF2B5EF4-FFF2-40B4-BE49-F238E27FC236}">
                  <a16:creationId xmlns:a16="http://schemas.microsoft.com/office/drawing/2014/main" id="{786D079C-7835-4CE5-BEE7-B46A4602D3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11395" y="2485532"/>
              <a:ext cx="1280160" cy="1280160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844099-50DA-45AC-91DC-E99DDA2255A4}"/>
                </a:ext>
              </a:extLst>
            </p:cNvPr>
            <p:cNvSpPr/>
            <p:nvPr/>
          </p:nvSpPr>
          <p:spPr>
            <a:xfrm>
              <a:off x="8184281" y="4362174"/>
              <a:ext cx="3093750" cy="720000"/>
            </a:xfrm>
            <a:custGeom>
              <a:avLst/>
              <a:gdLst>
                <a:gd name="connsiteX0" fmla="*/ 0 w 3093750"/>
                <a:gd name="connsiteY0" fmla="*/ 0 h 720000"/>
                <a:gd name="connsiteX1" fmla="*/ 3093750 w 3093750"/>
                <a:gd name="connsiteY1" fmla="*/ 0 h 720000"/>
                <a:gd name="connsiteX2" fmla="*/ 3093750 w 3093750"/>
                <a:gd name="connsiteY2" fmla="*/ 720000 h 720000"/>
                <a:gd name="connsiteX3" fmla="*/ 0 w 3093750"/>
                <a:gd name="connsiteY3" fmla="*/ 720000 h 720000"/>
                <a:gd name="connsiteX4" fmla="*/ 0 w 309375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3750" h="720000">
                  <a:moveTo>
                    <a:pt x="0" y="0"/>
                  </a:moveTo>
                  <a:lnTo>
                    <a:pt x="3093750" y="0"/>
                  </a:lnTo>
                  <a:lnTo>
                    <a:pt x="309375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667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200" kern="1200" cap="none" baseline="0" dirty="0"/>
                <a:t>Catalyze Development of </a:t>
              </a:r>
              <a:r>
                <a:rPr lang="en-US" sz="2200" kern="1200" cap="none" baseline="0" dirty="0" err="1"/>
                <a:t>Neurodiverse</a:t>
              </a:r>
              <a:r>
                <a:rPr lang="en-US" sz="2200" kern="1200" cap="none" baseline="0" dirty="0"/>
                <a:t> Communities with Partners</a:t>
              </a: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E2C291-E317-4D6F-8E12-45BD3D7E33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0729CC-E387-420B-9307-5694E0F9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our horizons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39B252-8F66-42CE-9A50-B1589CDCABEB}"/>
              </a:ext>
            </a:extLst>
          </p:cNvPr>
          <p:cNvSpPr txBox="1"/>
          <p:nvPr/>
        </p:nvSpPr>
        <p:spPr>
          <a:xfrm>
            <a:off x="3066447" y="1298079"/>
            <a:ext cx="6360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818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3262128-13B2-4ED0-A38A-00DCB64BC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4295"/>
            <a:ext cx="10515600" cy="35577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IHC Vision</a:t>
            </a:r>
            <a:r>
              <a:rPr lang="en-US" dirty="0"/>
              <a:t> </a:t>
            </a:r>
          </a:p>
          <a:p>
            <a:r>
              <a:rPr lang="en-US" dirty="0"/>
              <a:t>Colorado residents with I/DD have affordable residential opportunities that enable them to be an integral part of their neighborhood and greater community.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u="sng" dirty="0"/>
              <a:t>IHC Mission</a:t>
            </a:r>
            <a:r>
              <a:rPr lang="en-US" dirty="0"/>
              <a:t> </a:t>
            </a:r>
          </a:p>
          <a:p>
            <a:r>
              <a:rPr lang="en-US" dirty="0"/>
              <a:t>Address the unique affordable housing crisis experienced by people with I/DD by generating awareness and influencing partnerships towards building diverse opportunities in Colorado.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794F914-7C7F-466D-8E06-29C2FFCBB2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98F40C9-9BF1-4A13-B92B-20C197BF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821" y="444433"/>
            <a:ext cx="4889625" cy="1748868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612AB-F819-4321-B2A8-4CD68AF2A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821" y="444433"/>
            <a:ext cx="51149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4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4E0176-C760-43CA-B1C3-B9177E8E69E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72009" y="739300"/>
            <a:ext cx="4591454" cy="5184844"/>
          </a:xfrm>
        </p:spPr>
        <p:txBody>
          <a:bodyPr>
            <a:normAutofit/>
          </a:bodyPr>
          <a:lstStyle/>
          <a:p>
            <a:pPr marL="259079" lvl="1" indent="0" defTabSz="775869">
              <a:spcBef>
                <a:spcPts val="1020"/>
              </a:spcBef>
              <a:buClr>
                <a:srgbClr val="8CBBC3"/>
              </a:buClr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 marL="259079" lvl="1" indent="0" defTabSz="775869">
              <a:spcBef>
                <a:spcPts val="1020"/>
              </a:spcBef>
              <a:buClr>
                <a:srgbClr val="8CBBC3"/>
              </a:buClr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7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CD9A55-6A89-DF47-8883-DC2F4830C1DC}"/>
              </a:ext>
            </a:extLst>
          </p:cNvPr>
          <p:cNvSpPr txBox="1"/>
          <p:nvPr/>
        </p:nvSpPr>
        <p:spPr>
          <a:xfrm>
            <a:off x="909484" y="2644419"/>
            <a:ext cx="10894141" cy="296859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strengthen Colorado by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investing in affordable housing </a:t>
            </a:r>
            <a:b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community development.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1692E-4720-F64B-B379-783FC7577EA7}"/>
              </a:ext>
            </a:extLst>
          </p:cNvPr>
          <p:cNvSpPr/>
          <p:nvPr/>
        </p:nvSpPr>
        <p:spPr>
          <a:xfrm>
            <a:off x="949289" y="969397"/>
            <a:ext cx="5837274" cy="1059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72EF00-7871-504B-84CD-34C858809D32}"/>
              </a:ext>
            </a:extLst>
          </p:cNvPr>
          <p:cNvCxnSpPr>
            <a:cxnSpLocks/>
          </p:cNvCxnSpPr>
          <p:nvPr/>
        </p:nvCxnSpPr>
        <p:spPr>
          <a:xfrm>
            <a:off x="1035017" y="2274866"/>
            <a:ext cx="501825" cy="0"/>
          </a:xfrm>
          <a:prstGeom prst="line">
            <a:avLst/>
          </a:prstGeom>
          <a:ln w="2857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3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CD9A55-6A89-DF47-8883-DC2F4830C1DC}"/>
              </a:ext>
            </a:extLst>
          </p:cNvPr>
          <p:cNvSpPr txBox="1"/>
          <p:nvPr/>
        </p:nvSpPr>
        <p:spPr>
          <a:xfrm>
            <a:off x="909484" y="2644419"/>
            <a:ext cx="10894141" cy="296859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Everyone in Colorado will have the opportunity for housing stability and economic prosperity.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1692E-4720-F64B-B379-783FC7577EA7}"/>
              </a:ext>
            </a:extLst>
          </p:cNvPr>
          <p:cNvSpPr/>
          <p:nvPr/>
        </p:nvSpPr>
        <p:spPr>
          <a:xfrm>
            <a:off x="949289" y="969397"/>
            <a:ext cx="5837274" cy="1059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72EF00-7871-504B-84CD-34C858809D32}"/>
              </a:ext>
            </a:extLst>
          </p:cNvPr>
          <p:cNvCxnSpPr>
            <a:cxnSpLocks/>
          </p:cNvCxnSpPr>
          <p:nvPr/>
        </p:nvCxnSpPr>
        <p:spPr>
          <a:xfrm>
            <a:off x="1035017" y="2274866"/>
            <a:ext cx="501825" cy="0"/>
          </a:xfrm>
          <a:prstGeom prst="line">
            <a:avLst/>
          </a:prstGeom>
          <a:ln w="28575"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13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AF9796-5C22-A44D-A028-B8672219C2C5}"/>
              </a:ext>
            </a:extLst>
          </p:cNvPr>
          <p:cNvSpPr/>
          <p:nvPr/>
        </p:nvSpPr>
        <p:spPr>
          <a:xfrm>
            <a:off x="949287" y="925315"/>
            <a:ext cx="9011835" cy="650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5400" dirty="0" err="1"/>
              <a:t>chfa’s</a:t>
            </a:r>
            <a:r>
              <a:rPr lang="en-US" sz="5400" dirty="0"/>
              <a:t> impact in communities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2F2CFC-CD48-564D-B270-95F4A7B96FE0}"/>
              </a:ext>
            </a:extLst>
          </p:cNvPr>
          <p:cNvCxnSpPr>
            <a:cxnSpLocks/>
          </p:cNvCxnSpPr>
          <p:nvPr/>
        </p:nvCxnSpPr>
        <p:spPr>
          <a:xfrm>
            <a:off x="949288" y="1762909"/>
            <a:ext cx="50182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C8A14E5-2DE0-174C-A2F4-FCB57B1FCFB1}"/>
              </a:ext>
            </a:extLst>
          </p:cNvPr>
          <p:cNvSpPr/>
          <p:nvPr/>
        </p:nvSpPr>
        <p:spPr>
          <a:xfrm>
            <a:off x="949288" y="3955058"/>
            <a:ext cx="2720047" cy="1569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/>
              <a:t>Single family (SF)</a:t>
            </a:r>
            <a:br>
              <a:rPr lang="en-US" sz="2000" dirty="0"/>
            </a:br>
            <a:r>
              <a:rPr lang="en-US" sz="2000" dirty="0"/>
              <a:t>mortgage loans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/>
              <a:t>Down payment assistance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/>
              <a:t>Homebuyer education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7203C9-75DE-184D-8FA5-2034DB77C96F}"/>
              </a:ext>
            </a:extLst>
          </p:cNvPr>
          <p:cNvSpPr/>
          <p:nvPr/>
        </p:nvSpPr>
        <p:spPr>
          <a:xfrm>
            <a:off x="4303191" y="3955058"/>
            <a:ext cx="2741972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/>
              <a:t>Multifamily (MF) finance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/>
              <a:t>Housing Credits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FD5D12-89CC-7645-BC3E-D63D35E3D4AA}"/>
              </a:ext>
            </a:extLst>
          </p:cNvPr>
          <p:cNvSpPr/>
          <p:nvPr/>
        </p:nvSpPr>
        <p:spPr>
          <a:xfrm>
            <a:off x="7659610" y="3955058"/>
            <a:ext cx="2595940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/>
              <a:t>Small business lending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000" dirty="0"/>
              <a:t>Capital-access programs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037B1A23-5469-B844-922E-009F1F50B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656" y="2318961"/>
            <a:ext cx="934144" cy="87576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72356C4D-1777-CE4D-B0DA-A4F6E6EEAB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25116" y="2190225"/>
            <a:ext cx="717939" cy="100511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E88D5F43-935B-F84F-BD76-326FCA44C5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19854" y="2220620"/>
            <a:ext cx="1044342" cy="974720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5463395-441B-3547-A01A-8FFC765EC0FA}"/>
              </a:ext>
            </a:extLst>
          </p:cNvPr>
          <p:cNvSpPr/>
          <p:nvPr/>
        </p:nvSpPr>
        <p:spPr>
          <a:xfrm>
            <a:off x="949287" y="3400766"/>
            <a:ext cx="2720047" cy="400110"/>
          </a:xfrm>
          <a:prstGeom prst="roundRect">
            <a:avLst>
              <a:gd name="adj" fmla="val 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Homeownership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604764B-340A-D147-BE82-255DFEC02EC9}"/>
              </a:ext>
            </a:extLst>
          </p:cNvPr>
          <p:cNvSpPr/>
          <p:nvPr/>
        </p:nvSpPr>
        <p:spPr>
          <a:xfrm>
            <a:off x="4325116" y="3400766"/>
            <a:ext cx="2720047" cy="400110"/>
          </a:xfrm>
          <a:prstGeom prst="roundRect">
            <a:avLst>
              <a:gd name="adj" fmla="val 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Rental Housing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8A51115-E959-704E-B156-78AE6740C512}"/>
              </a:ext>
            </a:extLst>
          </p:cNvPr>
          <p:cNvSpPr/>
          <p:nvPr/>
        </p:nvSpPr>
        <p:spPr>
          <a:xfrm>
            <a:off x="7659609" y="3420846"/>
            <a:ext cx="2720047" cy="400110"/>
          </a:xfrm>
          <a:prstGeom prst="roundRect">
            <a:avLst>
              <a:gd name="adj" fmla="val 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Business Lending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8E8A34-C877-1340-8C12-2A7C28FB47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9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CBDA8-CF6D-D94E-8B6F-878399563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chfa’s</a:t>
            </a:r>
            <a:r>
              <a:rPr lang="en-US" dirty="0"/>
              <a:t> work since 1973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5E73-C2A1-8042-ACC3-D475DCEF56B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vert="horz" lIns="137160" tIns="0" rIns="0" bIns="0" rtlCol="0" anchor="t">
            <a:noAutofit/>
          </a:bodyPr>
          <a:lstStyle/>
          <a:p>
            <a:r>
              <a:rPr lang="en-US" dirty="0"/>
              <a:t>$21.5B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3AD6B-B66F-DE4A-B50F-2E70DFC8F8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in home finance production with </a:t>
            </a:r>
            <a:r>
              <a:rPr lang="en-US" b="1" dirty="0"/>
              <a:t>132,043 customers </a:t>
            </a:r>
            <a:r>
              <a:rPr lang="en-US" dirty="0"/>
              <a:t>served with homeownership programs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7078C-A665-E644-AD04-3BF86E0FE5D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vert="horz" lIns="137160" tIns="0" rIns="0" bIns="0" rtlCol="0" anchor="t">
            <a:noAutofit/>
          </a:bodyPr>
          <a:lstStyle/>
          <a:p>
            <a:r>
              <a:rPr lang="en-US" dirty="0"/>
              <a:t>71,525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62D586-ACA4-9A4A-B69B-25DA6DC860A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137160" tIns="0" rIns="0" bIns="0" rtlCol="0" anchor="t">
            <a:normAutofit/>
          </a:bodyPr>
          <a:lstStyle/>
          <a:p>
            <a:r>
              <a:rPr lang="en-US" dirty="0"/>
              <a:t>affordable rental housing units supported by housing credits, </a:t>
            </a:r>
            <a:r>
              <a:rPr lang="en-US" b="1" dirty="0"/>
              <a:t>totaling $562.1M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7747AB-E9F9-0646-A52E-2AD94FD7869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137160" tIns="0" rIns="0" bIns="0" rtlCol="0" anchor="t">
            <a:noAutofit/>
          </a:bodyPr>
          <a:lstStyle/>
          <a:p>
            <a:r>
              <a:rPr lang="en-US" dirty="0"/>
              <a:t>$2.7B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A56871-6B09-9744-837B-B0A0A20E26D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89928" y="2890030"/>
            <a:ext cx="3118146" cy="732000"/>
          </a:xfrm>
        </p:spPr>
        <p:txBody>
          <a:bodyPr vert="horz" lIns="137160" tIns="0" rIns="0" bIns="0" rtlCol="0" anchor="t">
            <a:normAutofit fontScale="92500"/>
          </a:bodyPr>
          <a:lstStyle/>
          <a:p>
            <a:r>
              <a:rPr lang="en-US" dirty="0"/>
              <a:t>in multifamily loan production, with </a:t>
            </a:r>
            <a:r>
              <a:rPr lang="en-US" b="1" dirty="0"/>
              <a:t>970 developments </a:t>
            </a:r>
            <a:r>
              <a:rPr lang="en-US" dirty="0"/>
              <a:t>consisting of </a:t>
            </a:r>
            <a:r>
              <a:rPr lang="en-US" b="1" dirty="0">
                <a:ea typeface="+mn-lt"/>
                <a:cs typeface="+mn-lt"/>
              </a:rPr>
              <a:t>73,769</a:t>
            </a:r>
            <a:r>
              <a:rPr lang="en-US" b="1" dirty="0"/>
              <a:t> units </a:t>
            </a:r>
            <a:r>
              <a:rPr lang="en-US" dirty="0"/>
              <a:t>created or preserved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5CED50-C901-A04A-987F-2E84E902850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vert="horz" lIns="137160" tIns="0" rIns="0" bIns="0" rtlCol="0" anchor="t">
            <a:noAutofit/>
          </a:bodyPr>
          <a:lstStyle/>
          <a:p>
            <a:r>
              <a:rPr lang="en-US" dirty="0"/>
              <a:t>$1.4B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52AF0B-D4CF-6542-983C-64C95D55C0A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invested in business lending serving </a:t>
            </a:r>
            <a:r>
              <a:rPr lang="en-US" b="1" dirty="0"/>
              <a:t>7,200 businesses</a:t>
            </a:r>
            <a:r>
              <a:rPr lang="en-US" dirty="0"/>
              <a:t> and directly supporting </a:t>
            </a:r>
            <a:r>
              <a:rPr lang="en-US" b="1" dirty="0"/>
              <a:t>77,745 jobs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83894A4-080C-144A-98E1-2BF761B510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Data as of December 31, 2020. </a:t>
            </a:r>
            <a:r>
              <a:rPr lang="en-US" dirty="0" err="1"/>
              <a:t>Silvercliffs</a:t>
            </a:r>
            <a:r>
              <a:rPr lang="en-US" dirty="0"/>
              <a:t>, CHFA rental housing customer, Silver Cliff, Colorado</a:t>
            </a:r>
          </a:p>
        </p:txBody>
      </p:sp>
    </p:spTree>
    <p:extLst>
      <p:ext uri="{BB962C8B-B14F-4D97-AF65-F5344CB8AC3E}">
        <p14:creationId xmlns:p14="http://schemas.microsoft.com/office/powerpoint/2010/main" val="300500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E1CE2-7AD8-4DE0-969D-6477C551CA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innovation project 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625B1-DB12-4B63-8F5F-BACC1D993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70FE9FCF-49A6-4B7E-B7B6-1080AE6E561F}"/>
              </a:ext>
            </a:extLst>
          </p:cNvPr>
          <p:cNvSpPr/>
          <p:nvPr/>
        </p:nvSpPr>
        <p:spPr>
          <a:xfrm rot="17525221">
            <a:off x="524518" y="-1075686"/>
            <a:ext cx="3466420" cy="3466420"/>
          </a:xfrm>
          <a:prstGeom prst="chord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16375B1-677E-4703-9043-38169A5C1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8312" y="351060"/>
            <a:ext cx="1478832" cy="151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C81A1-CB5F-44AE-AAE4-7DEB20F848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C2A4A9-C4B0-48CD-811E-D6C0C81514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04740" y="697426"/>
            <a:ext cx="8123845" cy="4608046"/>
          </a:xfrm>
        </p:spPr>
        <p:txBody>
          <a:bodyPr>
            <a:normAutofit/>
          </a:bodyPr>
          <a:lstStyle/>
          <a:p>
            <a:r>
              <a:rPr lang="en-US" sz="4000" dirty="0"/>
              <a:t>How might CHFA assist with creating housing opportunities for individuals with autism and intellectual and developmental disabilities who could live independently but do not?</a:t>
            </a:r>
          </a:p>
          <a:p>
            <a:endParaRPr lang="en-US" sz="40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ECC629F-1710-4B92-9AF0-39042396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frame</a:t>
            </a:r>
          </a:p>
        </p:txBody>
      </p:sp>
      <p:sp>
        <p:nvSpPr>
          <p:cNvPr id="10" name="Chord 9">
            <a:extLst>
              <a:ext uri="{FF2B5EF4-FFF2-40B4-BE49-F238E27FC236}">
                <a16:creationId xmlns:a16="http://schemas.microsoft.com/office/drawing/2014/main" id="{08B194D5-69D9-4685-9E8B-BA5717C6420C}"/>
              </a:ext>
            </a:extLst>
          </p:cNvPr>
          <p:cNvSpPr/>
          <p:nvPr/>
        </p:nvSpPr>
        <p:spPr>
          <a:xfrm rot="12168085">
            <a:off x="-920502" y="2876892"/>
            <a:ext cx="3014298" cy="3014298"/>
          </a:xfrm>
          <a:prstGeom prst="chord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B7BF8DC-1B1A-406B-A237-08289C0CA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9800" y="3600450"/>
            <a:ext cx="1957583" cy="18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A5771-872E-4000-BB5E-1F7E678350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Illustration Source: Dr. Nita Mosby Tyler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17FFE-7F56-4F4A-841C-9E5662A971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65527" y="461767"/>
            <a:ext cx="7545828" cy="1964910"/>
          </a:xfrm>
        </p:spPr>
        <p:txBody>
          <a:bodyPr>
            <a:normAutofit/>
          </a:bodyPr>
          <a:lstStyle/>
          <a:p>
            <a:r>
              <a:rPr lang="en-US" sz="3200" dirty="0"/>
              <a:t>Equity: </a:t>
            </a:r>
          </a:p>
          <a:p>
            <a:r>
              <a:rPr lang="en-US" sz="2400" dirty="0"/>
              <a:t>Creating systems where everyone can thrive. </a:t>
            </a:r>
          </a:p>
          <a:p>
            <a:r>
              <a:rPr lang="en-US" sz="2400" dirty="0"/>
              <a:t>People don’t get the same things, they get what they need. </a:t>
            </a:r>
          </a:p>
          <a:p>
            <a:endParaRPr lang="en-US" sz="28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ECC629F-1710-4B92-9AF0-39042396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350"/>
            <a:ext cx="2729753" cy="1123207"/>
          </a:xfrm>
        </p:spPr>
        <p:txBody>
          <a:bodyPr>
            <a:noAutofit/>
          </a:bodyPr>
          <a:lstStyle/>
          <a:p>
            <a:r>
              <a:rPr lang="en-US" sz="4000" dirty="0"/>
              <a:t>alignment </a:t>
            </a:r>
            <a:br>
              <a:rPr lang="en-US" sz="4000" dirty="0"/>
            </a:br>
            <a:r>
              <a:rPr lang="en-US" sz="4000" dirty="0"/>
              <a:t>with </a:t>
            </a:r>
            <a:r>
              <a:rPr lang="en-US" sz="4000" dirty="0" err="1"/>
              <a:t>chfa’s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work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B7BF8DC-1B1A-406B-A237-08289C0CA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9800" y="3600450"/>
            <a:ext cx="1957583" cy="1848828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D672A41C-8994-45A8-9907-39B238CB2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27" y="2544865"/>
            <a:ext cx="7331076" cy="290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976916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, Section Slides, &amp; Closing Slides">
  <a:themeElements>
    <a:clrScheme name="chfa theme">
      <a:dk1>
        <a:srgbClr val="000000"/>
      </a:dk1>
      <a:lt1>
        <a:srgbClr val="FFFFFF"/>
      </a:lt1>
      <a:dk2>
        <a:srgbClr val="00697D"/>
      </a:dk2>
      <a:lt2>
        <a:srgbClr val="FFFFFF"/>
      </a:lt2>
      <a:accent1>
        <a:srgbClr val="8CBBC3"/>
      </a:accent1>
      <a:accent2>
        <a:srgbClr val="719849"/>
      </a:accent2>
      <a:accent3>
        <a:srgbClr val="683379"/>
      </a:accent3>
      <a:accent4>
        <a:srgbClr val="DFAA00"/>
      </a:accent4>
      <a:accent5>
        <a:srgbClr val="0066B3"/>
      </a:accent5>
      <a:accent6>
        <a:srgbClr val="26247B"/>
      </a:accent6>
      <a:hlink>
        <a:srgbClr val="00697D"/>
      </a:hlink>
      <a:folHlink>
        <a:srgbClr val="00697D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667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, Photo Slides, &amp; Blank Slides">
  <a:themeElements>
    <a:clrScheme name="chfa theme">
      <a:dk1>
        <a:srgbClr val="000000"/>
      </a:dk1>
      <a:lt1>
        <a:srgbClr val="FFFFFF"/>
      </a:lt1>
      <a:dk2>
        <a:srgbClr val="00697D"/>
      </a:dk2>
      <a:lt2>
        <a:srgbClr val="FFFFFF"/>
      </a:lt2>
      <a:accent1>
        <a:srgbClr val="8CBBC3"/>
      </a:accent1>
      <a:accent2>
        <a:srgbClr val="719849"/>
      </a:accent2>
      <a:accent3>
        <a:srgbClr val="683379"/>
      </a:accent3>
      <a:accent4>
        <a:srgbClr val="DFAA00"/>
      </a:accent4>
      <a:accent5>
        <a:srgbClr val="0066B3"/>
      </a:accent5>
      <a:accent6>
        <a:srgbClr val="26247B"/>
      </a:accent6>
      <a:hlink>
        <a:srgbClr val="00697D"/>
      </a:hlink>
      <a:folHlink>
        <a:srgbClr val="0069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chfa – Theme">
      <a:dk1>
        <a:srgbClr val="000000"/>
      </a:dk1>
      <a:lt1>
        <a:srgbClr val="FFFFFF"/>
      </a:lt1>
      <a:dk2>
        <a:srgbClr val="00697D"/>
      </a:dk2>
      <a:lt2>
        <a:srgbClr val="FFFFFF"/>
      </a:lt2>
      <a:accent1>
        <a:srgbClr val="8CBBC3"/>
      </a:accent1>
      <a:accent2>
        <a:srgbClr val="719849"/>
      </a:accent2>
      <a:accent3>
        <a:srgbClr val="683379"/>
      </a:accent3>
      <a:accent4>
        <a:srgbClr val="DFAA00"/>
      </a:accent4>
      <a:accent5>
        <a:srgbClr val="0066B3"/>
      </a:accent5>
      <a:accent6>
        <a:srgbClr val="26247B"/>
      </a:accent6>
      <a:hlink>
        <a:srgbClr val="00697D"/>
      </a:hlink>
      <a:folHlink>
        <a:srgbClr val="0069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itles, Sections, Photos, and Quotes/Call-Outs">
  <a:themeElements>
    <a:clrScheme name="chfa – 2020 Theme">
      <a:dk1>
        <a:srgbClr val="000000"/>
      </a:dk1>
      <a:lt1>
        <a:srgbClr val="FFFFFF"/>
      </a:lt1>
      <a:dk2>
        <a:srgbClr val="00697D"/>
      </a:dk2>
      <a:lt2>
        <a:srgbClr val="FFFFFF"/>
      </a:lt2>
      <a:accent1>
        <a:srgbClr val="8CBBC3"/>
      </a:accent1>
      <a:accent2>
        <a:srgbClr val="719849"/>
      </a:accent2>
      <a:accent3>
        <a:srgbClr val="683379"/>
      </a:accent3>
      <a:accent4>
        <a:srgbClr val="DFAA00"/>
      </a:accent4>
      <a:accent5>
        <a:srgbClr val="0066B3"/>
      </a:accent5>
      <a:accent6>
        <a:srgbClr val="26247B"/>
      </a:accent6>
      <a:hlink>
        <a:srgbClr val="00697D"/>
      </a:hlink>
      <a:folHlink>
        <a:srgbClr val="00697D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667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E555136D0EAA429927FD901CA57989" ma:contentTypeVersion="15" ma:contentTypeDescription="Create a new document." ma:contentTypeScope="" ma:versionID="b181db268f726ecc0a03ee307e4fdc99">
  <xsd:schema xmlns:xsd="http://www.w3.org/2001/XMLSchema" xmlns:xs="http://www.w3.org/2001/XMLSchema" xmlns:p="http://schemas.microsoft.com/office/2006/metadata/properties" xmlns:ns2="cc541f54-964c-4b93-a605-435450d3a296" xmlns:ns3="b1cbd802-27c2-4bf7-937d-29fa16864377" targetNamespace="http://schemas.microsoft.com/office/2006/metadata/properties" ma:root="true" ma:fieldsID="bb7bb5889a47c2889caf976b3119156c" ns2:_="" ns3:_="">
    <xsd:import namespace="cc541f54-964c-4b93-a605-435450d3a296"/>
    <xsd:import namespace="b1cbd802-27c2-4bf7-937d-29fa168643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41f54-964c-4b93-a605-435450d3a2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bd802-27c2-4bf7-937d-29fa16864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83C245-765B-4001-B495-410F19E0E0C1}"/>
</file>

<file path=customXml/itemProps2.xml><?xml version="1.0" encoding="utf-8"?>
<ds:datastoreItem xmlns:ds="http://schemas.openxmlformats.org/officeDocument/2006/customXml" ds:itemID="{73CD2DD4-EFD1-4D04-B47D-6FC963B24FB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a23717e4-e1ae-49ca-abd4-8dcae1ef45a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9F72B3-1785-49C2-B9D6-E93A5C1FA3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31626</TotalTime>
  <Words>732</Words>
  <Application>Microsoft Office PowerPoint</Application>
  <PresentationFormat>Widescreen</PresentationFormat>
  <Paragraphs>136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Title Slides, Section Slides, &amp; Closing Slides</vt:lpstr>
      <vt:lpstr>Content Slides, Photo Slides, &amp; Blank Slides</vt:lpstr>
      <vt:lpstr>Custom Design</vt:lpstr>
      <vt:lpstr>1_Titles, Sections, Photos, and Quotes/Call-Outs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chfa’s work since 1973</vt:lpstr>
      <vt:lpstr>PowerPoint Presentation</vt:lpstr>
      <vt:lpstr>problem frame</vt:lpstr>
      <vt:lpstr>alignment  with chfa’s  work</vt:lpstr>
      <vt:lpstr>PowerPoint Presentation</vt:lpstr>
      <vt:lpstr>research conducted</vt:lpstr>
      <vt:lpstr>PowerPoint Presentation</vt:lpstr>
      <vt:lpstr>PowerPoint Presentation</vt:lpstr>
      <vt:lpstr>PowerPoint Presentation</vt:lpstr>
      <vt:lpstr>summary of discovery phase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neuroinclusive housing in progress</vt:lpstr>
      <vt:lpstr>PowerPoint Presentation</vt:lpstr>
      <vt:lpstr>PowerPoint Presentation</vt:lpstr>
      <vt:lpstr>expanding our horizons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Sddita Blackburn</dc:creator>
  <cp:lastModifiedBy>Timothy Dolan</cp:lastModifiedBy>
  <cp:revision>617</cp:revision>
  <cp:lastPrinted>2019-10-08T22:18:39Z</cp:lastPrinted>
  <dcterms:created xsi:type="dcterms:W3CDTF">2019-01-28T22:44:20Z</dcterms:created>
  <dcterms:modified xsi:type="dcterms:W3CDTF">2021-09-09T23:08:15Z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0x010100FBE555136D0EAA429927FD901CA57989</vt:lpwstr>
  </property>
</Properties>
</file>