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98" r:id="rId5"/>
    <p:sldId id="299" r:id="rId6"/>
    <p:sldId id="257" r:id="rId7"/>
    <p:sldId id="300" r:id="rId8"/>
    <p:sldId id="261" r:id="rId9"/>
    <p:sldId id="289" r:id="rId10"/>
    <p:sldId id="271" r:id="rId11"/>
    <p:sldId id="268" r:id="rId12"/>
    <p:sldId id="269" r:id="rId13"/>
    <p:sldId id="292" r:id="rId14"/>
    <p:sldId id="258" r:id="rId15"/>
    <p:sldId id="279" r:id="rId16"/>
    <p:sldId id="280" r:id="rId17"/>
    <p:sldId id="281" r:id="rId18"/>
    <p:sldId id="291" r:id="rId19"/>
    <p:sldId id="301" r:id="rId20"/>
    <p:sldId id="290" r:id="rId21"/>
    <p:sldId id="265" r:id="rId22"/>
    <p:sldId id="272"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 Rael" initials="JR" lastIdx="1" clrIdx="0">
    <p:extLst>
      <p:ext uri="{19B8F6BF-5375-455C-9EA6-DF929625EA0E}">
        <p15:presenceInfo xmlns:p15="http://schemas.microsoft.com/office/powerpoint/2012/main" userId="S::jrael@alliancecolorado.org::20360f54-f0e7-4a0e-9a46-cdb04c45bf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8F4F6A-0C18-427A-B7D0-CCB8D47EA9CA}" v="305" dt="2021-09-15T13:59:44.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1AD4C-99E6-4845-A96D-A225D1F3BCB2}"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92F5B-4E80-40E2-9EE7-6C09057D4FEB}" type="slidenum">
              <a:rPr lang="en-US" smtClean="0"/>
              <a:t>‹#›</a:t>
            </a:fld>
            <a:endParaRPr lang="en-US"/>
          </a:p>
        </p:txBody>
      </p:sp>
    </p:spTree>
    <p:extLst>
      <p:ext uri="{BB962C8B-B14F-4D97-AF65-F5344CB8AC3E}">
        <p14:creationId xmlns:p14="http://schemas.microsoft.com/office/powerpoint/2010/main" val="294237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buFont typeface="Wingdings,Sans-Serif"/>
              <a:buChar char="•"/>
            </a:pPr>
            <a:r>
              <a:rPr lang="en-US" b="1" dirty="0"/>
              <a:t>April 1, 2020 – June 30, 2020: </a:t>
            </a:r>
            <a:r>
              <a:rPr lang="en-US" dirty="0"/>
              <a:t>8% for Residential (including family caregiver) &amp; CDASS in SLS, 4% for personal care &amp; homemaker </a:t>
            </a:r>
          </a:p>
          <a:p>
            <a:pPr lvl="1">
              <a:lnSpc>
                <a:spcPct val="90000"/>
              </a:lnSpc>
              <a:spcBef>
                <a:spcPts val="500"/>
              </a:spcBef>
              <a:buFont typeface="Wingdings,Sans-Serif"/>
              <a:buChar char="•"/>
            </a:pPr>
            <a:r>
              <a:rPr lang="en-US" b="1" dirty="0"/>
              <a:t>Jan 1, 2021 – March 31, 2021: </a:t>
            </a:r>
            <a:r>
              <a:rPr lang="en-US" dirty="0"/>
              <a:t>10% for Day Habilitation, Adult Day Services, Supported Employment, &amp; Non-Medical Transportation. 8% for Group Residential Services, ICF-IIDs, and nursing homes.</a:t>
            </a:r>
          </a:p>
          <a:p>
            <a:pPr lvl="1">
              <a:lnSpc>
                <a:spcPct val="90000"/>
              </a:lnSpc>
              <a:spcBef>
                <a:spcPts val="500"/>
              </a:spcBef>
              <a:buFont typeface="Wingdings,Sans-Serif"/>
              <a:buChar char="•"/>
            </a:pPr>
            <a:r>
              <a:rPr lang="en-US" b="1" dirty="0"/>
              <a:t>July 18, 2020 – June 30, 2021: </a:t>
            </a:r>
            <a:r>
              <a:rPr lang="en-US" dirty="0"/>
              <a:t>27.4% for Day Habilitation, Adult Day Services, Supported Employment, &amp; Non-Medical Transportation (on top of the 10% for first quarter)</a:t>
            </a:r>
          </a:p>
          <a:p>
            <a:endParaRPr lang="en-US" dirty="0"/>
          </a:p>
        </p:txBody>
      </p:sp>
      <p:sp>
        <p:nvSpPr>
          <p:cNvPr id="4" name="Slide Number Placeholder 3"/>
          <p:cNvSpPr>
            <a:spLocks noGrp="1"/>
          </p:cNvSpPr>
          <p:nvPr>
            <p:ph type="sldNum" sz="quarter" idx="5"/>
          </p:nvPr>
        </p:nvSpPr>
        <p:spPr/>
        <p:txBody>
          <a:bodyPr/>
          <a:lstStyle/>
          <a:p>
            <a:fld id="{B1D7B727-4990-4E0F-8665-D2B3F1C83507}" type="slidenum">
              <a:rPr lang="en-US" smtClean="0"/>
              <a:t>6</a:t>
            </a:fld>
            <a:endParaRPr lang="en-US"/>
          </a:p>
        </p:txBody>
      </p:sp>
    </p:spTree>
    <p:extLst>
      <p:ext uri="{BB962C8B-B14F-4D97-AF65-F5344CB8AC3E}">
        <p14:creationId xmlns:p14="http://schemas.microsoft.com/office/powerpoint/2010/main" val="109707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Over 14,000 people are served on Colorado’s IDD waivers and only about 2% of those people tested positive for </a:t>
            </a:r>
            <a:r>
              <a:rPr lang="en-US" sz="1200" kern="1200" err="1">
                <a:solidFill>
                  <a:schemeClr val="tx1"/>
                </a:solidFill>
                <a:effectLst/>
                <a:latin typeface="+mn-lt"/>
                <a:ea typeface="+mn-ea"/>
                <a:cs typeface="+mn-cs"/>
              </a:rPr>
              <a:t>covid</a:t>
            </a:r>
            <a:r>
              <a:rPr lang="en-US" sz="1200" kern="1200">
                <a:solidFill>
                  <a:schemeClr val="tx1"/>
                </a:solidFill>
                <a:effectLst/>
                <a:latin typeface="+mn-lt"/>
                <a:ea typeface="+mn-ea"/>
                <a:cs typeface="+mn-cs"/>
              </a:rPr>
              <a:t>. Unfortunately, we only had 16 deaths. (That was from March 2020-January 2021.)</a:t>
            </a:r>
          </a:p>
          <a:p>
            <a:endParaRPr lang="en-US">
              <a:cs typeface="Calibri"/>
            </a:endParaRPr>
          </a:p>
        </p:txBody>
      </p:sp>
      <p:sp>
        <p:nvSpPr>
          <p:cNvPr id="4" name="Slide Number Placeholder 3"/>
          <p:cNvSpPr>
            <a:spLocks noGrp="1"/>
          </p:cNvSpPr>
          <p:nvPr>
            <p:ph type="sldNum" sz="quarter" idx="5"/>
          </p:nvPr>
        </p:nvSpPr>
        <p:spPr/>
        <p:txBody>
          <a:bodyPr/>
          <a:lstStyle/>
          <a:p>
            <a:fld id="{B1D7B727-4990-4E0F-8665-D2B3F1C83507}" type="slidenum">
              <a:rPr lang="en-US"/>
              <a:t>8</a:t>
            </a:fld>
            <a:endParaRPr lang="en-US"/>
          </a:p>
        </p:txBody>
      </p:sp>
    </p:spTree>
    <p:extLst>
      <p:ext uri="{BB962C8B-B14F-4D97-AF65-F5344CB8AC3E}">
        <p14:creationId xmlns:p14="http://schemas.microsoft.com/office/powerpoint/2010/main" val="332903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Jodi</a:t>
            </a:r>
          </a:p>
        </p:txBody>
      </p:sp>
      <p:sp>
        <p:nvSpPr>
          <p:cNvPr id="4" name="Slide Number Placeholder 3"/>
          <p:cNvSpPr>
            <a:spLocks noGrp="1"/>
          </p:cNvSpPr>
          <p:nvPr>
            <p:ph type="sldNum" sz="quarter" idx="5"/>
          </p:nvPr>
        </p:nvSpPr>
        <p:spPr/>
        <p:txBody>
          <a:bodyPr/>
          <a:lstStyle/>
          <a:p>
            <a:fld id="{A1F92F5B-4E80-40E2-9EE7-6C09057D4FEB}" type="slidenum">
              <a:rPr lang="en-US" smtClean="0"/>
              <a:t>12</a:t>
            </a:fld>
            <a:endParaRPr lang="en-US"/>
          </a:p>
        </p:txBody>
      </p:sp>
    </p:spTree>
    <p:extLst>
      <p:ext uri="{BB962C8B-B14F-4D97-AF65-F5344CB8AC3E}">
        <p14:creationId xmlns:p14="http://schemas.microsoft.com/office/powerpoint/2010/main" val="236394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End the Wait bill was aimed at (1) phasing out the DD wait list over the course of 5-6 years and (2) creating a sustainable solution to provider rates by tying increases to CPI in future years. Huge fiscal impact which so it couldn't happen this year. Will remain a high priority for Alliance. </a:t>
            </a:r>
          </a:p>
          <a:p>
            <a:pPr marL="171450" indent="-171450">
              <a:buFont typeface="Arial"/>
              <a:buChar char="•"/>
            </a:pPr>
            <a:r>
              <a:rPr lang="en-US">
                <a:cs typeface="Calibri"/>
              </a:rPr>
              <a:t>Also worked on a bill with The Arc and DLC (and DD Council) to eliminate SMW employment over a 4-year timeline. The bill would have added new services and expanded the Medicaid Buy In program to enhance employment supports for all people with IDD. Bill died due to fiscal note, but looking at bringing back next year. </a:t>
            </a:r>
          </a:p>
          <a:p>
            <a:pPr marL="171450" indent="-171450">
              <a:buFont typeface="Arial"/>
              <a:buChar char="•"/>
            </a:pPr>
            <a:r>
              <a:rPr lang="en-US">
                <a:cs typeface="Calibri"/>
              </a:rPr>
              <a:t>Our 5-year policy agenda outlines the ongoing priorities as well as 6 strategic policy areas we want to work on in the next 5 years. Ongoing priorities: WL, system sustainability, person-centered practices. Strategic policy areas: Individualized budgets, data collection, technology, housing, employment, and ending referrals to regional centers. </a:t>
            </a:r>
          </a:p>
          <a:p>
            <a:pPr marL="171450" indent="-171450">
              <a:buFont typeface="Arial"/>
              <a:buChar char="•"/>
            </a:pPr>
            <a:r>
              <a:rPr lang="en-US">
                <a:cs typeface="Calibri"/>
              </a:rPr>
              <a:t>Capitol Chronicles is your insider info about all things happening in the legislature and related to bills/budget.</a:t>
            </a:r>
          </a:p>
          <a:p>
            <a:pPr marL="171450" indent="-171450">
              <a:buFont typeface="Arial"/>
              <a:buChar char="•"/>
            </a:pPr>
            <a:r>
              <a:rPr lang="en-US">
                <a:cs typeface="Calibri"/>
              </a:rPr>
              <a:t>GRACE committee provides guidance to Alliance on all legislative/policy issues. Final decisions made by executive committee and, if needed, full board. </a:t>
            </a:r>
          </a:p>
          <a:p>
            <a:pPr marL="171450" indent="-171450">
              <a:buFont typeface="Arial"/>
              <a:buChar char="•"/>
            </a:pPr>
            <a:r>
              <a:rPr lang="en-US">
                <a:cs typeface="Calibri"/>
              </a:rPr>
              <a:t>ANCOR tracks bills and regulatory changes at the federal level. Josh is active in SAE group and Ellen is active on the GR Advisory Committee. Alliance members get many of the benefits of ANCOR membership by virtue of Alliance's participation. </a:t>
            </a:r>
          </a:p>
        </p:txBody>
      </p:sp>
      <p:sp>
        <p:nvSpPr>
          <p:cNvPr id="4" name="Slide Number Placeholder 3"/>
          <p:cNvSpPr>
            <a:spLocks noGrp="1"/>
          </p:cNvSpPr>
          <p:nvPr>
            <p:ph type="sldNum" sz="quarter" idx="5"/>
          </p:nvPr>
        </p:nvSpPr>
        <p:spPr/>
        <p:txBody>
          <a:bodyPr/>
          <a:lstStyle/>
          <a:p>
            <a:fld id="{90097694-142D-4CEF-A003-12A924A2B316}" type="slidenum">
              <a:rPr lang="en-US"/>
              <a:t>16</a:t>
            </a:fld>
            <a:endParaRPr lang="en-US"/>
          </a:p>
        </p:txBody>
      </p:sp>
    </p:spTree>
    <p:extLst>
      <p:ext uri="{BB962C8B-B14F-4D97-AF65-F5344CB8AC3E}">
        <p14:creationId xmlns:p14="http://schemas.microsoft.com/office/powerpoint/2010/main" val="174155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End the Wait bill was aimed at (1) phasing out the DD wait list over the course of 5-6 years and (2) creating a sustainable solution to provider rates by tying increases to CPI in future years. Huge fiscal impact which so it couldn't happen this year. Will remain a high priority for Alliance. </a:t>
            </a:r>
          </a:p>
          <a:p>
            <a:pPr marL="171450" indent="-171450">
              <a:buFont typeface="Arial"/>
              <a:buChar char="•"/>
            </a:pPr>
            <a:r>
              <a:rPr lang="en-US">
                <a:cs typeface="Calibri"/>
              </a:rPr>
              <a:t>Also worked on a bill with The Arc and DLC (and DD Council) to eliminate SMW employment over a 4-year timeline. The bill would have added new services and expanded the Medicaid Buy In program to enhance employment supports for all people with IDD. Bill died due to fiscal note, but looking at bringing back next year. </a:t>
            </a:r>
          </a:p>
          <a:p>
            <a:pPr marL="171450" indent="-171450">
              <a:buFont typeface="Arial"/>
              <a:buChar char="•"/>
            </a:pPr>
            <a:r>
              <a:rPr lang="en-US">
                <a:cs typeface="Calibri"/>
              </a:rPr>
              <a:t>Our 5-year policy agenda outlines the ongoing priorities as well as 6 strategic policy areas we want to work on in the next 5 years. Ongoing priorities: WL, system sustainability, person-centered practices. Strategic policy areas: Individualized budgets, data collection, technology, housing, employment, and ending referrals to regional centers. </a:t>
            </a:r>
          </a:p>
          <a:p>
            <a:pPr marL="171450" indent="-171450">
              <a:buFont typeface="Arial"/>
              <a:buChar char="•"/>
            </a:pPr>
            <a:r>
              <a:rPr lang="en-US">
                <a:cs typeface="Calibri"/>
              </a:rPr>
              <a:t>Capitol Chronicles is your insider info about all things happening in the legislature and related to bills/budget.</a:t>
            </a:r>
          </a:p>
          <a:p>
            <a:pPr marL="171450" indent="-171450">
              <a:buFont typeface="Arial"/>
              <a:buChar char="•"/>
            </a:pPr>
            <a:r>
              <a:rPr lang="en-US">
                <a:cs typeface="Calibri"/>
              </a:rPr>
              <a:t>GRACE committee provides guidance to Alliance on all legislative/policy issues. Final decisions made by executive committee and, if needed, full board. </a:t>
            </a:r>
          </a:p>
          <a:p>
            <a:pPr marL="171450" indent="-171450">
              <a:buFont typeface="Arial"/>
              <a:buChar char="•"/>
            </a:pPr>
            <a:r>
              <a:rPr lang="en-US">
                <a:cs typeface="Calibri"/>
              </a:rPr>
              <a:t>ANCOR tracks bills and regulatory changes at the federal level. Josh is active in SAE group and Ellen is active on the GR Advisory Committee. Alliance members get many of the benefits of ANCOR membership by virtue of Alliance's participation. </a:t>
            </a:r>
          </a:p>
        </p:txBody>
      </p:sp>
      <p:sp>
        <p:nvSpPr>
          <p:cNvPr id="4" name="Slide Number Placeholder 3"/>
          <p:cNvSpPr>
            <a:spLocks noGrp="1"/>
          </p:cNvSpPr>
          <p:nvPr>
            <p:ph type="sldNum" sz="quarter" idx="5"/>
          </p:nvPr>
        </p:nvSpPr>
        <p:spPr/>
        <p:txBody>
          <a:bodyPr/>
          <a:lstStyle/>
          <a:p>
            <a:fld id="{90097694-142D-4CEF-A003-12A924A2B316}" type="slidenum">
              <a:rPr lang="en-US"/>
              <a:t>17</a:t>
            </a:fld>
            <a:endParaRPr lang="en-US"/>
          </a:p>
        </p:txBody>
      </p:sp>
    </p:spTree>
    <p:extLst>
      <p:ext uri="{BB962C8B-B14F-4D97-AF65-F5344CB8AC3E}">
        <p14:creationId xmlns:p14="http://schemas.microsoft.com/office/powerpoint/2010/main" val="183498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FAFCF2-D7B7-4BDF-9B28-0149B28300B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F48B0-3DFC-4638-9BB3-25E2FBB6D00F}" type="slidenum">
              <a:rPr lang="en-US" smtClean="0"/>
              <a:t>‹#›</a:t>
            </a:fld>
            <a:endParaRPr lang="en-US"/>
          </a:p>
        </p:txBody>
      </p:sp>
    </p:spTree>
    <p:extLst>
      <p:ext uri="{BB962C8B-B14F-4D97-AF65-F5344CB8AC3E}">
        <p14:creationId xmlns:p14="http://schemas.microsoft.com/office/powerpoint/2010/main" val="14452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FAFCF2-D7B7-4BDF-9B28-0149B28300B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F48B0-3DFC-4638-9BB3-25E2FBB6D00F}" type="slidenum">
              <a:rPr lang="en-US" smtClean="0"/>
              <a:t>‹#›</a:t>
            </a:fld>
            <a:endParaRPr lang="en-US"/>
          </a:p>
        </p:txBody>
      </p:sp>
    </p:spTree>
    <p:extLst>
      <p:ext uri="{BB962C8B-B14F-4D97-AF65-F5344CB8AC3E}">
        <p14:creationId xmlns:p14="http://schemas.microsoft.com/office/powerpoint/2010/main" val="24678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FAFCF2-D7B7-4BDF-9B28-0149B28300B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F48B0-3DFC-4638-9BB3-25E2FBB6D00F}" type="slidenum">
              <a:rPr lang="en-US" smtClean="0"/>
              <a:t>‹#›</a:t>
            </a:fld>
            <a:endParaRPr lang="en-US"/>
          </a:p>
        </p:txBody>
      </p:sp>
    </p:spTree>
    <p:extLst>
      <p:ext uri="{BB962C8B-B14F-4D97-AF65-F5344CB8AC3E}">
        <p14:creationId xmlns:p14="http://schemas.microsoft.com/office/powerpoint/2010/main" val="88172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FAFCF2-D7B7-4BDF-9B28-0149B28300B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F48B0-3DFC-4638-9BB3-25E2FBB6D00F}" type="slidenum">
              <a:rPr lang="en-US" smtClean="0"/>
              <a:t>‹#›</a:t>
            </a:fld>
            <a:endParaRPr lang="en-US"/>
          </a:p>
        </p:txBody>
      </p:sp>
    </p:spTree>
    <p:extLst>
      <p:ext uri="{BB962C8B-B14F-4D97-AF65-F5344CB8AC3E}">
        <p14:creationId xmlns:p14="http://schemas.microsoft.com/office/powerpoint/2010/main" val="89289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FAFCF2-D7B7-4BDF-9B28-0149B28300B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F48B0-3DFC-4638-9BB3-25E2FBB6D00F}" type="slidenum">
              <a:rPr lang="en-US" smtClean="0"/>
              <a:t>‹#›</a:t>
            </a:fld>
            <a:endParaRPr lang="en-US"/>
          </a:p>
        </p:txBody>
      </p:sp>
    </p:spTree>
    <p:extLst>
      <p:ext uri="{BB962C8B-B14F-4D97-AF65-F5344CB8AC3E}">
        <p14:creationId xmlns:p14="http://schemas.microsoft.com/office/powerpoint/2010/main" val="261176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FAFCF2-D7B7-4BDF-9B28-0149B28300B3}"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F48B0-3DFC-4638-9BB3-25E2FBB6D00F}" type="slidenum">
              <a:rPr lang="en-US" smtClean="0"/>
              <a:t>‹#›</a:t>
            </a:fld>
            <a:endParaRPr lang="en-US"/>
          </a:p>
        </p:txBody>
      </p:sp>
    </p:spTree>
    <p:extLst>
      <p:ext uri="{BB962C8B-B14F-4D97-AF65-F5344CB8AC3E}">
        <p14:creationId xmlns:p14="http://schemas.microsoft.com/office/powerpoint/2010/main" val="214668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FAFCF2-D7B7-4BDF-9B28-0149B28300B3}"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BF48B0-3DFC-4638-9BB3-25E2FBB6D00F}" type="slidenum">
              <a:rPr lang="en-US" smtClean="0"/>
              <a:t>‹#›</a:t>
            </a:fld>
            <a:endParaRPr lang="en-US"/>
          </a:p>
        </p:txBody>
      </p:sp>
    </p:spTree>
    <p:extLst>
      <p:ext uri="{BB962C8B-B14F-4D97-AF65-F5344CB8AC3E}">
        <p14:creationId xmlns:p14="http://schemas.microsoft.com/office/powerpoint/2010/main" val="95577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FAFCF2-D7B7-4BDF-9B28-0149B28300B3}"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F48B0-3DFC-4638-9BB3-25E2FBB6D00F}" type="slidenum">
              <a:rPr lang="en-US" smtClean="0"/>
              <a:t>‹#›</a:t>
            </a:fld>
            <a:endParaRPr lang="en-US"/>
          </a:p>
        </p:txBody>
      </p:sp>
    </p:spTree>
    <p:extLst>
      <p:ext uri="{BB962C8B-B14F-4D97-AF65-F5344CB8AC3E}">
        <p14:creationId xmlns:p14="http://schemas.microsoft.com/office/powerpoint/2010/main" val="66962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AFCF2-D7B7-4BDF-9B28-0149B28300B3}"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F48B0-3DFC-4638-9BB3-25E2FBB6D00F}" type="slidenum">
              <a:rPr lang="en-US" smtClean="0"/>
              <a:t>‹#›</a:t>
            </a:fld>
            <a:endParaRPr lang="en-US"/>
          </a:p>
        </p:txBody>
      </p:sp>
    </p:spTree>
    <p:extLst>
      <p:ext uri="{BB962C8B-B14F-4D97-AF65-F5344CB8AC3E}">
        <p14:creationId xmlns:p14="http://schemas.microsoft.com/office/powerpoint/2010/main" val="268723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FAFCF2-D7B7-4BDF-9B28-0149B28300B3}"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F48B0-3DFC-4638-9BB3-25E2FBB6D00F}" type="slidenum">
              <a:rPr lang="en-US" smtClean="0"/>
              <a:t>‹#›</a:t>
            </a:fld>
            <a:endParaRPr lang="en-US"/>
          </a:p>
        </p:txBody>
      </p:sp>
    </p:spTree>
    <p:extLst>
      <p:ext uri="{BB962C8B-B14F-4D97-AF65-F5344CB8AC3E}">
        <p14:creationId xmlns:p14="http://schemas.microsoft.com/office/powerpoint/2010/main" val="394204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FAFCF2-D7B7-4BDF-9B28-0149B28300B3}"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F48B0-3DFC-4638-9BB3-25E2FBB6D00F}" type="slidenum">
              <a:rPr lang="en-US" smtClean="0"/>
              <a:t>‹#›</a:t>
            </a:fld>
            <a:endParaRPr lang="en-US"/>
          </a:p>
        </p:txBody>
      </p:sp>
    </p:spTree>
    <p:extLst>
      <p:ext uri="{BB962C8B-B14F-4D97-AF65-F5344CB8AC3E}">
        <p14:creationId xmlns:p14="http://schemas.microsoft.com/office/powerpoint/2010/main" val="48423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AFCF2-D7B7-4BDF-9B28-0149B28300B3}" type="datetimeFigureOut">
              <a:rPr lang="en-US" smtClean="0"/>
              <a:t>9/15/2021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F48B0-3DFC-4638-9BB3-25E2FBB6D00F}" type="slidenum">
              <a:rPr lang="en-US" smtClean="0"/>
              <a:t>‹#›</a:t>
            </a:fld>
            <a:endParaRPr lang="en-US"/>
          </a:p>
        </p:txBody>
      </p:sp>
    </p:spTree>
    <p:extLst>
      <p:ext uri="{BB962C8B-B14F-4D97-AF65-F5344CB8AC3E}">
        <p14:creationId xmlns:p14="http://schemas.microsoft.com/office/powerpoint/2010/main" val="2793635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SRepinski@rmhumanservices.org" TargetMode="External"/><Relationship Id="rId4" Type="http://schemas.openxmlformats.org/officeDocument/2006/relationships/hyperlink" Target="mailto:randy.brodersen@nmetro.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6862fd08-624b-44c0-8713-e4178d6f3ae1.filesusr.com/ugd/dabd81_2e62910ee5044f51bf9898406601d1db.pdf" TargetMode="External"/><Relationship Id="rId13" Type="http://schemas.openxmlformats.org/officeDocument/2006/relationships/hyperlink" Target="http://www.alliancecolorado.org/" TargetMode="External"/><Relationship Id="rId3" Type="http://schemas.openxmlformats.org/officeDocument/2006/relationships/hyperlink" Target="https://statebillinfo.com/bills/bills/21/2021a_039_01.pdf" TargetMode="External"/><Relationship Id="rId7" Type="http://schemas.openxmlformats.org/officeDocument/2006/relationships/hyperlink" Target="https://statebillinfo.com/bills/bills/21/2021a_075_ren.pdf" TargetMode="External"/><Relationship Id="rId12"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6862fd08-624b-44c0-8713-e4178d6f3ae1.filesusr.com/ugd/dabd81_d1f813171aab42d3b5e6e9648d213602.pdf" TargetMode="External"/><Relationship Id="rId11" Type="http://schemas.openxmlformats.org/officeDocument/2006/relationships/image" Target="../media/image14.png"/><Relationship Id="rId5" Type="http://schemas.openxmlformats.org/officeDocument/2006/relationships/hyperlink" Target="https://statebillinfo.com/bills/bills/21/2021a_1206_01.pdf" TargetMode="External"/><Relationship Id="rId10" Type="http://schemas.openxmlformats.org/officeDocument/2006/relationships/hyperlink" Target="https://6862fd08-624b-44c0-8713-e4178d6f3ae1.filesusr.com/ugd/dabd81_69b042d9b1134733b4d8e4d67967b0f1.pdf" TargetMode="External"/><Relationship Id="rId4" Type="http://schemas.openxmlformats.org/officeDocument/2006/relationships/hyperlink" Target="https://6862fd08-624b-44c0-8713-e4178d6f3ae1.filesusr.com/ugd/ef6d52_06b622e588b846cc9a2464ee96da7016.pdf" TargetMode="External"/><Relationship Id="rId9" Type="http://schemas.openxmlformats.org/officeDocument/2006/relationships/hyperlink" Target="https://statebillinfo.com/bills/bills/21/2021a_1166_01.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alliancecolorado.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6862fd08-624b-44c0-8713-e4178d6f3ae1.filesusr.com/ugd/ef6d52_06b622e588b846cc9a2464ee96da7016.pdf" TargetMode="External"/><Relationship Id="rId4" Type="http://schemas.openxmlformats.org/officeDocument/2006/relationships/hyperlink" Target="https://statebillinfo.com/bills/bills/21/2021a_039_01.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tatebillinfo.com/bills/bills/21/2021a_1206_01.pdf"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www.alliancecolorado.org/" TargetMode="External"/><Relationship Id="rId5" Type="http://schemas.openxmlformats.org/officeDocument/2006/relationships/image" Target="../media/image5.png"/><Relationship Id="rId4" Type="http://schemas.openxmlformats.org/officeDocument/2006/relationships/hyperlink" Target="https://6862fd08-624b-44c0-8713-e4178d6f3ae1.filesusr.com/ugd/dabd81_d1f813171aab42d3b5e6e9648d213602.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alliancecolorado.org/" TargetMode="External"/><Relationship Id="rId3" Type="http://schemas.openxmlformats.org/officeDocument/2006/relationships/hyperlink" Target="https://statebillinfo.com/bills/bills/21/2021a_1187_01.pdf" TargetMode="External"/><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statebillinfo.com/bills/bills/21/2021a_1122_01.pdf" TargetMode="External"/><Relationship Id="rId5" Type="http://schemas.openxmlformats.org/officeDocument/2006/relationships/hyperlink" Target="https://statebillinfo.com/bills/bills/21/2021a_1097_eng.pdf" TargetMode="External"/><Relationship Id="rId4" Type="http://schemas.openxmlformats.org/officeDocument/2006/relationships/hyperlink" Target="https://statebillinfo.com/bills/bills/21/2021a_118_01.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www.alliancecolorado.org/"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6862fd08-624b-44c0-8713-e4178d6f3ae1.filesusr.com/ugd/ef6d52_a934f599fc504656abc3cea4a22dc521.pdf" TargetMode="External"/><Relationship Id="rId5" Type="http://schemas.openxmlformats.org/officeDocument/2006/relationships/hyperlink" Target="https://leg.colorado.gov/sites/default/files/documents/2018A/bills/2018a_145_enr.pdf" TargetMode="External"/><Relationship Id="rId4" Type="http://schemas.openxmlformats.org/officeDocument/2006/relationships/hyperlink" Target="https://statebillinfo.com/bills/bills/21/2021a_039_re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eg"/><Relationship Id="rId7" Type="http://schemas.openxmlformats.org/officeDocument/2006/relationships/hyperlink" Target="https://www.youtube.com/channel/UCThMtknvZCvJEb56DElCRpw?view_as=subscriber"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twitter.com/Alliance_CO" TargetMode="External"/><Relationship Id="rId5" Type="http://schemas.openxmlformats.org/officeDocument/2006/relationships/hyperlink" Target="https://www.facebook.com/AllianceCOIDD/" TargetMode="External"/><Relationship Id="rId4" Type="http://schemas.openxmlformats.org/officeDocument/2006/relationships/hyperlink" Target="mailto:info@alliancecolorad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hyperlink" Target="http://www.alliancecolorado.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nam02.safelinks.protection.outlook.com/?url=http:%2F%2Fwww.mmsend86.com%2Flink.cfm%3Fr%3D9zMmd5ixBGaYWrHTlYfXzw~~%26pe%3DhuHas2D0biAgwDcdSFrScWrQP0ptr36KZNDoFFnWc5k8-bfd8CHxhNnvzfLUKAYN40-Q6XEHuJVqM4GVjhpTfA~~%26t%3DJXdrcig2jspxVTfR71M0iQ~~&amp;data=04%7C01%7Cjrael%40alliancecolorado.org%7C8c4ac7eafdf849e7bede08d8d742ccd5%7Ca43e7bdc56ed49d09508cfad9c8eecb3%7C1%7C0%7C637496029260708821%7CUnknown%7CTWFpbGZsb3d8eyJWIjoiMC4wLjAwMDAiLCJQIjoiV2luMzIiLCJBTiI6Ik1haWwiLCJXVCI6Mn0%3D%7C1000&amp;sdata=vRfFRr3MTPuV%2Bgn8c%2BvR3MgUpIkP84C26EB2j1tCCqs%3D&amp;reserved=0"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alliancecolorado.org/"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5FBCDB-F2C3-4338-8A23-DB6A84FE5BA0}"/>
              </a:ext>
            </a:extLst>
          </p:cNvPr>
          <p:cNvSpPr>
            <a:spLocks noGrp="1"/>
          </p:cNvSpPr>
          <p:nvPr>
            <p:ph type="title"/>
          </p:nvPr>
        </p:nvSpPr>
        <p:spPr>
          <a:xfrm>
            <a:off x="4636008" y="629266"/>
            <a:ext cx="6903720" cy="1676603"/>
          </a:xfrm>
        </p:spPr>
        <p:txBody>
          <a:bodyPr>
            <a:normAutofit fontScale="90000"/>
          </a:bodyPr>
          <a:lstStyle/>
          <a:p>
            <a:r>
              <a:rPr lang="en-US" sz="4100" dirty="0">
                <a:cs typeface="Calibri Light"/>
              </a:rPr>
              <a:t>Alliance’s Government Relations Committee of Excellence (GRACE)</a:t>
            </a:r>
          </a:p>
        </p:txBody>
      </p:sp>
      <p:sp>
        <p:nvSpPr>
          <p:cNvPr id="24" name="Rectangle 23">
            <a:extLst>
              <a:ext uri="{FF2B5EF4-FFF2-40B4-BE49-F238E27FC236}">
                <a16:creationId xmlns:a16="http://schemas.microsoft.com/office/drawing/2014/main" id="{F88DA1F7-243F-4238-B2E5-D9BC0A53C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rgbClr val="3B4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A7FC5E3B-10AB-47E5-A8FC-14E8B42CE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131819"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picture containing food&#10;&#10;Description automatically generated">
            <a:extLst>
              <a:ext uri="{FF2B5EF4-FFF2-40B4-BE49-F238E27FC236}">
                <a16:creationId xmlns:a16="http://schemas.microsoft.com/office/drawing/2014/main" id="{A895DFBC-4D43-4B7A-BE6C-63F82F045778}"/>
              </a:ext>
            </a:extLst>
          </p:cNvPr>
          <p:cNvPicPr>
            <a:picLocks noChangeAspect="1"/>
          </p:cNvPicPr>
          <p:nvPr/>
        </p:nvPicPr>
        <p:blipFill>
          <a:blip r:embed="rId2"/>
          <a:stretch>
            <a:fillRect/>
          </a:stretch>
        </p:blipFill>
        <p:spPr>
          <a:xfrm>
            <a:off x="1005351" y="803049"/>
            <a:ext cx="2116959" cy="1635351"/>
          </a:xfrm>
          <a:prstGeom prst="rect">
            <a:avLst/>
          </a:prstGeom>
        </p:spPr>
      </p:pic>
      <p:pic>
        <p:nvPicPr>
          <p:cNvPr id="2" name="Picture 1">
            <a:extLst>
              <a:ext uri="{FF2B5EF4-FFF2-40B4-BE49-F238E27FC236}">
                <a16:creationId xmlns:a16="http://schemas.microsoft.com/office/drawing/2014/main" id="{E40DB3D9-FF50-4B02-B061-3254D3A87F66}"/>
              </a:ext>
            </a:extLst>
          </p:cNvPr>
          <p:cNvPicPr>
            <a:picLocks noChangeAspect="1"/>
          </p:cNvPicPr>
          <p:nvPr/>
        </p:nvPicPr>
        <p:blipFill>
          <a:blip r:embed="rId3"/>
          <a:stretch>
            <a:fillRect/>
          </a:stretch>
        </p:blipFill>
        <p:spPr>
          <a:xfrm>
            <a:off x="804672" y="4440068"/>
            <a:ext cx="2518317" cy="1332814"/>
          </a:xfrm>
          <a:prstGeom prst="rect">
            <a:avLst/>
          </a:prstGeom>
          <a:effectLst/>
        </p:spPr>
      </p:pic>
      <p:sp>
        <p:nvSpPr>
          <p:cNvPr id="8" name="Content Placeholder 7">
            <a:extLst>
              <a:ext uri="{FF2B5EF4-FFF2-40B4-BE49-F238E27FC236}">
                <a16:creationId xmlns:a16="http://schemas.microsoft.com/office/drawing/2014/main" id="{51D29C4F-466B-4979-835A-18981E7CB761}"/>
              </a:ext>
            </a:extLst>
          </p:cNvPr>
          <p:cNvSpPr>
            <a:spLocks noGrp="1"/>
          </p:cNvSpPr>
          <p:nvPr>
            <p:ph idx="1"/>
          </p:nvPr>
        </p:nvSpPr>
        <p:spPr>
          <a:xfrm>
            <a:off x="4636007" y="2756816"/>
            <a:ext cx="6903721" cy="3785419"/>
          </a:xfrm>
        </p:spPr>
        <p:txBody>
          <a:bodyPr vert="horz" lIns="91440" tIns="45720" rIns="91440" bIns="45720" rtlCol="0">
            <a:normAutofit/>
          </a:bodyPr>
          <a:lstStyle/>
          <a:p>
            <a:pPr marL="0" indent="0">
              <a:buNone/>
            </a:pPr>
            <a:r>
              <a:rPr lang="en-US" sz="1400" dirty="0">
                <a:effectLst/>
              </a:rPr>
              <a:t>Committee Co-Chairs</a:t>
            </a:r>
            <a:r>
              <a:rPr lang="en-US" sz="1400" b="1" dirty="0">
                <a:effectLst/>
              </a:rPr>
              <a:t>: </a:t>
            </a:r>
            <a:r>
              <a:rPr lang="en-US" sz="1400" u="sng" dirty="0">
                <a:effectLst/>
                <a:hlinkClick r:id="rId4"/>
              </a:rPr>
              <a:t>Randy Brodersen</a:t>
            </a:r>
            <a:r>
              <a:rPr lang="en-US" sz="1400" dirty="0">
                <a:hlinkClick r:id="rId4"/>
              </a:rPr>
              <a:t>, </a:t>
            </a:r>
            <a:r>
              <a:rPr lang="en-US" sz="1400" dirty="0"/>
              <a:t>North Metro Community Services and </a:t>
            </a:r>
            <a:r>
              <a:rPr lang="en-US" sz="1400" u="sng" dirty="0">
                <a:effectLst/>
                <a:hlinkClick r:id="rId5"/>
              </a:rPr>
              <a:t>Shari Repinski</a:t>
            </a:r>
            <a:r>
              <a:rPr lang="en-US" sz="1400" dirty="0"/>
              <a:t>, Rocky Mountain Human Services</a:t>
            </a:r>
          </a:p>
          <a:p>
            <a:pPr>
              <a:buFont typeface="Arial" panose="020B0604020202020204" pitchFamily="34" charset="0"/>
              <a:buChar char="•"/>
            </a:pPr>
            <a:r>
              <a:rPr lang="en-US" sz="1400" dirty="0">
                <a:effectLst/>
              </a:rPr>
              <a:t>PASA Members</a:t>
            </a:r>
          </a:p>
          <a:p>
            <a:pPr marL="742950" lvl="1" indent="-285750">
              <a:buFont typeface="Arial" panose="020B0604020202020204" pitchFamily="34" charset="0"/>
              <a:buChar char="•"/>
            </a:pPr>
            <a:r>
              <a:rPr lang="en-US" sz="1400" dirty="0">
                <a:effectLst/>
              </a:rPr>
              <a:t>Tim Cunningham, Cheyenne Village</a:t>
            </a:r>
          </a:p>
          <a:p>
            <a:pPr marL="742950" lvl="1" indent="-285750">
              <a:buFont typeface="Arial" panose="020B0604020202020204" pitchFamily="34" charset="0"/>
              <a:buChar char="•"/>
            </a:pPr>
            <a:r>
              <a:rPr lang="en-US" sz="1400" dirty="0">
                <a:effectLst/>
              </a:rPr>
              <a:t>Alexis Marsh, </a:t>
            </a:r>
            <a:r>
              <a:rPr lang="en-US" sz="1400" dirty="0" err="1">
                <a:effectLst/>
              </a:rPr>
              <a:t>Easterseals</a:t>
            </a:r>
            <a:r>
              <a:rPr lang="en-US" sz="1400" dirty="0">
                <a:effectLst/>
              </a:rPr>
              <a:t> Colorado </a:t>
            </a:r>
          </a:p>
          <a:p>
            <a:pPr marL="742950" lvl="1" indent="-285750">
              <a:buFont typeface="Arial" panose="020B0604020202020204" pitchFamily="34" charset="0"/>
              <a:buChar char="•"/>
            </a:pPr>
            <a:r>
              <a:rPr lang="en-US" sz="1400" dirty="0">
                <a:effectLst/>
              </a:rPr>
              <a:t>Sally Montgomery, Mosaic</a:t>
            </a:r>
          </a:p>
          <a:p>
            <a:pPr marL="742950" lvl="1" indent="-285750">
              <a:buFont typeface="Arial" panose="020B0604020202020204" pitchFamily="34" charset="0"/>
              <a:buChar char="•"/>
            </a:pPr>
            <a:r>
              <a:rPr lang="en-US" sz="1400" dirty="0">
                <a:effectLst/>
              </a:rPr>
              <a:t>Debbie Spencer, Overture</a:t>
            </a:r>
          </a:p>
          <a:p>
            <a:pPr>
              <a:buFont typeface="Arial" panose="020B0604020202020204" pitchFamily="34" charset="0"/>
              <a:buChar char="•"/>
            </a:pPr>
            <a:r>
              <a:rPr lang="en-US" sz="1400" dirty="0">
                <a:effectLst/>
              </a:rPr>
              <a:t>CCB Members</a:t>
            </a:r>
          </a:p>
          <a:p>
            <a:pPr marL="742950" lvl="1" indent="-285750">
              <a:buFont typeface="Arial" panose="020B0604020202020204" pitchFamily="34" charset="0"/>
              <a:buChar char="•"/>
            </a:pPr>
            <a:r>
              <a:rPr lang="en-US" sz="1400" dirty="0">
                <a:effectLst/>
              </a:rPr>
              <a:t>Rob DeHerrera, Developmental Disabilities Resource Center</a:t>
            </a:r>
          </a:p>
          <a:p>
            <a:pPr marL="742950" lvl="1" indent="-285750">
              <a:buFont typeface="Arial" panose="020B0604020202020204" pitchFamily="34" charset="0"/>
              <a:buChar char="•"/>
            </a:pPr>
            <a:r>
              <a:rPr lang="en-US" sz="1400" dirty="0">
                <a:effectLst/>
              </a:rPr>
              <a:t>Tara Kiene, Community Connections, Inc.</a:t>
            </a:r>
          </a:p>
          <a:p>
            <a:pPr marL="742950" lvl="1" indent="-285750">
              <a:buFont typeface="Arial" panose="020B0604020202020204" pitchFamily="34" charset="0"/>
              <a:buChar char="•"/>
            </a:pPr>
            <a:r>
              <a:rPr lang="en-US" sz="1400" dirty="0">
                <a:effectLst/>
              </a:rPr>
              <a:t>Rebecca Novinger, Imagine!</a:t>
            </a:r>
          </a:p>
          <a:p>
            <a:pPr marL="742950" lvl="1" indent="-285750">
              <a:buFont typeface="Arial" panose="020B0604020202020204" pitchFamily="34" charset="0"/>
              <a:buChar char="•"/>
            </a:pPr>
            <a:r>
              <a:rPr lang="en-US" sz="1400" dirty="0">
                <a:effectLst/>
              </a:rPr>
              <a:t>Ksana Oglesby, Mountain Valley Developmental Services, Inc.</a:t>
            </a:r>
          </a:p>
        </p:txBody>
      </p:sp>
      <p:sp>
        <p:nvSpPr>
          <p:cNvPr id="14" name="Content Placeholder 7">
            <a:extLst>
              <a:ext uri="{FF2B5EF4-FFF2-40B4-BE49-F238E27FC236}">
                <a16:creationId xmlns:a16="http://schemas.microsoft.com/office/drawing/2014/main" id="{8DB5BC02-C543-416B-BD5D-A210805167A5}"/>
              </a:ext>
            </a:extLst>
          </p:cNvPr>
          <p:cNvSpPr txBox="1">
            <a:spLocks/>
          </p:cNvSpPr>
          <p:nvPr/>
        </p:nvSpPr>
        <p:spPr>
          <a:xfrm>
            <a:off x="4636007" y="2224601"/>
            <a:ext cx="4383578" cy="42759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lumMod val="85000"/>
                    <a:lumOff val="15000"/>
                  </a:schemeClr>
                </a:solidFill>
                <a:cs typeface="Calibri"/>
              </a:rPr>
              <a:t>2021 Summit Update</a:t>
            </a:r>
          </a:p>
        </p:txBody>
      </p:sp>
    </p:spTree>
    <p:extLst>
      <p:ext uri="{BB962C8B-B14F-4D97-AF65-F5344CB8AC3E}">
        <p14:creationId xmlns:p14="http://schemas.microsoft.com/office/powerpoint/2010/main" val="23786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664D22-E045-485E-A168-8E3A3CEF0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167" y="200720"/>
            <a:ext cx="8341113" cy="6445405"/>
          </a:xfrm>
          <a:prstGeom prst="rect">
            <a:avLst/>
          </a:prstGeom>
        </p:spPr>
      </p:pic>
      <p:pic>
        <p:nvPicPr>
          <p:cNvPr id="3" name="Picture 4" descr="A picture containing food&#10;&#10;Description automatically generated">
            <a:extLst>
              <a:ext uri="{FF2B5EF4-FFF2-40B4-BE49-F238E27FC236}">
                <a16:creationId xmlns:a16="http://schemas.microsoft.com/office/drawing/2014/main" id="{A895DFBC-4D43-4B7A-BE6C-63F82F045778}"/>
              </a:ext>
            </a:extLst>
          </p:cNvPr>
          <p:cNvPicPr>
            <a:picLocks noChangeAspect="1"/>
          </p:cNvPicPr>
          <p:nvPr/>
        </p:nvPicPr>
        <p:blipFill>
          <a:blip r:embed="rId3"/>
          <a:stretch>
            <a:fillRect/>
          </a:stretch>
        </p:blipFill>
        <p:spPr>
          <a:xfrm>
            <a:off x="10169912" y="5407834"/>
            <a:ext cx="1665249" cy="1292697"/>
          </a:xfrm>
          <a:prstGeom prst="rect">
            <a:avLst/>
          </a:prstGeom>
        </p:spPr>
      </p:pic>
      <p:sp>
        <p:nvSpPr>
          <p:cNvPr id="7" name="Title 6">
            <a:extLst>
              <a:ext uri="{FF2B5EF4-FFF2-40B4-BE49-F238E27FC236}">
                <a16:creationId xmlns:a16="http://schemas.microsoft.com/office/drawing/2014/main" id="{7C5FBCDB-F2C3-4338-8A23-DB6A84FE5BA0}"/>
              </a:ext>
            </a:extLst>
          </p:cNvPr>
          <p:cNvSpPr>
            <a:spLocks noGrp="1"/>
          </p:cNvSpPr>
          <p:nvPr>
            <p:ph type="title"/>
          </p:nvPr>
        </p:nvSpPr>
        <p:spPr>
          <a:xfrm>
            <a:off x="1636167" y="1814990"/>
            <a:ext cx="8533745" cy="1344148"/>
          </a:xfrm>
        </p:spPr>
        <p:txBody>
          <a:bodyPr/>
          <a:lstStyle/>
          <a:p>
            <a:r>
              <a:rPr lang="en-US" dirty="0">
                <a:solidFill>
                  <a:schemeClr val="tx1">
                    <a:lumMod val="85000"/>
                    <a:lumOff val="15000"/>
                  </a:schemeClr>
                </a:solidFill>
                <a:cs typeface="Calibri Light"/>
              </a:rPr>
              <a:t>Alliance’s Legislative Wins…</a:t>
            </a:r>
          </a:p>
        </p:txBody>
      </p:sp>
      <p:sp>
        <p:nvSpPr>
          <p:cNvPr id="8" name="Content Placeholder 7">
            <a:extLst>
              <a:ext uri="{FF2B5EF4-FFF2-40B4-BE49-F238E27FC236}">
                <a16:creationId xmlns:a16="http://schemas.microsoft.com/office/drawing/2014/main" id="{51D29C4F-466B-4979-835A-18981E7CB761}"/>
              </a:ext>
            </a:extLst>
          </p:cNvPr>
          <p:cNvSpPr>
            <a:spLocks noGrp="1"/>
          </p:cNvSpPr>
          <p:nvPr>
            <p:ph idx="1"/>
          </p:nvPr>
        </p:nvSpPr>
        <p:spPr>
          <a:xfrm>
            <a:off x="3483601" y="3341970"/>
            <a:ext cx="7072232" cy="1292697"/>
          </a:xfrm>
        </p:spPr>
        <p:txBody>
          <a:bodyPr vert="horz" lIns="91440" tIns="45720" rIns="91440" bIns="45720" rtlCol="0" anchor="t">
            <a:normAutofit fontScale="70000" lnSpcReduction="20000"/>
          </a:bodyPr>
          <a:lstStyle/>
          <a:p>
            <a:pPr marL="0" indent="0">
              <a:buNone/>
            </a:pPr>
            <a:r>
              <a:rPr lang="en-US" dirty="0">
                <a:solidFill>
                  <a:schemeClr val="tx1">
                    <a:lumMod val="85000"/>
                    <a:lumOff val="15000"/>
                  </a:schemeClr>
                </a:solidFill>
                <a:cs typeface="Calibri"/>
              </a:rPr>
              <a:t>2021 Colorado Legislative Session</a:t>
            </a:r>
          </a:p>
          <a:p>
            <a:pPr marL="0" indent="0">
              <a:buNone/>
            </a:pPr>
            <a:endParaRPr lang="en-US" dirty="0">
              <a:solidFill>
                <a:schemeClr val="tx1">
                  <a:lumMod val="85000"/>
                  <a:lumOff val="15000"/>
                </a:schemeClr>
              </a:solidFill>
              <a:cs typeface="Calibri"/>
            </a:endParaRPr>
          </a:p>
          <a:p>
            <a:pPr marL="0" indent="0">
              <a:buNone/>
            </a:pPr>
            <a:r>
              <a:rPr lang="en-US" dirty="0">
                <a:solidFill>
                  <a:schemeClr val="tx1">
                    <a:lumMod val="85000"/>
                    <a:lumOff val="15000"/>
                  </a:schemeClr>
                </a:solidFill>
                <a:cs typeface="Calibri"/>
              </a:rPr>
              <a:t>623 bills, 52 resolutions, and more than 500 bills passed in 116 days!</a:t>
            </a:r>
          </a:p>
        </p:txBody>
      </p:sp>
    </p:spTree>
    <p:extLst>
      <p:ext uri="{BB962C8B-B14F-4D97-AF65-F5344CB8AC3E}">
        <p14:creationId xmlns:p14="http://schemas.microsoft.com/office/powerpoint/2010/main" val="262020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8FC485-309D-42F6-87BD-78DE75A8C983}"/>
              </a:ext>
            </a:extLst>
          </p:cNvPr>
          <p:cNvPicPr>
            <a:picLocks noChangeAspect="1"/>
          </p:cNvPicPr>
          <p:nvPr/>
        </p:nvPicPr>
        <p:blipFill>
          <a:blip r:embed="rId2"/>
          <a:stretch>
            <a:fillRect/>
          </a:stretch>
        </p:blipFill>
        <p:spPr>
          <a:xfrm>
            <a:off x="1922926" y="206984"/>
            <a:ext cx="8346147" cy="6444031"/>
          </a:xfrm>
          <a:prstGeom prst="rect">
            <a:avLst/>
          </a:prstGeom>
        </p:spPr>
      </p:pic>
      <p:sp>
        <p:nvSpPr>
          <p:cNvPr id="2" name="Title 1">
            <a:extLst>
              <a:ext uri="{FF2B5EF4-FFF2-40B4-BE49-F238E27FC236}">
                <a16:creationId xmlns:a16="http://schemas.microsoft.com/office/drawing/2014/main" id="{368C0F2B-AFC6-4232-BF42-8EF225C46A7A}"/>
              </a:ext>
            </a:extLst>
          </p:cNvPr>
          <p:cNvSpPr>
            <a:spLocks noGrp="1"/>
          </p:cNvSpPr>
          <p:nvPr>
            <p:ph type="title"/>
          </p:nvPr>
        </p:nvSpPr>
        <p:spPr>
          <a:xfrm>
            <a:off x="838200" y="1077815"/>
            <a:ext cx="10515600" cy="1325563"/>
          </a:xfrm>
        </p:spPr>
        <p:txBody>
          <a:bodyPr/>
          <a:lstStyle/>
          <a:p>
            <a:r>
              <a:rPr lang="en-US">
                <a:solidFill>
                  <a:srgbClr val="FF0000"/>
                </a:solidFill>
              </a:rPr>
              <a:t>Bills Supported by Alliance - All Became Law!</a:t>
            </a:r>
            <a:endParaRPr lang="en-US">
              <a:solidFill>
                <a:srgbClr val="FF0000"/>
              </a:solidFill>
              <a:cs typeface="Calibri Light"/>
            </a:endParaRPr>
          </a:p>
        </p:txBody>
      </p:sp>
      <p:sp>
        <p:nvSpPr>
          <p:cNvPr id="3" name="Content Placeholder 2">
            <a:extLst>
              <a:ext uri="{FF2B5EF4-FFF2-40B4-BE49-F238E27FC236}">
                <a16:creationId xmlns:a16="http://schemas.microsoft.com/office/drawing/2014/main" id="{638DC4C2-28E7-442B-8039-7B67632FC65A}"/>
              </a:ext>
            </a:extLst>
          </p:cNvPr>
          <p:cNvSpPr>
            <a:spLocks noGrp="1"/>
          </p:cNvSpPr>
          <p:nvPr>
            <p:ph idx="1"/>
          </p:nvPr>
        </p:nvSpPr>
        <p:spPr>
          <a:xfrm>
            <a:off x="2977263" y="2305277"/>
            <a:ext cx="7706779" cy="3474908"/>
          </a:xfrm>
        </p:spPr>
        <p:txBody>
          <a:bodyPr>
            <a:normAutofit fontScale="85000" lnSpcReduction="20000"/>
          </a:bodyPr>
          <a:lstStyle/>
          <a:p>
            <a:pPr lvl="1">
              <a:lnSpc>
                <a:spcPct val="120000"/>
              </a:lnSpc>
              <a:spcAft>
                <a:spcPts val="600"/>
              </a:spcAft>
              <a:buFont typeface="Wingdings" panose="05000000000000000000" pitchFamily="2" charset="2"/>
              <a:buChar char="ü"/>
            </a:pPr>
            <a:r>
              <a:rPr lang="en-US">
                <a:hlinkClick r:id="rId3"/>
              </a:rPr>
              <a:t>SB21-039 </a:t>
            </a:r>
            <a:r>
              <a:rPr lang="en-US"/>
              <a:t> Elimination Of Subminimum Wage Employment</a:t>
            </a:r>
          </a:p>
          <a:p>
            <a:pPr lvl="2">
              <a:lnSpc>
                <a:spcPct val="120000"/>
              </a:lnSpc>
              <a:spcAft>
                <a:spcPts val="600"/>
              </a:spcAft>
            </a:pPr>
            <a:r>
              <a:rPr lang="en-US">
                <a:hlinkClick r:id="rId4"/>
              </a:rPr>
              <a:t>SB21-039 Talking Points</a:t>
            </a:r>
            <a:endParaRPr lang="en-US"/>
          </a:p>
          <a:p>
            <a:pPr lvl="1">
              <a:lnSpc>
                <a:spcPct val="120000"/>
              </a:lnSpc>
              <a:spcAft>
                <a:spcPts val="600"/>
              </a:spcAft>
              <a:buFont typeface="Wingdings" panose="05000000000000000000" pitchFamily="2" charset="2"/>
              <a:buChar char="ü"/>
            </a:pPr>
            <a:r>
              <a:rPr lang="en-US">
                <a:solidFill>
                  <a:srgbClr val="0563C1"/>
                </a:solidFill>
                <a:hlinkClick r:id="rId5">
                  <a:extLst>
                    <a:ext uri="{A12FA001-AC4F-418D-AE19-62706E023703}">
                      <ahyp:hlinkClr xmlns:ahyp="http://schemas.microsoft.com/office/drawing/2018/hyperlinkcolor" val="tx"/>
                    </a:ext>
                  </a:extLst>
                </a:hlinkClick>
              </a:rPr>
              <a:t>HB21-1206</a:t>
            </a:r>
            <a:r>
              <a:rPr lang="en-US"/>
              <a:t> Medicaid Transportation Services </a:t>
            </a:r>
          </a:p>
          <a:p>
            <a:pPr lvl="2">
              <a:lnSpc>
                <a:spcPct val="120000"/>
              </a:lnSpc>
              <a:spcAft>
                <a:spcPts val="600"/>
              </a:spcAft>
            </a:pPr>
            <a:r>
              <a:rPr lang="en-US">
                <a:hlinkClick r:id="rId6"/>
              </a:rPr>
              <a:t>HB21-1206 Talking Points</a:t>
            </a:r>
            <a:endParaRPr lang="en-US"/>
          </a:p>
          <a:p>
            <a:pPr lvl="1">
              <a:lnSpc>
                <a:spcPct val="120000"/>
              </a:lnSpc>
              <a:spcAft>
                <a:spcPts val="600"/>
              </a:spcAft>
              <a:buFont typeface="Wingdings" panose="05000000000000000000" pitchFamily="2" charset="2"/>
              <a:buChar char="ü"/>
            </a:pPr>
            <a:r>
              <a:rPr lang="en-US">
                <a:solidFill>
                  <a:srgbClr val="0563C1"/>
                </a:solidFill>
                <a:hlinkClick r:id="rId7">
                  <a:extLst>
                    <a:ext uri="{A12FA001-AC4F-418D-AE19-62706E023703}">
                      <ahyp:hlinkClr xmlns:ahyp="http://schemas.microsoft.com/office/drawing/2018/hyperlinkcolor" val="tx"/>
                    </a:ext>
                  </a:extLst>
                </a:hlinkClick>
              </a:rPr>
              <a:t>SB21-075 </a:t>
            </a:r>
            <a:r>
              <a:rPr lang="en-US"/>
              <a:t>Supported Decision-making Agreement  </a:t>
            </a:r>
          </a:p>
          <a:p>
            <a:pPr lvl="2">
              <a:lnSpc>
                <a:spcPct val="120000"/>
              </a:lnSpc>
              <a:spcAft>
                <a:spcPts val="600"/>
              </a:spcAft>
            </a:pPr>
            <a:r>
              <a:rPr lang="en-US">
                <a:hlinkClick r:id="rId8"/>
              </a:rPr>
              <a:t>SB21-075 Talking Points</a:t>
            </a:r>
            <a:endParaRPr lang="en-US"/>
          </a:p>
          <a:p>
            <a:pPr lvl="1">
              <a:lnSpc>
                <a:spcPct val="120000"/>
              </a:lnSpc>
              <a:spcAft>
                <a:spcPts val="600"/>
              </a:spcAft>
              <a:buFont typeface="Wingdings" panose="05000000000000000000" pitchFamily="2" charset="2"/>
              <a:buChar char="ü"/>
            </a:pPr>
            <a:r>
              <a:rPr lang="en-US">
                <a:solidFill>
                  <a:srgbClr val="0563C1"/>
                </a:solidFill>
                <a:hlinkClick r:id="rId9">
                  <a:extLst>
                    <a:ext uri="{A12FA001-AC4F-418D-AE19-62706E023703}">
                      <ahyp:hlinkClr xmlns:ahyp="http://schemas.microsoft.com/office/drawing/2018/hyperlinkcolor" val="tx"/>
                    </a:ext>
                  </a:extLst>
                </a:hlinkClick>
              </a:rPr>
              <a:t>HB21-1166</a:t>
            </a:r>
            <a:r>
              <a:rPr lang="en-US"/>
              <a:t>  Behavioral Health Crisis Response Training</a:t>
            </a:r>
          </a:p>
          <a:p>
            <a:pPr lvl="2">
              <a:lnSpc>
                <a:spcPct val="120000"/>
              </a:lnSpc>
              <a:spcAft>
                <a:spcPts val="600"/>
              </a:spcAft>
            </a:pPr>
            <a:r>
              <a:rPr lang="en-US"/>
              <a:t> </a:t>
            </a:r>
            <a:r>
              <a:rPr lang="en-US">
                <a:hlinkClick r:id="rId10"/>
              </a:rPr>
              <a:t>HB21-1166 Talking Points</a:t>
            </a:r>
            <a:endParaRPr lang="en-US"/>
          </a:p>
          <a:p>
            <a:pPr marL="914400" lvl="2" indent="0">
              <a:spcAft>
                <a:spcPts val="600"/>
              </a:spcAft>
              <a:buNone/>
            </a:pPr>
            <a:endParaRPr lang="en-US"/>
          </a:p>
          <a:p>
            <a:endParaRPr lang="en-US"/>
          </a:p>
        </p:txBody>
      </p:sp>
      <p:pic>
        <p:nvPicPr>
          <p:cNvPr id="5" name="Picture 4">
            <a:extLst>
              <a:ext uri="{FF2B5EF4-FFF2-40B4-BE49-F238E27FC236}">
                <a16:creationId xmlns:a16="http://schemas.microsoft.com/office/drawing/2014/main" id="{13D77070-5065-4222-9B2D-780BC9E0CA40}"/>
              </a:ext>
            </a:extLst>
          </p:cNvPr>
          <p:cNvPicPr>
            <a:picLocks noChangeAspect="1"/>
          </p:cNvPicPr>
          <p:nvPr/>
        </p:nvPicPr>
        <p:blipFill>
          <a:blip r:embed="rId11"/>
          <a:stretch>
            <a:fillRect/>
          </a:stretch>
        </p:blipFill>
        <p:spPr>
          <a:xfrm>
            <a:off x="835799" y="2499630"/>
            <a:ext cx="2065352" cy="2762180"/>
          </a:xfrm>
          <a:prstGeom prst="rect">
            <a:avLst/>
          </a:prstGeom>
        </p:spPr>
      </p:pic>
      <p:pic>
        <p:nvPicPr>
          <p:cNvPr id="10" name="Picture 9" descr="Logo, company name&#10;&#10;Description automatically generated">
            <a:extLst>
              <a:ext uri="{FF2B5EF4-FFF2-40B4-BE49-F238E27FC236}">
                <a16:creationId xmlns:a16="http://schemas.microsoft.com/office/drawing/2014/main" id="{89DB190A-C672-4510-8A63-A606FF13532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73551" y="422367"/>
            <a:ext cx="1134818" cy="869674"/>
          </a:xfrm>
          <a:prstGeom prst="rect">
            <a:avLst/>
          </a:prstGeom>
        </p:spPr>
      </p:pic>
      <p:sp>
        <p:nvSpPr>
          <p:cNvPr id="11" name="TextBox 10">
            <a:extLst>
              <a:ext uri="{FF2B5EF4-FFF2-40B4-BE49-F238E27FC236}">
                <a16:creationId xmlns:a16="http://schemas.microsoft.com/office/drawing/2014/main" id="{D847AFB5-1A90-482E-A2E6-A6E46DA21EA8}"/>
              </a:ext>
            </a:extLst>
          </p:cNvPr>
          <p:cNvSpPr txBox="1"/>
          <p:nvPr/>
        </p:nvSpPr>
        <p:spPr>
          <a:xfrm>
            <a:off x="4733730" y="6400800"/>
            <a:ext cx="2724539" cy="369332"/>
          </a:xfrm>
          <a:prstGeom prst="rect">
            <a:avLst/>
          </a:prstGeom>
          <a:noFill/>
        </p:spPr>
        <p:txBody>
          <a:bodyPr wrap="square" rtlCol="0">
            <a:spAutoFit/>
          </a:bodyPr>
          <a:lstStyle/>
          <a:p>
            <a:r>
              <a:rPr lang="en-US">
                <a:hlinkClick r:id="rId13"/>
              </a:rPr>
              <a:t>www.AllianceColorado.org</a:t>
            </a:r>
            <a:r>
              <a:rPr lang="en-US"/>
              <a:t> </a:t>
            </a:r>
          </a:p>
        </p:txBody>
      </p:sp>
    </p:spTree>
    <p:extLst>
      <p:ext uri="{BB962C8B-B14F-4D97-AF65-F5344CB8AC3E}">
        <p14:creationId xmlns:p14="http://schemas.microsoft.com/office/powerpoint/2010/main" val="362631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741BCA-E7F4-4581-B88D-F7F24448D96C}"/>
              </a:ext>
            </a:extLst>
          </p:cNvPr>
          <p:cNvPicPr>
            <a:picLocks noChangeAspect="1"/>
          </p:cNvPicPr>
          <p:nvPr/>
        </p:nvPicPr>
        <p:blipFill>
          <a:blip r:embed="rId3"/>
          <a:stretch>
            <a:fillRect/>
          </a:stretch>
        </p:blipFill>
        <p:spPr>
          <a:xfrm>
            <a:off x="1922926" y="206984"/>
            <a:ext cx="8346147" cy="6444031"/>
          </a:xfrm>
          <a:prstGeom prst="rect">
            <a:avLst/>
          </a:prstGeom>
        </p:spPr>
      </p:pic>
      <p:sp>
        <p:nvSpPr>
          <p:cNvPr id="2" name="Title 1">
            <a:extLst>
              <a:ext uri="{FF2B5EF4-FFF2-40B4-BE49-F238E27FC236}">
                <a16:creationId xmlns:a16="http://schemas.microsoft.com/office/drawing/2014/main" id="{368C0F2B-AFC6-4232-BF42-8EF225C46A7A}"/>
              </a:ext>
            </a:extLst>
          </p:cNvPr>
          <p:cNvSpPr>
            <a:spLocks noGrp="1"/>
          </p:cNvSpPr>
          <p:nvPr>
            <p:ph type="title"/>
          </p:nvPr>
        </p:nvSpPr>
        <p:spPr>
          <a:xfrm>
            <a:off x="410547" y="963143"/>
            <a:ext cx="10943253" cy="1325563"/>
          </a:xfrm>
        </p:spPr>
        <p:txBody>
          <a:bodyPr>
            <a:normAutofit/>
          </a:bodyPr>
          <a:lstStyle/>
          <a:p>
            <a:r>
              <a:rPr lang="en-US" sz="3600" dirty="0">
                <a:solidFill>
                  <a:srgbClr val="FF0000"/>
                </a:solidFill>
              </a:rPr>
              <a:t>PASSED: </a:t>
            </a:r>
            <a:r>
              <a:rPr lang="en-US" sz="3600" dirty="0"/>
              <a:t>Elimination Of Subminimum Wage Employment </a:t>
            </a:r>
          </a:p>
        </p:txBody>
      </p:sp>
      <p:sp>
        <p:nvSpPr>
          <p:cNvPr id="3" name="Content Placeholder 2">
            <a:extLst>
              <a:ext uri="{FF2B5EF4-FFF2-40B4-BE49-F238E27FC236}">
                <a16:creationId xmlns:a16="http://schemas.microsoft.com/office/drawing/2014/main" id="{638DC4C2-28E7-442B-8039-7B67632FC65A}"/>
              </a:ext>
            </a:extLst>
          </p:cNvPr>
          <p:cNvSpPr>
            <a:spLocks noGrp="1"/>
          </p:cNvSpPr>
          <p:nvPr>
            <p:ph idx="1"/>
          </p:nvPr>
        </p:nvSpPr>
        <p:spPr>
          <a:xfrm>
            <a:off x="410546" y="1957399"/>
            <a:ext cx="10943253" cy="4299021"/>
          </a:xfrm>
        </p:spPr>
        <p:txBody>
          <a:bodyPr>
            <a:normAutofit fontScale="77500" lnSpcReduction="20000"/>
          </a:bodyPr>
          <a:lstStyle/>
          <a:p>
            <a:pPr lvl="1">
              <a:lnSpc>
                <a:spcPct val="120000"/>
              </a:lnSpc>
            </a:pPr>
            <a:r>
              <a:rPr lang="en-US" b="1">
                <a:hlinkClick r:id="rId4"/>
              </a:rPr>
              <a:t>SB21-039 </a:t>
            </a:r>
            <a:r>
              <a:rPr lang="en-US" b="1"/>
              <a:t> Elimination Of Subminimum Wage Employment </a:t>
            </a:r>
          </a:p>
          <a:p>
            <a:pPr lvl="1">
              <a:lnSpc>
                <a:spcPct val="120000"/>
              </a:lnSpc>
            </a:pPr>
            <a:r>
              <a:rPr lang="en-US" b="1"/>
              <a:t>Background:</a:t>
            </a:r>
          </a:p>
          <a:p>
            <a:pPr lvl="2">
              <a:lnSpc>
                <a:spcPct val="120000"/>
              </a:lnSpc>
            </a:pPr>
            <a:r>
              <a:rPr lang="en-US"/>
              <a:t>Federal law allows people with disabilities to be paid below the minimum wage</a:t>
            </a:r>
          </a:p>
          <a:p>
            <a:pPr lvl="2">
              <a:lnSpc>
                <a:spcPct val="120000"/>
              </a:lnSpc>
            </a:pPr>
            <a:r>
              <a:rPr lang="en-US"/>
              <a:t>Approximately 400 people with IDD are earning SMW in Colorado</a:t>
            </a:r>
          </a:p>
          <a:p>
            <a:pPr lvl="2">
              <a:lnSpc>
                <a:spcPct val="120000"/>
              </a:lnSpc>
            </a:pPr>
            <a:r>
              <a:rPr lang="en-US"/>
              <a:t>Colorado is an Employment First state, promoting Competitive Integrated Employment </a:t>
            </a:r>
          </a:p>
          <a:p>
            <a:pPr lvl="1">
              <a:lnSpc>
                <a:spcPct val="120000"/>
              </a:lnSpc>
            </a:pPr>
            <a:r>
              <a:rPr lang="en-US" b="1"/>
              <a:t>Bill Summary:</a:t>
            </a:r>
          </a:p>
          <a:p>
            <a:pPr lvl="2">
              <a:lnSpc>
                <a:spcPct val="120000"/>
              </a:lnSpc>
            </a:pPr>
            <a:r>
              <a:rPr lang="en-US"/>
              <a:t>Closes the front door on new SMW programs and hires</a:t>
            </a:r>
          </a:p>
          <a:p>
            <a:pPr lvl="2">
              <a:lnSpc>
                <a:spcPct val="120000"/>
              </a:lnSpc>
            </a:pPr>
            <a:r>
              <a:rPr lang="en-US"/>
              <a:t>Establishes a 4-year transition timeline to help people working in SMW successfully transition to better jobs/services</a:t>
            </a:r>
          </a:p>
          <a:p>
            <a:pPr lvl="2">
              <a:lnSpc>
                <a:spcPct val="120000"/>
              </a:lnSpc>
            </a:pPr>
            <a:r>
              <a:rPr lang="en-US"/>
              <a:t>Requires SMW employers to develop robust plans to transition their programs</a:t>
            </a:r>
          </a:p>
          <a:p>
            <a:pPr lvl="2">
              <a:lnSpc>
                <a:spcPct val="120000"/>
              </a:lnSpc>
            </a:pPr>
            <a:r>
              <a:rPr lang="en-US"/>
              <a:t>Enhances Medicaid services to support transition outcomes</a:t>
            </a:r>
          </a:p>
          <a:p>
            <a:pPr lvl="2">
              <a:lnSpc>
                <a:spcPct val="120000"/>
              </a:lnSpc>
            </a:pPr>
            <a:r>
              <a:rPr lang="en-US"/>
              <a:t>Develops recommendations to address systemic barriers to Competitive Integrated Employment</a:t>
            </a:r>
          </a:p>
          <a:p>
            <a:pPr lvl="1">
              <a:lnSpc>
                <a:spcPct val="120000"/>
              </a:lnSpc>
            </a:pPr>
            <a:r>
              <a:rPr lang="en-US">
                <a:hlinkClick r:id="rId5"/>
              </a:rPr>
              <a:t>SB21-039 Talking Points</a:t>
            </a:r>
            <a:endParaRPr lang="en-US"/>
          </a:p>
        </p:txBody>
      </p:sp>
      <p:pic>
        <p:nvPicPr>
          <p:cNvPr id="9" name="Picture 8" descr="Logo, company name&#10;&#10;Description automatically generated">
            <a:extLst>
              <a:ext uri="{FF2B5EF4-FFF2-40B4-BE49-F238E27FC236}">
                <a16:creationId xmlns:a16="http://schemas.microsoft.com/office/drawing/2014/main" id="{6B655573-083F-422A-9FB2-CFA82482CD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3551" y="422367"/>
            <a:ext cx="1134818" cy="869674"/>
          </a:xfrm>
          <a:prstGeom prst="rect">
            <a:avLst/>
          </a:prstGeom>
        </p:spPr>
      </p:pic>
      <p:sp>
        <p:nvSpPr>
          <p:cNvPr id="10" name="TextBox 9">
            <a:extLst>
              <a:ext uri="{FF2B5EF4-FFF2-40B4-BE49-F238E27FC236}">
                <a16:creationId xmlns:a16="http://schemas.microsoft.com/office/drawing/2014/main" id="{BCAFF7AE-F891-481F-8367-D5E5B2CC9423}"/>
              </a:ext>
            </a:extLst>
          </p:cNvPr>
          <p:cNvSpPr txBox="1"/>
          <p:nvPr/>
        </p:nvSpPr>
        <p:spPr>
          <a:xfrm>
            <a:off x="4733730" y="6400800"/>
            <a:ext cx="2724539" cy="369332"/>
          </a:xfrm>
          <a:prstGeom prst="rect">
            <a:avLst/>
          </a:prstGeom>
          <a:noFill/>
        </p:spPr>
        <p:txBody>
          <a:bodyPr wrap="square" rtlCol="0">
            <a:spAutoFit/>
          </a:bodyPr>
          <a:lstStyle/>
          <a:p>
            <a:r>
              <a:rPr lang="en-US">
                <a:hlinkClick r:id="rId7"/>
              </a:rPr>
              <a:t>www.AllianceColorado.org</a:t>
            </a:r>
            <a:r>
              <a:rPr lang="en-US"/>
              <a:t> </a:t>
            </a:r>
          </a:p>
        </p:txBody>
      </p:sp>
    </p:spTree>
    <p:extLst>
      <p:ext uri="{BB962C8B-B14F-4D97-AF65-F5344CB8AC3E}">
        <p14:creationId xmlns:p14="http://schemas.microsoft.com/office/powerpoint/2010/main" val="119289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145922-B212-4EDB-8665-0D5B66EE6E41}"/>
              </a:ext>
            </a:extLst>
          </p:cNvPr>
          <p:cNvPicPr>
            <a:picLocks noChangeAspect="1"/>
          </p:cNvPicPr>
          <p:nvPr/>
        </p:nvPicPr>
        <p:blipFill>
          <a:blip r:embed="rId2"/>
          <a:stretch>
            <a:fillRect/>
          </a:stretch>
        </p:blipFill>
        <p:spPr>
          <a:xfrm>
            <a:off x="1922926" y="206984"/>
            <a:ext cx="8346147" cy="6444031"/>
          </a:xfrm>
          <a:prstGeom prst="rect">
            <a:avLst/>
          </a:prstGeom>
        </p:spPr>
      </p:pic>
      <p:sp>
        <p:nvSpPr>
          <p:cNvPr id="2" name="Title 1">
            <a:extLst>
              <a:ext uri="{FF2B5EF4-FFF2-40B4-BE49-F238E27FC236}">
                <a16:creationId xmlns:a16="http://schemas.microsoft.com/office/drawing/2014/main" id="{368C0F2B-AFC6-4232-BF42-8EF225C46A7A}"/>
              </a:ext>
            </a:extLst>
          </p:cNvPr>
          <p:cNvSpPr>
            <a:spLocks noGrp="1"/>
          </p:cNvSpPr>
          <p:nvPr>
            <p:ph type="title"/>
          </p:nvPr>
        </p:nvSpPr>
        <p:spPr>
          <a:xfrm>
            <a:off x="565483" y="927295"/>
            <a:ext cx="10515600" cy="1325563"/>
          </a:xfrm>
        </p:spPr>
        <p:txBody>
          <a:bodyPr>
            <a:normAutofit/>
          </a:bodyPr>
          <a:lstStyle/>
          <a:p>
            <a:r>
              <a:rPr lang="en-US" sz="3600" dirty="0">
                <a:solidFill>
                  <a:srgbClr val="FF0000"/>
                </a:solidFill>
              </a:rPr>
              <a:t>PASSED: </a:t>
            </a:r>
            <a:r>
              <a:rPr lang="en-US" sz="3600" dirty="0"/>
              <a:t>Medicaid Transportation Services </a:t>
            </a:r>
          </a:p>
        </p:txBody>
      </p:sp>
      <p:sp>
        <p:nvSpPr>
          <p:cNvPr id="3" name="Content Placeholder 2">
            <a:extLst>
              <a:ext uri="{FF2B5EF4-FFF2-40B4-BE49-F238E27FC236}">
                <a16:creationId xmlns:a16="http://schemas.microsoft.com/office/drawing/2014/main" id="{638DC4C2-28E7-442B-8039-7B67632FC65A}"/>
              </a:ext>
            </a:extLst>
          </p:cNvPr>
          <p:cNvSpPr>
            <a:spLocks noGrp="1"/>
          </p:cNvSpPr>
          <p:nvPr>
            <p:ph idx="1"/>
          </p:nvPr>
        </p:nvSpPr>
        <p:spPr>
          <a:xfrm>
            <a:off x="493294" y="1876311"/>
            <a:ext cx="10515600" cy="3915508"/>
          </a:xfrm>
        </p:spPr>
        <p:txBody>
          <a:bodyPr>
            <a:normAutofit fontScale="85000" lnSpcReduction="20000"/>
          </a:bodyPr>
          <a:lstStyle/>
          <a:p>
            <a:pPr lvl="1">
              <a:lnSpc>
                <a:spcPct val="120000"/>
              </a:lnSpc>
            </a:pPr>
            <a:r>
              <a:rPr lang="en-US" b="1">
                <a:hlinkClick r:id="rId3"/>
              </a:rPr>
              <a:t>HB21-1206</a:t>
            </a:r>
            <a:r>
              <a:rPr lang="en-US" b="1"/>
              <a:t> Medicaid Transportation Services</a:t>
            </a:r>
          </a:p>
          <a:p>
            <a:pPr lvl="1">
              <a:lnSpc>
                <a:spcPct val="120000"/>
              </a:lnSpc>
            </a:pPr>
            <a:r>
              <a:rPr lang="en-US" b="1"/>
              <a:t>Background:</a:t>
            </a:r>
          </a:p>
          <a:p>
            <a:pPr lvl="2">
              <a:lnSpc>
                <a:spcPct val="120000"/>
              </a:lnSpc>
            </a:pPr>
            <a:r>
              <a:rPr lang="en-US"/>
              <a:t>Existing Public Utilities Commission permit requirements will apply to IDD transportation in July 2021</a:t>
            </a:r>
          </a:p>
          <a:p>
            <a:pPr lvl="2">
              <a:lnSpc>
                <a:spcPct val="120000"/>
              </a:lnSpc>
            </a:pPr>
            <a:r>
              <a:rPr lang="en-US"/>
              <a:t>These requirements have financial and administrative costs that will limit transportation options for people with IDD, and therefore limit access to community integration</a:t>
            </a:r>
          </a:p>
          <a:p>
            <a:pPr lvl="1">
              <a:lnSpc>
                <a:spcPct val="120000"/>
              </a:lnSpc>
            </a:pPr>
            <a:r>
              <a:rPr lang="en-US" b="1"/>
              <a:t>Bill Summary: </a:t>
            </a:r>
          </a:p>
          <a:p>
            <a:pPr lvl="2">
              <a:lnSpc>
                <a:spcPct val="120000"/>
              </a:lnSpc>
            </a:pPr>
            <a:r>
              <a:rPr lang="en-US"/>
              <a:t>Eliminates PUC permit requirements for Medicaid transportation</a:t>
            </a:r>
          </a:p>
          <a:p>
            <a:pPr lvl="2">
              <a:lnSpc>
                <a:spcPct val="120000"/>
              </a:lnSpc>
            </a:pPr>
            <a:r>
              <a:rPr lang="en-US"/>
              <a:t>Moves oversight of Medicaid transportation services from PUC to Dept. of Health Care Policy &amp; Financing (HCPF)</a:t>
            </a:r>
          </a:p>
          <a:p>
            <a:pPr lvl="2">
              <a:lnSpc>
                <a:spcPct val="120000"/>
              </a:lnSpc>
            </a:pPr>
            <a:r>
              <a:rPr lang="en-US"/>
              <a:t>Requires HCPF to work with stakeholders to establish rules that ensure passenger safety while minimizing financial and administrative burdens on provider agencies, staff, family caregivers, etc. </a:t>
            </a:r>
          </a:p>
          <a:p>
            <a:pPr lvl="1">
              <a:lnSpc>
                <a:spcPct val="120000"/>
              </a:lnSpc>
            </a:pPr>
            <a:r>
              <a:rPr lang="en-US">
                <a:hlinkClick r:id="rId4"/>
              </a:rPr>
              <a:t>HB21-1206 Talking Points</a:t>
            </a:r>
            <a:endParaRPr lang="en-US"/>
          </a:p>
        </p:txBody>
      </p:sp>
      <p:pic>
        <p:nvPicPr>
          <p:cNvPr id="9" name="Picture 8" descr="Logo, company name&#10;&#10;Description automatically generated">
            <a:extLst>
              <a:ext uri="{FF2B5EF4-FFF2-40B4-BE49-F238E27FC236}">
                <a16:creationId xmlns:a16="http://schemas.microsoft.com/office/drawing/2014/main" id="{4481A179-7A19-4DFB-AFD2-167DC40AF6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3551" y="422367"/>
            <a:ext cx="1134818" cy="869674"/>
          </a:xfrm>
          <a:prstGeom prst="rect">
            <a:avLst/>
          </a:prstGeom>
        </p:spPr>
      </p:pic>
      <p:sp>
        <p:nvSpPr>
          <p:cNvPr id="10" name="TextBox 9">
            <a:extLst>
              <a:ext uri="{FF2B5EF4-FFF2-40B4-BE49-F238E27FC236}">
                <a16:creationId xmlns:a16="http://schemas.microsoft.com/office/drawing/2014/main" id="{7C0F03C0-DA49-4C50-8C22-B96D532CEEBA}"/>
              </a:ext>
            </a:extLst>
          </p:cNvPr>
          <p:cNvSpPr txBox="1"/>
          <p:nvPr/>
        </p:nvSpPr>
        <p:spPr>
          <a:xfrm>
            <a:off x="4733730" y="6400800"/>
            <a:ext cx="2724539" cy="369332"/>
          </a:xfrm>
          <a:prstGeom prst="rect">
            <a:avLst/>
          </a:prstGeom>
          <a:noFill/>
        </p:spPr>
        <p:txBody>
          <a:bodyPr wrap="square" rtlCol="0">
            <a:spAutoFit/>
          </a:bodyPr>
          <a:lstStyle/>
          <a:p>
            <a:r>
              <a:rPr lang="en-US">
                <a:hlinkClick r:id="rId6"/>
              </a:rPr>
              <a:t>www.AllianceColorado.org</a:t>
            </a:r>
            <a:r>
              <a:rPr lang="en-US"/>
              <a:t> </a:t>
            </a:r>
          </a:p>
        </p:txBody>
      </p:sp>
    </p:spTree>
    <p:extLst>
      <p:ext uri="{BB962C8B-B14F-4D97-AF65-F5344CB8AC3E}">
        <p14:creationId xmlns:p14="http://schemas.microsoft.com/office/powerpoint/2010/main" val="3984897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24B212-3E6E-45C5-BE1F-0FEB461B3243}"/>
              </a:ext>
            </a:extLst>
          </p:cNvPr>
          <p:cNvPicPr>
            <a:picLocks noChangeAspect="1"/>
          </p:cNvPicPr>
          <p:nvPr/>
        </p:nvPicPr>
        <p:blipFill>
          <a:blip r:embed="rId2"/>
          <a:stretch>
            <a:fillRect/>
          </a:stretch>
        </p:blipFill>
        <p:spPr>
          <a:xfrm>
            <a:off x="1922926" y="206984"/>
            <a:ext cx="8346147" cy="6444031"/>
          </a:xfrm>
          <a:prstGeom prst="rect">
            <a:avLst/>
          </a:prstGeom>
        </p:spPr>
      </p:pic>
      <p:sp>
        <p:nvSpPr>
          <p:cNvPr id="2" name="Title 1">
            <a:extLst>
              <a:ext uri="{FF2B5EF4-FFF2-40B4-BE49-F238E27FC236}">
                <a16:creationId xmlns:a16="http://schemas.microsoft.com/office/drawing/2014/main" id="{368C0F2B-AFC6-4232-BF42-8EF225C46A7A}"/>
              </a:ext>
            </a:extLst>
          </p:cNvPr>
          <p:cNvSpPr>
            <a:spLocks noGrp="1"/>
          </p:cNvSpPr>
          <p:nvPr>
            <p:ph type="title"/>
          </p:nvPr>
        </p:nvSpPr>
        <p:spPr>
          <a:xfrm>
            <a:off x="469231" y="761817"/>
            <a:ext cx="10515600" cy="1325563"/>
          </a:xfrm>
        </p:spPr>
        <p:txBody>
          <a:bodyPr>
            <a:normAutofit/>
          </a:bodyPr>
          <a:lstStyle/>
          <a:p>
            <a:r>
              <a:rPr lang="en-US" sz="3600" dirty="0"/>
              <a:t>Other IDD-Related Bills that </a:t>
            </a:r>
            <a:r>
              <a:rPr lang="en-US" sz="3600" dirty="0">
                <a:solidFill>
                  <a:srgbClr val="FF0000"/>
                </a:solidFill>
              </a:rPr>
              <a:t>PASSED</a:t>
            </a:r>
            <a:r>
              <a:rPr lang="en-US" sz="3600" dirty="0"/>
              <a:t> and were Supported by Alliance</a:t>
            </a:r>
          </a:p>
        </p:txBody>
      </p:sp>
      <p:sp>
        <p:nvSpPr>
          <p:cNvPr id="3" name="Content Placeholder 2">
            <a:extLst>
              <a:ext uri="{FF2B5EF4-FFF2-40B4-BE49-F238E27FC236}">
                <a16:creationId xmlns:a16="http://schemas.microsoft.com/office/drawing/2014/main" id="{638DC4C2-28E7-442B-8039-7B67632FC65A}"/>
              </a:ext>
            </a:extLst>
          </p:cNvPr>
          <p:cNvSpPr>
            <a:spLocks noGrp="1"/>
          </p:cNvSpPr>
          <p:nvPr>
            <p:ph idx="1"/>
          </p:nvPr>
        </p:nvSpPr>
        <p:spPr>
          <a:xfrm>
            <a:off x="577446" y="1916726"/>
            <a:ext cx="10619154" cy="4621233"/>
          </a:xfrm>
        </p:spPr>
        <p:txBody>
          <a:bodyPr>
            <a:normAutofit lnSpcReduction="10000"/>
          </a:bodyPr>
          <a:lstStyle/>
          <a:p>
            <a:pPr lvl="1">
              <a:lnSpc>
                <a:spcPct val="110000"/>
              </a:lnSpc>
            </a:pPr>
            <a:r>
              <a:rPr lang="en-US" b="1" dirty="0">
                <a:hlinkClick r:id="rId3"/>
              </a:rPr>
              <a:t>HB21-1187 </a:t>
            </a:r>
            <a:r>
              <a:rPr lang="en-US" b="1" dirty="0"/>
              <a:t>Long-term Services And Support Case Management Redesign</a:t>
            </a:r>
          </a:p>
          <a:p>
            <a:pPr lvl="2">
              <a:lnSpc>
                <a:spcPct val="110000"/>
              </a:lnSpc>
            </a:pPr>
            <a:r>
              <a:rPr lang="en-US" dirty="0"/>
              <a:t>Lays the groundwork for a redesign of Colorado’s case management system for people with disabilities by 2024 </a:t>
            </a:r>
          </a:p>
          <a:p>
            <a:pPr lvl="1">
              <a:lnSpc>
                <a:spcPct val="110000"/>
              </a:lnSpc>
            </a:pPr>
            <a:r>
              <a:rPr lang="en-US" b="1" dirty="0">
                <a:hlinkClick r:id="rId4"/>
              </a:rPr>
              <a:t>HB21-118</a:t>
            </a:r>
            <a:r>
              <a:rPr lang="en-US" b="1" dirty="0"/>
              <a:t> Alternative Response Mistreatment At-risk Adults </a:t>
            </a:r>
          </a:p>
          <a:p>
            <a:pPr lvl="2">
              <a:lnSpc>
                <a:spcPct val="110000"/>
              </a:lnSpc>
            </a:pPr>
            <a:r>
              <a:rPr lang="en-US" dirty="0"/>
              <a:t>Creates a pilot program for an alternate response Adult Protective Services can use for low-risk reports of mistreatment of self-neglect of at-risk adults</a:t>
            </a:r>
          </a:p>
          <a:p>
            <a:pPr lvl="1">
              <a:lnSpc>
                <a:spcPct val="110000"/>
              </a:lnSpc>
            </a:pPr>
            <a:r>
              <a:rPr lang="en-US" b="1" dirty="0">
                <a:hlinkClick r:id="rId5"/>
              </a:rPr>
              <a:t>HB21-1097</a:t>
            </a:r>
            <a:r>
              <a:rPr lang="en-US" b="1" dirty="0"/>
              <a:t> Establish Behavioral Health Administration</a:t>
            </a:r>
          </a:p>
          <a:p>
            <a:pPr lvl="2">
              <a:lnSpc>
                <a:spcPct val="110000"/>
              </a:lnSpc>
            </a:pPr>
            <a:r>
              <a:rPr lang="en-US" dirty="0"/>
              <a:t>Creates a Behavioral Health Administration to coordinate behavioral health services across departments</a:t>
            </a:r>
          </a:p>
          <a:p>
            <a:pPr lvl="1">
              <a:lnSpc>
                <a:spcPct val="110000"/>
              </a:lnSpc>
            </a:pPr>
            <a:r>
              <a:rPr lang="en-US" b="1" dirty="0">
                <a:hlinkClick r:id="rId6"/>
              </a:rPr>
              <a:t>HB21-1122</a:t>
            </a:r>
            <a:r>
              <a:rPr lang="en-US" b="1" dirty="0"/>
              <a:t> First Responder Interactions Persons with Disabilities </a:t>
            </a:r>
          </a:p>
          <a:p>
            <a:pPr lvl="2">
              <a:lnSpc>
                <a:spcPct val="110000"/>
              </a:lnSpc>
            </a:pPr>
            <a:r>
              <a:rPr lang="en-US" dirty="0"/>
              <a:t>Creates a commission within the Attorney General’s office to improve first responder interactions with people with disabilities</a:t>
            </a:r>
          </a:p>
        </p:txBody>
      </p:sp>
      <p:pic>
        <p:nvPicPr>
          <p:cNvPr id="9" name="Picture 8" descr="Logo, company name&#10;&#10;Description automatically generated">
            <a:extLst>
              <a:ext uri="{FF2B5EF4-FFF2-40B4-BE49-F238E27FC236}">
                <a16:creationId xmlns:a16="http://schemas.microsoft.com/office/drawing/2014/main" id="{E724976C-E1ED-4E66-8112-D965B75E55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3551" y="422367"/>
            <a:ext cx="1134818" cy="869674"/>
          </a:xfrm>
          <a:prstGeom prst="rect">
            <a:avLst/>
          </a:prstGeom>
        </p:spPr>
      </p:pic>
      <p:sp>
        <p:nvSpPr>
          <p:cNvPr id="10" name="TextBox 9">
            <a:extLst>
              <a:ext uri="{FF2B5EF4-FFF2-40B4-BE49-F238E27FC236}">
                <a16:creationId xmlns:a16="http://schemas.microsoft.com/office/drawing/2014/main" id="{37068EA3-164B-4FF6-89D5-DE69A285A296}"/>
              </a:ext>
            </a:extLst>
          </p:cNvPr>
          <p:cNvSpPr txBox="1"/>
          <p:nvPr/>
        </p:nvSpPr>
        <p:spPr>
          <a:xfrm>
            <a:off x="4733730" y="6367304"/>
            <a:ext cx="2724539" cy="369332"/>
          </a:xfrm>
          <a:prstGeom prst="rect">
            <a:avLst/>
          </a:prstGeom>
          <a:noFill/>
        </p:spPr>
        <p:txBody>
          <a:bodyPr wrap="square" rtlCol="0">
            <a:spAutoFit/>
          </a:bodyPr>
          <a:lstStyle/>
          <a:p>
            <a:r>
              <a:rPr lang="en-US">
                <a:hlinkClick r:id="rId8"/>
              </a:rPr>
              <a:t>www.AllianceColorado.org</a:t>
            </a:r>
            <a:r>
              <a:rPr lang="en-US"/>
              <a:t> </a:t>
            </a:r>
          </a:p>
        </p:txBody>
      </p:sp>
    </p:spTree>
    <p:extLst>
      <p:ext uri="{BB962C8B-B14F-4D97-AF65-F5344CB8AC3E}">
        <p14:creationId xmlns:p14="http://schemas.microsoft.com/office/powerpoint/2010/main" val="252212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167" y="200720"/>
            <a:ext cx="8341113" cy="6445405"/>
          </a:xfrm>
          <a:prstGeom prst="rect">
            <a:avLst/>
          </a:prstGeom>
        </p:spPr>
      </p:pic>
      <p:pic>
        <p:nvPicPr>
          <p:cNvPr id="3" name="Picture 4" descr="A picture containing food&#10;&#10;Description automatically generated">
            <a:extLst>
              <a:ext uri="{FF2B5EF4-FFF2-40B4-BE49-F238E27FC236}">
                <a16:creationId xmlns:a16="http://schemas.microsoft.com/office/drawing/2014/main" id="{A895DFBC-4D43-4B7A-BE6C-63F82F045778}"/>
              </a:ext>
            </a:extLst>
          </p:cNvPr>
          <p:cNvPicPr>
            <a:picLocks noChangeAspect="1"/>
          </p:cNvPicPr>
          <p:nvPr/>
        </p:nvPicPr>
        <p:blipFill>
          <a:blip r:embed="rId3"/>
          <a:stretch>
            <a:fillRect/>
          </a:stretch>
        </p:blipFill>
        <p:spPr>
          <a:xfrm>
            <a:off x="10169912" y="5407834"/>
            <a:ext cx="1665249" cy="1292697"/>
          </a:xfrm>
          <a:prstGeom prst="rect">
            <a:avLst/>
          </a:prstGeom>
        </p:spPr>
      </p:pic>
      <p:sp>
        <p:nvSpPr>
          <p:cNvPr id="7" name="Title 6">
            <a:extLst>
              <a:ext uri="{FF2B5EF4-FFF2-40B4-BE49-F238E27FC236}">
                <a16:creationId xmlns:a16="http://schemas.microsoft.com/office/drawing/2014/main" id="{7C5FBCDB-F2C3-4338-8A23-DB6A84FE5BA0}"/>
              </a:ext>
            </a:extLst>
          </p:cNvPr>
          <p:cNvSpPr>
            <a:spLocks noGrp="1"/>
          </p:cNvSpPr>
          <p:nvPr>
            <p:ph type="title"/>
          </p:nvPr>
        </p:nvSpPr>
        <p:spPr>
          <a:xfrm>
            <a:off x="1636167" y="1814990"/>
            <a:ext cx="8533745" cy="1344148"/>
          </a:xfrm>
        </p:spPr>
        <p:txBody>
          <a:bodyPr/>
          <a:lstStyle/>
          <a:p>
            <a:r>
              <a:rPr lang="en-US" dirty="0">
                <a:solidFill>
                  <a:schemeClr val="tx1">
                    <a:lumMod val="85000"/>
                    <a:lumOff val="15000"/>
                  </a:schemeClr>
                </a:solidFill>
                <a:cs typeface="Calibri Light"/>
              </a:rPr>
              <a:t>2021-22 Priorities </a:t>
            </a:r>
          </a:p>
        </p:txBody>
      </p:sp>
      <p:sp>
        <p:nvSpPr>
          <p:cNvPr id="8" name="Content Placeholder 7">
            <a:extLst>
              <a:ext uri="{FF2B5EF4-FFF2-40B4-BE49-F238E27FC236}">
                <a16:creationId xmlns:a16="http://schemas.microsoft.com/office/drawing/2014/main" id="{51D29C4F-466B-4979-835A-18981E7CB761}"/>
              </a:ext>
            </a:extLst>
          </p:cNvPr>
          <p:cNvSpPr>
            <a:spLocks noGrp="1"/>
          </p:cNvSpPr>
          <p:nvPr>
            <p:ph idx="1"/>
          </p:nvPr>
        </p:nvSpPr>
        <p:spPr>
          <a:xfrm>
            <a:off x="3483601" y="3341971"/>
            <a:ext cx="6493679" cy="1040440"/>
          </a:xfrm>
        </p:spPr>
        <p:txBody>
          <a:bodyPr vert="horz" lIns="91440" tIns="45720" rIns="91440" bIns="45720" rtlCol="0" anchor="t">
            <a:normAutofit/>
          </a:bodyPr>
          <a:lstStyle/>
          <a:p>
            <a:pPr marL="0" indent="0">
              <a:buNone/>
            </a:pPr>
            <a:r>
              <a:rPr lang="en-US" dirty="0">
                <a:solidFill>
                  <a:schemeClr val="tx1">
                    <a:lumMod val="85000"/>
                    <a:lumOff val="15000"/>
                  </a:schemeClr>
                </a:solidFill>
                <a:cs typeface="Calibri"/>
              </a:rPr>
              <a:t>What’s next after the COVID-19 Pandemic?</a:t>
            </a:r>
          </a:p>
        </p:txBody>
      </p:sp>
    </p:spTree>
    <p:extLst>
      <p:ext uri="{BB962C8B-B14F-4D97-AF65-F5344CB8AC3E}">
        <p14:creationId xmlns:p14="http://schemas.microsoft.com/office/powerpoint/2010/main" val="380969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26E6D-3DB5-4D6C-AB37-6DC0A9862AF1}"/>
              </a:ext>
            </a:extLst>
          </p:cNvPr>
          <p:cNvPicPr>
            <a:picLocks noChangeAspect="1"/>
          </p:cNvPicPr>
          <p:nvPr/>
        </p:nvPicPr>
        <p:blipFill>
          <a:blip r:embed="rId3"/>
          <a:stretch>
            <a:fillRect/>
          </a:stretch>
        </p:blipFill>
        <p:spPr>
          <a:xfrm>
            <a:off x="7734300" y="0"/>
            <a:ext cx="4457700" cy="981075"/>
          </a:xfrm>
          <a:prstGeom prst="rect">
            <a:avLst/>
          </a:prstGeom>
        </p:spPr>
      </p:pic>
      <p:pic>
        <p:nvPicPr>
          <p:cNvPr id="4" name="Picture 3">
            <a:extLst>
              <a:ext uri="{FF2B5EF4-FFF2-40B4-BE49-F238E27FC236}">
                <a16:creationId xmlns:a16="http://schemas.microsoft.com/office/drawing/2014/main" id="{AE9A7EB7-A766-43D4-AD4E-7BD29B574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71" y="160255"/>
            <a:ext cx="1687398" cy="1293147"/>
          </a:xfrm>
          <a:prstGeom prst="rect">
            <a:avLst/>
          </a:prstGeom>
        </p:spPr>
      </p:pic>
      <p:sp>
        <p:nvSpPr>
          <p:cNvPr id="6" name="TextBox 5">
            <a:extLst>
              <a:ext uri="{FF2B5EF4-FFF2-40B4-BE49-F238E27FC236}">
                <a16:creationId xmlns:a16="http://schemas.microsoft.com/office/drawing/2014/main" id="{FF6FE63E-81BA-4FD9-998B-D8F9C91EFE4B}"/>
              </a:ext>
            </a:extLst>
          </p:cNvPr>
          <p:cNvSpPr txBox="1"/>
          <p:nvPr/>
        </p:nvSpPr>
        <p:spPr>
          <a:xfrm>
            <a:off x="817637" y="1453402"/>
            <a:ext cx="7275329" cy="800219"/>
          </a:xfrm>
          <a:prstGeom prst="rect">
            <a:avLst/>
          </a:prstGeom>
          <a:noFill/>
        </p:spPr>
        <p:txBody>
          <a:bodyPr wrap="square" rtlCol="0" anchor="t">
            <a:spAutoFit/>
          </a:bodyPr>
          <a:lstStyle/>
          <a:p>
            <a:r>
              <a:rPr lang="en-US" sz="2800"/>
              <a:t>Alliance 2021-25 Policy Agenda</a:t>
            </a:r>
          </a:p>
          <a:p>
            <a:r>
              <a:rPr lang="en-US" i="1">
                <a:cs typeface="Calibri"/>
              </a:rPr>
              <a:t>Alliance Planning for Legislative Asks Now (PLAN) </a:t>
            </a:r>
          </a:p>
        </p:txBody>
      </p:sp>
      <p:pic>
        <p:nvPicPr>
          <p:cNvPr id="8" name="Picture 7">
            <a:extLst>
              <a:ext uri="{FF2B5EF4-FFF2-40B4-BE49-F238E27FC236}">
                <a16:creationId xmlns:a16="http://schemas.microsoft.com/office/drawing/2014/main" id="{2A456858-B540-4A83-B57B-D626E9D2A631}"/>
              </a:ext>
            </a:extLst>
          </p:cNvPr>
          <p:cNvPicPr>
            <a:picLocks noChangeAspect="1"/>
          </p:cNvPicPr>
          <p:nvPr/>
        </p:nvPicPr>
        <p:blipFill>
          <a:blip r:embed="rId5"/>
          <a:stretch>
            <a:fillRect/>
          </a:stretch>
        </p:blipFill>
        <p:spPr>
          <a:xfrm>
            <a:off x="706765" y="2318891"/>
            <a:ext cx="7497072" cy="3765614"/>
          </a:xfrm>
          <a:prstGeom prst="rect">
            <a:avLst/>
          </a:prstGeom>
        </p:spPr>
      </p:pic>
    </p:spTree>
    <p:extLst>
      <p:ext uri="{BB962C8B-B14F-4D97-AF65-F5344CB8AC3E}">
        <p14:creationId xmlns:p14="http://schemas.microsoft.com/office/powerpoint/2010/main" val="1075728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26E6D-3DB5-4D6C-AB37-6DC0A9862AF1}"/>
              </a:ext>
            </a:extLst>
          </p:cNvPr>
          <p:cNvPicPr>
            <a:picLocks noChangeAspect="1"/>
          </p:cNvPicPr>
          <p:nvPr/>
        </p:nvPicPr>
        <p:blipFill>
          <a:blip r:embed="rId3"/>
          <a:stretch>
            <a:fillRect/>
          </a:stretch>
        </p:blipFill>
        <p:spPr>
          <a:xfrm>
            <a:off x="7734300" y="0"/>
            <a:ext cx="4457700" cy="981075"/>
          </a:xfrm>
          <a:prstGeom prst="rect">
            <a:avLst/>
          </a:prstGeom>
        </p:spPr>
      </p:pic>
      <p:pic>
        <p:nvPicPr>
          <p:cNvPr id="4" name="Picture 3">
            <a:extLst>
              <a:ext uri="{FF2B5EF4-FFF2-40B4-BE49-F238E27FC236}">
                <a16:creationId xmlns:a16="http://schemas.microsoft.com/office/drawing/2014/main" id="{AE9A7EB7-A766-43D4-AD4E-7BD29B574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71" y="160255"/>
            <a:ext cx="1687398" cy="1293147"/>
          </a:xfrm>
          <a:prstGeom prst="rect">
            <a:avLst/>
          </a:prstGeom>
        </p:spPr>
      </p:pic>
      <p:sp>
        <p:nvSpPr>
          <p:cNvPr id="6" name="TextBox 5">
            <a:extLst>
              <a:ext uri="{FF2B5EF4-FFF2-40B4-BE49-F238E27FC236}">
                <a16:creationId xmlns:a16="http://schemas.microsoft.com/office/drawing/2014/main" id="{FF6FE63E-81BA-4FD9-998B-D8F9C91EFE4B}"/>
              </a:ext>
            </a:extLst>
          </p:cNvPr>
          <p:cNvSpPr txBox="1"/>
          <p:nvPr/>
        </p:nvSpPr>
        <p:spPr>
          <a:xfrm>
            <a:off x="817637" y="1453402"/>
            <a:ext cx="7275329" cy="800219"/>
          </a:xfrm>
          <a:prstGeom prst="rect">
            <a:avLst/>
          </a:prstGeom>
          <a:noFill/>
        </p:spPr>
        <p:txBody>
          <a:bodyPr wrap="square" rtlCol="0" anchor="t">
            <a:spAutoFit/>
          </a:bodyPr>
          <a:lstStyle/>
          <a:p>
            <a:r>
              <a:rPr lang="en-US" sz="2800" dirty="0"/>
              <a:t>Just some of the issues we are working on…</a:t>
            </a:r>
          </a:p>
          <a:p>
            <a:r>
              <a:rPr lang="en-US" i="1" dirty="0">
                <a:cs typeface="Calibri"/>
              </a:rPr>
              <a:t>2021-22</a:t>
            </a:r>
          </a:p>
        </p:txBody>
      </p:sp>
      <p:sp>
        <p:nvSpPr>
          <p:cNvPr id="9" name="Content Placeholder 2">
            <a:extLst>
              <a:ext uri="{FF2B5EF4-FFF2-40B4-BE49-F238E27FC236}">
                <a16:creationId xmlns:a16="http://schemas.microsoft.com/office/drawing/2014/main" id="{72D99BC9-7F01-4BA4-84EC-E23821C9C922}"/>
              </a:ext>
            </a:extLst>
          </p:cNvPr>
          <p:cNvSpPr txBox="1">
            <a:spLocks/>
          </p:cNvSpPr>
          <p:nvPr/>
        </p:nvSpPr>
        <p:spPr>
          <a:xfrm>
            <a:off x="1079370" y="2274222"/>
            <a:ext cx="7864130" cy="433768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a:p>
            <a:pPr lvl="1">
              <a:lnSpc>
                <a:spcPct val="120000"/>
              </a:lnSpc>
            </a:pPr>
            <a:r>
              <a:rPr lang="en-US" dirty="0"/>
              <a:t>The Workforce Crisis</a:t>
            </a:r>
          </a:p>
          <a:p>
            <a:pPr lvl="1">
              <a:lnSpc>
                <a:spcPct val="120000"/>
              </a:lnSpc>
            </a:pPr>
            <a:r>
              <a:rPr lang="en-US" dirty="0"/>
              <a:t>Case Management Redesign</a:t>
            </a:r>
          </a:p>
          <a:p>
            <a:pPr lvl="1">
              <a:lnSpc>
                <a:spcPct val="120000"/>
              </a:lnSpc>
            </a:pPr>
            <a:r>
              <a:rPr lang="en-US" dirty="0"/>
              <a:t>MCT Rulemaking</a:t>
            </a:r>
          </a:p>
          <a:p>
            <a:pPr lvl="1">
              <a:lnSpc>
                <a:spcPct val="120000"/>
              </a:lnSpc>
            </a:pPr>
            <a:r>
              <a:rPr lang="en-US" dirty="0"/>
              <a:t>Phasing Out Subminimum Wage</a:t>
            </a:r>
            <a:endParaRPr lang="en-US" dirty="0">
              <a:cs typeface="Calibri"/>
            </a:endParaRPr>
          </a:p>
          <a:p>
            <a:pPr lvl="1">
              <a:lnSpc>
                <a:spcPct val="120000"/>
              </a:lnSpc>
            </a:pPr>
            <a:r>
              <a:rPr lang="en-US" dirty="0"/>
              <a:t>Early Intervention Evaluation Transfer</a:t>
            </a:r>
          </a:p>
          <a:p>
            <a:pPr lvl="1">
              <a:lnSpc>
                <a:spcPct val="120000"/>
              </a:lnSpc>
            </a:pPr>
            <a:r>
              <a:rPr lang="en-US" dirty="0"/>
              <a:t>New Department of Early Childhood</a:t>
            </a:r>
          </a:p>
        </p:txBody>
      </p:sp>
      <p:sp>
        <p:nvSpPr>
          <p:cNvPr id="11" name="TextBox 10">
            <a:extLst>
              <a:ext uri="{FF2B5EF4-FFF2-40B4-BE49-F238E27FC236}">
                <a16:creationId xmlns:a16="http://schemas.microsoft.com/office/drawing/2014/main" id="{DA1C288A-8C38-475A-9959-C376BF287BDC}"/>
              </a:ext>
            </a:extLst>
          </p:cNvPr>
          <p:cNvSpPr txBox="1"/>
          <p:nvPr/>
        </p:nvSpPr>
        <p:spPr>
          <a:xfrm>
            <a:off x="7182314" y="2668695"/>
            <a:ext cx="3930316" cy="2850204"/>
          </a:xfrm>
          <a:prstGeom prst="rect">
            <a:avLst/>
          </a:prstGeom>
          <a:noFill/>
        </p:spPr>
        <p:txBody>
          <a:bodyPr wrap="square">
            <a:spAutoFit/>
          </a:bodyPr>
          <a:lstStyle/>
          <a:p>
            <a:pPr marL="685800" lvl="1" indent="-228600">
              <a:lnSpc>
                <a:spcPct val="120000"/>
              </a:lnSpc>
              <a:spcBef>
                <a:spcPts val="500"/>
              </a:spcBef>
              <a:buFont typeface="Arial" panose="020B0604020202020204" pitchFamily="34" charset="0"/>
              <a:buChar char="•"/>
            </a:pPr>
            <a:r>
              <a:rPr lang="en-US" sz="2400" dirty="0"/>
              <a:t>ARPA Funding and related programs</a:t>
            </a:r>
          </a:p>
          <a:p>
            <a:pPr marL="685800" lvl="1" indent="-228600">
              <a:lnSpc>
                <a:spcPct val="120000"/>
              </a:lnSpc>
              <a:spcBef>
                <a:spcPts val="500"/>
              </a:spcBef>
              <a:buFont typeface="Arial" panose="020B0604020202020204" pitchFamily="34" charset="0"/>
              <a:buChar char="•"/>
            </a:pPr>
            <a:r>
              <a:rPr lang="en-US" sz="2400" dirty="0"/>
              <a:t>Supporting Federal Legislation</a:t>
            </a:r>
          </a:p>
          <a:p>
            <a:pPr marL="685800" lvl="1" indent="-228600">
              <a:lnSpc>
                <a:spcPct val="120000"/>
              </a:lnSpc>
              <a:spcBef>
                <a:spcPts val="500"/>
              </a:spcBef>
              <a:buFont typeface="Arial" panose="020B0604020202020204" pitchFamily="34" charset="0"/>
              <a:buChar char="•"/>
            </a:pPr>
            <a:r>
              <a:rPr lang="en-US" sz="2400" dirty="0"/>
              <a:t>Anticipated behavioral health bills in 2022</a:t>
            </a:r>
          </a:p>
        </p:txBody>
      </p:sp>
    </p:spTree>
    <p:extLst>
      <p:ext uri="{BB962C8B-B14F-4D97-AF65-F5344CB8AC3E}">
        <p14:creationId xmlns:p14="http://schemas.microsoft.com/office/powerpoint/2010/main" val="1358497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8EC810-EDF4-4731-9D42-C84F00243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167" y="200720"/>
            <a:ext cx="8341113" cy="6445405"/>
          </a:xfrm>
          <a:prstGeom prst="rect">
            <a:avLst/>
          </a:prstGeom>
        </p:spPr>
      </p:pic>
      <p:sp>
        <p:nvSpPr>
          <p:cNvPr id="2" name="Title 1">
            <a:extLst>
              <a:ext uri="{FF2B5EF4-FFF2-40B4-BE49-F238E27FC236}">
                <a16:creationId xmlns:a16="http://schemas.microsoft.com/office/drawing/2014/main" id="{368C0F2B-AFC6-4232-BF42-8EF225C46A7A}"/>
              </a:ext>
            </a:extLst>
          </p:cNvPr>
          <p:cNvSpPr>
            <a:spLocks noGrp="1"/>
          </p:cNvSpPr>
          <p:nvPr>
            <p:ph type="title"/>
          </p:nvPr>
        </p:nvSpPr>
        <p:spPr>
          <a:xfrm>
            <a:off x="364958" y="1012262"/>
            <a:ext cx="10515600" cy="1325563"/>
          </a:xfrm>
        </p:spPr>
        <p:txBody>
          <a:bodyPr/>
          <a:lstStyle/>
          <a:p>
            <a:r>
              <a:rPr lang="en-US" dirty="0"/>
              <a:t>END THE </a:t>
            </a:r>
            <a:r>
              <a:rPr lang="en-US" b="1" dirty="0">
                <a:solidFill>
                  <a:srgbClr val="FF0000"/>
                </a:solidFill>
              </a:rPr>
              <a:t>INVISIBLE </a:t>
            </a:r>
            <a:r>
              <a:rPr lang="en-US" dirty="0"/>
              <a:t>WAIT</a:t>
            </a:r>
          </a:p>
        </p:txBody>
      </p:sp>
      <p:sp>
        <p:nvSpPr>
          <p:cNvPr id="3" name="Content Placeholder 2">
            <a:extLst>
              <a:ext uri="{FF2B5EF4-FFF2-40B4-BE49-F238E27FC236}">
                <a16:creationId xmlns:a16="http://schemas.microsoft.com/office/drawing/2014/main" id="{638DC4C2-28E7-442B-8039-7B67632FC65A}"/>
              </a:ext>
            </a:extLst>
          </p:cNvPr>
          <p:cNvSpPr>
            <a:spLocks noGrp="1"/>
          </p:cNvSpPr>
          <p:nvPr>
            <p:ph idx="1"/>
          </p:nvPr>
        </p:nvSpPr>
        <p:spPr>
          <a:xfrm>
            <a:off x="341407" y="1828800"/>
            <a:ext cx="7864130" cy="4337686"/>
          </a:xfrm>
        </p:spPr>
        <p:txBody>
          <a:bodyPr>
            <a:normAutofit fontScale="77500" lnSpcReduction="20000"/>
          </a:bodyPr>
          <a:lstStyle/>
          <a:p>
            <a:pPr lvl="1"/>
            <a:endParaRPr lang="en-US" dirty="0"/>
          </a:p>
          <a:p>
            <a:pPr lvl="1">
              <a:lnSpc>
                <a:spcPct val="120000"/>
              </a:lnSpc>
            </a:pPr>
            <a:r>
              <a:rPr lang="en-US" dirty="0"/>
              <a:t>We have come a long way with this campaign, and might be closer to 2,000 people waiting, as opposed to 3,000!</a:t>
            </a:r>
          </a:p>
          <a:p>
            <a:pPr lvl="1">
              <a:lnSpc>
                <a:spcPct val="120000"/>
              </a:lnSpc>
            </a:pPr>
            <a:r>
              <a:rPr lang="en-US" dirty="0"/>
              <a:t>Alliance’s 2020 bill aimed to </a:t>
            </a:r>
            <a:r>
              <a:rPr lang="en-US" dirty="0">
                <a:effectLst/>
              </a:rPr>
              <a:t>eliminate the wait list while ensuring system capacity by:</a:t>
            </a:r>
          </a:p>
          <a:p>
            <a:pPr lvl="2">
              <a:lnSpc>
                <a:spcPct val="120000"/>
              </a:lnSpc>
            </a:pPr>
            <a:r>
              <a:rPr lang="en-US" sz="2500" dirty="0"/>
              <a:t>Funding a </a:t>
            </a:r>
            <a:r>
              <a:rPr lang="en-US" sz="2500" dirty="0">
                <a:effectLst/>
              </a:rPr>
              <a:t>6-year, phased-in elimination of the DD wait list</a:t>
            </a:r>
          </a:p>
          <a:p>
            <a:pPr lvl="2">
              <a:lnSpc>
                <a:spcPct val="120000"/>
              </a:lnSpc>
            </a:pPr>
            <a:r>
              <a:rPr lang="en-US" sz="2500" dirty="0">
                <a:effectLst/>
              </a:rPr>
              <a:t>Tying future rate increases to the Consumer Price Index </a:t>
            </a:r>
            <a:r>
              <a:rPr lang="en-US" dirty="0">
                <a:effectLst/>
              </a:rPr>
              <a:t>(aka standard inflation measure) </a:t>
            </a:r>
            <a:r>
              <a:rPr lang="en-US" sz="2500" dirty="0">
                <a:effectLst/>
              </a:rPr>
              <a:t>to ensure the availability of providers to serve new and existing enrollees</a:t>
            </a:r>
          </a:p>
          <a:p>
            <a:pPr lvl="1">
              <a:lnSpc>
                <a:spcPct val="120000"/>
              </a:lnSpc>
            </a:pPr>
            <a:r>
              <a:rPr lang="en-US" dirty="0"/>
              <a:t>Unfortunately, this plan was put on hold because of state revenue reductions due to the COVID-19 pandemic</a:t>
            </a:r>
          </a:p>
          <a:p>
            <a:pPr lvl="1">
              <a:lnSpc>
                <a:spcPct val="120000"/>
              </a:lnSpc>
            </a:pPr>
            <a:r>
              <a:rPr lang="en-US" dirty="0">
                <a:solidFill>
                  <a:srgbClr val="FF0000"/>
                </a:solidFill>
              </a:rPr>
              <a:t>AND NOW… providers are experience a workforce crisis that is causing an invisible waitlist and capacity issues throughout our system.</a:t>
            </a:r>
          </a:p>
        </p:txBody>
      </p:sp>
      <p:pic>
        <p:nvPicPr>
          <p:cNvPr id="7" name="Picture 6" descr="Logo&#10;&#10;Description automatically generated">
            <a:extLst>
              <a:ext uri="{FF2B5EF4-FFF2-40B4-BE49-F238E27FC236}">
                <a16:creationId xmlns:a16="http://schemas.microsoft.com/office/drawing/2014/main" id="{EE539ED8-9B76-4594-9E0C-653899839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3260" y="1590479"/>
            <a:ext cx="2515448" cy="2515448"/>
          </a:xfrm>
          <a:prstGeom prst="rect">
            <a:avLst/>
          </a:prstGeom>
        </p:spPr>
      </p:pic>
      <p:sp>
        <p:nvSpPr>
          <p:cNvPr id="5" name="TextBox 4">
            <a:extLst>
              <a:ext uri="{FF2B5EF4-FFF2-40B4-BE49-F238E27FC236}">
                <a16:creationId xmlns:a16="http://schemas.microsoft.com/office/drawing/2014/main" id="{55D6ABA7-7DB6-4D0C-AFE6-5D9BE90357D8}"/>
              </a:ext>
            </a:extLst>
          </p:cNvPr>
          <p:cNvSpPr txBox="1"/>
          <p:nvPr/>
        </p:nvSpPr>
        <p:spPr>
          <a:xfrm>
            <a:off x="9023260" y="4404365"/>
            <a:ext cx="2619253" cy="2154436"/>
          </a:xfrm>
          <a:prstGeom prst="rect">
            <a:avLst/>
          </a:prstGeom>
          <a:noFill/>
        </p:spPr>
        <p:txBody>
          <a:bodyPr wrap="square" rtlCol="0">
            <a:spAutoFit/>
          </a:bodyPr>
          <a:lstStyle/>
          <a:p>
            <a:pPr algn="ctr"/>
            <a:r>
              <a:rPr lang="en-US" sz="2000" dirty="0"/>
              <a:t>Even during the pandemic, the Colorado Legislature got 667 people off the wait list! </a:t>
            </a:r>
          </a:p>
          <a:p>
            <a:pPr algn="ctr"/>
            <a:endParaRPr lang="en-US" sz="2000" dirty="0"/>
          </a:p>
          <a:p>
            <a:pPr algn="ctr"/>
            <a:r>
              <a:rPr lang="en-US" sz="1400" dirty="0"/>
              <a:t>(FY 21-22 Long Bill)</a:t>
            </a:r>
          </a:p>
        </p:txBody>
      </p:sp>
      <p:pic>
        <p:nvPicPr>
          <p:cNvPr id="10" name="Picture 9" descr="Logo, company name&#10;&#10;Description automatically generated">
            <a:extLst>
              <a:ext uri="{FF2B5EF4-FFF2-40B4-BE49-F238E27FC236}">
                <a16:creationId xmlns:a16="http://schemas.microsoft.com/office/drawing/2014/main" id="{943B1C4E-F590-4D35-ADCC-6FC2B1316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3551" y="422367"/>
            <a:ext cx="1134818" cy="869674"/>
          </a:xfrm>
          <a:prstGeom prst="rect">
            <a:avLst/>
          </a:prstGeom>
        </p:spPr>
      </p:pic>
      <p:sp>
        <p:nvSpPr>
          <p:cNvPr id="11" name="TextBox 10">
            <a:extLst>
              <a:ext uri="{FF2B5EF4-FFF2-40B4-BE49-F238E27FC236}">
                <a16:creationId xmlns:a16="http://schemas.microsoft.com/office/drawing/2014/main" id="{1828DF4B-6396-4357-8558-618B5378DB29}"/>
              </a:ext>
            </a:extLst>
          </p:cNvPr>
          <p:cNvSpPr txBox="1"/>
          <p:nvPr/>
        </p:nvSpPr>
        <p:spPr>
          <a:xfrm>
            <a:off x="4733730" y="6367304"/>
            <a:ext cx="2724539" cy="369332"/>
          </a:xfrm>
          <a:prstGeom prst="rect">
            <a:avLst/>
          </a:prstGeom>
          <a:noFill/>
        </p:spPr>
        <p:txBody>
          <a:bodyPr wrap="square" rtlCol="0">
            <a:spAutoFit/>
          </a:bodyPr>
          <a:lstStyle/>
          <a:p>
            <a:r>
              <a:rPr lang="en-US">
                <a:hlinkClick r:id="rId5"/>
              </a:rPr>
              <a:t>www.AllianceColorado.org</a:t>
            </a:r>
            <a:r>
              <a:rPr lang="en-US"/>
              <a:t> </a:t>
            </a:r>
          </a:p>
        </p:txBody>
      </p:sp>
    </p:spTree>
    <p:extLst>
      <p:ext uri="{BB962C8B-B14F-4D97-AF65-F5344CB8AC3E}">
        <p14:creationId xmlns:p14="http://schemas.microsoft.com/office/powerpoint/2010/main" val="264563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996" y="265769"/>
            <a:ext cx="8341113" cy="6445405"/>
          </a:xfrm>
          <a:prstGeom prst="rect">
            <a:avLst/>
          </a:prstGeom>
        </p:spPr>
      </p:pic>
      <p:pic>
        <p:nvPicPr>
          <p:cNvPr id="3" name="Picture 4" descr="A picture containing food&#10;&#10;Description automatically generated">
            <a:extLst>
              <a:ext uri="{FF2B5EF4-FFF2-40B4-BE49-F238E27FC236}">
                <a16:creationId xmlns:a16="http://schemas.microsoft.com/office/drawing/2014/main" id="{A895DFBC-4D43-4B7A-BE6C-63F82F045778}"/>
              </a:ext>
            </a:extLst>
          </p:cNvPr>
          <p:cNvPicPr>
            <a:picLocks noChangeAspect="1"/>
          </p:cNvPicPr>
          <p:nvPr/>
        </p:nvPicPr>
        <p:blipFill>
          <a:blip r:embed="rId3"/>
          <a:stretch>
            <a:fillRect/>
          </a:stretch>
        </p:blipFill>
        <p:spPr>
          <a:xfrm>
            <a:off x="9972689" y="5255434"/>
            <a:ext cx="1862472" cy="1445097"/>
          </a:xfrm>
          <a:prstGeom prst="rect">
            <a:avLst/>
          </a:prstGeom>
        </p:spPr>
      </p:pic>
      <p:sp>
        <p:nvSpPr>
          <p:cNvPr id="7" name="Title 6">
            <a:extLst>
              <a:ext uri="{FF2B5EF4-FFF2-40B4-BE49-F238E27FC236}">
                <a16:creationId xmlns:a16="http://schemas.microsoft.com/office/drawing/2014/main" id="{7C5FBCDB-F2C3-4338-8A23-DB6A84FE5BA0}"/>
              </a:ext>
            </a:extLst>
          </p:cNvPr>
          <p:cNvSpPr>
            <a:spLocks noGrp="1"/>
          </p:cNvSpPr>
          <p:nvPr>
            <p:ph type="title"/>
          </p:nvPr>
        </p:nvSpPr>
        <p:spPr>
          <a:xfrm>
            <a:off x="1002297" y="86782"/>
            <a:ext cx="10397529" cy="1344148"/>
          </a:xfrm>
        </p:spPr>
        <p:txBody>
          <a:bodyPr/>
          <a:lstStyle/>
          <a:p>
            <a:r>
              <a:rPr lang="en-US">
                <a:solidFill>
                  <a:schemeClr val="tx1">
                    <a:lumMod val="65000"/>
                    <a:lumOff val="35000"/>
                  </a:schemeClr>
                </a:solidFill>
                <a:cs typeface="Calibri Light"/>
              </a:rPr>
              <a:t>Strategic Policy Priorities- Work Underway…</a:t>
            </a:r>
            <a:endParaRPr lang="en-US">
              <a:solidFill>
                <a:schemeClr val="tx1">
                  <a:lumMod val="65000"/>
                  <a:lumOff val="35000"/>
                </a:schemeClr>
              </a:solidFill>
            </a:endParaRPr>
          </a:p>
        </p:txBody>
      </p:sp>
      <p:sp>
        <p:nvSpPr>
          <p:cNvPr id="8" name="Content Placeholder 7">
            <a:extLst>
              <a:ext uri="{FF2B5EF4-FFF2-40B4-BE49-F238E27FC236}">
                <a16:creationId xmlns:a16="http://schemas.microsoft.com/office/drawing/2014/main" id="{51D29C4F-466B-4979-835A-18981E7CB761}"/>
              </a:ext>
            </a:extLst>
          </p:cNvPr>
          <p:cNvSpPr>
            <a:spLocks noGrp="1"/>
          </p:cNvSpPr>
          <p:nvPr>
            <p:ph idx="1"/>
          </p:nvPr>
        </p:nvSpPr>
        <p:spPr>
          <a:xfrm>
            <a:off x="915384" y="1207749"/>
            <a:ext cx="10919777" cy="4898730"/>
          </a:xfrm>
        </p:spPr>
        <p:txBody>
          <a:bodyPr vert="horz" lIns="91440" tIns="45720" rIns="91440" bIns="45720" rtlCol="0" anchor="t">
            <a:normAutofit fontScale="85000" lnSpcReduction="20000"/>
          </a:bodyPr>
          <a:lstStyle/>
          <a:p>
            <a:r>
              <a:rPr lang="en-US" dirty="0">
                <a:solidFill>
                  <a:schemeClr val="tx1">
                    <a:lumMod val="65000"/>
                    <a:lumOff val="35000"/>
                  </a:schemeClr>
                </a:solidFill>
                <a:cs typeface="Calibri"/>
              </a:rPr>
              <a:t>Advance Competitive Integrated Employment Outcomes</a:t>
            </a:r>
          </a:p>
          <a:p>
            <a:pPr lvl="1"/>
            <a:r>
              <a:rPr lang="en-US" dirty="0">
                <a:solidFill>
                  <a:srgbClr val="FF0000"/>
                </a:solidFill>
                <a:cs typeface="Calibri"/>
              </a:rPr>
              <a:t>Legislation: Eliminate Sub-minimum Wage Bill </a:t>
            </a:r>
            <a:r>
              <a:rPr lang="en-US" dirty="0">
                <a:solidFill>
                  <a:srgbClr val="0070C0"/>
                </a:solidFill>
                <a:cs typeface="Calibri"/>
              </a:rPr>
              <a:t>(</a:t>
            </a:r>
            <a:r>
              <a:rPr lang="en-US" u="sng" dirty="0">
                <a:solidFill>
                  <a:srgbClr val="0070C0"/>
                </a:solidFill>
                <a:ea typeface="+mn-lt"/>
                <a:cs typeface="+mn-lt"/>
                <a:hlinkClick r:id="rId4">
                  <a:extLst>
                    <a:ext uri="{A12FA001-AC4F-418D-AE19-62706E023703}">
                      <ahyp:hlinkClr xmlns:ahyp="http://schemas.microsoft.com/office/drawing/2018/hyperlinkcolor" val="tx"/>
                    </a:ext>
                  </a:extLst>
                </a:hlinkClick>
              </a:rPr>
              <a:t>SB21-039)</a:t>
            </a:r>
            <a:endParaRPr lang="en-US" u="sng" dirty="0">
              <a:solidFill>
                <a:srgbClr val="0070C0"/>
              </a:solidFill>
              <a:ea typeface="+mn-lt"/>
              <a:cs typeface="+mn-lt"/>
            </a:endParaRPr>
          </a:p>
          <a:p>
            <a:pPr lvl="1"/>
            <a:r>
              <a:rPr lang="en-US" dirty="0">
                <a:solidFill>
                  <a:srgbClr val="FF0000"/>
                </a:solidFill>
                <a:cs typeface="Calibri"/>
              </a:rPr>
              <a:t>Collaborate with the Office of Employment First on training, education, rate study and recommendations</a:t>
            </a:r>
          </a:p>
          <a:p>
            <a:pPr lvl="1"/>
            <a:r>
              <a:rPr lang="en-US" dirty="0">
                <a:solidFill>
                  <a:srgbClr val="FF0000"/>
                </a:solidFill>
                <a:cs typeface="Calibri"/>
              </a:rPr>
              <a:t>U.S. Office of Disability Employment Policy's National Expansion of Employment Opportunities Network (NEON) Initiative</a:t>
            </a:r>
          </a:p>
          <a:p>
            <a:pPr lvl="1"/>
            <a:r>
              <a:rPr lang="en-US" dirty="0">
                <a:solidFill>
                  <a:srgbClr val="FF0000"/>
                </a:solidFill>
                <a:cs typeface="Calibri"/>
              </a:rPr>
              <a:t>Collaborate with HCPF on data collection pursuant to </a:t>
            </a:r>
            <a:r>
              <a:rPr lang="en-US" u="sng" dirty="0">
                <a:solidFill>
                  <a:schemeClr val="accent1">
                    <a:lumMod val="75000"/>
                  </a:schemeClr>
                </a:solidFill>
                <a:ea typeface="+mn-lt"/>
                <a:cs typeface="+mn-lt"/>
                <a:hlinkClick r:id="rId5">
                  <a:extLst>
                    <a:ext uri="{A12FA001-AC4F-418D-AE19-62706E023703}">
                      <ahyp:hlinkClr xmlns:ahyp="http://schemas.microsoft.com/office/drawing/2018/hyperlinkcolor" val="tx"/>
                    </a:ext>
                  </a:extLst>
                </a:hlinkClick>
              </a:rPr>
              <a:t>SB18-145</a:t>
            </a:r>
            <a:r>
              <a:rPr lang="en-US" dirty="0">
                <a:solidFill>
                  <a:schemeClr val="accent1">
                    <a:lumMod val="75000"/>
                  </a:schemeClr>
                </a:solidFill>
                <a:ea typeface="+mn-lt"/>
                <a:cs typeface="+mn-lt"/>
              </a:rPr>
              <a:t> </a:t>
            </a:r>
            <a:endParaRPr lang="en-US" dirty="0">
              <a:solidFill>
                <a:schemeClr val="accent1">
                  <a:lumMod val="75000"/>
                </a:schemeClr>
              </a:solidFill>
              <a:cs typeface="Calibri"/>
            </a:endParaRPr>
          </a:p>
          <a:p>
            <a:r>
              <a:rPr lang="en-US" dirty="0">
                <a:solidFill>
                  <a:schemeClr val="tx1">
                    <a:lumMod val="65000"/>
                    <a:lumOff val="35000"/>
                  </a:schemeClr>
                </a:solidFill>
                <a:cs typeface="Calibri"/>
              </a:rPr>
              <a:t>Increase Access to Technology</a:t>
            </a:r>
          </a:p>
          <a:p>
            <a:pPr lvl="1"/>
            <a:r>
              <a:rPr lang="en-US" dirty="0">
                <a:solidFill>
                  <a:srgbClr val="FF0000"/>
                </a:solidFill>
                <a:ea typeface="+mn-lt"/>
                <a:cs typeface="+mn-lt"/>
              </a:rPr>
              <a:t>Implement the Colorado Technology First Advisory Committee Recommendations</a:t>
            </a:r>
          </a:p>
          <a:p>
            <a:r>
              <a:rPr lang="en-US" dirty="0">
                <a:solidFill>
                  <a:schemeClr val="tx1">
                    <a:lumMod val="65000"/>
                    <a:lumOff val="35000"/>
                  </a:schemeClr>
                </a:solidFill>
                <a:cs typeface="Calibri"/>
              </a:rPr>
              <a:t>Create Individualized Budget Allocations for Waiver Participants</a:t>
            </a:r>
          </a:p>
          <a:p>
            <a:pPr lvl="1"/>
            <a:r>
              <a:rPr lang="en-US" dirty="0">
                <a:solidFill>
                  <a:srgbClr val="FF0000"/>
                </a:solidFill>
                <a:cs typeface="Calibri"/>
              </a:rPr>
              <a:t>Follow the HCPF's Person Centered Budget Algorithm project and new assessment tool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Calibri"/>
              </a:rPr>
              <a:t>Strengthen Emergency Supports in Communities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Calibri"/>
              </a:rPr>
              <a:t>Review and implement parts of the Colorado Behavioral Health Task Force IDD </a:t>
            </a:r>
            <a:r>
              <a:rPr lang="en-US" dirty="0">
                <a:solidFill>
                  <a:srgbClr val="FF0000"/>
                </a:solidFill>
                <a:latin typeface="Calibri" panose="020F0502020204030204"/>
                <a:cs typeface="Calibri"/>
              </a:rPr>
              <a:t>Co-Occurring</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Calibri"/>
              </a:rPr>
              <a:t> Work Group Recommendations</a:t>
            </a:r>
            <a:endParaRPr lang="en-US" sz="2400" b="0" i="0" u="none" strike="noStrike" kern="1200" cap="none" spc="0" normalizeH="0" baseline="0" noProof="0" dirty="0">
              <a:ln>
                <a:noFill/>
              </a:ln>
              <a:solidFill>
                <a:srgbClr val="FF0000"/>
              </a:solidFill>
              <a:effectLst/>
              <a:uLnTx/>
              <a:uFillTx/>
              <a:latin typeface="Calibri" panose="020F0502020204030204"/>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Calibri"/>
              </a:rPr>
              <a:t>Increase Affordable, Accessible Housing for People With IDD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Calibri"/>
              </a:rPr>
              <a:t>Review recommendations from the Aurora and Denver housing studies. </a:t>
            </a:r>
          </a:p>
          <a:p>
            <a:pPr marL="457200" lvl="1" indent="0">
              <a:buNone/>
            </a:pPr>
            <a:endParaRPr lang="en-US" dirty="0">
              <a:solidFill>
                <a:srgbClr val="FF0000"/>
              </a:solidFill>
              <a:ea typeface="+mn-lt"/>
              <a:cs typeface="+mn-lt"/>
            </a:endParaRPr>
          </a:p>
        </p:txBody>
      </p:sp>
      <p:sp>
        <p:nvSpPr>
          <p:cNvPr id="9" name="Rectangle 8">
            <a:extLst>
              <a:ext uri="{FF2B5EF4-FFF2-40B4-BE49-F238E27FC236}">
                <a16:creationId xmlns:a16="http://schemas.microsoft.com/office/drawing/2014/main" id="{EEDE19FB-7E60-403C-A110-FD87099239E5}"/>
              </a:ext>
            </a:extLst>
          </p:cNvPr>
          <p:cNvSpPr/>
          <p:nvPr/>
        </p:nvSpPr>
        <p:spPr>
          <a:xfrm>
            <a:off x="3109383" y="6331689"/>
            <a:ext cx="5399491"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a:hlinkClick r:id="rId6"/>
              </a:rPr>
              <a:t>Read the Alliance Five-Year Public Policy Agenda HERE.</a:t>
            </a:r>
            <a:endParaRPr lang="en-US"/>
          </a:p>
        </p:txBody>
      </p:sp>
    </p:spTree>
    <p:extLst>
      <p:ext uri="{BB962C8B-B14F-4D97-AF65-F5344CB8AC3E}">
        <p14:creationId xmlns:p14="http://schemas.microsoft.com/office/powerpoint/2010/main" val="311551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302C8E-504A-4B0B-94CE-B37BD7C1E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167" y="200720"/>
            <a:ext cx="8341113" cy="6445405"/>
          </a:xfrm>
          <a:prstGeom prst="rect">
            <a:avLst/>
          </a:prstGeom>
        </p:spPr>
      </p:pic>
      <p:pic>
        <p:nvPicPr>
          <p:cNvPr id="3" name="Picture 4" descr="A picture containing food&#10;&#10;Description automatically generated">
            <a:extLst>
              <a:ext uri="{FF2B5EF4-FFF2-40B4-BE49-F238E27FC236}">
                <a16:creationId xmlns:a16="http://schemas.microsoft.com/office/drawing/2014/main" id="{A895DFBC-4D43-4B7A-BE6C-63F82F045778}"/>
              </a:ext>
            </a:extLst>
          </p:cNvPr>
          <p:cNvPicPr>
            <a:picLocks noChangeAspect="1"/>
          </p:cNvPicPr>
          <p:nvPr/>
        </p:nvPicPr>
        <p:blipFill>
          <a:blip r:embed="rId3"/>
          <a:stretch>
            <a:fillRect/>
          </a:stretch>
        </p:blipFill>
        <p:spPr>
          <a:xfrm>
            <a:off x="10169912" y="5407834"/>
            <a:ext cx="1665249" cy="1292697"/>
          </a:xfrm>
          <a:prstGeom prst="rect">
            <a:avLst/>
          </a:prstGeom>
        </p:spPr>
      </p:pic>
      <p:sp>
        <p:nvSpPr>
          <p:cNvPr id="7" name="Title 6">
            <a:extLst>
              <a:ext uri="{FF2B5EF4-FFF2-40B4-BE49-F238E27FC236}">
                <a16:creationId xmlns:a16="http://schemas.microsoft.com/office/drawing/2014/main" id="{7C5FBCDB-F2C3-4338-8A23-DB6A84FE5BA0}"/>
              </a:ext>
            </a:extLst>
          </p:cNvPr>
          <p:cNvSpPr>
            <a:spLocks noGrp="1"/>
          </p:cNvSpPr>
          <p:nvPr>
            <p:ph type="title"/>
          </p:nvPr>
        </p:nvSpPr>
        <p:spPr>
          <a:xfrm>
            <a:off x="1636167" y="1814990"/>
            <a:ext cx="8533745" cy="1344148"/>
          </a:xfrm>
        </p:spPr>
        <p:txBody>
          <a:bodyPr/>
          <a:lstStyle/>
          <a:p>
            <a:r>
              <a:rPr lang="en-US" dirty="0">
                <a:solidFill>
                  <a:schemeClr val="tx1">
                    <a:lumMod val="85000"/>
                    <a:lumOff val="15000"/>
                  </a:schemeClr>
                </a:solidFill>
                <a:cs typeface="Calibri Light"/>
              </a:rPr>
              <a:t>In this presentation</a:t>
            </a:r>
          </a:p>
        </p:txBody>
      </p:sp>
      <p:sp>
        <p:nvSpPr>
          <p:cNvPr id="8" name="Content Placeholder 7">
            <a:extLst>
              <a:ext uri="{FF2B5EF4-FFF2-40B4-BE49-F238E27FC236}">
                <a16:creationId xmlns:a16="http://schemas.microsoft.com/office/drawing/2014/main" id="{51D29C4F-466B-4979-835A-18981E7CB761}"/>
              </a:ext>
            </a:extLst>
          </p:cNvPr>
          <p:cNvSpPr>
            <a:spLocks noGrp="1"/>
          </p:cNvSpPr>
          <p:nvPr>
            <p:ph idx="1"/>
          </p:nvPr>
        </p:nvSpPr>
        <p:spPr>
          <a:xfrm>
            <a:off x="3483601" y="3341970"/>
            <a:ext cx="6493679" cy="2465271"/>
          </a:xfrm>
        </p:spPr>
        <p:txBody>
          <a:bodyPr vert="horz" lIns="91440" tIns="45720" rIns="91440" bIns="45720" rtlCol="0" anchor="t">
            <a:normAutofit/>
          </a:bodyPr>
          <a:lstStyle/>
          <a:p>
            <a:r>
              <a:rPr lang="en-US" dirty="0">
                <a:solidFill>
                  <a:schemeClr val="tx1">
                    <a:lumMod val="85000"/>
                    <a:lumOff val="15000"/>
                  </a:schemeClr>
                </a:solidFill>
                <a:cs typeface="Calibri"/>
              </a:rPr>
              <a:t>The Past Five Years</a:t>
            </a:r>
          </a:p>
          <a:p>
            <a:r>
              <a:rPr lang="en-US" dirty="0">
                <a:solidFill>
                  <a:schemeClr val="tx1">
                    <a:lumMod val="85000"/>
                    <a:lumOff val="15000"/>
                  </a:schemeClr>
                </a:solidFill>
                <a:cs typeface="Calibri"/>
              </a:rPr>
              <a:t>Colorado’s COVID Response</a:t>
            </a:r>
          </a:p>
          <a:p>
            <a:r>
              <a:rPr lang="en-US" dirty="0">
                <a:solidFill>
                  <a:schemeClr val="tx1">
                    <a:lumMod val="85000"/>
                    <a:lumOff val="15000"/>
                  </a:schemeClr>
                </a:solidFill>
                <a:cs typeface="Calibri"/>
              </a:rPr>
              <a:t>2021 Legislative Wins</a:t>
            </a:r>
          </a:p>
          <a:p>
            <a:r>
              <a:rPr lang="en-US" dirty="0">
                <a:solidFill>
                  <a:schemeClr val="tx1">
                    <a:lumMod val="85000"/>
                    <a:lumOff val="15000"/>
                  </a:schemeClr>
                </a:solidFill>
                <a:cs typeface="Calibri"/>
              </a:rPr>
              <a:t>The Next Five Years</a:t>
            </a:r>
          </a:p>
          <a:p>
            <a:pPr marL="0" indent="0">
              <a:buNone/>
            </a:pPr>
            <a:endParaRPr lang="en-US" dirty="0">
              <a:solidFill>
                <a:schemeClr val="tx1">
                  <a:lumMod val="85000"/>
                  <a:lumOff val="15000"/>
                </a:schemeClr>
              </a:solidFill>
              <a:cs typeface="Calibri"/>
            </a:endParaRPr>
          </a:p>
        </p:txBody>
      </p:sp>
    </p:spTree>
    <p:extLst>
      <p:ext uri="{BB962C8B-B14F-4D97-AF65-F5344CB8AC3E}">
        <p14:creationId xmlns:p14="http://schemas.microsoft.com/office/powerpoint/2010/main" val="250068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167" y="200720"/>
            <a:ext cx="8341113" cy="6445405"/>
          </a:xfrm>
          <a:prstGeom prst="rect">
            <a:avLst/>
          </a:prstGeom>
        </p:spPr>
      </p:pic>
      <p:pic>
        <p:nvPicPr>
          <p:cNvPr id="3" name="Picture 2">
            <a:extLst>
              <a:ext uri="{FF2B5EF4-FFF2-40B4-BE49-F238E27FC236}">
                <a16:creationId xmlns:a16="http://schemas.microsoft.com/office/drawing/2014/main" id="{179DE0D0-9D7F-4D8B-B081-25DFA67E8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66" y="5279870"/>
            <a:ext cx="11430000" cy="1457325"/>
          </a:xfrm>
          <a:prstGeom prst="rect">
            <a:avLst/>
          </a:prstGeom>
        </p:spPr>
      </p:pic>
      <p:sp>
        <p:nvSpPr>
          <p:cNvPr id="2" name="TextBox 1">
            <a:extLst>
              <a:ext uri="{FF2B5EF4-FFF2-40B4-BE49-F238E27FC236}">
                <a16:creationId xmlns:a16="http://schemas.microsoft.com/office/drawing/2014/main" id="{3572A12D-8B1F-4A40-BFBD-A1521E547E1B}"/>
              </a:ext>
            </a:extLst>
          </p:cNvPr>
          <p:cNvSpPr txBox="1"/>
          <p:nvPr/>
        </p:nvSpPr>
        <p:spPr>
          <a:xfrm>
            <a:off x="2111604" y="3194960"/>
            <a:ext cx="7437749" cy="1754326"/>
          </a:xfrm>
          <a:prstGeom prst="rect">
            <a:avLst/>
          </a:prstGeom>
          <a:noFill/>
        </p:spPr>
        <p:txBody>
          <a:bodyPr wrap="square" rtlCol="0">
            <a:spAutoFit/>
          </a:bodyPr>
          <a:lstStyle/>
          <a:p>
            <a:r>
              <a:rPr lang="en-US" b="1"/>
              <a:t>Contact us anytime at </a:t>
            </a:r>
            <a:r>
              <a:rPr lang="en-US" b="1">
                <a:hlinkClick r:id="rId4"/>
              </a:rPr>
              <a:t>info@alliancecolorado.org</a:t>
            </a:r>
            <a:r>
              <a:rPr lang="en-US" b="1"/>
              <a:t> or 303.832.1618 </a:t>
            </a:r>
          </a:p>
          <a:p>
            <a:endParaRPr lang="en-US" b="1" dirty="0"/>
          </a:p>
          <a:p>
            <a:r>
              <a:rPr lang="en-US" b="1" dirty="0"/>
              <a:t>Follow us on social media!</a:t>
            </a:r>
            <a:endParaRPr lang="en-US" dirty="0"/>
          </a:p>
          <a:p>
            <a:pPr marL="285750" indent="-285750">
              <a:buFont typeface="Arial" panose="020B0604020202020204" pitchFamily="34" charset="0"/>
              <a:buChar char="•"/>
            </a:pPr>
            <a:r>
              <a:rPr lang="en-US" dirty="0"/>
              <a:t>Facebook: </a:t>
            </a:r>
            <a:r>
              <a:rPr lang="en-US" dirty="0">
                <a:hlinkClick r:id="rId5"/>
              </a:rPr>
              <a:t>@AllianceCOIDD</a:t>
            </a:r>
            <a:endParaRPr lang="en-US" dirty="0"/>
          </a:p>
          <a:p>
            <a:pPr marL="285750" indent="-285750">
              <a:buFont typeface="Arial" panose="020B0604020202020204" pitchFamily="34" charset="0"/>
              <a:buChar char="•"/>
            </a:pPr>
            <a:r>
              <a:rPr lang="en-US" dirty="0"/>
              <a:t>Twitter: </a:t>
            </a:r>
            <a:r>
              <a:rPr lang="en-US" dirty="0">
                <a:hlinkClick r:id="rId6"/>
              </a:rPr>
              <a:t>@Alliance_CO</a:t>
            </a:r>
            <a:endParaRPr lang="en-US" dirty="0"/>
          </a:p>
          <a:p>
            <a:pPr marL="285750" indent="-285750">
              <a:buFont typeface="Arial" panose="020B0604020202020204" pitchFamily="34" charset="0"/>
              <a:buChar char="•"/>
            </a:pPr>
            <a:r>
              <a:rPr lang="en-US" dirty="0"/>
              <a:t>YouTube: </a:t>
            </a:r>
            <a:r>
              <a:rPr lang="en-US" dirty="0">
                <a:hlinkClick r:id="rId7"/>
              </a:rPr>
              <a:t>Alliance Colorado</a:t>
            </a:r>
            <a:endParaRPr lang="en-US" dirty="0"/>
          </a:p>
        </p:txBody>
      </p:sp>
      <p:pic>
        <p:nvPicPr>
          <p:cNvPr id="4" name="Picture 4" descr="A picture containing food&#10;&#10;Description automatically generated">
            <a:extLst>
              <a:ext uri="{FF2B5EF4-FFF2-40B4-BE49-F238E27FC236}">
                <a16:creationId xmlns:a16="http://schemas.microsoft.com/office/drawing/2014/main" id="{7B295913-BC89-4916-B08C-012127076164}"/>
              </a:ext>
            </a:extLst>
          </p:cNvPr>
          <p:cNvPicPr>
            <a:picLocks noChangeAspect="1"/>
          </p:cNvPicPr>
          <p:nvPr/>
        </p:nvPicPr>
        <p:blipFill>
          <a:blip r:embed="rId8"/>
          <a:stretch>
            <a:fillRect/>
          </a:stretch>
        </p:blipFill>
        <p:spPr>
          <a:xfrm>
            <a:off x="3774142" y="271387"/>
            <a:ext cx="3693458" cy="2854850"/>
          </a:xfrm>
          <a:prstGeom prst="rect">
            <a:avLst/>
          </a:prstGeom>
        </p:spPr>
      </p:pic>
    </p:spTree>
    <p:extLst>
      <p:ext uri="{BB962C8B-B14F-4D97-AF65-F5344CB8AC3E}">
        <p14:creationId xmlns:p14="http://schemas.microsoft.com/office/powerpoint/2010/main" val="109827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506BD-CC10-432B-B8FC-8C50FD94A13A}"/>
              </a:ext>
            </a:extLst>
          </p:cNvPr>
          <p:cNvPicPr>
            <a:picLocks noChangeAspect="1"/>
          </p:cNvPicPr>
          <p:nvPr/>
        </p:nvPicPr>
        <p:blipFill>
          <a:blip r:embed="rId2"/>
          <a:stretch>
            <a:fillRect/>
          </a:stretch>
        </p:blipFill>
        <p:spPr>
          <a:xfrm>
            <a:off x="3743325" y="191135"/>
            <a:ext cx="4705350" cy="1619250"/>
          </a:xfrm>
          <a:prstGeom prst="rect">
            <a:avLst/>
          </a:prstGeom>
        </p:spPr>
      </p:pic>
      <p:sp>
        <p:nvSpPr>
          <p:cNvPr id="3" name="TextBox 2">
            <a:extLst>
              <a:ext uri="{FF2B5EF4-FFF2-40B4-BE49-F238E27FC236}">
                <a16:creationId xmlns:a16="http://schemas.microsoft.com/office/drawing/2014/main" id="{AF08BF96-B6AB-4939-8BC7-F536DC454097}"/>
              </a:ext>
            </a:extLst>
          </p:cNvPr>
          <p:cNvSpPr txBox="1"/>
          <p:nvPr/>
        </p:nvSpPr>
        <p:spPr>
          <a:xfrm>
            <a:off x="656734" y="2103119"/>
            <a:ext cx="10878532" cy="830997"/>
          </a:xfrm>
          <a:prstGeom prst="rect">
            <a:avLst/>
          </a:prstGeom>
          <a:noFill/>
        </p:spPr>
        <p:txBody>
          <a:bodyPr wrap="square" rtlCol="0">
            <a:spAutoFit/>
          </a:bodyPr>
          <a:lstStyle/>
          <a:p>
            <a:r>
              <a:rPr lang="en-US" sz="2400" b="1"/>
              <a:t>Over the last five years, Alliance and its partners have accomplished a lot! Some notable achievements include:</a:t>
            </a:r>
          </a:p>
        </p:txBody>
      </p:sp>
      <p:sp>
        <p:nvSpPr>
          <p:cNvPr id="4" name="TextBox 3">
            <a:extLst>
              <a:ext uri="{FF2B5EF4-FFF2-40B4-BE49-F238E27FC236}">
                <a16:creationId xmlns:a16="http://schemas.microsoft.com/office/drawing/2014/main" id="{2A483BDB-A675-48CB-AAD4-C89012116500}"/>
              </a:ext>
            </a:extLst>
          </p:cNvPr>
          <p:cNvSpPr txBox="1"/>
          <p:nvPr/>
        </p:nvSpPr>
        <p:spPr>
          <a:xfrm>
            <a:off x="656734" y="3010033"/>
            <a:ext cx="6649588" cy="313932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en-US" dirty="0"/>
              <a:t>Increasing annual funding for IDD services by more than $225 million.</a:t>
            </a:r>
            <a:endParaRPr lang="en-US" dirty="0">
              <a:cs typeface="Calibri"/>
            </a:endParaRPr>
          </a:p>
          <a:p>
            <a:pPr marL="285750" indent="-285750">
              <a:buFont typeface="Wingdings" panose="05000000000000000000" pitchFamily="2" charset="2"/>
              <a:buChar char="ü"/>
            </a:pPr>
            <a:r>
              <a:rPr lang="en-US" dirty="0"/>
              <a:t>Securing an additional $14 million in funding for caseload growth in Early Intervention Services.</a:t>
            </a:r>
          </a:p>
          <a:p>
            <a:pPr marL="285750" indent="-285750">
              <a:buFont typeface="Wingdings" panose="05000000000000000000" pitchFamily="2" charset="2"/>
              <a:buChar char="ü"/>
            </a:pPr>
            <a:r>
              <a:rPr lang="en-US" dirty="0"/>
              <a:t>Increasing Medicaid reimbursement rates for IDD services by 13% (or more for some services).</a:t>
            </a:r>
          </a:p>
          <a:p>
            <a:pPr marL="285750" indent="-285750">
              <a:buFont typeface="Wingdings" panose="05000000000000000000" pitchFamily="2" charset="2"/>
              <a:buChar char="ü"/>
            </a:pPr>
            <a:r>
              <a:rPr lang="en-US" dirty="0"/>
              <a:t>Securing funding for an additional 2,185 people to enroll on the DD waiver to receive comprehensive services and supports.</a:t>
            </a:r>
          </a:p>
          <a:p>
            <a:pPr marL="285750" indent="-285750">
              <a:buFont typeface="Wingdings" panose="05000000000000000000" pitchFamily="2" charset="2"/>
              <a:buChar char="ü"/>
            </a:pPr>
            <a:r>
              <a:rPr lang="en-US" dirty="0"/>
              <a:t>Securing public and private funding to lead a grassroots effort to train more than 2,600 IDD professionals and families in Person Centered Thinking.</a:t>
            </a:r>
          </a:p>
        </p:txBody>
      </p:sp>
      <p:pic>
        <p:nvPicPr>
          <p:cNvPr id="6" name="Picture 5">
            <a:extLst>
              <a:ext uri="{FF2B5EF4-FFF2-40B4-BE49-F238E27FC236}">
                <a16:creationId xmlns:a16="http://schemas.microsoft.com/office/drawing/2014/main" id="{1AA8D41A-082B-47EE-B097-2F0DF0AC0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71" y="160255"/>
            <a:ext cx="1687398" cy="1293147"/>
          </a:xfrm>
          <a:prstGeom prst="rect">
            <a:avLst/>
          </a:prstGeom>
        </p:spPr>
      </p:pic>
      <p:pic>
        <p:nvPicPr>
          <p:cNvPr id="10" name="Picture 9" descr="A group of people sitting at tables&#10;&#10;Description automatically generated with medium confidence">
            <a:extLst>
              <a:ext uri="{FF2B5EF4-FFF2-40B4-BE49-F238E27FC236}">
                <a16:creationId xmlns:a16="http://schemas.microsoft.com/office/drawing/2014/main" id="{74EE6BAD-A036-4CF6-AF80-0E5855E4E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1650" y="2700850"/>
            <a:ext cx="2671732" cy="3562309"/>
          </a:xfrm>
          <a:prstGeom prst="rect">
            <a:avLst/>
          </a:prstGeom>
        </p:spPr>
      </p:pic>
    </p:spTree>
    <p:extLst>
      <p:ext uri="{BB962C8B-B14F-4D97-AF65-F5344CB8AC3E}">
        <p14:creationId xmlns:p14="http://schemas.microsoft.com/office/powerpoint/2010/main" val="257599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506BD-CC10-432B-B8FC-8C50FD94A13A}"/>
              </a:ext>
            </a:extLst>
          </p:cNvPr>
          <p:cNvPicPr>
            <a:picLocks noChangeAspect="1"/>
          </p:cNvPicPr>
          <p:nvPr/>
        </p:nvPicPr>
        <p:blipFill>
          <a:blip r:embed="rId2"/>
          <a:stretch>
            <a:fillRect/>
          </a:stretch>
        </p:blipFill>
        <p:spPr>
          <a:xfrm>
            <a:off x="3743325" y="191135"/>
            <a:ext cx="4705350" cy="1619250"/>
          </a:xfrm>
          <a:prstGeom prst="rect">
            <a:avLst/>
          </a:prstGeom>
        </p:spPr>
      </p:pic>
      <p:sp>
        <p:nvSpPr>
          <p:cNvPr id="3" name="TextBox 2">
            <a:extLst>
              <a:ext uri="{FF2B5EF4-FFF2-40B4-BE49-F238E27FC236}">
                <a16:creationId xmlns:a16="http://schemas.microsoft.com/office/drawing/2014/main" id="{AF08BF96-B6AB-4939-8BC7-F536DC454097}"/>
              </a:ext>
            </a:extLst>
          </p:cNvPr>
          <p:cNvSpPr txBox="1"/>
          <p:nvPr/>
        </p:nvSpPr>
        <p:spPr>
          <a:xfrm>
            <a:off x="656734" y="2103119"/>
            <a:ext cx="10878532" cy="830997"/>
          </a:xfrm>
          <a:prstGeom prst="rect">
            <a:avLst/>
          </a:prstGeom>
          <a:noFill/>
        </p:spPr>
        <p:txBody>
          <a:bodyPr wrap="square" rtlCol="0">
            <a:spAutoFit/>
          </a:bodyPr>
          <a:lstStyle/>
          <a:p>
            <a:r>
              <a:rPr lang="en-US" sz="2400" b="1"/>
              <a:t>Over the last five years, Alliance and its partners have accomplished a lot! Some notable achievements include:</a:t>
            </a:r>
          </a:p>
        </p:txBody>
      </p:sp>
      <p:sp>
        <p:nvSpPr>
          <p:cNvPr id="5" name="TextBox 4">
            <a:extLst>
              <a:ext uri="{FF2B5EF4-FFF2-40B4-BE49-F238E27FC236}">
                <a16:creationId xmlns:a16="http://schemas.microsoft.com/office/drawing/2014/main" id="{9E87CF20-4A93-4D2E-84D5-33A9ED9AA19E}"/>
              </a:ext>
            </a:extLst>
          </p:cNvPr>
          <p:cNvSpPr txBox="1"/>
          <p:nvPr/>
        </p:nvSpPr>
        <p:spPr>
          <a:xfrm>
            <a:off x="656734" y="2934116"/>
            <a:ext cx="6622955"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Organizing IDD-agency site visits and “DSP for a Day” participation by more than 80 legislators from both sides of the aisle. </a:t>
            </a:r>
          </a:p>
          <a:p>
            <a:pPr marL="285750" indent="-285750">
              <a:buFont typeface="Arial" panose="020B0604020202020204" pitchFamily="34" charset="0"/>
              <a:buChar char="•"/>
            </a:pPr>
            <a:r>
              <a:rPr lang="en-US" dirty="0"/>
              <a:t>Supporting the successful passage of more than 60 bills to  improve services and supports for people with IDD.</a:t>
            </a:r>
          </a:p>
          <a:p>
            <a:pPr marL="285750" indent="-285750">
              <a:buFont typeface="Arial" panose="020B0604020202020204" pitchFamily="34" charset="0"/>
              <a:buChar char="•"/>
            </a:pPr>
            <a:r>
              <a:rPr lang="en-US" dirty="0"/>
              <a:t>Organizing one of the largest “Day at the Capitol” events each year with 500 people in attendance, including more than half of the General Assembly. </a:t>
            </a:r>
          </a:p>
          <a:p>
            <a:pPr marL="285750" indent="-285750">
              <a:buFont typeface="Arial" panose="020B0604020202020204" pitchFamily="34" charset="0"/>
              <a:buChar char="•"/>
            </a:pPr>
            <a:r>
              <a:rPr lang="en-US" dirty="0"/>
              <a:t>Organizing a 600- person virtual Day at the Capitol Event in 2020.</a:t>
            </a:r>
          </a:p>
          <a:p>
            <a:pPr marL="285750" indent="-285750">
              <a:buFont typeface="Arial" panose="020B0604020202020204" pitchFamily="34" charset="0"/>
              <a:buChar char="•"/>
            </a:pPr>
            <a:r>
              <a:rPr lang="en-US" dirty="0"/>
              <a:t>Protecting all IDD Budget lines during the COVID Pandemic.</a:t>
            </a:r>
          </a:p>
          <a:p>
            <a:pPr marL="285750" indent="-285750">
              <a:buFont typeface="Arial" panose="020B0604020202020204" pitchFamily="34" charset="0"/>
              <a:buChar char="•"/>
            </a:pPr>
            <a:r>
              <a:rPr lang="en-US" dirty="0"/>
              <a:t>Restored the 1% provider rate reduction in 2020.</a:t>
            </a:r>
          </a:p>
        </p:txBody>
      </p:sp>
      <p:pic>
        <p:nvPicPr>
          <p:cNvPr id="6" name="Picture 5">
            <a:extLst>
              <a:ext uri="{FF2B5EF4-FFF2-40B4-BE49-F238E27FC236}">
                <a16:creationId xmlns:a16="http://schemas.microsoft.com/office/drawing/2014/main" id="{1AA8D41A-082B-47EE-B097-2F0DF0AC0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71" y="160255"/>
            <a:ext cx="1687398" cy="1293147"/>
          </a:xfrm>
          <a:prstGeom prst="rect">
            <a:avLst/>
          </a:prstGeom>
        </p:spPr>
      </p:pic>
      <p:pic>
        <p:nvPicPr>
          <p:cNvPr id="8" name="Picture 7" descr="A picture containing indoor, ceiling, people, lots&#10;&#10;Description automatically generated">
            <a:extLst>
              <a:ext uri="{FF2B5EF4-FFF2-40B4-BE49-F238E27FC236}">
                <a16:creationId xmlns:a16="http://schemas.microsoft.com/office/drawing/2014/main" id="{A1ED1677-BB88-453F-BE08-3CFF33D5FF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7992" y="2771488"/>
            <a:ext cx="3741576" cy="3741576"/>
          </a:xfrm>
          <a:prstGeom prst="rect">
            <a:avLst/>
          </a:prstGeom>
        </p:spPr>
      </p:pic>
    </p:spTree>
    <p:extLst>
      <p:ext uri="{BB962C8B-B14F-4D97-AF65-F5344CB8AC3E}">
        <p14:creationId xmlns:p14="http://schemas.microsoft.com/office/powerpoint/2010/main" val="29099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BD8A1D-0067-40BB-9DC1-DA3A0569E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167" y="200720"/>
            <a:ext cx="8341113" cy="6445405"/>
          </a:xfrm>
          <a:prstGeom prst="rect">
            <a:avLst/>
          </a:prstGeom>
        </p:spPr>
      </p:pic>
      <p:pic>
        <p:nvPicPr>
          <p:cNvPr id="3" name="Picture 4" descr="A picture containing food&#10;&#10;Description automatically generated">
            <a:extLst>
              <a:ext uri="{FF2B5EF4-FFF2-40B4-BE49-F238E27FC236}">
                <a16:creationId xmlns:a16="http://schemas.microsoft.com/office/drawing/2014/main" id="{A895DFBC-4D43-4B7A-BE6C-63F82F045778}"/>
              </a:ext>
            </a:extLst>
          </p:cNvPr>
          <p:cNvPicPr>
            <a:picLocks noChangeAspect="1"/>
          </p:cNvPicPr>
          <p:nvPr/>
        </p:nvPicPr>
        <p:blipFill>
          <a:blip r:embed="rId3"/>
          <a:stretch>
            <a:fillRect/>
          </a:stretch>
        </p:blipFill>
        <p:spPr>
          <a:xfrm>
            <a:off x="10169912" y="5407834"/>
            <a:ext cx="1665249" cy="1292697"/>
          </a:xfrm>
          <a:prstGeom prst="rect">
            <a:avLst/>
          </a:prstGeom>
        </p:spPr>
      </p:pic>
      <p:sp>
        <p:nvSpPr>
          <p:cNvPr id="7" name="Title 6">
            <a:extLst>
              <a:ext uri="{FF2B5EF4-FFF2-40B4-BE49-F238E27FC236}">
                <a16:creationId xmlns:a16="http://schemas.microsoft.com/office/drawing/2014/main" id="{7C5FBCDB-F2C3-4338-8A23-DB6A84FE5BA0}"/>
              </a:ext>
            </a:extLst>
          </p:cNvPr>
          <p:cNvSpPr>
            <a:spLocks noGrp="1"/>
          </p:cNvSpPr>
          <p:nvPr>
            <p:ph type="title"/>
          </p:nvPr>
        </p:nvSpPr>
        <p:spPr>
          <a:xfrm>
            <a:off x="1636167" y="1814990"/>
            <a:ext cx="8533745" cy="1344148"/>
          </a:xfrm>
        </p:spPr>
        <p:txBody>
          <a:bodyPr/>
          <a:lstStyle/>
          <a:p>
            <a:r>
              <a:rPr lang="en-US" dirty="0">
                <a:solidFill>
                  <a:schemeClr val="tx1">
                    <a:lumMod val="85000"/>
                    <a:lumOff val="15000"/>
                  </a:schemeClr>
                </a:solidFill>
                <a:cs typeface="Calibri Light"/>
              </a:rPr>
              <a:t>Alliance’s COVID-19 Response…</a:t>
            </a:r>
          </a:p>
        </p:txBody>
      </p:sp>
      <p:sp>
        <p:nvSpPr>
          <p:cNvPr id="8" name="Content Placeholder 7">
            <a:extLst>
              <a:ext uri="{FF2B5EF4-FFF2-40B4-BE49-F238E27FC236}">
                <a16:creationId xmlns:a16="http://schemas.microsoft.com/office/drawing/2014/main" id="{51D29C4F-466B-4979-835A-18981E7CB761}"/>
              </a:ext>
            </a:extLst>
          </p:cNvPr>
          <p:cNvSpPr>
            <a:spLocks noGrp="1"/>
          </p:cNvSpPr>
          <p:nvPr>
            <p:ph idx="1"/>
          </p:nvPr>
        </p:nvSpPr>
        <p:spPr>
          <a:xfrm>
            <a:off x="3483601" y="3341971"/>
            <a:ext cx="6493679" cy="1040440"/>
          </a:xfrm>
        </p:spPr>
        <p:txBody>
          <a:bodyPr vert="horz" lIns="91440" tIns="45720" rIns="91440" bIns="45720" rtlCol="0" anchor="t">
            <a:normAutofit/>
          </a:bodyPr>
          <a:lstStyle/>
          <a:p>
            <a:pPr marL="0" indent="0">
              <a:buNone/>
            </a:pPr>
            <a:r>
              <a:rPr lang="en-US" dirty="0">
                <a:solidFill>
                  <a:schemeClr val="tx1">
                    <a:lumMod val="85000"/>
                    <a:lumOff val="15000"/>
                  </a:schemeClr>
                </a:solidFill>
                <a:cs typeface="Calibri"/>
              </a:rPr>
              <a:t>State and Federal </a:t>
            </a:r>
            <a:r>
              <a:rPr lang="en-US">
                <a:solidFill>
                  <a:schemeClr val="tx1">
                    <a:lumMod val="85000"/>
                    <a:lumOff val="15000"/>
                  </a:schemeClr>
                </a:solidFill>
                <a:cs typeface="Calibri"/>
              </a:rPr>
              <a:t>Work</a:t>
            </a:r>
            <a:r>
              <a:rPr lang="en-US" dirty="0">
                <a:solidFill>
                  <a:schemeClr val="tx1">
                    <a:lumMod val="85000"/>
                    <a:lumOff val="15000"/>
                  </a:schemeClr>
                </a:solidFill>
                <a:cs typeface="Calibri"/>
              </a:rPr>
              <a:t> in 2020-21</a:t>
            </a:r>
          </a:p>
        </p:txBody>
      </p:sp>
    </p:spTree>
    <p:extLst>
      <p:ext uri="{BB962C8B-B14F-4D97-AF65-F5344CB8AC3E}">
        <p14:creationId xmlns:p14="http://schemas.microsoft.com/office/powerpoint/2010/main" val="3568508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0F2B-AFC6-4232-BF42-8EF225C46A7A}"/>
              </a:ext>
            </a:extLst>
          </p:cNvPr>
          <p:cNvSpPr>
            <a:spLocks noGrp="1"/>
          </p:cNvSpPr>
          <p:nvPr>
            <p:ph type="title"/>
          </p:nvPr>
        </p:nvSpPr>
        <p:spPr>
          <a:xfrm>
            <a:off x="644059" y="1899630"/>
            <a:ext cx="10515600" cy="734362"/>
          </a:xfrm>
        </p:spPr>
        <p:txBody>
          <a:bodyPr>
            <a:normAutofit/>
          </a:bodyPr>
          <a:lstStyle/>
          <a:p>
            <a:r>
              <a:rPr lang="en-US" sz="2400" b="1">
                <a:latin typeface="+mn-lt"/>
              </a:rPr>
              <a:t>Overview of COVID Relief in Colorado </a:t>
            </a:r>
          </a:p>
        </p:txBody>
      </p:sp>
      <p:sp>
        <p:nvSpPr>
          <p:cNvPr id="3" name="Content Placeholder 2">
            <a:extLst>
              <a:ext uri="{FF2B5EF4-FFF2-40B4-BE49-F238E27FC236}">
                <a16:creationId xmlns:a16="http://schemas.microsoft.com/office/drawing/2014/main" id="{638DC4C2-28E7-442B-8039-7B67632FC65A}"/>
              </a:ext>
            </a:extLst>
          </p:cNvPr>
          <p:cNvSpPr>
            <a:spLocks noGrp="1"/>
          </p:cNvSpPr>
          <p:nvPr>
            <p:ph idx="1"/>
          </p:nvPr>
        </p:nvSpPr>
        <p:spPr>
          <a:xfrm>
            <a:off x="644059" y="2633992"/>
            <a:ext cx="8460043" cy="3578467"/>
          </a:xfrm>
        </p:spPr>
        <p:txBody>
          <a:bodyPr vert="horz" lIns="91440" tIns="45720" rIns="91440" bIns="45720" rtlCol="0" anchor="t">
            <a:normAutofit fontScale="85000" lnSpcReduction="10000"/>
          </a:bodyPr>
          <a:lstStyle/>
          <a:p>
            <a:pPr lvl="0">
              <a:lnSpc>
                <a:spcPct val="120000"/>
              </a:lnSpc>
              <a:buFont typeface="Wingdings" panose="05000000000000000000" pitchFamily="2" charset="2"/>
              <a:buChar char="ü"/>
            </a:pPr>
            <a:r>
              <a:rPr lang="en-US" sz="1800" b="1"/>
              <a:t>Retainer</a:t>
            </a:r>
            <a:r>
              <a:rPr lang="en-US" sz="1800"/>
              <a:t> </a:t>
            </a:r>
            <a:r>
              <a:rPr lang="en-US" sz="1800" b="1"/>
              <a:t>payments</a:t>
            </a:r>
            <a:r>
              <a:rPr lang="en-US" sz="1800"/>
              <a:t> to preserve Day Habilitation, Adult Day Services, Supported Employment and Prevocational services, effective March 13</a:t>
            </a:r>
            <a:r>
              <a:rPr lang="en-US" sz="1800" baseline="30000"/>
              <a:t>th</a:t>
            </a:r>
            <a:r>
              <a:rPr lang="en-US" sz="1800"/>
              <a:t> – July 18</a:t>
            </a:r>
            <a:r>
              <a:rPr lang="en-US" sz="1800" baseline="30000"/>
              <a:t>th</a:t>
            </a:r>
            <a:r>
              <a:rPr lang="en-US" sz="1800"/>
              <a:t> (discontinued per federal guidance)</a:t>
            </a:r>
          </a:p>
          <a:p>
            <a:pPr>
              <a:lnSpc>
                <a:spcPct val="120000"/>
              </a:lnSpc>
              <a:buFont typeface="Wingdings" panose="05000000000000000000" pitchFamily="2" charset="2"/>
              <a:buChar char="ü"/>
            </a:pPr>
            <a:r>
              <a:rPr lang="en-US" sz="1800" b="1"/>
              <a:t>Appendix K amendments</a:t>
            </a:r>
            <a:r>
              <a:rPr lang="en-US" sz="1800"/>
              <a:t> to Home and Community-Based Services waivers to include remote services and other flexibilities which preserved access to key services while helping to reduce exposure to the virus among both staff and people supported</a:t>
            </a:r>
            <a:endParaRPr lang="en-US" sz="1800">
              <a:cs typeface="Calibri" panose="020F0502020204030204"/>
            </a:endParaRPr>
          </a:p>
          <a:p>
            <a:pPr>
              <a:lnSpc>
                <a:spcPct val="120000"/>
              </a:lnSpc>
              <a:buFont typeface="Wingdings,Sans-Serif" panose="05000000000000000000" pitchFamily="2" charset="2"/>
              <a:buChar char="ü"/>
            </a:pPr>
            <a:r>
              <a:rPr lang="en-US" sz="1800" b="1">
                <a:ea typeface="+mn-lt"/>
                <a:cs typeface="+mn-lt"/>
              </a:rPr>
              <a:t>Temporary reimbursement rate enhancements </a:t>
            </a:r>
            <a:r>
              <a:rPr lang="en-US" sz="1800">
                <a:ea typeface="+mn-lt"/>
                <a:cs typeface="+mn-lt"/>
              </a:rPr>
              <a:t>to cover: increased staffing, PPE, &amp; other expenses; program losses due to COVID restrictions; and help rebuild capacity for reopening in disproportionately impacted services</a:t>
            </a:r>
          </a:p>
          <a:p>
            <a:pPr>
              <a:lnSpc>
                <a:spcPct val="120000"/>
              </a:lnSpc>
              <a:buFont typeface="Wingdings,Sans-Serif" panose="05000000000000000000" pitchFamily="2" charset="2"/>
              <a:buChar char="ü"/>
            </a:pPr>
            <a:r>
              <a:rPr lang="en-US" sz="1800" b="1">
                <a:ea typeface="+mn-lt"/>
                <a:cs typeface="+mn-lt"/>
              </a:rPr>
              <a:t>New 3-Tier Day Habilitation structure, including 1:1 service option </a:t>
            </a:r>
            <a:r>
              <a:rPr lang="en-US" sz="1800">
                <a:ea typeface="+mn-lt"/>
                <a:cs typeface="+mn-lt"/>
              </a:rPr>
              <a:t>within individual budget that will account for rate increases</a:t>
            </a:r>
            <a:r>
              <a:rPr lang="en-US" sz="1800" b="1">
                <a:ea typeface="+mn-lt"/>
                <a:cs typeface="+mn-lt"/>
              </a:rPr>
              <a:t> </a:t>
            </a:r>
          </a:p>
          <a:p>
            <a:pPr>
              <a:lnSpc>
                <a:spcPct val="120000"/>
              </a:lnSpc>
              <a:buFont typeface="Wingdings,Sans-Serif" panose="05000000000000000000" pitchFamily="2" charset="2"/>
              <a:buChar char="ü"/>
            </a:pPr>
            <a:r>
              <a:rPr lang="en-US" sz="1800" b="1"/>
              <a:t>COVID-19 training </a:t>
            </a:r>
            <a:r>
              <a:rPr lang="en-US" sz="1800"/>
              <a:t>for frontline workers &amp; frequent communication with Disability Community</a:t>
            </a:r>
            <a:endParaRPr lang="en-US" sz="1800">
              <a:cs typeface="Calibri" panose="020F0502020204030204"/>
            </a:endParaRPr>
          </a:p>
        </p:txBody>
      </p:sp>
      <p:pic>
        <p:nvPicPr>
          <p:cNvPr id="9" name="Picture 8">
            <a:extLst>
              <a:ext uri="{FF2B5EF4-FFF2-40B4-BE49-F238E27FC236}">
                <a16:creationId xmlns:a16="http://schemas.microsoft.com/office/drawing/2014/main" id="{E572E28D-B31C-464E-A9FE-3240FC1E1C84}"/>
              </a:ext>
            </a:extLst>
          </p:cNvPr>
          <p:cNvPicPr>
            <a:picLocks noChangeAspect="1"/>
          </p:cNvPicPr>
          <p:nvPr/>
        </p:nvPicPr>
        <p:blipFill>
          <a:blip r:embed="rId3"/>
          <a:stretch>
            <a:fillRect/>
          </a:stretch>
        </p:blipFill>
        <p:spPr>
          <a:xfrm>
            <a:off x="3743325" y="191135"/>
            <a:ext cx="4705350" cy="1619250"/>
          </a:xfrm>
          <a:prstGeom prst="rect">
            <a:avLst/>
          </a:prstGeom>
        </p:spPr>
      </p:pic>
      <p:pic>
        <p:nvPicPr>
          <p:cNvPr id="11" name="Picture 10">
            <a:extLst>
              <a:ext uri="{FF2B5EF4-FFF2-40B4-BE49-F238E27FC236}">
                <a16:creationId xmlns:a16="http://schemas.microsoft.com/office/drawing/2014/main" id="{A6D4D60E-B619-4987-BBFB-1B7E2CCE5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71" y="160255"/>
            <a:ext cx="1687398" cy="1293147"/>
          </a:xfrm>
          <a:prstGeom prst="rect">
            <a:avLst/>
          </a:prstGeom>
        </p:spPr>
      </p:pic>
      <p:pic>
        <p:nvPicPr>
          <p:cNvPr id="5" name="Picture 4">
            <a:extLst>
              <a:ext uri="{FF2B5EF4-FFF2-40B4-BE49-F238E27FC236}">
                <a16:creationId xmlns:a16="http://schemas.microsoft.com/office/drawing/2014/main" id="{5964FDBD-D2B5-4387-AE19-C8535485CA37}"/>
              </a:ext>
            </a:extLst>
          </p:cNvPr>
          <p:cNvPicPr>
            <a:picLocks noChangeAspect="1"/>
          </p:cNvPicPr>
          <p:nvPr/>
        </p:nvPicPr>
        <p:blipFill>
          <a:blip r:embed="rId5"/>
          <a:stretch>
            <a:fillRect/>
          </a:stretch>
        </p:blipFill>
        <p:spPr>
          <a:xfrm>
            <a:off x="9316797" y="2521724"/>
            <a:ext cx="2414508" cy="2634359"/>
          </a:xfrm>
          <a:prstGeom prst="rect">
            <a:avLst/>
          </a:prstGeom>
        </p:spPr>
      </p:pic>
    </p:spTree>
    <p:extLst>
      <p:ext uri="{BB962C8B-B14F-4D97-AF65-F5344CB8AC3E}">
        <p14:creationId xmlns:p14="http://schemas.microsoft.com/office/powerpoint/2010/main" val="18845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0F2B-AFC6-4232-BF42-8EF225C46A7A}"/>
              </a:ext>
            </a:extLst>
          </p:cNvPr>
          <p:cNvSpPr>
            <a:spLocks noGrp="1"/>
          </p:cNvSpPr>
          <p:nvPr>
            <p:ph type="title"/>
          </p:nvPr>
        </p:nvSpPr>
        <p:spPr>
          <a:xfrm>
            <a:off x="468384" y="1835054"/>
            <a:ext cx="10515600" cy="651343"/>
          </a:xfrm>
        </p:spPr>
        <p:txBody>
          <a:bodyPr>
            <a:normAutofit/>
          </a:bodyPr>
          <a:lstStyle/>
          <a:p>
            <a:r>
              <a:rPr lang="en-US" sz="2400" b="1">
                <a:latin typeface="+mn-lt"/>
              </a:rPr>
              <a:t>Overview of Federal IDD COVID Relief</a:t>
            </a:r>
          </a:p>
        </p:txBody>
      </p:sp>
      <p:sp>
        <p:nvSpPr>
          <p:cNvPr id="3" name="Content Placeholder 2">
            <a:extLst>
              <a:ext uri="{FF2B5EF4-FFF2-40B4-BE49-F238E27FC236}">
                <a16:creationId xmlns:a16="http://schemas.microsoft.com/office/drawing/2014/main" id="{638DC4C2-28E7-442B-8039-7B67632FC65A}"/>
              </a:ext>
            </a:extLst>
          </p:cNvPr>
          <p:cNvSpPr>
            <a:spLocks noGrp="1"/>
          </p:cNvSpPr>
          <p:nvPr>
            <p:ph idx="1"/>
          </p:nvPr>
        </p:nvSpPr>
        <p:spPr>
          <a:xfrm>
            <a:off x="468384" y="2511066"/>
            <a:ext cx="8635908" cy="3750083"/>
          </a:xfrm>
        </p:spPr>
        <p:txBody>
          <a:bodyPr>
            <a:normAutofit fontScale="85000" lnSpcReduction="10000"/>
          </a:bodyPr>
          <a:lstStyle/>
          <a:p>
            <a:pPr lvl="0">
              <a:lnSpc>
                <a:spcPct val="120000"/>
              </a:lnSpc>
              <a:buFont typeface="Wingdings" panose="05000000000000000000" pitchFamily="2" charset="2"/>
              <a:buChar char="ü"/>
            </a:pPr>
            <a:r>
              <a:rPr lang="en-US" sz="1800" b="1" dirty="0"/>
              <a:t>Stimulus</a:t>
            </a:r>
            <a:r>
              <a:rPr lang="en-US" sz="1800" dirty="0"/>
              <a:t> </a:t>
            </a:r>
            <a:r>
              <a:rPr lang="en-US" sz="1800" b="1" dirty="0"/>
              <a:t>payments</a:t>
            </a:r>
            <a:r>
              <a:rPr lang="en-US" sz="1800" dirty="0"/>
              <a:t> to individuals and families</a:t>
            </a:r>
          </a:p>
          <a:p>
            <a:pPr>
              <a:lnSpc>
                <a:spcPct val="120000"/>
              </a:lnSpc>
              <a:buFont typeface="Wingdings" panose="05000000000000000000" pitchFamily="2" charset="2"/>
              <a:buChar char="ü"/>
            </a:pPr>
            <a:r>
              <a:rPr lang="en-US" sz="1800" b="1" dirty="0"/>
              <a:t>Protected Medicaid Enrollment </a:t>
            </a:r>
            <a:r>
              <a:rPr lang="en-US" sz="1800" dirty="0"/>
              <a:t>throughout Public Health Emergency</a:t>
            </a:r>
          </a:p>
          <a:p>
            <a:pPr>
              <a:lnSpc>
                <a:spcPct val="120000"/>
              </a:lnSpc>
              <a:buFont typeface="Wingdings" panose="05000000000000000000" pitchFamily="2" charset="2"/>
              <a:buChar char="ü"/>
            </a:pPr>
            <a:r>
              <a:rPr lang="en-US" sz="1800" b="1" dirty="0"/>
              <a:t>Funding for Special Education </a:t>
            </a:r>
            <a:r>
              <a:rPr lang="en-US" sz="1800" dirty="0"/>
              <a:t>and safely reopening schools</a:t>
            </a:r>
            <a:endParaRPr lang="en-US" sz="1800" b="1" dirty="0"/>
          </a:p>
          <a:p>
            <a:pPr lvl="0">
              <a:lnSpc>
                <a:spcPct val="120000"/>
              </a:lnSpc>
              <a:buFont typeface="Wingdings" panose="05000000000000000000" pitchFamily="2" charset="2"/>
              <a:buChar char="ü"/>
            </a:pPr>
            <a:r>
              <a:rPr lang="en-US" sz="1800" b="1" dirty="0"/>
              <a:t>Expanded small-business loans </a:t>
            </a:r>
            <a:r>
              <a:rPr lang="en-US" sz="1800" dirty="0"/>
              <a:t>to help retain, pay staff (Paycheck Protection Program, etc.)</a:t>
            </a:r>
          </a:p>
          <a:p>
            <a:pPr lvl="0">
              <a:lnSpc>
                <a:spcPct val="120000"/>
              </a:lnSpc>
              <a:buFont typeface="Wingdings" panose="05000000000000000000" pitchFamily="2" charset="2"/>
              <a:buChar char="ü"/>
            </a:pPr>
            <a:r>
              <a:rPr lang="en-US" sz="1800" b="1" dirty="0"/>
              <a:t>Federal Provider Relief Fund </a:t>
            </a:r>
            <a:r>
              <a:rPr lang="en-US" sz="1800" dirty="0"/>
              <a:t>helped cover COVID-related expenses and losses </a:t>
            </a:r>
          </a:p>
          <a:p>
            <a:pPr lvl="0">
              <a:lnSpc>
                <a:spcPct val="120000"/>
              </a:lnSpc>
              <a:buFont typeface="Wingdings" panose="05000000000000000000" pitchFamily="2" charset="2"/>
              <a:buChar char="ü"/>
            </a:pPr>
            <a:r>
              <a:rPr lang="en-US" sz="1800" b="1" dirty="0"/>
              <a:t>Expanded paid leave for COVID-related absence, with tax credits </a:t>
            </a:r>
            <a:r>
              <a:rPr lang="en-US" sz="1800" dirty="0"/>
              <a:t>to cover related employer expenses</a:t>
            </a:r>
          </a:p>
          <a:p>
            <a:pPr>
              <a:lnSpc>
                <a:spcPct val="120000"/>
              </a:lnSpc>
              <a:buFont typeface="Wingdings" panose="05000000000000000000" pitchFamily="2" charset="2"/>
              <a:buChar char="ü"/>
            </a:pPr>
            <a:r>
              <a:rPr lang="en-US" sz="1800" b="1" dirty="0"/>
              <a:t>Funding for state and local governments </a:t>
            </a:r>
            <a:r>
              <a:rPr lang="en-US" sz="1800" dirty="0"/>
              <a:t>to help fill budget gaps</a:t>
            </a:r>
          </a:p>
          <a:p>
            <a:pPr lvl="0">
              <a:lnSpc>
                <a:spcPct val="120000"/>
              </a:lnSpc>
              <a:buFont typeface="Wingdings" panose="05000000000000000000" pitchFamily="2" charset="2"/>
              <a:buChar char="ü"/>
            </a:pPr>
            <a:r>
              <a:rPr lang="en-US" sz="1800" b="1" dirty="0"/>
              <a:t>Temporary Increases in federal Medicaid match</a:t>
            </a:r>
          </a:p>
          <a:p>
            <a:pPr lvl="1">
              <a:lnSpc>
                <a:spcPct val="120000"/>
              </a:lnSpc>
              <a:buFont typeface="Wingdings" panose="05000000000000000000" pitchFamily="2" charset="2"/>
              <a:buChar char="ü"/>
            </a:pPr>
            <a:r>
              <a:rPr lang="en-US" sz="1800" dirty="0"/>
              <a:t>6.2% throughout the Public Health Emergency</a:t>
            </a:r>
          </a:p>
          <a:p>
            <a:pPr lvl="1">
              <a:lnSpc>
                <a:spcPct val="120000"/>
              </a:lnSpc>
              <a:buFont typeface="Wingdings" panose="05000000000000000000" pitchFamily="2" charset="2"/>
              <a:buChar char="ü"/>
            </a:pPr>
            <a:r>
              <a:rPr lang="en-US" sz="1800" dirty="0"/>
              <a:t>10% dedicated to Home and Community-Based Services, effective April 1, 2021 – March 31, 2022</a:t>
            </a:r>
          </a:p>
        </p:txBody>
      </p:sp>
      <p:pic>
        <p:nvPicPr>
          <p:cNvPr id="9" name="Picture 8">
            <a:extLst>
              <a:ext uri="{FF2B5EF4-FFF2-40B4-BE49-F238E27FC236}">
                <a16:creationId xmlns:a16="http://schemas.microsoft.com/office/drawing/2014/main" id="{97D28B13-83D0-4B18-AE76-5CDB7FAA087B}"/>
              </a:ext>
            </a:extLst>
          </p:cNvPr>
          <p:cNvPicPr>
            <a:picLocks noChangeAspect="1"/>
          </p:cNvPicPr>
          <p:nvPr/>
        </p:nvPicPr>
        <p:blipFill>
          <a:blip r:embed="rId2"/>
          <a:stretch>
            <a:fillRect/>
          </a:stretch>
        </p:blipFill>
        <p:spPr>
          <a:xfrm>
            <a:off x="3743325" y="191135"/>
            <a:ext cx="4705350" cy="1619250"/>
          </a:xfrm>
          <a:prstGeom prst="rect">
            <a:avLst/>
          </a:prstGeom>
        </p:spPr>
      </p:pic>
      <p:pic>
        <p:nvPicPr>
          <p:cNvPr id="10" name="Picture 9">
            <a:extLst>
              <a:ext uri="{FF2B5EF4-FFF2-40B4-BE49-F238E27FC236}">
                <a16:creationId xmlns:a16="http://schemas.microsoft.com/office/drawing/2014/main" id="{30DFE778-4EC1-4109-9C52-B90E41740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71" y="160255"/>
            <a:ext cx="1687398" cy="1293147"/>
          </a:xfrm>
          <a:prstGeom prst="rect">
            <a:avLst/>
          </a:prstGeom>
        </p:spPr>
      </p:pic>
      <p:pic>
        <p:nvPicPr>
          <p:cNvPr id="5" name="Picture 4">
            <a:extLst>
              <a:ext uri="{FF2B5EF4-FFF2-40B4-BE49-F238E27FC236}">
                <a16:creationId xmlns:a16="http://schemas.microsoft.com/office/drawing/2014/main" id="{847BB0F6-F1AE-4B26-92E7-875AE4F4CEC5}"/>
              </a:ext>
            </a:extLst>
          </p:cNvPr>
          <p:cNvPicPr>
            <a:picLocks noChangeAspect="1"/>
          </p:cNvPicPr>
          <p:nvPr/>
        </p:nvPicPr>
        <p:blipFill>
          <a:blip r:embed="rId4"/>
          <a:stretch>
            <a:fillRect/>
          </a:stretch>
        </p:blipFill>
        <p:spPr>
          <a:xfrm>
            <a:off x="9606456" y="2486395"/>
            <a:ext cx="2038704" cy="2610972"/>
          </a:xfrm>
          <a:prstGeom prst="rect">
            <a:avLst/>
          </a:prstGeom>
        </p:spPr>
      </p:pic>
    </p:spTree>
    <p:extLst>
      <p:ext uri="{BB962C8B-B14F-4D97-AF65-F5344CB8AC3E}">
        <p14:creationId xmlns:p14="http://schemas.microsoft.com/office/powerpoint/2010/main" val="299308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C7F065-31E0-4B5C-B84E-621521C11168}"/>
              </a:ext>
            </a:extLst>
          </p:cNvPr>
          <p:cNvPicPr>
            <a:picLocks noChangeAspect="1"/>
          </p:cNvPicPr>
          <p:nvPr/>
        </p:nvPicPr>
        <p:blipFill>
          <a:blip r:embed="rId3"/>
          <a:stretch>
            <a:fillRect/>
          </a:stretch>
        </p:blipFill>
        <p:spPr>
          <a:xfrm>
            <a:off x="1025543" y="1456050"/>
            <a:ext cx="9815417" cy="5050086"/>
          </a:xfrm>
          <a:prstGeom prst="rect">
            <a:avLst/>
          </a:prstGeom>
        </p:spPr>
      </p:pic>
      <p:sp>
        <p:nvSpPr>
          <p:cNvPr id="2" name="Title 1">
            <a:extLst>
              <a:ext uri="{FF2B5EF4-FFF2-40B4-BE49-F238E27FC236}">
                <a16:creationId xmlns:a16="http://schemas.microsoft.com/office/drawing/2014/main" id="{368C0F2B-AFC6-4232-BF42-8EF225C46A7A}"/>
              </a:ext>
            </a:extLst>
          </p:cNvPr>
          <p:cNvSpPr>
            <a:spLocks noGrp="1"/>
          </p:cNvSpPr>
          <p:nvPr>
            <p:ph type="title"/>
          </p:nvPr>
        </p:nvSpPr>
        <p:spPr>
          <a:xfrm>
            <a:off x="476877" y="1810385"/>
            <a:ext cx="10515600" cy="1325563"/>
          </a:xfrm>
        </p:spPr>
        <p:txBody>
          <a:bodyPr>
            <a:normAutofit/>
          </a:bodyPr>
          <a:lstStyle/>
          <a:p>
            <a:r>
              <a:rPr lang="en-US" sz="2400" b="1">
                <a:latin typeface="+mn-lt"/>
              </a:rPr>
              <a:t>Unprecedented Times, Clear Priorities</a:t>
            </a:r>
          </a:p>
        </p:txBody>
      </p:sp>
      <p:pic>
        <p:nvPicPr>
          <p:cNvPr id="6" name="Picture 5" descr="Logo, company name&#10;&#10;Description automatically generated">
            <a:extLst>
              <a:ext uri="{FF2B5EF4-FFF2-40B4-BE49-F238E27FC236}">
                <a16:creationId xmlns:a16="http://schemas.microsoft.com/office/drawing/2014/main" id="{6D73F672-55D8-473E-9EA7-637A0B509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3551" y="422367"/>
            <a:ext cx="1134818" cy="869674"/>
          </a:xfrm>
          <a:prstGeom prst="rect">
            <a:avLst/>
          </a:prstGeom>
        </p:spPr>
      </p:pic>
      <p:sp>
        <p:nvSpPr>
          <p:cNvPr id="9" name="Content Placeholder 2">
            <a:extLst>
              <a:ext uri="{FF2B5EF4-FFF2-40B4-BE49-F238E27FC236}">
                <a16:creationId xmlns:a16="http://schemas.microsoft.com/office/drawing/2014/main" id="{A8C1534E-0D97-4768-95DA-387F3921D002}"/>
              </a:ext>
            </a:extLst>
          </p:cNvPr>
          <p:cNvSpPr txBox="1">
            <a:spLocks/>
          </p:cNvSpPr>
          <p:nvPr/>
        </p:nvSpPr>
        <p:spPr>
          <a:xfrm>
            <a:off x="3969449" y="2800100"/>
            <a:ext cx="7023028" cy="3436691"/>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10000"/>
              </a:lnSpc>
              <a:buFont typeface="Arial" panose="020B0604020202020204" pitchFamily="34" charset="0"/>
              <a:buChar char="•"/>
            </a:pPr>
            <a:r>
              <a:rPr lang="en-US" dirty="0"/>
              <a:t>Colorado prioritized the needs of people with IDD early in the pandemic</a:t>
            </a:r>
          </a:p>
          <a:p>
            <a:pPr marL="342900" indent="-342900">
              <a:lnSpc>
                <a:spcPct val="110000"/>
              </a:lnSpc>
              <a:buFont typeface="Arial" panose="020B0604020202020204" pitchFamily="34" charset="0"/>
              <a:buChar char="•"/>
            </a:pPr>
            <a:r>
              <a:rPr lang="en-US" dirty="0"/>
              <a:t>Colorado’s leadership was featured in </a:t>
            </a:r>
            <a:r>
              <a:rPr lang="en-US" i="1" u="sng" dirty="0">
                <a:hlinkClick r:id="rId5"/>
              </a:rPr>
              <a:t>The Case for Inclusion 2021: A Special Report on the Sustainability of Community Disability Services in America</a:t>
            </a:r>
            <a:r>
              <a:rPr lang="en-US" dirty="0"/>
              <a:t>.</a:t>
            </a:r>
          </a:p>
          <a:p>
            <a:pPr marL="342900" indent="-342900">
              <a:lnSpc>
                <a:spcPct val="110000"/>
              </a:lnSpc>
              <a:buFont typeface="Arial" panose="020B0604020202020204" pitchFamily="34" charset="0"/>
              <a:buChar char="•"/>
            </a:pPr>
            <a:r>
              <a:rPr lang="en-US" dirty="0"/>
              <a:t>Thanks to collaborative efforts, Colorado has seen lower rates of COVID illness and death among people with IDD compared to other states. </a:t>
            </a:r>
          </a:p>
        </p:txBody>
      </p:sp>
      <p:pic>
        <p:nvPicPr>
          <p:cNvPr id="11" name="Picture 10">
            <a:extLst>
              <a:ext uri="{FF2B5EF4-FFF2-40B4-BE49-F238E27FC236}">
                <a16:creationId xmlns:a16="http://schemas.microsoft.com/office/drawing/2014/main" id="{CE0EFC44-5574-44FE-8DFB-0B985B2FF619}"/>
              </a:ext>
            </a:extLst>
          </p:cNvPr>
          <p:cNvPicPr>
            <a:picLocks noChangeAspect="1"/>
          </p:cNvPicPr>
          <p:nvPr/>
        </p:nvPicPr>
        <p:blipFill>
          <a:blip r:embed="rId6"/>
          <a:stretch>
            <a:fillRect/>
          </a:stretch>
        </p:blipFill>
        <p:spPr>
          <a:xfrm>
            <a:off x="955807" y="2864027"/>
            <a:ext cx="2395048" cy="3116757"/>
          </a:xfrm>
          <a:prstGeom prst="rect">
            <a:avLst/>
          </a:prstGeom>
        </p:spPr>
      </p:pic>
      <p:sp>
        <p:nvSpPr>
          <p:cNvPr id="3" name="TextBox 2">
            <a:extLst>
              <a:ext uri="{FF2B5EF4-FFF2-40B4-BE49-F238E27FC236}">
                <a16:creationId xmlns:a16="http://schemas.microsoft.com/office/drawing/2014/main" id="{3E084DFD-7EBC-4BC0-AD70-BBEF8C487E87}"/>
              </a:ext>
            </a:extLst>
          </p:cNvPr>
          <p:cNvSpPr txBox="1"/>
          <p:nvPr/>
        </p:nvSpPr>
        <p:spPr>
          <a:xfrm>
            <a:off x="4733730" y="6400800"/>
            <a:ext cx="2724539" cy="369332"/>
          </a:xfrm>
          <a:prstGeom prst="rect">
            <a:avLst/>
          </a:prstGeom>
          <a:noFill/>
        </p:spPr>
        <p:txBody>
          <a:bodyPr wrap="square" rtlCol="0">
            <a:spAutoFit/>
          </a:bodyPr>
          <a:lstStyle/>
          <a:p>
            <a:r>
              <a:rPr lang="en-US">
                <a:hlinkClick r:id="rId7"/>
              </a:rPr>
              <a:t>www.AllianceColorado.org</a:t>
            </a:r>
            <a:r>
              <a:rPr lang="en-US"/>
              <a:t> </a:t>
            </a:r>
          </a:p>
        </p:txBody>
      </p:sp>
      <p:pic>
        <p:nvPicPr>
          <p:cNvPr id="8" name="Picture 7">
            <a:extLst>
              <a:ext uri="{FF2B5EF4-FFF2-40B4-BE49-F238E27FC236}">
                <a16:creationId xmlns:a16="http://schemas.microsoft.com/office/drawing/2014/main" id="{DAEBDDC2-A687-46FC-84CD-930A8A2AA9F2}"/>
              </a:ext>
            </a:extLst>
          </p:cNvPr>
          <p:cNvPicPr>
            <a:picLocks noChangeAspect="1"/>
          </p:cNvPicPr>
          <p:nvPr/>
        </p:nvPicPr>
        <p:blipFill>
          <a:blip r:embed="rId8"/>
          <a:stretch>
            <a:fillRect/>
          </a:stretch>
        </p:blipFill>
        <p:spPr>
          <a:xfrm>
            <a:off x="3743325" y="191135"/>
            <a:ext cx="4705350" cy="1619250"/>
          </a:xfrm>
          <a:prstGeom prst="rect">
            <a:avLst/>
          </a:prstGeom>
        </p:spPr>
      </p:pic>
    </p:spTree>
    <p:extLst>
      <p:ext uri="{BB962C8B-B14F-4D97-AF65-F5344CB8AC3E}">
        <p14:creationId xmlns:p14="http://schemas.microsoft.com/office/powerpoint/2010/main" val="141467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C33802-5594-45B1-925F-975FACD7A0F7}"/>
              </a:ext>
            </a:extLst>
          </p:cNvPr>
          <p:cNvPicPr>
            <a:picLocks noChangeAspect="1"/>
          </p:cNvPicPr>
          <p:nvPr/>
        </p:nvPicPr>
        <p:blipFill>
          <a:blip r:embed="rId2"/>
          <a:stretch>
            <a:fillRect/>
          </a:stretch>
        </p:blipFill>
        <p:spPr>
          <a:xfrm>
            <a:off x="1922926" y="206984"/>
            <a:ext cx="8346147" cy="6444031"/>
          </a:xfrm>
          <a:prstGeom prst="rect">
            <a:avLst/>
          </a:prstGeom>
        </p:spPr>
      </p:pic>
      <p:sp>
        <p:nvSpPr>
          <p:cNvPr id="2" name="Title 1">
            <a:extLst>
              <a:ext uri="{FF2B5EF4-FFF2-40B4-BE49-F238E27FC236}">
                <a16:creationId xmlns:a16="http://schemas.microsoft.com/office/drawing/2014/main" id="{368C0F2B-AFC6-4232-BF42-8EF225C46A7A}"/>
              </a:ext>
            </a:extLst>
          </p:cNvPr>
          <p:cNvSpPr>
            <a:spLocks noGrp="1"/>
          </p:cNvSpPr>
          <p:nvPr>
            <p:ph type="title"/>
          </p:nvPr>
        </p:nvSpPr>
        <p:spPr>
          <a:xfrm>
            <a:off x="416434" y="1933342"/>
            <a:ext cx="10515600" cy="732539"/>
          </a:xfrm>
        </p:spPr>
        <p:txBody>
          <a:bodyPr>
            <a:normAutofit/>
          </a:bodyPr>
          <a:lstStyle/>
          <a:p>
            <a:r>
              <a:rPr lang="en-US" sz="2400" b="1">
                <a:latin typeface="+mn-lt"/>
              </a:rPr>
              <a:t>#RollUpYourSleeves Campaign</a:t>
            </a:r>
          </a:p>
        </p:txBody>
      </p:sp>
      <p:sp>
        <p:nvSpPr>
          <p:cNvPr id="9" name="Content Placeholder 2">
            <a:extLst>
              <a:ext uri="{FF2B5EF4-FFF2-40B4-BE49-F238E27FC236}">
                <a16:creationId xmlns:a16="http://schemas.microsoft.com/office/drawing/2014/main" id="{24545B39-6475-490D-8904-3B22CEA0131E}"/>
              </a:ext>
            </a:extLst>
          </p:cNvPr>
          <p:cNvSpPr txBox="1">
            <a:spLocks/>
          </p:cNvSpPr>
          <p:nvPr/>
        </p:nvSpPr>
        <p:spPr>
          <a:xfrm>
            <a:off x="908817" y="2788838"/>
            <a:ext cx="5815690" cy="22368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Resources for the CO IDD Community</a:t>
            </a:r>
          </a:p>
          <a:p>
            <a:pPr lvl="1">
              <a:lnSpc>
                <a:spcPct val="100000"/>
              </a:lnSpc>
            </a:pPr>
            <a:r>
              <a:rPr lang="en-US" sz="1800" dirty="0"/>
              <a:t>Is an effort to help CCBs and PASAs with the tools they need to combat vaccine hesitancy, set up community clinics, access templates for campaign advertisements, share data, and pass on resources.</a:t>
            </a:r>
            <a:endParaRPr lang="en-US" sz="1800" dirty="0">
              <a:cs typeface="Calibri"/>
            </a:endParaRPr>
          </a:p>
          <a:p>
            <a:pPr lvl="1">
              <a:lnSpc>
                <a:spcPct val="100000"/>
              </a:lnSpc>
            </a:pPr>
            <a:r>
              <a:rPr lang="en-US" sz="1800" dirty="0"/>
              <a:t>Thousands of DSPs and people with IDD are now vaccinated! </a:t>
            </a:r>
            <a:endParaRPr lang="en-US" sz="1800" dirty="0">
              <a:hlinkClick r:id="" action="ppaction://noaction">
                <a:extLst>
                  <a:ext uri="{A12FA001-AC4F-418D-AE19-62706E023703}">
                    <ahyp:hlinkClr xmlns:ahyp="http://schemas.microsoft.com/office/drawing/2018/hyperlinkcolor" val="tx"/>
                  </a:ext>
                </a:extLst>
              </a:hlinkClick>
            </a:endParaRPr>
          </a:p>
          <a:p>
            <a:pPr lvl="1">
              <a:lnSpc>
                <a:spcPct val="100000"/>
              </a:lnSpc>
            </a:pPr>
            <a:r>
              <a:rPr lang="en-US" sz="1800" dirty="0">
                <a:hlinkClick r:id="" action="ppaction://noaction">
                  <a:extLst>
                    <a:ext uri="{A12FA001-AC4F-418D-AE19-62706E023703}">
                      <ahyp:hlinkClr xmlns:ahyp="http://schemas.microsoft.com/office/drawing/2018/hyperlinkcolor" val="tx"/>
                    </a:ext>
                  </a:extLst>
                </a:hlinkClick>
              </a:rPr>
              <a:t>www.alliancecolorado.org/vaccineresources</a:t>
            </a:r>
            <a:endParaRPr lang="en-US" sz="1800" dirty="0"/>
          </a:p>
        </p:txBody>
      </p:sp>
      <p:pic>
        <p:nvPicPr>
          <p:cNvPr id="12" name="Picture 11" descr="A picture containing text, person, outdoor, life jacket&#10;&#10;Description automatically generated">
            <a:extLst>
              <a:ext uri="{FF2B5EF4-FFF2-40B4-BE49-F238E27FC236}">
                <a16:creationId xmlns:a16="http://schemas.microsoft.com/office/drawing/2014/main" id="{5DF513F6-D111-4443-8FD8-0CF46ACA7C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468" y="2193890"/>
            <a:ext cx="2250044" cy="3000058"/>
          </a:xfrm>
          <a:prstGeom prst="rect">
            <a:avLst/>
          </a:prstGeom>
        </p:spPr>
      </p:pic>
      <p:pic>
        <p:nvPicPr>
          <p:cNvPr id="11" name="Picture 10" descr="Logo, company name&#10;&#10;Description automatically generated">
            <a:extLst>
              <a:ext uri="{FF2B5EF4-FFF2-40B4-BE49-F238E27FC236}">
                <a16:creationId xmlns:a16="http://schemas.microsoft.com/office/drawing/2014/main" id="{1B06CC55-B65C-4DC3-AD90-06B5977AE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3551" y="422367"/>
            <a:ext cx="1134818" cy="869674"/>
          </a:xfrm>
          <a:prstGeom prst="rect">
            <a:avLst/>
          </a:prstGeom>
        </p:spPr>
      </p:pic>
      <p:sp>
        <p:nvSpPr>
          <p:cNvPr id="13" name="TextBox 12">
            <a:extLst>
              <a:ext uri="{FF2B5EF4-FFF2-40B4-BE49-F238E27FC236}">
                <a16:creationId xmlns:a16="http://schemas.microsoft.com/office/drawing/2014/main" id="{AF3C6DB3-5B2A-4B36-B382-4072B0453C83}"/>
              </a:ext>
            </a:extLst>
          </p:cNvPr>
          <p:cNvSpPr txBox="1"/>
          <p:nvPr/>
        </p:nvSpPr>
        <p:spPr>
          <a:xfrm>
            <a:off x="4733730" y="6400800"/>
            <a:ext cx="2724539" cy="369332"/>
          </a:xfrm>
          <a:prstGeom prst="rect">
            <a:avLst/>
          </a:prstGeom>
          <a:noFill/>
        </p:spPr>
        <p:txBody>
          <a:bodyPr wrap="square" rtlCol="0">
            <a:spAutoFit/>
          </a:bodyPr>
          <a:lstStyle/>
          <a:p>
            <a:r>
              <a:rPr lang="en-US">
                <a:hlinkClick r:id="rId5"/>
              </a:rPr>
              <a:t>www.AllianceColorado.org</a:t>
            </a:r>
            <a:r>
              <a:rPr lang="en-US"/>
              <a:t> </a:t>
            </a:r>
          </a:p>
        </p:txBody>
      </p:sp>
      <p:pic>
        <p:nvPicPr>
          <p:cNvPr id="14" name="Picture 13" descr="A picture containing text, person, yellow&#10;&#10;Description automatically generated">
            <a:extLst>
              <a:ext uri="{FF2B5EF4-FFF2-40B4-BE49-F238E27FC236}">
                <a16:creationId xmlns:a16="http://schemas.microsoft.com/office/drawing/2014/main" id="{FE18800F-6195-434F-9220-CBFDDC4185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8359" y="3865151"/>
            <a:ext cx="2877206" cy="2411956"/>
          </a:xfrm>
          <a:prstGeom prst="rect">
            <a:avLst/>
          </a:prstGeom>
        </p:spPr>
      </p:pic>
      <p:pic>
        <p:nvPicPr>
          <p:cNvPr id="10" name="Picture 9">
            <a:extLst>
              <a:ext uri="{FF2B5EF4-FFF2-40B4-BE49-F238E27FC236}">
                <a16:creationId xmlns:a16="http://schemas.microsoft.com/office/drawing/2014/main" id="{22E58CA5-4E2E-47DF-9DA3-4E5BFBFE713D}"/>
              </a:ext>
            </a:extLst>
          </p:cNvPr>
          <p:cNvPicPr>
            <a:picLocks noChangeAspect="1"/>
          </p:cNvPicPr>
          <p:nvPr/>
        </p:nvPicPr>
        <p:blipFill>
          <a:blip r:embed="rId7"/>
          <a:stretch>
            <a:fillRect/>
          </a:stretch>
        </p:blipFill>
        <p:spPr>
          <a:xfrm>
            <a:off x="3743325" y="191135"/>
            <a:ext cx="4705350" cy="1619250"/>
          </a:xfrm>
          <a:prstGeom prst="rect">
            <a:avLst/>
          </a:prstGeom>
        </p:spPr>
      </p:pic>
    </p:spTree>
    <p:extLst>
      <p:ext uri="{BB962C8B-B14F-4D97-AF65-F5344CB8AC3E}">
        <p14:creationId xmlns:p14="http://schemas.microsoft.com/office/powerpoint/2010/main" val="2969989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E555136D0EAA429927FD901CA57989" ma:contentTypeVersion="15" ma:contentTypeDescription="Create a new document." ma:contentTypeScope="" ma:versionID="b181db268f726ecc0a03ee307e4fdc99">
  <xsd:schema xmlns:xsd="http://www.w3.org/2001/XMLSchema" xmlns:xs="http://www.w3.org/2001/XMLSchema" xmlns:p="http://schemas.microsoft.com/office/2006/metadata/properties" xmlns:ns2="cc541f54-964c-4b93-a605-435450d3a296" xmlns:ns3="b1cbd802-27c2-4bf7-937d-29fa16864377" targetNamespace="http://schemas.microsoft.com/office/2006/metadata/properties" ma:root="true" ma:fieldsID="bb7bb5889a47c2889caf976b3119156c" ns2:_="" ns3:_="">
    <xsd:import namespace="cc541f54-964c-4b93-a605-435450d3a296"/>
    <xsd:import namespace="b1cbd802-27c2-4bf7-937d-29fa1686437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41f54-964c-4b93-a605-435450d3a2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1cbd802-27c2-4bf7-937d-29fa1686437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FC5069-34D0-410E-B223-25B216029DA0}">
  <ds:schemaRefs>
    <ds:schemaRef ds:uri="http://schemas.microsoft.com/sharepoint/v3/contenttype/forms"/>
  </ds:schemaRefs>
</ds:datastoreItem>
</file>

<file path=customXml/itemProps2.xml><?xml version="1.0" encoding="utf-8"?>
<ds:datastoreItem xmlns:ds="http://schemas.openxmlformats.org/officeDocument/2006/customXml" ds:itemID="{563EAA31-F0AF-4F85-AF00-379FE2E40099}">
  <ds:schemaRefs>
    <ds:schemaRef ds:uri="b1cbd802-27c2-4bf7-937d-29fa16864377"/>
    <ds:schemaRef ds:uri="cc541f54-964c-4b93-a605-435450d3a2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74CD52B-9733-46E1-94E8-57C3048312C0}">
  <ds:schemaRefs>
    <ds:schemaRef ds:uri="b1cbd802-27c2-4bf7-937d-29fa16864377"/>
    <ds:schemaRef ds:uri="cc541f54-964c-4b93-a605-435450d3a2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1704</TotalTime>
  <Words>2233</Words>
  <Application>Microsoft Office PowerPoint</Application>
  <PresentationFormat>Widescreen</PresentationFormat>
  <Paragraphs>181</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Wingdings</vt:lpstr>
      <vt:lpstr>Wingdings,Sans-Serif</vt:lpstr>
      <vt:lpstr>Office Theme</vt:lpstr>
      <vt:lpstr>Alliance’s Government Relations Committee of Excellence (GRACE)</vt:lpstr>
      <vt:lpstr>In this presentation</vt:lpstr>
      <vt:lpstr>PowerPoint Presentation</vt:lpstr>
      <vt:lpstr>PowerPoint Presentation</vt:lpstr>
      <vt:lpstr>Alliance’s COVID-19 Response…</vt:lpstr>
      <vt:lpstr>Overview of COVID Relief in Colorado </vt:lpstr>
      <vt:lpstr>Overview of Federal IDD COVID Relief</vt:lpstr>
      <vt:lpstr>Unprecedented Times, Clear Priorities</vt:lpstr>
      <vt:lpstr>#RollUpYourSleeves Campaign</vt:lpstr>
      <vt:lpstr>Alliance’s Legislative Wins…</vt:lpstr>
      <vt:lpstr>Bills Supported by Alliance - All Became Law!</vt:lpstr>
      <vt:lpstr>PASSED: Elimination Of Subminimum Wage Employment </vt:lpstr>
      <vt:lpstr>PASSED: Medicaid Transportation Services </vt:lpstr>
      <vt:lpstr>Other IDD-Related Bills that PASSED and were Supported by Alliance</vt:lpstr>
      <vt:lpstr>2021-22 Priorities </vt:lpstr>
      <vt:lpstr>PowerPoint Presentation</vt:lpstr>
      <vt:lpstr>PowerPoint Presentation</vt:lpstr>
      <vt:lpstr>END THE INVISIBLE WAIT</vt:lpstr>
      <vt:lpstr>Strategic Policy Priorities- Work Underway…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Kylie Kampbell</dc:creator>
  <cp:lastModifiedBy>Josh Rael</cp:lastModifiedBy>
  <cp:revision>128</cp:revision>
  <dcterms:created xsi:type="dcterms:W3CDTF">2015-06-15T18:35:33Z</dcterms:created>
  <dcterms:modified xsi:type="dcterms:W3CDTF">2021-09-15T15:57:54Z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0x010100FBE555136D0EAA429927FD901CA57989</vt:lpwstr>
  </property>
</Properties>
</file>