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1"/>
  </p:notesMasterIdLst>
  <p:sldIdLst>
    <p:sldId id="256" r:id="rId2"/>
    <p:sldId id="257" r:id="rId3"/>
    <p:sldId id="258" r:id="rId4"/>
    <p:sldId id="259" r:id="rId5"/>
    <p:sldId id="260" r:id="rId6"/>
    <p:sldId id="264" r:id="rId7"/>
    <p:sldId id="268" r:id="rId8"/>
    <p:sldId id="261" r:id="rId9"/>
    <p:sldId id="262" r:id="rId10"/>
    <p:sldId id="269" r:id="rId11"/>
    <p:sldId id="263" r:id="rId12"/>
    <p:sldId id="270" r:id="rId13"/>
    <p:sldId id="265" r:id="rId14"/>
    <p:sldId id="271" r:id="rId15"/>
    <p:sldId id="266" r:id="rId16"/>
    <p:sldId id="272" r:id="rId17"/>
    <p:sldId id="273" r:id="rId18"/>
    <p:sldId id="267" r:id="rId19"/>
    <p:sldId id="27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E26037-A6AD-43AB-A3D9-DC0D0816F802}" v="46" dt="2024-08-13T21:07:15.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180" autoAdjust="0"/>
  </p:normalViewPr>
  <p:slideViewPr>
    <p:cSldViewPr snapToGrid="0">
      <p:cViewPr varScale="1">
        <p:scale>
          <a:sx n="56" d="100"/>
          <a:sy n="56" d="100"/>
        </p:scale>
        <p:origin x="3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2E02B-59A7-4E8C-8DA1-611E7F0ECDE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2EF0214-3E07-4FC8-8F55-5717EBDCD452}">
      <dgm:prSet/>
      <dgm:spPr>
        <a:solidFill>
          <a:schemeClr val="accent5">
            <a:lumMod val="75000"/>
          </a:schemeClr>
        </a:solidFill>
      </dgm:spPr>
      <dgm:t>
        <a:bodyPr/>
        <a:lstStyle/>
        <a:p>
          <a:r>
            <a:rPr lang="en-US" dirty="0"/>
            <a:t>Created as part of the Conflict Free Case Management transition. </a:t>
          </a:r>
        </a:p>
      </dgm:t>
    </dgm:pt>
    <dgm:pt modelId="{CCD432E9-7E83-4AEB-944D-5C3F0C519E40}" type="parTrans" cxnId="{9DFF8A01-C715-4AEB-8F44-995BFEFF8088}">
      <dgm:prSet/>
      <dgm:spPr/>
      <dgm:t>
        <a:bodyPr/>
        <a:lstStyle/>
        <a:p>
          <a:endParaRPr lang="en-US"/>
        </a:p>
      </dgm:t>
    </dgm:pt>
    <dgm:pt modelId="{8F2BDF1C-BC69-4196-BAB0-6A5451FB14A3}" type="sibTrans" cxnId="{9DFF8A01-C715-4AEB-8F44-995BFEFF8088}">
      <dgm:prSet/>
      <dgm:spPr/>
      <dgm:t>
        <a:bodyPr/>
        <a:lstStyle/>
        <a:p>
          <a:endParaRPr lang="en-US"/>
        </a:p>
      </dgm:t>
    </dgm:pt>
    <dgm:pt modelId="{70EC52E0-7F46-4EEE-BFA3-9A07A8C7632B}">
      <dgm:prSet/>
      <dgm:spPr/>
      <dgm:t>
        <a:bodyPr/>
        <a:lstStyle/>
        <a:p>
          <a:r>
            <a:rPr lang="en-US" dirty="0"/>
            <a:t>Was formerly Community Connection’s services arm spun off into an independent non-profit. </a:t>
          </a:r>
        </a:p>
      </dgm:t>
    </dgm:pt>
    <dgm:pt modelId="{E0D9D83E-FFCF-42DC-911D-52FEFC681C98}" type="parTrans" cxnId="{C87476AC-8FB3-4974-BDDD-8F5AB3F4A64E}">
      <dgm:prSet/>
      <dgm:spPr/>
      <dgm:t>
        <a:bodyPr/>
        <a:lstStyle/>
        <a:p>
          <a:endParaRPr lang="en-US"/>
        </a:p>
      </dgm:t>
    </dgm:pt>
    <dgm:pt modelId="{4518E023-6DB6-45E1-9BCE-65ADD637B324}" type="sibTrans" cxnId="{C87476AC-8FB3-4974-BDDD-8F5AB3F4A64E}">
      <dgm:prSet/>
      <dgm:spPr/>
      <dgm:t>
        <a:bodyPr/>
        <a:lstStyle/>
        <a:p>
          <a:endParaRPr lang="en-US"/>
        </a:p>
      </dgm:t>
    </dgm:pt>
    <dgm:pt modelId="{959D6A98-6D09-460F-A60F-105424D0FB52}">
      <dgm:prSet/>
      <dgm:spPr>
        <a:solidFill>
          <a:schemeClr val="tx2">
            <a:lumMod val="50000"/>
            <a:lumOff val="50000"/>
          </a:schemeClr>
        </a:solidFill>
      </dgm:spPr>
      <dgm:t>
        <a:bodyPr/>
        <a:lstStyle/>
        <a:p>
          <a:r>
            <a:rPr lang="en-US" dirty="0"/>
            <a:t>Provides services in the Colorado 4 Corners area (very rural!). </a:t>
          </a:r>
        </a:p>
      </dgm:t>
    </dgm:pt>
    <dgm:pt modelId="{DFEFF6F0-909B-46DE-A0A7-A692C9A11A4E}" type="parTrans" cxnId="{90B20470-1EF4-4DC2-9E4A-637D8E75E182}">
      <dgm:prSet/>
      <dgm:spPr/>
      <dgm:t>
        <a:bodyPr/>
        <a:lstStyle/>
        <a:p>
          <a:endParaRPr lang="en-US"/>
        </a:p>
      </dgm:t>
    </dgm:pt>
    <dgm:pt modelId="{131594B3-5A13-4DD9-A57E-237ED0EE417D}" type="sibTrans" cxnId="{90B20470-1EF4-4DC2-9E4A-637D8E75E182}">
      <dgm:prSet/>
      <dgm:spPr/>
      <dgm:t>
        <a:bodyPr/>
        <a:lstStyle/>
        <a:p>
          <a:endParaRPr lang="en-US"/>
        </a:p>
      </dgm:t>
    </dgm:pt>
    <dgm:pt modelId="{83EC6A68-899C-49A7-94B8-60A376B148C0}">
      <dgm:prSet/>
      <dgm:spPr/>
      <dgm:t>
        <a:bodyPr/>
        <a:lstStyle/>
        <a:p>
          <a:r>
            <a:rPr lang="en-US"/>
            <a:t>Established the Our Own Lives identity in January 2024, flying solo as of July 1!</a:t>
          </a:r>
        </a:p>
      </dgm:t>
    </dgm:pt>
    <dgm:pt modelId="{7B605208-EE86-4CA5-BF81-AB6EA06E7968}" type="parTrans" cxnId="{A2B55A02-8816-4553-BEDB-BF028D754932}">
      <dgm:prSet/>
      <dgm:spPr/>
      <dgm:t>
        <a:bodyPr/>
        <a:lstStyle/>
        <a:p>
          <a:endParaRPr lang="en-US"/>
        </a:p>
      </dgm:t>
    </dgm:pt>
    <dgm:pt modelId="{7E402F22-CC2C-40FA-9CA2-874B0052393F}" type="sibTrans" cxnId="{A2B55A02-8816-4553-BEDB-BF028D754932}">
      <dgm:prSet/>
      <dgm:spPr/>
      <dgm:t>
        <a:bodyPr/>
        <a:lstStyle/>
        <a:p>
          <a:endParaRPr lang="en-US"/>
        </a:p>
      </dgm:t>
    </dgm:pt>
    <dgm:pt modelId="{98920567-F6DF-4758-B2A2-FFBE24EE692C}">
      <dgm:prSet/>
      <dgm:spPr>
        <a:solidFill>
          <a:schemeClr val="accent5">
            <a:lumMod val="75000"/>
          </a:schemeClr>
        </a:solidFill>
      </dgm:spPr>
      <dgm:t>
        <a:bodyPr/>
        <a:lstStyle/>
        <a:p>
          <a:r>
            <a:rPr lang="en-US" dirty="0"/>
            <a:t>We had a unique opportunity to take the resources and knowledge of an established organization but start fresh. </a:t>
          </a:r>
        </a:p>
      </dgm:t>
    </dgm:pt>
    <dgm:pt modelId="{680759C9-02AA-4C9C-9D12-9581FD103FA7}" type="parTrans" cxnId="{C09E4750-A084-4FAB-A08E-F9EB98687AF2}">
      <dgm:prSet/>
      <dgm:spPr/>
      <dgm:t>
        <a:bodyPr/>
        <a:lstStyle/>
        <a:p>
          <a:endParaRPr lang="en-US"/>
        </a:p>
      </dgm:t>
    </dgm:pt>
    <dgm:pt modelId="{2D1AF21E-613F-4923-BF99-007F56EF2760}" type="sibTrans" cxnId="{C09E4750-A084-4FAB-A08E-F9EB98687AF2}">
      <dgm:prSet/>
      <dgm:spPr/>
      <dgm:t>
        <a:bodyPr/>
        <a:lstStyle/>
        <a:p>
          <a:endParaRPr lang="en-US"/>
        </a:p>
      </dgm:t>
    </dgm:pt>
    <dgm:pt modelId="{4FB3CC90-B60C-4EB5-9465-26D63091F837}" type="pres">
      <dgm:prSet presAssocID="{ABB2E02B-59A7-4E8C-8DA1-611E7F0ECDE2}" presName="linear" presStyleCnt="0">
        <dgm:presLayoutVars>
          <dgm:animLvl val="lvl"/>
          <dgm:resizeHandles val="exact"/>
        </dgm:presLayoutVars>
      </dgm:prSet>
      <dgm:spPr/>
    </dgm:pt>
    <dgm:pt modelId="{5D55F1F9-D1DF-458B-8BCD-476F05D40779}" type="pres">
      <dgm:prSet presAssocID="{92EF0214-3E07-4FC8-8F55-5717EBDCD452}" presName="parentText" presStyleLbl="node1" presStyleIdx="0" presStyleCnt="5">
        <dgm:presLayoutVars>
          <dgm:chMax val="0"/>
          <dgm:bulletEnabled val="1"/>
        </dgm:presLayoutVars>
      </dgm:prSet>
      <dgm:spPr/>
    </dgm:pt>
    <dgm:pt modelId="{EEE47905-4DEA-4CF3-B3B5-881E8BAAB5C0}" type="pres">
      <dgm:prSet presAssocID="{8F2BDF1C-BC69-4196-BAB0-6A5451FB14A3}" presName="spacer" presStyleCnt="0"/>
      <dgm:spPr/>
    </dgm:pt>
    <dgm:pt modelId="{A5004D21-B186-4338-AE67-75913CE13A73}" type="pres">
      <dgm:prSet presAssocID="{70EC52E0-7F46-4EEE-BFA3-9A07A8C7632B}" presName="parentText" presStyleLbl="node1" presStyleIdx="1" presStyleCnt="5">
        <dgm:presLayoutVars>
          <dgm:chMax val="0"/>
          <dgm:bulletEnabled val="1"/>
        </dgm:presLayoutVars>
      </dgm:prSet>
      <dgm:spPr/>
    </dgm:pt>
    <dgm:pt modelId="{311378CA-7CD9-45FA-A528-AF4C15FC3D85}" type="pres">
      <dgm:prSet presAssocID="{4518E023-6DB6-45E1-9BCE-65ADD637B324}" presName="spacer" presStyleCnt="0"/>
      <dgm:spPr/>
    </dgm:pt>
    <dgm:pt modelId="{0098AEAB-75B3-43DE-AAA8-442F55D33FA7}" type="pres">
      <dgm:prSet presAssocID="{959D6A98-6D09-460F-A60F-105424D0FB52}" presName="parentText" presStyleLbl="node1" presStyleIdx="2" presStyleCnt="5">
        <dgm:presLayoutVars>
          <dgm:chMax val="0"/>
          <dgm:bulletEnabled val="1"/>
        </dgm:presLayoutVars>
      </dgm:prSet>
      <dgm:spPr/>
    </dgm:pt>
    <dgm:pt modelId="{115EC49B-D5F3-4B84-8A58-8F4EEAC91B0E}" type="pres">
      <dgm:prSet presAssocID="{131594B3-5A13-4DD9-A57E-237ED0EE417D}" presName="spacer" presStyleCnt="0"/>
      <dgm:spPr/>
    </dgm:pt>
    <dgm:pt modelId="{1E195CB0-8D03-4E7C-810F-DD548630725E}" type="pres">
      <dgm:prSet presAssocID="{83EC6A68-899C-49A7-94B8-60A376B148C0}" presName="parentText" presStyleLbl="node1" presStyleIdx="3" presStyleCnt="5">
        <dgm:presLayoutVars>
          <dgm:chMax val="0"/>
          <dgm:bulletEnabled val="1"/>
        </dgm:presLayoutVars>
      </dgm:prSet>
      <dgm:spPr/>
    </dgm:pt>
    <dgm:pt modelId="{6F98C1FE-1D94-4160-B5C2-E55566051252}" type="pres">
      <dgm:prSet presAssocID="{7E402F22-CC2C-40FA-9CA2-874B0052393F}" presName="spacer" presStyleCnt="0"/>
      <dgm:spPr/>
    </dgm:pt>
    <dgm:pt modelId="{1FD2E265-0570-4C1A-A79D-96E81D37C239}" type="pres">
      <dgm:prSet presAssocID="{98920567-F6DF-4758-B2A2-FFBE24EE692C}" presName="parentText" presStyleLbl="node1" presStyleIdx="4" presStyleCnt="5">
        <dgm:presLayoutVars>
          <dgm:chMax val="0"/>
          <dgm:bulletEnabled val="1"/>
        </dgm:presLayoutVars>
      </dgm:prSet>
      <dgm:spPr/>
    </dgm:pt>
  </dgm:ptLst>
  <dgm:cxnLst>
    <dgm:cxn modelId="{9DFF8A01-C715-4AEB-8F44-995BFEFF8088}" srcId="{ABB2E02B-59A7-4E8C-8DA1-611E7F0ECDE2}" destId="{92EF0214-3E07-4FC8-8F55-5717EBDCD452}" srcOrd="0" destOrd="0" parTransId="{CCD432E9-7E83-4AEB-944D-5C3F0C519E40}" sibTransId="{8F2BDF1C-BC69-4196-BAB0-6A5451FB14A3}"/>
    <dgm:cxn modelId="{A2B55A02-8816-4553-BEDB-BF028D754932}" srcId="{ABB2E02B-59A7-4E8C-8DA1-611E7F0ECDE2}" destId="{83EC6A68-899C-49A7-94B8-60A376B148C0}" srcOrd="3" destOrd="0" parTransId="{7B605208-EE86-4CA5-BF81-AB6EA06E7968}" sibTransId="{7E402F22-CC2C-40FA-9CA2-874B0052393F}"/>
    <dgm:cxn modelId="{AAB84005-72E6-489D-94E5-01E4529AFC73}" type="presOf" srcId="{83EC6A68-899C-49A7-94B8-60A376B148C0}" destId="{1E195CB0-8D03-4E7C-810F-DD548630725E}" srcOrd="0" destOrd="0" presId="urn:microsoft.com/office/officeart/2005/8/layout/vList2"/>
    <dgm:cxn modelId="{F0878714-47BC-4BBD-B668-50C1490FF28E}" type="presOf" srcId="{959D6A98-6D09-460F-A60F-105424D0FB52}" destId="{0098AEAB-75B3-43DE-AAA8-442F55D33FA7}" srcOrd="0" destOrd="0" presId="urn:microsoft.com/office/officeart/2005/8/layout/vList2"/>
    <dgm:cxn modelId="{90B20470-1EF4-4DC2-9E4A-637D8E75E182}" srcId="{ABB2E02B-59A7-4E8C-8DA1-611E7F0ECDE2}" destId="{959D6A98-6D09-460F-A60F-105424D0FB52}" srcOrd="2" destOrd="0" parTransId="{DFEFF6F0-909B-46DE-A0A7-A692C9A11A4E}" sibTransId="{131594B3-5A13-4DD9-A57E-237ED0EE417D}"/>
    <dgm:cxn modelId="{C09E4750-A084-4FAB-A08E-F9EB98687AF2}" srcId="{ABB2E02B-59A7-4E8C-8DA1-611E7F0ECDE2}" destId="{98920567-F6DF-4758-B2A2-FFBE24EE692C}" srcOrd="4" destOrd="0" parTransId="{680759C9-02AA-4C9C-9D12-9581FD103FA7}" sibTransId="{2D1AF21E-613F-4923-BF99-007F56EF2760}"/>
    <dgm:cxn modelId="{BFB21A7F-E405-43A1-B725-50C1B07017D7}" type="presOf" srcId="{70EC52E0-7F46-4EEE-BFA3-9A07A8C7632B}" destId="{A5004D21-B186-4338-AE67-75913CE13A73}" srcOrd="0" destOrd="0" presId="urn:microsoft.com/office/officeart/2005/8/layout/vList2"/>
    <dgm:cxn modelId="{FCC2579C-6CA5-45F8-B82A-2B7FEE2DC37A}" type="presOf" srcId="{92EF0214-3E07-4FC8-8F55-5717EBDCD452}" destId="{5D55F1F9-D1DF-458B-8BCD-476F05D40779}" srcOrd="0" destOrd="0" presId="urn:microsoft.com/office/officeart/2005/8/layout/vList2"/>
    <dgm:cxn modelId="{C87476AC-8FB3-4974-BDDD-8F5AB3F4A64E}" srcId="{ABB2E02B-59A7-4E8C-8DA1-611E7F0ECDE2}" destId="{70EC52E0-7F46-4EEE-BFA3-9A07A8C7632B}" srcOrd="1" destOrd="0" parTransId="{E0D9D83E-FFCF-42DC-911D-52FEFC681C98}" sibTransId="{4518E023-6DB6-45E1-9BCE-65ADD637B324}"/>
    <dgm:cxn modelId="{D7DA89CD-4763-499B-B3BF-D799B0843BA2}" type="presOf" srcId="{98920567-F6DF-4758-B2A2-FFBE24EE692C}" destId="{1FD2E265-0570-4C1A-A79D-96E81D37C239}" srcOrd="0" destOrd="0" presId="urn:microsoft.com/office/officeart/2005/8/layout/vList2"/>
    <dgm:cxn modelId="{33E2FFFF-FCC2-4B1E-A900-A0DEFC3C9B53}" type="presOf" srcId="{ABB2E02B-59A7-4E8C-8DA1-611E7F0ECDE2}" destId="{4FB3CC90-B60C-4EB5-9465-26D63091F837}" srcOrd="0" destOrd="0" presId="urn:microsoft.com/office/officeart/2005/8/layout/vList2"/>
    <dgm:cxn modelId="{1D0861F7-7B1D-4585-945F-9739678556F4}" type="presParOf" srcId="{4FB3CC90-B60C-4EB5-9465-26D63091F837}" destId="{5D55F1F9-D1DF-458B-8BCD-476F05D40779}" srcOrd="0" destOrd="0" presId="urn:microsoft.com/office/officeart/2005/8/layout/vList2"/>
    <dgm:cxn modelId="{0FED3B7F-9F3B-46F1-B2E8-AD6D201C8B90}" type="presParOf" srcId="{4FB3CC90-B60C-4EB5-9465-26D63091F837}" destId="{EEE47905-4DEA-4CF3-B3B5-881E8BAAB5C0}" srcOrd="1" destOrd="0" presId="urn:microsoft.com/office/officeart/2005/8/layout/vList2"/>
    <dgm:cxn modelId="{AE022B06-A246-401A-839E-9EDCC56E40E7}" type="presParOf" srcId="{4FB3CC90-B60C-4EB5-9465-26D63091F837}" destId="{A5004D21-B186-4338-AE67-75913CE13A73}" srcOrd="2" destOrd="0" presId="urn:microsoft.com/office/officeart/2005/8/layout/vList2"/>
    <dgm:cxn modelId="{9E09A52D-A1C5-4181-9C85-4BD144C0655A}" type="presParOf" srcId="{4FB3CC90-B60C-4EB5-9465-26D63091F837}" destId="{311378CA-7CD9-45FA-A528-AF4C15FC3D85}" srcOrd="3" destOrd="0" presId="urn:microsoft.com/office/officeart/2005/8/layout/vList2"/>
    <dgm:cxn modelId="{9D0A84E0-4C2D-4027-908E-788CEEC4BF82}" type="presParOf" srcId="{4FB3CC90-B60C-4EB5-9465-26D63091F837}" destId="{0098AEAB-75B3-43DE-AAA8-442F55D33FA7}" srcOrd="4" destOrd="0" presId="urn:microsoft.com/office/officeart/2005/8/layout/vList2"/>
    <dgm:cxn modelId="{2E7A9EF1-2EA0-4BEB-9264-2F2B9323B439}" type="presParOf" srcId="{4FB3CC90-B60C-4EB5-9465-26D63091F837}" destId="{115EC49B-D5F3-4B84-8A58-8F4EEAC91B0E}" srcOrd="5" destOrd="0" presId="urn:microsoft.com/office/officeart/2005/8/layout/vList2"/>
    <dgm:cxn modelId="{4459AD14-90BD-4952-A89B-2112E0B0E4A8}" type="presParOf" srcId="{4FB3CC90-B60C-4EB5-9465-26D63091F837}" destId="{1E195CB0-8D03-4E7C-810F-DD548630725E}" srcOrd="6" destOrd="0" presId="urn:microsoft.com/office/officeart/2005/8/layout/vList2"/>
    <dgm:cxn modelId="{C1DF09FB-201A-4A5C-AF58-A9E7A5A83726}" type="presParOf" srcId="{4FB3CC90-B60C-4EB5-9465-26D63091F837}" destId="{6F98C1FE-1D94-4160-B5C2-E55566051252}" srcOrd="7" destOrd="0" presId="urn:microsoft.com/office/officeart/2005/8/layout/vList2"/>
    <dgm:cxn modelId="{EA1E458B-D1AA-49BD-8BA5-14422099190B}" type="presParOf" srcId="{4FB3CC90-B60C-4EB5-9465-26D63091F837}" destId="{1FD2E265-0570-4C1A-A79D-96E81D37C23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5F1F9-D1DF-458B-8BCD-476F05D40779}">
      <dsp:nvSpPr>
        <dsp:cNvPr id="0" name=""/>
        <dsp:cNvSpPr/>
      </dsp:nvSpPr>
      <dsp:spPr>
        <a:xfrm>
          <a:off x="0" y="64156"/>
          <a:ext cx="10515600" cy="798525"/>
        </a:xfrm>
        <a:prstGeom prst="roundRect">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Created as part of the Conflict Free Case Management transition. </a:t>
          </a:r>
        </a:p>
      </dsp:txBody>
      <dsp:txXfrm>
        <a:off x="38981" y="103137"/>
        <a:ext cx="10437638" cy="720563"/>
      </dsp:txXfrm>
    </dsp:sp>
    <dsp:sp modelId="{A5004D21-B186-4338-AE67-75913CE13A73}">
      <dsp:nvSpPr>
        <dsp:cNvPr id="0" name=""/>
        <dsp:cNvSpPr/>
      </dsp:nvSpPr>
      <dsp:spPr>
        <a:xfrm>
          <a:off x="0" y="920281"/>
          <a:ext cx="10515600" cy="7985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Was formerly Community Connection’s services arm spun off into an independent non-profit. </a:t>
          </a:r>
        </a:p>
      </dsp:txBody>
      <dsp:txXfrm>
        <a:off x="38981" y="959262"/>
        <a:ext cx="10437638" cy="720563"/>
      </dsp:txXfrm>
    </dsp:sp>
    <dsp:sp modelId="{0098AEAB-75B3-43DE-AAA8-442F55D33FA7}">
      <dsp:nvSpPr>
        <dsp:cNvPr id="0" name=""/>
        <dsp:cNvSpPr/>
      </dsp:nvSpPr>
      <dsp:spPr>
        <a:xfrm>
          <a:off x="0" y="1776406"/>
          <a:ext cx="10515600" cy="798525"/>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Provides services in the Colorado 4 Corners area (very rural!). </a:t>
          </a:r>
        </a:p>
      </dsp:txBody>
      <dsp:txXfrm>
        <a:off x="38981" y="1815387"/>
        <a:ext cx="10437638" cy="720563"/>
      </dsp:txXfrm>
    </dsp:sp>
    <dsp:sp modelId="{1E195CB0-8D03-4E7C-810F-DD548630725E}">
      <dsp:nvSpPr>
        <dsp:cNvPr id="0" name=""/>
        <dsp:cNvSpPr/>
      </dsp:nvSpPr>
      <dsp:spPr>
        <a:xfrm>
          <a:off x="0" y="2632531"/>
          <a:ext cx="10515600" cy="7985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Established the Our Own Lives identity in January 2024, flying solo as of July 1!</a:t>
          </a:r>
        </a:p>
      </dsp:txBody>
      <dsp:txXfrm>
        <a:off x="38981" y="2671512"/>
        <a:ext cx="10437638" cy="720563"/>
      </dsp:txXfrm>
    </dsp:sp>
    <dsp:sp modelId="{1FD2E265-0570-4C1A-A79D-96E81D37C239}">
      <dsp:nvSpPr>
        <dsp:cNvPr id="0" name=""/>
        <dsp:cNvSpPr/>
      </dsp:nvSpPr>
      <dsp:spPr>
        <a:xfrm>
          <a:off x="0" y="3488656"/>
          <a:ext cx="10515600" cy="798525"/>
        </a:xfrm>
        <a:prstGeom prst="roundRect">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 had a unique opportunity to take the resources and knowledge of an established organization but start fresh. </a:t>
          </a:r>
        </a:p>
      </dsp:txBody>
      <dsp:txXfrm>
        <a:off x="38981" y="3527637"/>
        <a:ext cx="10437638" cy="7205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F2E069-7A9D-4946-9028-8ADBC819EC8B}" type="datetimeFigureOut">
              <a:rPr lang="en-US" smtClean="0"/>
              <a:t>8/8/2024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C5A54B-AB56-406C-A8AF-E2CFCBE8C061}" type="slidenum">
              <a:rPr lang="en-US" smtClean="0"/>
              <a:t>‹#›</a:t>
            </a:fld>
            <a:endParaRPr lang="en-US"/>
          </a:p>
        </p:txBody>
      </p:sp>
    </p:spTree>
    <p:extLst>
      <p:ext uri="{BB962C8B-B14F-4D97-AF65-F5344CB8AC3E}">
        <p14:creationId xmlns:p14="http://schemas.microsoft.com/office/powerpoint/2010/main" val="183381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all introduce ourselves, about 30-45 seconds each</a:t>
            </a:r>
          </a:p>
        </p:txBody>
      </p:sp>
      <p:sp>
        <p:nvSpPr>
          <p:cNvPr id="4" name="Slide Number Placeholder 3"/>
          <p:cNvSpPr>
            <a:spLocks noGrp="1"/>
          </p:cNvSpPr>
          <p:nvPr>
            <p:ph type="sldNum" sz="quarter" idx="5"/>
          </p:nvPr>
        </p:nvSpPr>
        <p:spPr/>
        <p:txBody>
          <a:bodyPr/>
          <a:lstStyle/>
          <a:p>
            <a:fld id="{54C5A54B-AB56-406C-A8AF-E2CFCBE8C061}" type="slidenum">
              <a:rPr lang="en-US" smtClean="0"/>
              <a:t>1</a:t>
            </a:fld>
            <a:endParaRPr lang="en-US"/>
          </a:p>
        </p:txBody>
      </p:sp>
    </p:spTree>
    <p:extLst>
      <p:ext uri="{BB962C8B-B14F-4D97-AF65-F5344CB8AC3E}">
        <p14:creationId xmlns:p14="http://schemas.microsoft.com/office/powerpoint/2010/main" val="340499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Jeff’s slide</a:t>
            </a:r>
          </a:p>
        </p:txBody>
      </p:sp>
      <p:sp>
        <p:nvSpPr>
          <p:cNvPr id="4" name="Slide Number Placeholder 3"/>
          <p:cNvSpPr>
            <a:spLocks noGrp="1"/>
          </p:cNvSpPr>
          <p:nvPr>
            <p:ph type="sldNum" sz="quarter" idx="5"/>
          </p:nvPr>
        </p:nvSpPr>
        <p:spPr/>
        <p:txBody>
          <a:bodyPr/>
          <a:lstStyle/>
          <a:p>
            <a:fld id="{54C5A54B-AB56-406C-A8AF-E2CFCBE8C061}" type="slidenum">
              <a:rPr lang="en-US" smtClean="0"/>
              <a:t>10</a:t>
            </a:fld>
            <a:endParaRPr lang="en-US"/>
          </a:p>
        </p:txBody>
      </p:sp>
    </p:spTree>
    <p:extLst>
      <p:ext uri="{BB962C8B-B14F-4D97-AF65-F5344CB8AC3E}">
        <p14:creationId xmlns:p14="http://schemas.microsoft.com/office/powerpoint/2010/main" val="46827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talks about formation of the council/ </a:t>
            </a:r>
          </a:p>
        </p:txBody>
      </p:sp>
      <p:sp>
        <p:nvSpPr>
          <p:cNvPr id="4" name="Slide Number Placeholder 3"/>
          <p:cNvSpPr>
            <a:spLocks noGrp="1"/>
          </p:cNvSpPr>
          <p:nvPr>
            <p:ph type="sldNum" sz="quarter" idx="5"/>
          </p:nvPr>
        </p:nvSpPr>
        <p:spPr/>
        <p:txBody>
          <a:bodyPr/>
          <a:lstStyle/>
          <a:p>
            <a:fld id="{54C5A54B-AB56-406C-A8AF-E2CFCBE8C061}" type="slidenum">
              <a:rPr lang="en-US" smtClean="0"/>
              <a:t>11</a:t>
            </a:fld>
            <a:endParaRPr lang="en-US"/>
          </a:p>
        </p:txBody>
      </p:sp>
    </p:spTree>
    <p:extLst>
      <p:ext uri="{BB962C8B-B14F-4D97-AF65-F5344CB8AC3E}">
        <p14:creationId xmlns:p14="http://schemas.microsoft.com/office/powerpoint/2010/main" val="991181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Cathy’s slide </a:t>
            </a:r>
          </a:p>
        </p:txBody>
      </p:sp>
      <p:sp>
        <p:nvSpPr>
          <p:cNvPr id="4" name="Slide Number Placeholder 3"/>
          <p:cNvSpPr>
            <a:spLocks noGrp="1"/>
          </p:cNvSpPr>
          <p:nvPr>
            <p:ph type="sldNum" sz="quarter" idx="5"/>
          </p:nvPr>
        </p:nvSpPr>
        <p:spPr/>
        <p:txBody>
          <a:bodyPr/>
          <a:lstStyle/>
          <a:p>
            <a:fld id="{54C5A54B-AB56-406C-A8AF-E2CFCBE8C061}" type="slidenum">
              <a:rPr lang="en-US" smtClean="0"/>
              <a:t>12</a:t>
            </a:fld>
            <a:endParaRPr lang="en-US"/>
          </a:p>
        </p:txBody>
      </p:sp>
    </p:spTree>
    <p:extLst>
      <p:ext uri="{BB962C8B-B14F-4D97-AF65-F5344CB8AC3E}">
        <p14:creationId xmlns:p14="http://schemas.microsoft.com/office/powerpoint/2010/main" val="405953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Jeff’s slide. </a:t>
            </a:r>
          </a:p>
        </p:txBody>
      </p:sp>
      <p:sp>
        <p:nvSpPr>
          <p:cNvPr id="4" name="Slide Number Placeholder 3"/>
          <p:cNvSpPr>
            <a:spLocks noGrp="1"/>
          </p:cNvSpPr>
          <p:nvPr>
            <p:ph type="sldNum" sz="quarter" idx="5"/>
          </p:nvPr>
        </p:nvSpPr>
        <p:spPr/>
        <p:txBody>
          <a:bodyPr/>
          <a:lstStyle/>
          <a:p>
            <a:fld id="{54C5A54B-AB56-406C-A8AF-E2CFCBE8C061}" type="slidenum">
              <a:rPr lang="en-US" smtClean="0"/>
              <a:t>13</a:t>
            </a:fld>
            <a:endParaRPr lang="en-US"/>
          </a:p>
        </p:txBody>
      </p:sp>
    </p:spTree>
    <p:extLst>
      <p:ext uri="{BB962C8B-B14F-4D97-AF65-F5344CB8AC3E}">
        <p14:creationId xmlns:p14="http://schemas.microsoft.com/office/powerpoint/2010/main" val="367321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Amanda’s slide</a:t>
            </a:r>
          </a:p>
        </p:txBody>
      </p:sp>
      <p:sp>
        <p:nvSpPr>
          <p:cNvPr id="4" name="Slide Number Placeholder 3"/>
          <p:cNvSpPr>
            <a:spLocks noGrp="1"/>
          </p:cNvSpPr>
          <p:nvPr>
            <p:ph type="sldNum" sz="quarter" idx="5"/>
          </p:nvPr>
        </p:nvSpPr>
        <p:spPr/>
        <p:txBody>
          <a:bodyPr/>
          <a:lstStyle/>
          <a:p>
            <a:fld id="{54C5A54B-AB56-406C-A8AF-E2CFCBE8C061}" type="slidenum">
              <a:rPr lang="en-US" smtClean="0"/>
              <a:t>14</a:t>
            </a:fld>
            <a:endParaRPr lang="en-US"/>
          </a:p>
        </p:txBody>
      </p:sp>
    </p:spTree>
    <p:extLst>
      <p:ext uri="{BB962C8B-B14F-4D97-AF65-F5344CB8AC3E}">
        <p14:creationId xmlns:p14="http://schemas.microsoft.com/office/powerpoint/2010/main" val="1987770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Cathy’s slide</a:t>
            </a:r>
          </a:p>
        </p:txBody>
      </p:sp>
      <p:sp>
        <p:nvSpPr>
          <p:cNvPr id="4" name="Slide Number Placeholder 3"/>
          <p:cNvSpPr>
            <a:spLocks noGrp="1"/>
          </p:cNvSpPr>
          <p:nvPr>
            <p:ph type="sldNum" sz="quarter" idx="5"/>
          </p:nvPr>
        </p:nvSpPr>
        <p:spPr/>
        <p:txBody>
          <a:bodyPr/>
          <a:lstStyle/>
          <a:p>
            <a:fld id="{54C5A54B-AB56-406C-A8AF-E2CFCBE8C061}" type="slidenum">
              <a:rPr lang="en-US" smtClean="0"/>
              <a:t>15</a:t>
            </a:fld>
            <a:endParaRPr lang="en-US"/>
          </a:p>
        </p:txBody>
      </p:sp>
    </p:spTree>
    <p:extLst>
      <p:ext uri="{BB962C8B-B14F-4D97-AF65-F5344CB8AC3E}">
        <p14:creationId xmlns:p14="http://schemas.microsoft.com/office/powerpoint/2010/main" val="152212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Jeff’s slide</a:t>
            </a:r>
          </a:p>
        </p:txBody>
      </p:sp>
      <p:sp>
        <p:nvSpPr>
          <p:cNvPr id="4" name="Slide Number Placeholder 3"/>
          <p:cNvSpPr>
            <a:spLocks noGrp="1"/>
          </p:cNvSpPr>
          <p:nvPr>
            <p:ph type="sldNum" sz="quarter" idx="5"/>
          </p:nvPr>
        </p:nvSpPr>
        <p:spPr/>
        <p:txBody>
          <a:bodyPr/>
          <a:lstStyle/>
          <a:p>
            <a:fld id="{54C5A54B-AB56-406C-A8AF-E2CFCBE8C061}" type="slidenum">
              <a:rPr lang="en-US" smtClean="0"/>
              <a:t>16</a:t>
            </a:fld>
            <a:endParaRPr lang="en-US"/>
          </a:p>
        </p:txBody>
      </p:sp>
    </p:spTree>
    <p:extLst>
      <p:ext uri="{BB962C8B-B14F-4D97-AF65-F5344CB8AC3E}">
        <p14:creationId xmlns:p14="http://schemas.microsoft.com/office/powerpoint/2010/main" val="973505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Jeff’s </a:t>
            </a:r>
          </a:p>
        </p:txBody>
      </p:sp>
      <p:sp>
        <p:nvSpPr>
          <p:cNvPr id="4" name="Slide Number Placeholder 3"/>
          <p:cNvSpPr>
            <a:spLocks noGrp="1"/>
          </p:cNvSpPr>
          <p:nvPr>
            <p:ph type="sldNum" sz="quarter" idx="5"/>
          </p:nvPr>
        </p:nvSpPr>
        <p:spPr/>
        <p:txBody>
          <a:bodyPr/>
          <a:lstStyle/>
          <a:p>
            <a:fld id="{54C5A54B-AB56-406C-A8AF-E2CFCBE8C061}" type="slidenum">
              <a:rPr lang="en-US" smtClean="0"/>
              <a:t>17</a:t>
            </a:fld>
            <a:endParaRPr lang="en-US"/>
          </a:p>
        </p:txBody>
      </p:sp>
    </p:spTree>
    <p:extLst>
      <p:ext uri="{BB962C8B-B14F-4D97-AF65-F5344CB8AC3E}">
        <p14:creationId xmlns:p14="http://schemas.microsoft.com/office/powerpoint/2010/main" val="3263956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all take this slide bullet by bullet</a:t>
            </a:r>
          </a:p>
        </p:txBody>
      </p:sp>
      <p:sp>
        <p:nvSpPr>
          <p:cNvPr id="4" name="Slide Number Placeholder 3"/>
          <p:cNvSpPr>
            <a:spLocks noGrp="1"/>
          </p:cNvSpPr>
          <p:nvPr>
            <p:ph type="sldNum" sz="quarter" idx="5"/>
          </p:nvPr>
        </p:nvSpPr>
        <p:spPr/>
        <p:txBody>
          <a:bodyPr/>
          <a:lstStyle/>
          <a:p>
            <a:fld id="{54C5A54B-AB56-406C-A8AF-E2CFCBE8C061}" type="slidenum">
              <a:rPr lang="en-US" smtClean="0"/>
              <a:t>18</a:t>
            </a:fld>
            <a:endParaRPr lang="en-US"/>
          </a:p>
        </p:txBody>
      </p:sp>
    </p:spTree>
    <p:extLst>
      <p:ext uri="{BB962C8B-B14F-4D97-AF65-F5344CB8AC3E}">
        <p14:creationId xmlns:p14="http://schemas.microsoft.com/office/powerpoint/2010/main" val="2840546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 will talk about board meetings</a:t>
            </a:r>
          </a:p>
          <a:p>
            <a:endParaRPr lang="en-US" dirty="0"/>
          </a:p>
          <a:p>
            <a:r>
              <a:rPr lang="en-US" dirty="0"/>
              <a:t>Jeff will talk about DSPs and no roadmap. </a:t>
            </a:r>
          </a:p>
        </p:txBody>
      </p:sp>
      <p:sp>
        <p:nvSpPr>
          <p:cNvPr id="4" name="Slide Number Placeholder 3"/>
          <p:cNvSpPr>
            <a:spLocks noGrp="1"/>
          </p:cNvSpPr>
          <p:nvPr>
            <p:ph type="sldNum" sz="quarter" idx="5"/>
          </p:nvPr>
        </p:nvSpPr>
        <p:spPr/>
        <p:txBody>
          <a:bodyPr/>
          <a:lstStyle/>
          <a:p>
            <a:fld id="{54C5A54B-AB56-406C-A8AF-E2CFCBE8C061}" type="slidenum">
              <a:rPr lang="en-US" smtClean="0"/>
              <a:t>19</a:t>
            </a:fld>
            <a:endParaRPr lang="en-US"/>
          </a:p>
        </p:txBody>
      </p:sp>
    </p:spTree>
    <p:extLst>
      <p:ext uri="{BB962C8B-B14F-4D97-AF65-F5344CB8AC3E}">
        <p14:creationId xmlns:p14="http://schemas.microsoft.com/office/powerpoint/2010/main" val="149687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Jeff’s slide, quick explanation of history with community connections</a:t>
            </a:r>
          </a:p>
        </p:txBody>
      </p:sp>
      <p:sp>
        <p:nvSpPr>
          <p:cNvPr id="4" name="Slide Number Placeholder 3"/>
          <p:cNvSpPr>
            <a:spLocks noGrp="1"/>
          </p:cNvSpPr>
          <p:nvPr>
            <p:ph type="sldNum" sz="quarter" idx="5"/>
          </p:nvPr>
        </p:nvSpPr>
        <p:spPr/>
        <p:txBody>
          <a:bodyPr/>
          <a:lstStyle/>
          <a:p>
            <a:fld id="{54C5A54B-AB56-406C-A8AF-E2CFCBE8C061}" type="slidenum">
              <a:rPr lang="en-US" smtClean="0"/>
              <a:t>2</a:t>
            </a:fld>
            <a:endParaRPr lang="en-US"/>
          </a:p>
        </p:txBody>
      </p:sp>
    </p:spTree>
    <p:extLst>
      <p:ext uri="{BB962C8B-B14F-4D97-AF65-F5344CB8AC3E}">
        <p14:creationId xmlns:p14="http://schemas.microsoft.com/office/powerpoint/2010/main" val="21987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Jeff’s slide, continue talking about OOL’s transition from CCI. </a:t>
            </a:r>
          </a:p>
        </p:txBody>
      </p:sp>
      <p:sp>
        <p:nvSpPr>
          <p:cNvPr id="4" name="Slide Number Placeholder 3"/>
          <p:cNvSpPr>
            <a:spLocks noGrp="1"/>
          </p:cNvSpPr>
          <p:nvPr>
            <p:ph type="sldNum" sz="quarter" idx="5"/>
          </p:nvPr>
        </p:nvSpPr>
        <p:spPr/>
        <p:txBody>
          <a:bodyPr/>
          <a:lstStyle/>
          <a:p>
            <a:fld id="{54C5A54B-AB56-406C-A8AF-E2CFCBE8C061}" type="slidenum">
              <a:rPr lang="en-US" smtClean="0"/>
              <a:t>3</a:t>
            </a:fld>
            <a:endParaRPr lang="en-US"/>
          </a:p>
        </p:txBody>
      </p:sp>
    </p:spTree>
    <p:extLst>
      <p:ext uri="{BB962C8B-B14F-4D97-AF65-F5344CB8AC3E}">
        <p14:creationId xmlns:p14="http://schemas.microsoft.com/office/powerpoint/2010/main" val="92275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 explains that we had a unique opportunity to take an existing organization and as “We are starting over, what should we do different?” One of the first things we did is creating workgroups and focus groups out of people in our services. </a:t>
            </a:r>
          </a:p>
        </p:txBody>
      </p:sp>
      <p:sp>
        <p:nvSpPr>
          <p:cNvPr id="4" name="Slide Number Placeholder 3"/>
          <p:cNvSpPr>
            <a:spLocks noGrp="1"/>
          </p:cNvSpPr>
          <p:nvPr>
            <p:ph type="sldNum" sz="quarter" idx="5"/>
          </p:nvPr>
        </p:nvSpPr>
        <p:spPr/>
        <p:txBody>
          <a:bodyPr/>
          <a:lstStyle/>
          <a:p>
            <a:fld id="{54C5A54B-AB56-406C-A8AF-E2CFCBE8C061}" type="slidenum">
              <a:rPr lang="en-US" smtClean="0"/>
              <a:t>4</a:t>
            </a:fld>
            <a:endParaRPr lang="en-US"/>
          </a:p>
        </p:txBody>
      </p:sp>
    </p:spTree>
    <p:extLst>
      <p:ext uri="{BB962C8B-B14F-4D97-AF65-F5344CB8AC3E}">
        <p14:creationId xmlns:p14="http://schemas.microsoft.com/office/powerpoint/2010/main" val="407692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Cathy’s Slide</a:t>
            </a:r>
          </a:p>
        </p:txBody>
      </p:sp>
      <p:sp>
        <p:nvSpPr>
          <p:cNvPr id="4" name="Slide Number Placeholder 3"/>
          <p:cNvSpPr>
            <a:spLocks noGrp="1"/>
          </p:cNvSpPr>
          <p:nvPr>
            <p:ph type="sldNum" sz="quarter" idx="5"/>
          </p:nvPr>
        </p:nvSpPr>
        <p:spPr/>
        <p:txBody>
          <a:bodyPr/>
          <a:lstStyle/>
          <a:p>
            <a:fld id="{54C5A54B-AB56-406C-A8AF-E2CFCBE8C061}" type="slidenum">
              <a:rPr lang="en-US" smtClean="0"/>
              <a:t>5</a:t>
            </a:fld>
            <a:endParaRPr lang="en-US"/>
          </a:p>
        </p:txBody>
      </p:sp>
    </p:spTree>
    <p:extLst>
      <p:ext uri="{BB962C8B-B14F-4D97-AF65-F5344CB8AC3E}">
        <p14:creationId xmlns:p14="http://schemas.microsoft.com/office/powerpoint/2010/main" val="103422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 talks about renaming Holly House for </a:t>
            </a:r>
            <a:r>
              <a:rPr lang="en-US" dirty="0" err="1"/>
              <a:t>Siegele</a:t>
            </a:r>
            <a:r>
              <a:rPr lang="en-US" dirty="0"/>
              <a:t> Safe Haven and explains </a:t>
            </a:r>
            <a:r>
              <a:rPr lang="en-US" dirty="0" err="1"/>
              <a:t>th</a:t>
            </a:r>
            <a:r>
              <a:rPr lang="en-US" dirty="0"/>
              <a:t> meaning </a:t>
            </a:r>
            <a:r>
              <a:rPr lang="en-US" dirty="0" err="1"/>
              <a:t>ofthat</a:t>
            </a:r>
            <a:r>
              <a:rPr lang="en-US" dirty="0"/>
              <a:t> name. </a:t>
            </a:r>
          </a:p>
          <a:p>
            <a:endParaRPr lang="en-US" dirty="0"/>
          </a:p>
          <a:p>
            <a:r>
              <a:rPr lang="en-US" dirty="0"/>
              <a:t>The safe haven name was chosen because this is how Richard made people feel- safe and welcomed. </a:t>
            </a:r>
          </a:p>
        </p:txBody>
      </p:sp>
      <p:sp>
        <p:nvSpPr>
          <p:cNvPr id="4" name="Slide Number Placeholder 3"/>
          <p:cNvSpPr>
            <a:spLocks noGrp="1"/>
          </p:cNvSpPr>
          <p:nvPr>
            <p:ph type="sldNum" sz="quarter" idx="5"/>
          </p:nvPr>
        </p:nvSpPr>
        <p:spPr/>
        <p:txBody>
          <a:bodyPr/>
          <a:lstStyle/>
          <a:p>
            <a:fld id="{54C5A54B-AB56-406C-A8AF-E2CFCBE8C061}" type="slidenum">
              <a:rPr lang="en-US" smtClean="0"/>
              <a:t>6</a:t>
            </a:fld>
            <a:endParaRPr lang="en-US"/>
          </a:p>
        </p:txBody>
      </p:sp>
    </p:spTree>
    <p:extLst>
      <p:ext uri="{BB962C8B-B14F-4D97-AF65-F5344CB8AC3E}">
        <p14:creationId xmlns:p14="http://schemas.microsoft.com/office/powerpoint/2010/main" val="21272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 talks about Richard’s impact</a:t>
            </a:r>
          </a:p>
        </p:txBody>
      </p:sp>
      <p:sp>
        <p:nvSpPr>
          <p:cNvPr id="4" name="Slide Number Placeholder 3"/>
          <p:cNvSpPr>
            <a:spLocks noGrp="1"/>
          </p:cNvSpPr>
          <p:nvPr>
            <p:ph type="sldNum" sz="quarter" idx="5"/>
          </p:nvPr>
        </p:nvSpPr>
        <p:spPr/>
        <p:txBody>
          <a:bodyPr/>
          <a:lstStyle/>
          <a:p>
            <a:fld id="{54C5A54B-AB56-406C-A8AF-E2CFCBE8C061}" type="slidenum">
              <a:rPr lang="en-US" smtClean="0"/>
              <a:t>7</a:t>
            </a:fld>
            <a:endParaRPr lang="en-US"/>
          </a:p>
        </p:txBody>
      </p:sp>
    </p:spTree>
    <p:extLst>
      <p:ext uri="{BB962C8B-B14F-4D97-AF65-F5344CB8AC3E}">
        <p14:creationId xmlns:p14="http://schemas.microsoft.com/office/powerpoint/2010/main" val="352258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presents, </a:t>
            </a:r>
            <a:r>
              <a:rPr lang="en-US" dirty="0" err="1"/>
              <a:t>taks</a:t>
            </a:r>
            <a:r>
              <a:rPr lang="en-US" dirty="0"/>
              <a:t> about raised fist turning into raised hand in logo. </a:t>
            </a:r>
          </a:p>
          <a:p>
            <a:endParaRPr lang="en-US" dirty="0"/>
          </a:p>
          <a:p>
            <a:r>
              <a:rPr lang="en-US" dirty="0"/>
              <a:t>Amanda will point out that as a DSP she doesn’t know things that Cathy knows and it would make more sense to connect people with Cathy for affordable housing questions. </a:t>
            </a:r>
          </a:p>
        </p:txBody>
      </p:sp>
      <p:sp>
        <p:nvSpPr>
          <p:cNvPr id="4" name="Slide Number Placeholder 3"/>
          <p:cNvSpPr>
            <a:spLocks noGrp="1"/>
          </p:cNvSpPr>
          <p:nvPr>
            <p:ph type="sldNum" sz="quarter" idx="5"/>
          </p:nvPr>
        </p:nvSpPr>
        <p:spPr/>
        <p:txBody>
          <a:bodyPr/>
          <a:lstStyle/>
          <a:p>
            <a:fld id="{54C5A54B-AB56-406C-A8AF-E2CFCBE8C061}" type="slidenum">
              <a:rPr lang="en-US" smtClean="0"/>
              <a:t>8</a:t>
            </a:fld>
            <a:endParaRPr lang="en-US"/>
          </a:p>
        </p:txBody>
      </p:sp>
    </p:spTree>
    <p:extLst>
      <p:ext uri="{BB962C8B-B14F-4D97-AF65-F5344CB8AC3E}">
        <p14:creationId xmlns:p14="http://schemas.microsoft.com/office/powerpoint/2010/main" val="303363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 presents- note that this is in the voice of the community because the feedback was “this is about us!”</a:t>
            </a:r>
          </a:p>
        </p:txBody>
      </p:sp>
      <p:sp>
        <p:nvSpPr>
          <p:cNvPr id="4" name="Slide Number Placeholder 3"/>
          <p:cNvSpPr>
            <a:spLocks noGrp="1"/>
          </p:cNvSpPr>
          <p:nvPr>
            <p:ph type="sldNum" sz="quarter" idx="5"/>
          </p:nvPr>
        </p:nvSpPr>
        <p:spPr/>
        <p:txBody>
          <a:bodyPr/>
          <a:lstStyle/>
          <a:p>
            <a:fld id="{54C5A54B-AB56-406C-A8AF-E2CFCBE8C061}" type="slidenum">
              <a:rPr lang="en-US" smtClean="0"/>
              <a:t>9</a:t>
            </a:fld>
            <a:endParaRPr lang="en-US"/>
          </a:p>
        </p:txBody>
      </p:sp>
    </p:spTree>
    <p:extLst>
      <p:ext uri="{BB962C8B-B14F-4D97-AF65-F5344CB8AC3E}">
        <p14:creationId xmlns:p14="http://schemas.microsoft.com/office/powerpoint/2010/main" val="109945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C6A4-A606-0414-2242-CC5595968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E48642-EE3E-9573-517B-B5EAC6878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343F43-A1A9-4B94-8FEB-4871D1A17947}"/>
              </a:ext>
            </a:extLst>
          </p:cNvPr>
          <p:cNvSpPr>
            <a:spLocks noGrp="1"/>
          </p:cNvSpPr>
          <p:nvPr>
            <p:ph type="dt" sz="half" idx="10"/>
          </p:nvPr>
        </p:nvSpPr>
        <p:spPr/>
        <p:txBody>
          <a:bodyPr/>
          <a:lstStyle/>
          <a:p>
            <a:fld id="{72345051-2045-45DA-935E-2E3CA1A69ADC}" type="datetimeFigureOut">
              <a:rPr lang="en-US" smtClean="0"/>
              <a:t>8/8/2024</a:t>
            </a:fld>
            <a:endParaRPr lang="en-US" dirty="0"/>
          </a:p>
        </p:txBody>
      </p:sp>
      <p:sp>
        <p:nvSpPr>
          <p:cNvPr id="5" name="Footer Placeholder 4">
            <a:extLst>
              <a:ext uri="{FF2B5EF4-FFF2-40B4-BE49-F238E27FC236}">
                <a16:creationId xmlns:a16="http://schemas.microsoft.com/office/drawing/2014/main" id="{C551D8A3-283B-FC40-E2BE-B16F0577A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93CEF-6CA6-BBFB-A0D9-653B7F5DF8BD}"/>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2068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CCFF-B532-C2A4-5281-E4F4BB265A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0D1F93-5757-CBDE-67A9-0CA25F088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B60D0-13A0-9EBA-C2B6-3298755A5560}"/>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5" name="Footer Placeholder 4">
            <a:extLst>
              <a:ext uri="{FF2B5EF4-FFF2-40B4-BE49-F238E27FC236}">
                <a16:creationId xmlns:a16="http://schemas.microsoft.com/office/drawing/2014/main" id="{1F1EC6CA-B05F-AF9A-A286-0FCC6EEAB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3BEB3-C558-6793-A2D9-F39BBB7EE31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9378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AE4B3-EB49-000C-CFDE-4E22F2140B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A28471-E55D-486C-BE25-C06DE7BD7C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D1296-AD84-91CB-2AF4-67D3C46B6502}"/>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5" name="Footer Placeholder 4">
            <a:extLst>
              <a:ext uri="{FF2B5EF4-FFF2-40B4-BE49-F238E27FC236}">
                <a16:creationId xmlns:a16="http://schemas.microsoft.com/office/drawing/2014/main" id="{0EC3E934-88E4-667B-330E-7E7109082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BA6E3-AA98-EF28-DE12-08E5EA810E3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6537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D104-2E43-D3C8-BD45-9EF364A99B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FC3EA-C958-0787-2FD6-2727BD8B3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08E71-46A9-9116-E358-7DF4C8894550}"/>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5" name="Footer Placeholder 4">
            <a:extLst>
              <a:ext uri="{FF2B5EF4-FFF2-40B4-BE49-F238E27FC236}">
                <a16:creationId xmlns:a16="http://schemas.microsoft.com/office/drawing/2014/main" id="{C05CC905-CB28-C5F5-FBBC-442AE3513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64017-0398-975F-0BB2-76D19538115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3020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AFA2-B5EE-6837-1A0F-06F3DF4F3D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ED249-2E77-55D1-3A31-0EB82E0948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7F46D-84E5-5B7D-AFC8-3E57FB36D8E0}"/>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5" name="Footer Placeholder 4">
            <a:extLst>
              <a:ext uri="{FF2B5EF4-FFF2-40B4-BE49-F238E27FC236}">
                <a16:creationId xmlns:a16="http://schemas.microsoft.com/office/drawing/2014/main" id="{8DB31059-8FF8-4EBA-AF7B-A6DE11D86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36193-5F57-6D4E-1C72-22667DDA2BB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4822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94A1-2D24-F289-BAF2-892F387E9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FB7DC-0D75-BE1E-AB98-FEEBAA32E5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235B61-B61F-6942-E983-A161364C9F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DF330A-8DAF-EDB9-3112-3DC0811B5B07}"/>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6" name="Footer Placeholder 5">
            <a:extLst>
              <a:ext uri="{FF2B5EF4-FFF2-40B4-BE49-F238E27FC236}">
                <a16:creationId xmlns:a16="http://schemas.microsoft.com/office/drawing/2014/main" id="{6B01527C-FD3A-FDF6-5458-60D11028F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189E9-99E3-EA40-492B-024A42571EA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3291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D1D6-29E9-FF47-2BBD-C94910100E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285C29-AAB5-B837-0B33-A0427898E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2C40B3-78A4-0FBB-1EA7-D06ECA4FA4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516E4A-97EE-633C-3719-1D5C34D103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B928F1-E748-FECC-8B68-4E77F8B6B0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1CA6EF-7DC1-02AF-8851-D8909A1E71A2}"/>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8" name="Footer Placeholder 7">
            <a:extLst>
              <a:ext uri="{FF2B5EF4-FFF2-40B4-BE49-F238E27FC236}">
                <a16:creationId xmlns:a16="http://schemas.microsoft.com/office/drawing/2014/main" id="{3730E48B-653E-A074-CB10-1F678E9DE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4C1068-B494-4A2F-86AB-39D298E7CB7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5709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D720-41D0-2D72-7ECA-A9CCCB82A0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F6B6B5-FF7B-3E40-C0A0-C0B79ACDA9AB}"/>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4" name="Footer Placeholder 3">
            <a:extLst>
              <a:ext uri="{FF2B5EF4-FFF2-40B4-BE49-F238E27FC236}">
                <a16:creationId xmlns:a16="http://schemas.microsoft.com/office/drawing/2014/main" id="{0B8DAA16-7612-EE6E-0976-A48E60DC6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63710C-7633-5776-C8EE-62C1A600DDD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143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99849-0119-68AB-31D2-F5F4844B3727}"/>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3" name="Footer Placeholder 2">
            <a:extLst>
              <a:ext uri="{FF2B5EF4-FFF2-40B4-BE49-F238E27FC236}">
                <a16:creationId xmlns:a16="http://schemas.microsoft.com/office/drawing/2014/main" id="{254742E7-ACD1-82B7-934A-EFA00CFB14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AC3DB6-A55C-8E05-245D-62271F85C54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8282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9667-C30A-9975-6B84-0F703CCB1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DECA5-6BFD-828A-F2F6-464E06998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BFB28-7508-8072-2E0C-4A6CDDF11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18909-7E70-C84F-EF31-08BCA09C4FBA}"/>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6" name="Footer Placeholder 5">
            <a:extLst>
              <a:ext uri="{FF2B5EF4-FFF2-40B4-BE49-F238E27FC236}">
                <a16:creationId xmlns:a16="http://schemas.microsoft.com/office/drawing/2014/main" id="{4453BF63-3F1D-37C9-66DE-D7F163F0A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9FEBE-38BD-35B2-831F-B1B9DB7EB8D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6710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4BC3-7596-B2C7-0BCE-E4F88C516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BF3071-29AF-E590-CD6A-00E0BC5CA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791A8C-AE57-07A8-AF5D-C90BD6EBF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8C12C2-80A7-35AF-76A4-69491229D1C8}"/>
              </a:ext>
            </a:extLst>
          </p:cNvPr>
          <p:cNvSpPr>
            <a:spLocks noGrp="1"/>
          </p:cNvSpPr>
          <p:nvPr>
            <p:ph type="dt" sz="half" idx="10"/>
          </p:nvPr>
        </p:nvSpPr>
        <p:spPr/>
        <p:txBody>
          <a:bodyPr/>
          <a:lstStyle/>
          <a:p>
            <a:fld id="{72345051-2045-45DA-935E-2E3CA1A69ADC}" type="datetimeFigureOut">
              <a:rPr lang="en-US" smtClean="0"/>
              <a:t>8/8/2024</a:t>
            </a:fld>
            <a:endParaRPr lang="en-US"/>
          </a:p>
        </p:txBody>
      </p:sp>
      <p:sp>
        <p:nvSpPr>
          <p:cNvPr id="6" name="Footer Placeholder 5">
            <a:extLst>
              <a:ext uri="{FF2B5EF4-FFF2-40B4-BE49-F238E27FC236}">
                <a16:creationId xmlns:a16="http://schemas.microsoft.com/office/drawing/2014/main" id="{8E3CF5A2-625F-CDAA-EB96-5754E9A7E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9604C-298B-987A-10C1-3B89D1D3D54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9350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6F177-3E3E-A15F-F481-F776FE468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366845-D9B1-D643-A629-030970AA8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A7F8B-745B-3595-D3EC-5E9F1B271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345051-2045-45DA-935E-2E3CA1A69ADC}" type="datetimeFigureOut">
              <a:rPr lang="en-US" smtClean="0"/>
              <a:t>8/8/2024</a:t>
            </a:fld>
            <a:endParaRPr lang="en-US" dirty="0"/>
          </a:p>
        </p:txBody>
      </p:sp>
      <p:sp>
        <p:nvSpPr>
          <p:cNvPr id="5" name="Footer Placeholder 4">
            <a:extLst>
              <a:ext uri="{FF2B5EF4-FFF2-40B4-BE49-F238E27FC236}">
                <a16:creationId xmlns:a16="http://schemas.microsoft.com/office/drawing/2014/main" id="{F37065BC-CBAD-7C08-13EF-EF7B251DE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9EA7D5B-553F-B2EC-1741-D87F7D883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8258013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ur Own Lives">
            <a:extLst>
              <a:ext uri="{FF2B5EF4-FFF2-40B4-BE49-F238E27FC236}">
                <a16:creationId xmlns:a16="http://schemas.microsoft.com/office/drawing/2014/main" id="{2003F295-2211-123C-8D06-900DA6BADD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9303" y="1119116"/>
            <a:ext cx="6607860" cy="2213635"/>
          </a:xfrm>
          <a:prstGeom prst="rect">
            <a:avLst/>
          </a:prstGeom>
          <a:noFill/>
          <a:extLst>
            <a:ext uri="{909E8E84-426E-40DD-AFC4-6F175D3DCCD1}">
              <a14:hiddenFill xmlns:a14="http://schemas.microsoft.com/office/drawing/2010/main">
                <a:solidFill>
                  <a:srgbClr val="FFFFFF"/>
                </a:solidFill>
              </a14:hiddenFill>
            </a:ext>
          </a:extLst>
        </p:spPr>
      </p:pic>
      <p:sp>
        <p:nvSpPr>
          <p:cNvPr id="1033" name="Right Triangle 103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CDA96-8020-E50A-269D-F7820E6FB174}"/>
              </a:ext>
            </a:extLst>
          </p:cNvPr>
          <p:cNvSpPr>
            <a:spLocks noGrp="1"/>
          </p:cNvSpPr>
          <p:nvPr>
            <p:ph type="ctrTitle"/>
          </p:nvPr>
        </p:nvSpPr>
        <p:spPr>
          <a:xfrm>
            <a:off x="1289304" y="3429000"/>
            <a:ext cx="8921672" cy="1713305"/>
          </a:xfrm>
        </p:spPr>
        <p:txBody>
          <a:bodyPr anchor="b">
            <a:normAutofit fontScale="90000"/>
          </a:bodyPr>
          <a:lstStyle/>
          <a:p>
            <a:pPr algn="l"/>
            <a:br>
              <a:rPr lang="en-US" sz="8000" b="0" i="0" u="none" strike="noStrike" baseline="0" dirty="0">
                <a:latin typeface="Arial" panose="020B0604020202020204" pitchFamily="34" charset="0"/>
              </a:rPr>
            </a:br>
            <a:r>
              <a:rPr lang="en-US" sz="4000" b="0" i="0" u="none" strike="noStrike" baseline="0" dirty="0">
                <a:latin typeface="Arial" panose="020B0604020202020204" pitchFamily="34" charset="0"/>
              </a:rPr>
              <a:t>Walk the Talk: Our Experience Building a New Service Organization Centered on Representation and Empowerment	</a:t>
            </a:r>
            <a:endParaRPr lang="en-US" sz="4000" dirty="0"/>
          </a:p>
        </p:txBody>
      </p:sp>
      <p:sp>
        <p:nvSpPr>
          <p:cNvPr id="3" name="Subtitle 2">
            <a:extLst>
              <a:ext uri="{FF2B5EF4-FFF2-40B4-BE49-F238E27FC236}">
                <a16:creationId xmlns:a16="http://schemas.microsoft.com/office/drawing/2014/main" id="{7108AF83-0065-99A2-99E0-7C15E45B14FA}"/>
              </a:ext>
            </a:extLst>
          </p:cNvPr>
          <p:cNvSpPr>
            <a:spLocks noGrp="1"/>
          </p:cNvSpPr>
          <p:nvPr>
            <p:ph type="subTitle" idx="1"/>
          </p:nvPr>
        </p:nvSpPr>
        <p:spPr>
          <a:xfrm>
            <a:off x="1289303" y="5142305"/>
            <a:ext cx="7321298" cy="753165"/>
          </a:xfrm>
        </p:spPr>
        <p:txBody>
          <a:bodyPr anchor="t">
            <a:normAutofit fontScale="85000" lnSpcReduction="20000"/>
          </a:bodyPr>
          <a:lstStyle/>
          <a:p>
            <a:pPr algn="l"/>
            <a:endParaRPr lang="en-US" sz="1100" b="0" i="0" u="none" strike="noStrike" baseline="0" dirty="0">
              <a:latin typeface="Arial" panose="020B0604020202020204" pitchFamily="34" charset="0"/>
            </a:endParaRPr>
          </a:p>
          <a:p>
            <a:pPr algn="l">
              <a:spcBef>
                <a:spcPts val="0"/>
              </a:spcBef>
            </a:pPr>
            <a:r>
              <a:rPr lang="en-US" sz="2000" b="0" i="0" u="none" strike="noStrike" baseline="0" dirty="0">
                <a:latin typeface="Arial" panose="020B0604020202020204" pitchFamily="34" charset="0"/>
              </a:rPr>
              <a:t>Catherine Sykes</a:t>
            </a:r>
          </a:p>
          <a:p>
            <a:pPr algn="l">
              <a:spcBef>
                <a:spcPts val="0"/>
              </a:spcBef>
            </a:pPr>
            <a:r>
              <a:rPr lang="en-US" sz="2000" dirty="0">
                <a:latin typeface="Arial" panose="020B0604020202020204" pitchFamily="34" charset="0"/>
              </a:rPr>
              <a:t>Amanda Turek</a:t>
            </a:r>
          </a:p>
          <a:p>
            <a:pPr algn="l">
              <a:spcBef>
                <a:spcPts val="0"/>
              </a:spcBef>
            </a:pPr>
            <a:r>
              <a:rPr lang="en-US" sz="2000" dirty="0">
                <a:latin typeface="Arial" panose="020B0604020202020204" pitchFamily="34" charset="0"/>
              </a:rPr>
              <a:t>Jeff Newman</a:t>
            </a:r>
            <a:endParaRPr lang="en-US" sz="2000" dirty="0"/>
          </a:p>
        </p:txBody>
      </p:sp>
    </p:spTree>
    <p:extLst>
      <p:ext uri="{BB962C8B-B14F-4D97-AF65-F5344CB8AC3E}">
        <p14:creationId xmlns:p14="http://schemas.microsoft.com/office/powerpoint/2010/main" val="8410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63377-E604-78DA-DA2A-43BA28C36765}"/>
              </a:ext>
            </a:extLst>
          </p:cNvPr>
          <p:cNvSpPr>
            <a:spLocks noGrp="1"/>
          </p:cNvSpPr>
          <p:nvPr>
            <p:ph type="title"/>
          </p:nvPr>
        </p:nvSpPr>
        <p:spPr>
          <a:xfrm>
            <a:off x="6392583" y="501651"/>
            <a:ext cx="4414848" cy="1716255"/>
          </a:xfrm>
        </p:spPr>
        <p:txBody>
          <a:bodyPr anchor="b">
            <a:normAutofit/>
          </a:bodyPr>
          <a:lstStyle/>
          <a:p>
            <a:r>
              <a:rPr lang="en-US" sz="5600" dirty="0"/>
              <a:t>Our Values</a:t>
            </a:r>
          </a:p>
        </p:txBody>
      </p:sp>
      <p:sp>
        <p:nvSpPr>
          <p:cNvPr id="20" name="Rectangle 1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Hands holding each other's wrists and interlinked to form a circle">
            <a:extLst>
              <a:ext uri="{FF2B5EF4-FFF2-40B4-BE49-F238E27FC236}">
                <a16:creationId xmlns:a16="http://schemas.microsoft.com/office/drawing/2014/main" id="{FD657968-1431-1821-AEB1-49063968B6F5}"/>
              </a:ext>
            </a:extLst>
          </p:cNvPr>
          <p:cNvPicPr>
            <a:picLocks noChangeAspect="1"/>
          </p:cNvPicPr>
          <p:nvPr/>
        </p:nvPicPr>
        <p:blipFill>
          <a:blip r:embed="rId3"/>
          <a:srcRect l="24402" r="19912"/>
          <a:stretch/>
        </p:blipFill>
        <p:spPr>
          <a:xfrm>
            <a:off x="279143" y="299509"/>
            <a:ext cx="5221625" cy="6258983"/>
          </a:xfrm>
          <a:prstGeom prst="rect">
            <a:avLst/>
          </a:prstGeom>
        </p:spPr>
      </p:pic>
      <p:sp>
        <p:nvSpPr>
          <p:cNvPr id="3" name="Content Placeholder 2">
            <a:extLst>
              <a:ext uri="{FF2B5EF4-FFF2-40B4-BE49-F238E27FC236}">
                <a16:creationId xmlns:a16="http://schemas.microsoft.com/office/drawing/2014/main" id="{E28E6FE8-A15F-942F-40B3-362070DBEDAB}"/>
              </a:ext>
            </a:extLst>
          </p:cNvPr>
          <p:cNvSpPr>
            <a:spLocks noGrp="1"/>
          </p:cNvSpPr>
          <p:nvPr>
            <p:ph idx="1"/>
          </p:nvPr>
        </p:nvSpPr>
        <p:spPr>
          <a:xfrm>
            <a:off x="6392583" y="2645922"/>
            <a:ext cx="5105734" cy="3710427"/>
          </a:xfrm>
        </p:spPr>
        <p:txBody>
          <a:bodyPr anchor="t">
            <a:normAutofit/>
          </a:bodyPr>
          <a:lstStyle/>
          <a:p>
            <a:pPr marL="0" indent="0">
              <a:buNone/>
            </a:pPr>
            <a:r>
              <a:rPr lang="en-US" sz="1700" b="1" i="0" dirty="0">
                <a:solidFill>
                  <a:schemeClr val="tx1">
                    <a:alpha val="80000"/>
                  </a:schemeClr>
                </a:solidFill>
                <a:effectLst/>
                <a:highlight>
                  <a:srgbClr val="FFFFFF"/>
                </a:highlight>
                <a:latin typeface="var(--heading-font-font-family)"/>
              </a:rPr>
              <a:t>Our Core Values</a:t>
            </a:r>
          </a:p>
          <a:p>
            <a:r>
              <a:rPr lang="en-US" sz="2000" b="0" i="0" dirty="0">
                <a:solidFill>
                  <a:schemeClr val="tx1">
                    <a:alpha val="80000"/>
                  </a:schemeClr>
                </a:solidFill>
                <a:effectLst/>
                <a:highlight>
                  <a:srgbClr val="FFFFFF"/>
                </a:highlight>
                <a:latin typeface="aktiv-grotesk"/>
              </a:rPr>
              <a:t>At Our Own Lives:</a:t>
            </a:r>
          </a:p>
          <a:p>
            <a:pPr lvl="1"/>
            <a:r>
              <a:rPr lang="en-US" sz="2000" b="0" i="0" dirty="0">
                <a:solidFill>
                  <a:schemeClr val="tx1">
                    <a:alpha val="80000"/>
                  </a:schemeClr>
                </a:solidFill>
                <a:effectLst/>
                <a:highlight>
                  <a:srgbClr val="FFFFFF"/>
                </a:highlight>
                <a:latin typeface="aktiv-grotesk"/>
              </a:rPr>
              <a:t>You are the expert, and in charge of your own choices.</a:t>
            </a:r>
          </a:p>
          <a:p>
            <a:r>
              <a:rPr lang="en-US" sz="2000" b="0" i="0" dirty="0">
                <a:solidFill>
                  <a:schemeClr val="tx1">
                    <a:alpha val="80000"/>
                  </a:schemeClr>
                </a:solidFill>
                <a:effectLst/>
                <a:highlight>
                  <a:srgbClr val="FFFFFF"/>
                </a:highlight>
                <a:latin typeface="aktiv-grotesk"/>
              </a:rPr>
              <a:t>And Together:</a:t>
            </a:r>
          </a:p>
          <a:p>
            <a:pPr lvl="1"/>
            <a:r>
              <a:rPr lang="en-US" sz="2000" b="0" i="0" dirty="0">
                <a:solidFill>
                  <a:schemeClr val="tx1">
                    <a:alpha val="80000"/>
                  </a:schemeClr>
                </a:solidFill>
                <a:effectLst/>
                <a:highlight>
                  <a:srgbClr val="FFFFFF"/>
                </a:highlight>
                <a:latin typeface="aktiv-grotesk"/>
              </a:rPr>
              <a:t>We create communities where everyone belongs.</a:t>
            </a:r>
          </a:p>
          <a:p>
            <a:pPr lvl="1"/>
            <a:r>
              <a:rPr lang="en-US" sz="2000" b="0" i="0" dirty="0">
                <a:solidFill>
                  <a:schemeClr val="tx1">
                    <a:alpha val="80000"/>
                  </a:schemeClr>
                </a:solidFill>
                <a:effectLst/>
                <a:highlight>
                  <a:srgbClr val="FFFFFF"/>
                </a:highlight>
                <a:latin typeface="aktiv-grotesk"/>
              </a:rPr>
              <a:t>We support and advocate for each other.</a:t>
            </a:r>
          </a:p>
          <a:p>
            <a:pPr lvl="1"/>
            <a:r>
              <a:rPr lang="en-US" sz="2000" b="0" i="0" dirty="0">
                <a:solidFill>
                  <a:schemeClr val="tx1">
                    <a:alpha val="80000"/>
                  </a:schemeClr>
                </a:solidFill>
                <a:effectLst/>
                <a:highlight>
                  <a:srgbClr val="FFFFFF"/>
                </a:highlight>
                <a:latin typeface="aktiv-grotesk"/>
              </a:rPr>
              <a:t>We are creative and embrace change. </a:t>
            </a:r>
          </a:p>
          <a:p>
            <a:pPr lvl="1"/>
            <a:r>
              <a:rPr lang="en-US" sz="2000" b="0" i="0" dirty="0">
                <a:solidFill>
                  <a:schemeClr val="tx1">
                    <a:alpha val="80000"/>
                  </a:schemeClr>
                </a:solidFill>
                <a:effectLst/>
                <a:highlight>
                  <a:srgbClr val="FFFFFF"/>
                </a:highlight>
                <a:latin typeface="aktiv-grotesk"/>
              </a:rPr>
              <a:t>We help each other, work together, and leave nobody behind.</a:t>
            </a:r>
          </a:p>
          <a:p>
            <a:endParaRPr lang="en-US" sz="1700" dirty="0">
              <a:solidFill>
                <a:schemeClr val="tx1">
                  <a:alpha val="80000"/>
                </a:schemeClr>
              </a:solidFill>
            </a:endParaRPr>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01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73018-4F46-E1E2-E706-063665F566F3}"/>
              </a:ext>
            </a:extLst>
          </p:cNvPr>
          <p:cNvSpPr>
            <a:spLocks noGrp="1"/>
          </p:cNvSpPr>
          <p:nvPr>
            <p:ph type="title"/>
          </p:nvPr>
        </p:nvSpPr>
        <p:spPr>
          <a:xfrm>
            <a:off x="640080" y="325369"/>
            <a:ext cx="4368602" cy="1956841"/>
          </a:xfrm>
        </p:spPr>
        <p:txBody>
          <a:bodyPr anchor="b">
            <a:normAutofit/>
          </a:bodyPr>
          <a:lstStyle/>
          <a:p>
            <a:r>
              <a:rPr lang="en-US" sz="4600"/>
              <a:t>Client leadership Council </a:t>
            </a: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E7972A-4913-1A7C-C507-B28582516F2D}"/>
              </a:ext>
            </a:extLst>
          </p:cNvPr>
          <p:cNvSpPr>
            <a:spLocks noGrp="1"/>
          </p:cNvSpPr>
          <p:nvPr>
            <p:ph idx="1"/>
          </p:nvPr>
        </p:nvSpPr>
        <p:spPr>
          <a:xfrm>
            <a:off x="561241" y="2748235"/>
            <a:ext cx="4526280" cy="3320668"/>
          </a:xfrm>
        </p:spPr>
        <p:txBody>
          <a:bodyPr>
            <a:noAutofit/>
          </a:bodyPr>
          <a:lstStyle/>
          <a:p>
            <a:r>
              <a:rPr lang="en-US" sz="2000" dirty="0"/>
              <a:t>Formed as part of Community Connections in 2021.</a:t>
            </a:r>
          </a:p>
          <a:p>
            <a:pPr lvl="1"/>
            <a:r>
              <a:rPr lang="en-US" sz="2000" dirty="0"/>
              <a:t>Council members representatives elected by other people in services. </a:t>
            </a:r>
          </a:p>
          <a:p>
            <a:pPr lvl="1"/>
            <a:r>
              <a:rPr lang="en-US" sz="2000" dirty="0"/>
              <a:t>Serve 2 year terms</a:t>
            </a:r>
          </a:p>
          <a:p>
            <a:pPr lvl="1"/>
            <a:r>
              <a:rPr lang="en-US" sz="2000" dirty="0"/>
              <a:t>Provides hands on experience for leadership and board of director roles</a:t>
            </a:r>
          </a:p>
          <a:p>
            <a:r>
              <a:rPr lang="en-US" sz="2000" dirty="0"/>
              <a:t>Gives guidance and input on agency policy, activities, and direction. </a:t>
            </a:r>
          </a:p>
          <a:p>
            <a:r>
              <a:rPr lang="en-US" sz="2000" dirty="0"/>
              <a:t>Reports to the Our Own Lives Board of Directors. </a:t>
            </a:r>
          </a:p>
        </p:txBody>
      </p:sp>
      <p:pic>
        <p:nvPicPr>
          <p:cNvPr id="5" name="Picture 4" descr="A group of people in a room&#10;&#10;Description automatically generated">
            <a:extLst>
              <a:ext uri="{FF2B5EF4-FFF2-40B4-BE49-F238E27FC236}">
                <a16:creationId xmlns:a16="http://schemas.microsoft.com/office/drawing/2014/main" id="{22FC52E1-1689-8CB5-B640-E60B23F71FFA}"/>
              </a:ext>
            </a:extLst>
          </p:cNvPr>
          <p:cNvPicPr>
            <a:picLocks noChangeAspect="1"/>
          </p:cNvPicPr>
          <p:nvPr/>
        </p:nvPicPr>
        <p:blipFill>
          <a:blip r:embed="rId3">
            <a:extLst>
              <a:ext uri="{28A0092B-C50C-407E-A947-70E740481C1C}">
                <a14:useLocalDpi xmlns:a14="http://schemas.microsoft.com/office/drawing/2010/main" val="0"/>
              </a:ext>
            </a:extLst>
          </a:blip>
          <a:srcRect l="8414" r="1635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0700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Arc 2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0B52A0-6867-9697-83E7-B76E0C117ADC}"/>
              </a:ext>
            </a:extLst>
          </p:cNvPr>
          <p:cNvSpPr>
            <a:spLocks noGrp="1"/>
          </p:cNvSpPr>
          <p:nvPr>
            <p:ph type="title"/>
          </p:nvPr>
        </p:nvSpPr>
        <p:spPr>
          <a:xfrm>
            <a:off x="5425033" y="471404"/>
            <a:ext cx="5458838" cy="1325563"/>
          </a:xfrm>
        </p:spPr>
        <p:txBody>
          <a:bodyPr>
            <a:normAutofit/>
          </a:bodyPr>
          <a:lstStyle/>
          <a:p>
            <a:r>
              <a:rPr lang="en-US" dirty="0"/>
              <a:t>CLC Projects</a:t>
            </a:r>
          </a:p>
        </p:txBody>
      </p:sp>
      <p:sp>
        <p:nvSpPr>
          <p:cNvPr id="29" name="Freeform: Shape 2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drawing of a hand with mushrooms">
            <a:extLst>
              <a:ext uri="{FF2B5EF4-FFF2-40B4-BE49-F238E27FC236}">
                <a16:creationId xmlns:a16="http://schemas.microsoft.com/office/drawing/2014/main" id="{4784B619-BADB-B980-3662-6031A63A3A2D}"/>
              </a:ext>
            </a:extLst>
          </p:cNvPr>
          <p:cNvPicPr>
            <a:picLocks noChangeAspect="1"/>
          </p:cNvPicPr>
          <p:nvPr/>
        </p:nvPicPr>
        <p:blipFill>
          <a:blip r:embed="rId3">
            <a:extLst>
              <a:ext uri="{28A0092B-C50C-407E-A947-70E740481C1C}">
                <a14:useLocalDpi xmlns:a14="http://schemas.microsoft.com/office/drawing/2010/main" val="0"/>
              </a:ext>
            </a:extLst>
          </a:blip>
          <a:srcRect t="16875" r="2" b="7413"/>
          <a:stretch/>
        </p:blipFill>
        <p:spPr>
          <a:xfrm>
            <a:off x="703182" y="964442"/>
            <a:ext cx="4777381" cy="47593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38EBE43D-6A6A-B431-72E2-B7ADF82982A9}"/>
              </a:ext>
            </a:extLst>
          </p:cNvPr>
          <p:cNvSpPr>
            <a:spLocks noGrp="1"/>
          </p:cNvSpPr>
          <p:nvPr>
            <p:ph idx="1"/>
          </p:nvPr>
        </p:nvSpPr>
        <p:spPr>
          <a:xfrm>
            <a:off x="5661061" y="1561672"/>
            <a:ext cx="5692739" cy="4615291"/>
          </a:xfrm>
        </p:spPr>
        <p:txBody>
          <a:bodyPr>
            <a:normAutofit fontScale="92500" lnSpcReduction="10000"/>
          </a:bodyPr>
          <a:lstStyle/>
          <a:p>
            <a:r>
              <a:rPr lang="en-US" dirty="0"/>
              <a:t>Renaming of our Community Center to </a:t>
            </a:r>
            <a:r>
              <a:rPr lang="en-US" dirty="0" err="1"/>
              <a:t>Siegele</a:t>
            </a:r>
            <a:r>
              <a:rPr lang="en-US" dirty="0"/>
              <a:t> Safe Haven</a:t>
            </a:r>
          </a:p>
          <a:p>
            <a:r>
              <a:rPr lang="en-US" dirty="0"/>
              <a:t>CEO selection</a:t>
            </a:r>
          </a:p>
          <a:p>
            <a:r>
              <a:rPr lang="en-US" dirty="0"/>
              <a:t>Logo Selection</a:t>
            </a:r>
          </a:p>
          <a:p>
            <a:r>
              <a:rPr lang="en-US" dirty="0"/>
              <a:t>Part of the job interview team</a:t>
            </a:r>
          </a:p>
          <a:p>
            <a:r>
              <a:rPr lang="en-US" dirty="0"/>
              <a:t>Memorial Trees</a:t>
            </a:r>
          </a:p>
          <a:p>
            <a:r>
              <a:rPr lang="en-US" dirty="0"/>
              <a:t>Start Community Garden and revamp Community Center grounds to increase access</a:t>
            </a:r>
          </a:p>
          <a:p>
            <a:r>
              <a:rPr lang="en-US" dirty="0"/>
              <a:t>More whole-organization get togethers</a:t>
            </a:r>
          </a:p>
          <a:p>
            <a:endParaRPr lang="en-US" dirty="0"/>
          </a:p>
        </p:txBody>
      </p:sp>
    </p:spTree>
    <p:extLst>
      <p:ext uri="{BB962C8B-B14F-4D97-AF65-F5344CB8AC3E}">
        <p14:creationId xmlns:p14="http://schemas.microsoft.com/office/powerpoint/2010/main" val="409826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0B12FB-9F52-F057-D550-AEB7223F6BB1}"/>
              </a:ext>
            </a:extLst>
          </p:cNvPr>
          <p:cNvSpPr>
            <a:spLocks noGrp="1"/>
          </p:cNvSpPr>
          <p:nvPr>
            <p:ph type="title"/>
          </p:nvPr>
        </p:nvSpPr>
        <p:spPr>
          <a:xfrm>
            <a:off x="630936" y="630936"/>
            <a:ext cx="3599688" cy="1463040"/>
          </a:xfrm>
        </p:spPr>
        <p:txBody>
          <a:bodyPr anchor="ctr">
            <a:normAutofit/>
          </a:bodyPr>
          <a:lstStyle/>
          <a:p>
            <a:r>
              <a:rPr lang="en-US" sz="4800" dirty="0">
                <a:solidFill>
                  <a:srgbClr val="FFFFFF"/>
                </a:solidFill>
              </a:rPr>
              <a:t>Hiring and staffing</a:t>
            </a:r>
          </a:p>
        </p:txBody>
      </p:sp>
      <p:sp>
        <p:nvSpPr>
          <p:cNvPr id="4107"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3E46BA-D2AD-9664-ED91-0D104750C8D1}"/>
              </a:ext>
            </a:extLst>
          </p:cNvPr>
          <p:cNvSpPr>
            <a:spLocks noGrp="1"/>
          </p:cNvSpPr>
          <p:nvPr>
            <p:ph idx="1"/>
          </p:nvPr>
        </p:nvSpPr>
        <p:spPr>
          <a:xfrm>
            <a:off x="4474462" y="630936"/>
            <a:ext cx="7074409" cy="1463040"/>
          </a:xfrm>
        </p:spPr>
        <p:txBody>
          <a:bodyPr anchor="ctr">
            <a:normAutofit fontScale="92500" lnSpcReduction="20000"/>
          </a:bodyPr>
          <a:lstStyle/>
          <a:p>
            <a:r>
              <a:rPr lang="en-US" sz="2400" dirty="0">
                <a:solidFill>
                  <a:srgbClr val="FFFFFF"/>
                </a:solidFill>
              </a:rPr>
              <a:t>Only 5 of 581 ANCOR respondents reported no staffing challenges in the past year. </a:t>
            </a:r>
          </a:p>
          <a:p>
            <a:r>
              <a:rPr lang="en-US" sz="2400" dirty="0">
                <a:solidFill>
                  <a:srgbClr val="FFFFFF"/>
                </a:solidFill>
              </a:rPr>
              <a:t>95.4% of agencies reported moderate (28.5%) or severe (66.8%) staffing challenges.</a:t>
            </a:r>
          </a:p>
          <a:p>
            <a:pPr lvl="1"/>
            <a:r>
              <a:rPr lang="en-US" sz="1500" dirty="0">
                <a:solidFill>
                  <a:srgbClr val="FFFFFF"/>
                </a:solidFill>
              </a:rPr>
              <a:t>Source: The State of America’s Direct Support Workforce Crisis 2023, ANCOR </a:t>
            </a:r>
          </a:p>
          <a:p>
            <a:pPr marL="457200" lvl="1" indent="0">
              <a:buNone/>
            </a:pPr>
            <a:endParaRPr lang="en-US" sz="800" dirty="0">
              <a:solidFill>
                <a:srgbClr val="FFFFFF"/>
              </a:solidFill>
            </a:endParaRPr>
          </a:p>
        </p:txBody>
      </p:sp>
      <p:pic>
        <p:nvPicPr>
          <p:cNvPr id="4098" name="Picture 2" descr="Our Own Lives">
            <a:extLst>
              <a:ext uri="{FF2B5EF4-FFF2-40B4-BE49-F238E27FC236}">
                <a16:creationId xmlns:a16="http://schemas.microsoft.com/office/drawing/2014/main" id="{E43B6DCC-A6C1-A1BA-FB33-0A4BA16F3D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96642" y="2971800"/>
            <a:ext cx="9786523" cy="32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1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4341-B4B1-767E-44CD-89CF85F1A5EA}"/>
              </a:ext>
            </a:extLst>
          </p:cNvPr>
          <p:cNvSpPr>
            <a:spLocks noGrp="1"/>
          </p:cNvSpPr>
          <p:nvPr>
            <p:ph type="title"/>
          </p:nvPr>
        </p:nvSpPr>
        <p:spPr>
          <a:xfrm>
            <a:off x="481013" y="327026"/>
            <a:ext cx="3290887" cy="2287588"/>
          </a:xfrm>
        </p:spPr>
        <p:txBody>
          <a:bodyPr anchor="ctr">
            <a:normAutofit/>
          </a:bodyPr>
          <a:lstStyle/>
          <a:p>
            <a:r>
              <a:rPr lang="en-US" sz="3600" dirty="0"/>
              <a:t>Staffing Our Own Lives</a:t>
            </a:r>
          </a:p>
        </p:txBody>
      </p:sp>
      <p:sp>
        <p:nvSpPr>
          <p:cNvPr id="3" name="Content Placeholder 2">
            <a:extLst>
              <a:ext uri="{FF2B5EF4-FFF2-40B4-BE49-F238E27FC236}">
                <a16:creationId xmlns:a16="http://schemas.microsoft.com/office/drawing/2014/main" id="{63F9297E-741F-A329-0E08-3AF43ABC71E2}"/>
              </a:ext>
            </a:extLst>
          </p:cNvPr>
          <p:cNvSpPr>
            <a:spLocks noGrp="1"/>
          </p:cNvSpPr>
          <p:nvPr>
            <p:ph idx="1"/>
          </p:nvPr>
        </p:nvSpPr>
        <p:spPr>
          <a:xfrm>
            <a:off x="3771900" y="1141413"/>
            <a:ext cx="7485413" cy="2287587"/>
          </a:xfrm>
        </p:spPr>
        <p:txBody>
          <a:bodyPr anchor="ctr">
            <a:noAutofit/>
          </a:bodyPr>
          <a:lstStyle/>
          <a:p>
            <a:r>
              <a:rPr lang="en-US" sz="2000" dirty="0"/>
              <a:t>Disability Hiring Preference</a:t>
            </a:r>
          </a:p>
          <a:p>
            <a:r>
              <a:rPr lang="en-US" sz="2000" dirty="0"/>
              <a:t>Universal Reasonable Accommodations Policy</a:t>
            </a:r>
          </a:p>
          <a:p>
            <a:r>
              <a:rPr lang="en-US" sz="2000" dirty="0"/>
              <a:t>Guaranteed Interviews for DVR, CILC, Transition services referrals.</a:t>
            </a:r>
          </a:p>
          <a:p>
            <a:r>
              <a:rPr lang="en-US" sz="2000" dirty="0"/>
              <a:t>Training and developing people in services to work as DSPs. </a:t>
            </a:r>
          </a:p>
          <a:p>
            <a:pPr lvl="1"/>
            <a:r>
              <a:rPr lang="en-US" sz="2000" dirty="0"/>
              <a:t>You can’t train lived experience</a:t>
            </a:r>
          </a:p>
          <a:p>
            <a:pPr lvl="1"/>
            <a:r>
              <a:rPr lang="en-US" sz="2000" dirty="0"/>
              <a:t>Subject matter experts and know our system</a:t>
            </a:r>
          </a:p>
          <a:p>
            <a:pPr lvl="1"/>
            <a:r>
              <a:rPr lang="en-US" sz="2000" dirty="0"/>
              <a:t>Far more credible as mentors- “I did this, you can too!”</a:t>
            </a:r>
          </a:p>
        </p:txBody>
      </p:sp>
      <p:pic>
        <p:nvPicPr>
          <p:cNvPr id="5" name="Picture 4">
            <a:extLst>
              <a:ext uri="{FF2B5EF4-FFF2-40B4-BE49-F238E27FC236}">
                <a16:creationId xmlns:a16="http://schemas.microsoft.com/office/drawing/2014/main" id="{D33A5861-F4D7-D6B1-8873-45213B59ADFD}"/>
              </a:ext>
            </a:extLst>
          </p:cNvPr>
          <p:cNvPicPr>
            <a:picLocks noChangeAspect="1"/>
          </p:cNvPicPr>
          <p:nvPr/>
        </p:nvPicPr>
        <p:blipFill>
          <a:blip r:embed="rId3"/>
          <a:srcRect r="2378" b="-1"/>
          <a:stretch/>
        </p:blipFill>
        <p:spPr>
          <a:xfrm>
            <a:off x="-9168" y="3740613"/>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168325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FB4E6-31B7-4281-BA06-003D396F9B7C}"/>
              </a:ext>
            </a:extLst>
          </p:cNvPr>
          <p:cNvSpPr>
            <a:spLocks noGrp="1"/>
          </p:cNvSpPr>
          <p:nvPr>
            <p:ph type="title"/>
          </p:nvPr>
        </p:nvSpPr>
        <p:spPr>
          <a:xfrm>
            <a:off x="640080" y="325369"/>
            <a:ext cx="4368602" cy="1956841"/>
          </a:xfrm>
        </p:spPr>
        <p:txBody>
          <a:bodyPr anchor="b">
            <a:normAutofit/>
          </a:bodyPr>
          <a:lstStyle/>
          <a:p>
            <a:r>
              <a:rPr lang="en-US" sz="5400"/>
              <a:t>Inclusive services</a:t>
            </a:r>
          </a:p>
        </p:txBody>
      </p:sp>
      <p:sp>
        <p:nvSpPr>
          <p:cNvPr id="51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71BB09-F21C-49BB-308D-75DAA6696D79}"/>
              </a:ext>
            </a:extLst>
          </p:cNvPr>
          <p:cNvSpPr>
            <a:spLocks noGrp="1"/>
          </p:cNvSpPr>
          <p:nvPr>
            <p:ph idx="1"/>
          </p:nvPr>
        </p:nvSpPr>
        <p:spPr>
          <a:xfrm>
            <a:off x="640080" y="2872899"/>
            <a:ext cx="4243589" cy="3320668"/>
          </a:xfrm>
        </p:spPr>
        <p:txBody>
          <a:bodyPr>
            <a:noAutofit/>
          </a:bodyPr>
          <a:lstStyle/>
          <a:p>
            <a:r>
              <a:rPr lang="en-US" sz="2200" dirty="0"/>
              <a:t>You are free to be!</a:t>
            </a:r>
          </a:p>
          <a:p>
            <a:r>
              <a:rPr lang="en-US" sz="2200" dirty="0"/>
              <a:t>You know best what you need to be happy, what you want to accomplish, and good ways to support you- you are the expert in your own life. </a:t>
            </a:r>
          </a:p>
          <a:p>
            <a:r>
              <a:rPr lang="en-US" sz="2200" dirty="0"/>
              <a:t>You are welcomed and accepted for who you are</a:t>
            </a:r>
          </a:p>
          <a:p>
            <a:pPr lvl="1"/>
            <a:r>
              <a:rPr lang="en-US" sz="2200" dirty="0"/>
              <a:t>Not the theoretical “fixed” version of you</a:t>
            </a:r>
          </a:p>
        </p:txBody>
      </p:sp>
      <p:pic>
        <p:nvPicPr>
          <p:cNvPr id="5122" name="Picture 2" descr="Late Afternoon at Wolf Creek Pass | The overlook at Wolf Cre… | Flickr">
            <a:extLst>
              <a:ext uri="{FF2B5EF4-FFF2-40B4-BE49-F238E27FC236}">
                <a16:creationId xmlns:a16="http://schemas.microsoft.com/office/drawing/2014/main" id="{AF57938B-24C6-3A89-378A-726DE9683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12" r="3096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86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4C5E-073D-8531-724F-68A96B8C1414}"/>
              </a:ext>
            </a:extLst>
          </p:cNvPr>
          <p:cNvSpPr>
            <a:spLocks noGrp="1"/>
          </p:cNvSpPr>
          <p:nvPr>
            <p:ph type="title"/>
          </p:nvPr>
        </p:nvSpPr>
        <p:spPr>
          <a:xfrm>
            <a:off x="5868557" y="1138036"/>
            <a:ext cx="5444382" cy="1402470"/>
          </a:xfrm>
        </p:spPr>
        <p:txBody>
          <a:bodyPr anchor="t">
            <a:normAutofit/>
          </a:bodyPr>
          <a:lstStyle/>
          <a:p>
            <a:r>
              <a:rPr lang="en-US" sz="3200"/>
              <a:t>Behavior Support</a:t>
            </a:r>
          </a:p>
        </p:txBody>
      </p:sp>
      <p:pic>
        <p:nvPicPr>
          <p:cNvPr id="6" name="Picture 5" descr="Wood human figure">
            <a:extLst>
              <a:ext uri="{FF2B5EF4-FFF2-40B4-BE49-F238E27FC236}">
                <a16:creationId xmlns:a16="http://schemas.microsoft.com/office/drawing/2014/main" id="{C6FBE644-3773-30E0-E949-1C797A8DC289}"/>
              </a:ext>
            </a:extLst>
          </p:cNvPr>
          <p:cNvPicPr>
            <a:picLocks noChangeAspect="1"/>
          </p:cNvPicPr>
          <p:nvPr/>
        </p:nvPicPr>
        <p:blipFill>
          <a:blip r:embed="rId3"/>
          <a:srcRect r="49862"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45CCCA-DB37-5E91-D33E-BAACB4134947}"/>
              </a:ext>
            </a:extLst>
          </p:cNvPr>
          <p:cNvSpPr>
            <a:spLocks noGrp="1"/>
          </p:cNvSpPr>
          <p:nvPr>
            <p:ph idx="1"/>
          </p:nvPr>
        </p:nvSpPr>
        <p:spPr>
          <a:xfrm>
            <a:off x="5868557" y="2551176"/>
            <a:ext cx="5444382" cy="3591207"/>
          </a:xfrm>
        </p:spPr>
        <p:txBody>
          <a:bodyPr>
            <a:normAutofit/>
          </a:bodyPr>
          <a:lstStyle/>
          <a:p>
            <a:r>
              <a:rPr lang="en-US" sz="2000"/>
              <a:t>We don’t “behavior plan” you. </a:t>
            </a:r>
          </a:p>
          <a:p>
            <a:r>
              <a:rPr lang="en-US" sz="2000"/>
              <a:t>Having behavior support needs doesn’t mean you lose autonomy. </a:t>
            </a:r>
          </a:p>
          <a:p>
            <a:r>
              <a:rPr lang="en-US" sz="2000"/>
              <a:t>We bring concerns to you and you decide how to handle it and what support you need. </a:t>
            </a:r>
          </a:p>
        </p:txBody>
      </p:sp>
    </p:spTree>
    <p:extLst>
      <p:ext uri="{BB962C8B-B14F-4D97-AF65-F5344CB8AC3E}">
        <p14:creationId xmlns:p14="http://schemas.microsoft.com/office/powerpoint/2010/main" val="160660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52B06-DAD8-13DA-54D3-A04DDB5FD987}"/>
              </a:ext>
            </a:extLst>
          </p:cNvPr>
          <p:cNvSpPr>
            <a:spLocks noGrp="1"/>
          </p:cNvSpPr>
          <p:nvPr>
            <p:ph type="title"/>
          </p:nvPr>
        </p:nvSpPr>
        <p:spPr>
          <a:xfrm>
            <a:off x="630936" y="639520"/>
            <a:ext cx="3429000" cy="1719072"/>
          </a:xfrm>
        </p:spPr>
        <p:txBody>
          <a:bodyPr anchor="b">
            <a:normAutofit/>
          </a:bodyPr>
          <a:lstStyle/>
          <a:p>
            <a:r>
              <a:rPr lang="en-US" sz="4200"/>
              <a:t>Behavior/ABA Services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D325B6-3B3B-6CDF-6747-C0745B7E9295}"/>
              </a:ext>
            </a:extLst>
          </p:cNvPr>
          <p:cNvSpPr>
            <a:spLocks noGrp="1"/>
          </p:cNvSpPr>
          <p:nvPr>
            <p:ph idx="1"/>
          </p:nvPr>
        </p:nvSpPr>
        <p:spPr>
          <a:xfrm>
            <a:off x="630935" y="2807208"/>
            <a:ext cx="3899023" cy="3410712"/>
          </a:xfrm>
        </p:spPr>
        <p:txBody>
          <a:bodyPr anchor="t">
            <a:normAutofit/>
          </a:bodyPr>
          <a:lstStyle/>
          <a:p>
            <a:r>
              <a:rPr lang="en-US" sz="2200" dirty="0"/>
              <a:t>Consent/Assent based</a:t>
            </a:r>
          </a:p>
          <a:p>
            <a:r>
              <a:rPr lang="en-US" sz="2200" dirty="0"/>
              <a:t>You own and helped create your plan, it doesn’t just get “run” on you. </a:t>
            </a:r>
          </a:p>
          <a:p>
            <a:r>
              <a:rPr lang="en-US" sz="2200" dirty="0"/>
              <a:t>You are in control of who, what, where, when and why. </a:t>
            </a:r>
          </a:p>
        </p:txBody>
      </p:sp>
      <p:pic>
        <p:nvPicPr>
          <p:cNvPr id="5" name="Picture 4">
            <a:extLst>
              <a:ext uri="{FF2B5EF4-FFF2-40B4-BE49-F238E27FC236}">
                <a16:creationId xmlns:a16="http://schemas.microsoft.com/office/drawing/2014/main" id="{91F98806-6D29-09E7-3A4E-2275D719D902}"/>
              </a:ext>
            </a:extLst>
          </p:cNvPr>
          <p:cNvPicPr>
            <a:picLocks noChangeAspect="1"/>
          </p:cNvPicPr>
          <p:nvPr/>
        </p:nvPicPr>
        <p:blipFill>
          <a:blip r:embed="rId3"/>
          <a:stretch>
            <a:fillRect/>
          </a:stretch>
        </p:blipFill>
        <p:spPr>
          <a:xfrm>
            <a:off x="4654296" y="1625403"/>
            <a:ext cx="6903720" cy="3607193"/>
          </a:xfrm>
          <a:prstGeom prst="rect">
            <a:avLst/>
          </a:prstGeom>
        </p:spPr>
      </p:pic>
    </p:spTree>
    <p:extLst>
      <p:ext uri="{BB962C8B-B14F-4D97-AF65-F5344CB8AC3E}">
        <p14:creationId xmlns:p14="http://schemas.microsoft.com/office/powerpoint/2010/main" val="320084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1299A7D-6448-E803-6A02-B3005D05E841}"/>
              </a:ext>
            </a:extLst>
          </p:cNvPr>
          <p:cNvPicPr>
            <a:picLocks noChangeAspect="1"/>
          </p:cNvPicPr>
          <p:nvPr/>
        </p:nvPicPr>
        <p:blipFill>
          <a:blip r:embed="rId3">
            <a:alphaModFix amt="55000"/>
          </a:blip>
          <a:srcRect l="14541" r="571" b="1"/>
          <a:stretch/>
        </p:blipFill>
        <p:spPr>
          <a:xfrm>
            <a:off x="20" y="-9107"/>
            <a:ext cx="12191980" cy="6858000"/>
          </a:xfrm>
          <a:prstGeom prst="rect">
            <a:avLst/>
          </a:prstGeom>
        </p:spPr>
      </p:pic>
      <p:sp>
        <p:nvSpPr>
          <p:cNvPr id="2" name="Title 1">
            <a:extLst>
              <a:ext uri="{FF2B5EF4-FFF2-40B4-BE49-F238E27FC236}">
                <a16:creationId xmlns:a16="http://schemas.microsoft.com/office/drawing/2014/main" id="{762175CF-7F79-F72E-766D-D95DD9559673}"/>
              </a:ext>
            </a:extLst>
          </p:cNvPr>
          <p:cNvSpPr>
            <a:spLocks noGrp="1"/>
          </p:cNvSpPr>
          <p:nvPr>
            <p:ph type="title"/>
          </p:nvPr>
        </p:nvSpPr>
        <p:spPr>
          <a:xfrm>
            <a:off x="686834" y="591344"/>
            <a:ext cx="3200400" cy="5585619"/>
          </a:xfrm>
        </p:spPr>
        <p:txBody>
          <a:bodyPr>
            <a:normAutofit/>
          </a:bodyPr>
          <a:lstStyle/>
          <a:p>
            <a:r>
              <a:rPr lang="en-US">
                <a:solidFill>
                  <a:srgbClr val="FFFFFF"/>
                </a:solidFill>
              </a:rPr>
              <a:t>Outcomes </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A3D4C27-8519-1A74-2BAD-AEF7064C553C}"/>
              </a:ext>
            </a:extLst>
          </p:cNvPr>
          <p:cNvSpPr>
            <a:spLocks noGrp="1"/>
          </p:cNvSpPr>
          <p:nvPr>
            <p:ph idx="1"/>
          </p:nvPr>
        </p:nvSpPr>
        <p:spPr>
          <a:xfrm>
            <a:off x="4447308" y="591344"/>
            <a:ext cx="6906491" cy="5585619"/>
          </a:xfrm>
        </p:spPr>
        <p:txBody>
          <a:bodyPr anchor="ctr">
            <a:normAutofit/>
          </a:bodyPr>
          <a:lstStyle/>
          <a:p>
            <a:r>
              <a:rPr lang="en-US" dirty="0">
                <a:solidFill>
                  <a:srgbClr val="FFFFFF"/>
                </a:solidFill>
              </a:rPr>
              <a:t>We are </a:t>
            </a:r>
            <a:r>
              <a:rPr lang="en-US" b="1" u="sng" dirty="0">
                <a:solidFill>
                  <a:srgbClr val="FFFFFF"/>
                </a:solidFill>
              </a:rPr>
              <a:t>fully staffed</a:t>
            </a:r>
          </a:p>
          <a:p>
            <a:r>
              <a:rPr lang="en-US" dirty="0">
                <a:solidFill>
                  <a:srgbClr val="FFFFFF"/>
                </a:solidFill>
              </a:rPr>
              <a:t>Meaningful, non-tokenized disabled and IDD representation at all levels of the organization- Board of Directors, Executive Leadership, Managers and Staff</a:t>
            </a:r>
          </a:p>
          <a:p>
            <a:pPr lvl="1"/>
            <a:r>
              <a:rPr lang="en-US" dirty="0">
                <a:solidFill>
                  <a:srgbClr val="FFFFFF"/>
                </a:solidFill>
              </a:rPr>
              <a:t>Building a career ladder</a:t>
            </a:r>
          </a:p>
          <a:p>
            <a:r>
              <a:rPr lang="en-US" dirty="0">
                <a:solidFill>
                  <a:srgbClr val="FFFFFF"/>
                </a:solidFill>
              </a:rPr>
              <a:t>High staff morale</a:t>
            </a:r>
          </a:p>
          <a:p>
            <a:r>
              <a:rPr lang="en-US" dirty="0">
                <a:solidFill>
                  <a:srgbClr val="FFFFFF"/>
                </a:solidFill>
              </a:rPr>
              <a:t>“If you build it, they will come” </a:t>
            </a:r>
          </a:p>
          <a:p>
            <a:r>
              <a:rPr lang="en-US" dirty="0">
                <a:solidFill>
                  <a:srgbClr val="FFFFFF"/>
                </a:solidFill>
              </a:rPr>
              <a:t>Lots of excitement!</a:t>
            </a:r>
          </a:p>
          <a:p>
            <a:pPr marL="0" indent="0">
              <a:buNone/>
            </a:pPr>
            <a:r>
              <a:rPr lang="en-US" dirty="0">
                <a:solidFill>
                  <a:srgbClr val="FFFFFF"/>
                </a:solidFill>
              </a:rPr>
              <a:t> </a:t>
            </a:r>
          </a:p>
          <a:p>
            <a:endParaRPr lang="en-US" dirty="0">
              <a:solidFill>
                <a:srgbClr val="FFFFFF"/>
              </a:solidFill>
            </a:endParaRPr>
          </a:p>
        </p:txBody>
      </p:sp>
    </p:spTree>
    <p:extLst>
      <p:ext uri="{BB962C8B-B14F-4D97-AF65-F5344CB8AC3E}">
        <p14:creationId xmlns:p14="http://schemas.microsoft.com/office/powerpoint/2010/main" val="145123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B8B0D63-94E7-A253-3130-ED956A0D8755}"/>
              </a:ext>
            </a:extLst>
          </p:cNvPr>
          <p:cNvSpPr>
            <a:spLocks noGrp="1"/>
          </p:cNvSpPr>
          <p:nvPr>
            <p:ph type="title"/>
          </p:nvPr>
        </p:nvSpPr>
        <p:spPr>
          <a:xfrm>
            <a:off x="838200" y="365125"/>
            <a:ext cx="5393361" cy="1325563"/>
          </a:xfrm>
        </p:spPr>
        <p:txBody>
          <a:bodyPr>
            <a:normAutofit/>
          </a:bodyPr>
          <a:lstStyle/>
          <a:p>
            <a:r>
              <a:rPr lang="en-US" dirty="0"/>
              <a:t>What we are Still Working on:	</a:t>
            </a:r>
          </a:p>
        </p:txBody>
      </p:sp>
      <p:sp>
        <p:nvSpPr>
          <p:cNvPr id="42" name="Content Placeholder 2">
            <a:extLst>
              <a:ext uri="{FF2B5EF4-FFF2-40B4-BE49-F238E27FC236}">
                <a16:creationId xmlns:a16="http://schemas.microsoft.com/office/drawing/2014/main" id="{BD55ED9D-1BD0-FACA-CD6D-36D6C1A47A85}"/>
              </a:ext>
            </a:extLst>
          </p:cNvPr>
          <p:cNvSpPr>
            <a:spLocks noGrp="1"/>
          </p:cNvSpPr>
          <p:nvPr>
            <p:ph idx="1"/>
          </p:nvPr>
        </p:nvSpPr>
        <p:spPr>
          <a:xfrm>
            <a:off x="838200" y="1825625"/>
            <a:ext cx="5393361" cy="4351338"/>
          </a:xfrm>
        </p:spPr>
        <p:txBody>
          <a:bodyPr>
            <a:noAutofit/>
          </a:bodyPr>
          <a:lstStyle/>
          <a:p>
            <a:r>
              <a:rPr lang="en-US" sz="2200" b="1" dirty="0"/>
              <a:t>Accessible Board Meetings</a:t>
            </a:r>
          </a:p>
          <a:p>
            <a:pPr lvl="1"/>
            <a:r>
              <a:rPr lang="en-US" sz="2200" dirty="0"/>
              <a:t>Need to have time to absorb and process information to make an informed decision about it!</a:t>
            </a:r>
          </a:p>
          <a:p>
            <a:pPr lvl="1"/>
            <a:r>
              <a:rPr lang="en-US" sz="2200" dirty="0"/>
              <a:t>Making sure people in services serving on board not feeling railroaded. </a:t>
            </a:r>
          </a:p>
          <a:p>
            <a:r>
              <a:rPr lang="en-US" sz="2200" b="1" dirty="0"/>
              <a:t>Setting expectations about the role of DSPs that are also receiving services.</a:t>
            </a:r>
          </a:p>
          <a:p>
            <a:pPr lvl="1"/>
            <a:r>
              <a:rPr lang="en-US" sz="2200" dirty="0"/>
              <a:t>“Why doesn’t this DSP drive?“</a:t>
            </a:r>
          </a:p>
          <a:p>
            <a:pPr lvl="1"/>
            <a:r>
              <a:rPr lang="en-US" sz="2200" dirty="0"/>
              <a:t>Making sure we are matching DSP roles to skillsets. </a:t>
            </a:r>
          </a:p>
          <a:p>
            <a:r>
              <a:rPr lang="en-US" sz="2200" b="1" dirty="0"/>
              <a:t>Still working through CFCM transition. </a:t>
            </a:r>
          </a:p>
          <a:p>
            <a:r>
              <a:rPr lang="en-US" sz="2200" b="1" dirty="0"/>
              <a:t>We have no roadmap!</a:t>
            </a:r>
          </a:p>
        </p:txBody>
      </p:sp>
      <p:pic>
        <p:nvPicPr>
          <p:cNvPr id="39" name="Picture 38" descr="Large skydiving group mid-air">
            <a:extLst>
              <a:ext uri="{FF2B5EF4-FFF2-40B4-BE49-F238E27FC236}">
                <a16:creationId xmlns:a16="http://schemas.microsoft.com/office/drawing/2014/main" id="{C324DB28-53B1-642E-B834-53F591B4149D}"/>
              </a:ext>
            </a:extLst>
          </p:cNvPr>
          <p:cNvPicPr>
            <a:picLocks noChangeAspect="1"/>
          </p:cNvPicPr>
          <p:nvPr/>
        </p:nvPicPr>
        <p:blipFill>
          <a:blip r:embed="rId3"/>
          <a:srcRect l="17249" r="1625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5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9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EE616-F666-D2F8-7CA7-00FE3A2DF6F1}"/>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a:solidFill>
                  <a:schemeClr val="tx1"/>
                </a:solidFill>
                <a:latin typeface="+mj-lt"/>
                <a:ea typeface="+mj-ea"/>
                <a:cs typeface="+mj-cs"/>
              </a:rPr>
              <a:t>What is Our Own Lives, Inc? </a:t>
            </a:r>
          </a:p>
        </p:txBody>
      </p:sp>
      <p:grpSp>
        <p:nvGrpSpPr>
          <p:cNvPr id="2071" name="Group 207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072" name="Straight Connector 207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73" name="Rectangle 207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5" name="Rectangle 207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Rise of Divorce Registries">
            <a:extLst>
              <a:ext uri="{FF2B5EF4-FFF2-40B4-BE49-F238E27FC236}">
                <a16:creationId xmlns:a16="http://schemas.microsoft.com/office/drawing/2014/main" id="{E980BB94-B6D9-FE40-44C0-D700F97CC0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40572" y="569297"/>
            <a:ext cx="5608830" cy="560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9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9791B-2A7A-B4B1-F4DD-7C0E4F441266}"/>
              </a:ext>
            </a:extLst>
          </p:cNvPr>
          <p:cNvSpPr>
            <a:spLocks noGrp="1"/>
          </p:cNvSpPr>
          <p:nvPr>
            <p:ph type="title"/>
          </p:nvPr>
        </p:nvSpPr>
        <p:spPr>
          <a:xfrm>
            <a:off x="838200" y="556995"/>
            <a:ext cx="10515600" cy="1133693"/>
          </a:xfrm>
        </p:spPr>
        <p:txBody>
          <a:bodyPr>
            <a:normAutofit/>
          </a:bodyPr>
          <a:lstStyle/>
          <a:p>
            <a:r>
              <a:rPr lang="en-US" sz="5200" dirty="0"/>
              <a:t>Our Own Lives…</a:t>
            </a:r>
          </a:p>
        </p:txBody>
      </p:sp>
      <p:graphicFrame>
        <p:nvGraphicFramePr>
          <p:cNvPr id="5" name="Content Placeholder 2">
            <a:extLst>
              <a:ext uri="{FF2B5EF4-FFF2-40B4-BE49-F238E27FC236}">
                <a16:creationId xmlns:a16="http://schemas.microsoft.com/office/drawing/2014/main" id="{D2A5504B-C1E6-2002-507C-56DA6D9C39E0}"/>
              </a:ext>
            </a:extLst>
          </p:cNvPr>
          <p:cNvGraphicFramePr>
            <a:graphicFrameLocks noGrp="1"/>
          </p:cNvGraphicFramePr>
          <p:nvPr>
            <p:ph idx="1"/>
            <p:extLst>
              <p:ext uri="{D42A27DB-BD31-4B8C-83A1-F6EECF244321}">
                <p14:modId xmlns:p14="http://schemas.microsoft.com/office/powerpoint/2010/main" val="41382432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10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D2FF2-C5CE-B8B6-CF92-1FE9573BADD4}"/>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a:t>WHAT DO THE PEOPLE WE SERVE WANT THIS ORGANIZATION TO BE?</a:t>
            </a:r>
          </a:p>
        </p:txBody>
      </p:sp>
      <p:pic>
        <p:nvPicPr>
          <p:cNvPr id="5" name="Picture 4" descr="Multi-coloured sticky notes on a whiteboard">
            <a:extLst>
              <a:ext uri="{FF2B5EF4-FFF2-40B4-BE49-F238E27FC236}">
                <a16:creationId xmlns:a16="http://schemas.microsoft.com/office/drawing/2014/main" id="{6A1CD7B0-E30D-671D-2E09-A7B3952F4C24}"/>
              </a:ext>
            </a:extLst>
          </p:cNvPr>
          <p:cNvPicPr>
            <a:picLocks noChangeAspect="1"/>
          </p:cNvPicPr>
          <p:nvPr/>
        </p:nvPicPr>
        <p:blipFill>
          <a:blip r:embed="rId3"/>
          <a:srcRect l="29218" r="1274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3455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50769-3E14-EC6B-B0F9-CDC83FC8801D}"/>
              </a:ext>
            </a:extLst>
          </p:cNvPr>
          <p:cNvSpPr>
            <a:spLocks noGrp="1"/>
          </p:cNvSpPr>
          <p:nvPr>
            <p:ph type="title"/>
          </p:nvPr>
        </p:nvSpPr>
        <p:spPr>
          <a:xfrm>
            <a:off x="686834" y="1153572"/>
            <a:ext cx="3200400" cy="4461163"/>
          </a:xfrm>
        </p:spPr>
        <p:txBody>
          <a:bodyPr>
            <a:normAutofit/>
          </a:bodyPr>
          <a:lstStyle/>
          <a:p>
            <a:r>
              <a:rPr lang="en-US">
                <a:solidFill>
                  <a:srgbClr val="FFFFFF"/>
                </a:solidFill>
              </a:rPr>
              <a:t>Feedback From People Hiring Us For Services: </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8E5C6E-7E1B-A59C-F41E-9F4547960F77}"/>
              </a:ext>
            </a:extLst>
          </p:cNvPr>
          <p:cNvSpPr>
            <a:spLocks noGrp="1"/>
          </p:cNvSpPr>
          <p:nvPr>
            <p:ph idx="1"/>
          </p:nvPr>
        </p:nvSpPr>
        <p:spPr>
          <a:xfrm>
            <a:off x="4447308" y="591344"/>
            <a:ext cx="6906491" cy="5585619"/>
          </a:xfrm>
        </p:spPr>
        <p:txBody>
          <a:bodyPr anchor="ctr">
            <a:normAutofit lnSpcReduction="10000"/>
          </a:bodyPr>
          <a:lstStyle/>
          <a:p>
            <a:r>
              <a:rPr lang="en-US"/>
              <a:t>“Stop talking about the organization as if it is you!”</a:t>
            </a:r>
          </a:p>
          <a:p>
            <a:pPr lvl="1"/>
            <a:r>
              <a:rPr lang="en-US"/>
              <a:t>The organization is not the staff or the buildings, it is </a:t>
            </a:r>
            <a:r>
              <a:rPr lang="en-US" sz="7200" b="1" u="sng"/>
              <a:t>us</a:t>
            </a:r>
            <a:r>
              <a:rPr lang="en-US"/>
              <a:t>. We have chosen the organization through signing up for services. </a:t>
            </a:r>
          </a:p>
          <a:p>
            <a:pPr marL="457200" lvl="1" indent="0">
              <a:buNone/>
            </a:pPr>
            <a:endParaRPr lang="en-US"/>
          </a:p>
          <a:p>
            <a:pPr lvl="1"/>
            <a:r>
              <a:rPr lang="en-US"/>
              <a:t>Many of us will continue to be a part of this organization after all the current staff have moved on. </a:t>
            </a:r>
          </a:p>
          <a:p>
            <a:pPr marL="457200" lvl="1" indent="0">
              <a:buNone/>
            </a:pPr>
            <a:endParaRPr lang="en-US"/>
          </a:p>
          <a:p>
            <a:pPr lvl="1"/>
            <a:r>
              <a:rPr lang="en-US" b="1" u="sng"/>
              <a:t>WE </a:t>
            </a:r>
            <a:r>
              <a:rPr lang="en-US"/>
              <a:t>establish the organizational culture. </a:t>
            </a:r>
          </a:p>
          <a:p>
            <a:pPr lvl="1"/>
            <a:endParaRPr lang="en-US"/>
          </a:p>
          <a:p>
            <a:pPr lvl="1"/>
            <a:r>
              <a:rPr lang="en-US"/>
              <a:t>Mission, vision and values should be in our voice. </a:t>
            </a:r>
            <a:endParaRPr lang="en-US" dirty="0"/>
          </a:p>
        </p:txBody>
      </p:sp>
    </p:spTree>
    <p:extLst>
      <p:ext uri="{BB962C8B-B14F-4D97-AF65-F5344CB8AC3E}">
        <p14:creationId xmlns:p14="http://schemas.microsoft.com/office/powerpoint/2010/main" val="87061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858E7-F4E0-3682-032F-D7795906559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dirty="0">
                <a:solidFill>
                  <a:schemeClr val="tx1"/>
                </a:solidFill>
                <a:latin typeface="+mj-lt"/>
                <a:ea typeface="+mj-ea"/>
                <a:cs typeface="+mj-cs"/>
              </a:rPr>
              <a:t>Richard’s Impact</a:t>
            </a:r>
          </a:p>
        </p:txBody>
      </p:sp>
      <p:sp>
        <p:nvSpPr>
          <p:cNvPr id="3" name="Content Placeholder 2">
            <a:extLst>
              <a:ext uri="{FF2B5EF4-FFF2-40B4-BE49-F238E27FC236}">
                <a16:creationId xmlns:a16="http://schemas.microsoft.com/office/drawing/2014/main" id="{816464C7-B84A-35BA-B729-88C425748B8B}"/>
              </a:ext>
            </a:extLst>
          </p:cNvPr>
          <p:cNvSpPr>
            <a:spLocks noGrp="1"/>
          </p:cNvSpPr>
          <p:nvPr>
            <p:ph idx="1"/>
          </p:nvPr>
        </p:nvSpPr>
        <p:spPr>
          <a:xfrm>
            <a:off x="638882" y="4631161"/>
            <a:ext cx="3571810" cy="1559327"/>
          </a:xfrm>
        </p:spPr>
        <p:txBody>
          <a:bodyPr vert="horz" lIns="91440" tIns="45720" rIns="91440" bIns="45720" rtlCol="0">
            <a:normAutofit/>
          </a:bodyPr>
          <a:lstStyle/>
          <a:p>
            <a:pPr marL="0" indent="0">
              <a:buNone/>
            </a:pPr>
            <a:endParaRPr lang="en-US" sz="2400" kern="1200" dirty="0">
              <a:solidFill>
                <a:schemeClr val="tx1"/>
              </a:solidFill>
              <a:latin typeface="+mn-lt"/>
              <a:ea typeface="+mn-ea"/>
              <a:cs typeface="+mn-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a:extLst>
              <a:ext uri="{FF2B5EF4-FFF2-40B4-BE49-F238E27FC236}">
                <a16:creationId xmlns:a16="http://schemas.microsoft.com/office/drawing/2014/main" id="{5F2AE58B-0997-86A6-CC43-D8F021E52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114954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67AE7-48A1-ABEE-8580-6908BFB6E3DC}"/>
              </a:ext>
            </a:extLst>
          </p:cNvPr>
          <p:cNvSpPr>
            <a:spLocks noGrp="1"/>
          </p:cNvSpPr>
          <p:nvPr>
            <p:ph type="title"/>
          </p:nvPr>
        </p:nvSpPr>
        <p:spPr>
          <a:xfrm>
            <a:off x="630936" y="640080"/>
            <a:ext cx="4818888" cy="1481328"/>
          </a:xfrm>
        </p:spPr>
        <p:txBody>
          <a:bodyPr anchor="b">
            <a:normAutofit/>
          </a:bodyPr>
          <a:lstStyle/>
          <a:p>
            <a:r>
              <a:rPr lang="en-US" sz="5000"/>
              <a:t>Richard’s Impact</a:t>
            </a:r>
          </a:p>
        </p:txBody>
      </p:sp>
      <p:sp>
        <p:nvSpPr>
          <p:cNvPr id="308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6AA302-48EE-13A5-CC5E-372D87A7FEE5}"/>
              </a:ext>
            </a:extLst>
          </p:cNvPr>
          <p:cNvSpPr>
            <a:spLocks noGrp="1"/>
          </p:cNvSpPr>
          <p:nvPr>
            <p:ph idx="1"/>
          </p:nvPr>
        </p:nvSpPr>
        <p:spPr>
          <a:xfrm>
            <a:off x="630936" y="2660904"/>
            <a:ext cx="4818888" cy="3547872"/>
          </a:xfrm>
        </p:spPr>
        <p:txBody>
          <a:bodyPr anchor="t">
            <a:normAutofit/>
          </a:bodyPr>
          <a:lstStyle/>
          <a:p>
            <a:r>
              <a:rPr lang="en-US" sz="2200"/>
              <a:t>A tremendous advocate, leader, and friend. </a:t>
            </a:r>
          </a:p>
          <a:p>
            <a:r>
              <a:rPr lang="en-US" sz="2200"/>
              <a:t>Community Connections Board and CLC member. </a:t>
            </a:r>
          </a:p>
          <a:p>
            <a:r>
              <a:rPr lang="en-US" sz="2200"/>
              <a:t>Wanted everyone to feel accepted, welcomed, safe. </a:t>
            </a:r>
          </a:p>
          <a:p>
            <a:r>
              <a:rPr lang="en-US" sz="2200"/>
              <a:t>Passed away in 2022. </a:t>
            </a:r>
          </a:p>
          <a:p>
            <a:r>
              <a:rPr lang="en-US" sz="2200"/>
              <a:t>Many of his values became core values of Our Own Lives. </a:t>
            </a:r>
          </a:p>
        </p:txBody>
      </p:sp>
      <p:pic>
        <p:nvPicPr>
          <p:cNvPr id="3074" name="Picture 2" descr="Our Own Lives | Cortez CO">
            <a:extLst>
              <a:ext uri="{FF2B5EF4-FFF2-40B4-BE49-F238E27FC236}">
                <a16:creationId xmlns:a16="http://schemas.microsoft.com/office/drawing/2014/main" id="{54C999EC-29F4-AD4E-36AB-5A821B2C83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662796"/>
            <a:ext cx="5458968" cy="553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0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4" name="Rectangle 617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1E969-5DB1-D0BD-5B3A-1311A0BF6A93}"/>
              </a:ext>
            </a:extLst>
          </p:cNvPr>
          <p:cNvSpPr>
            <a:spLocks noGrp="1"/>
          </p:cNvSpPr>
          <p:nvPr>
            <p:ph type="title"/>
          </p:nvPr>
        </p:nvSpPr>
        <p:spPr>
          <a:xfrm>
            <a:off x="572493" y="238539"/>
            <a:ext cx="11018520" cy="1434415"/>
          </a:xfrm>
        </p:spPr>
        <p:txBody>
          <a:bodyPr anchor="b">
            <a:normAutofit/>
          </a:bodyPr>
          <a:lstStyle/>
          <a:p>
            <a:r>
              <a:rPr lang="en-US" sz="5400"/>
              <a:t>What Do You Want? Takeaways: </a:t>
            </a:r>
          </a:p>
        </p:txBody>
      </p:sp>
      <p:sp>
        <p:nvSpPr>
          <p:cNvPr id="61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2463D2-D4C7-C977-0B13-06750045BC11}"/>
              </a:ext>
            </a:extLst>
          </p:cNvPr>
          <p:cNvSpPr>
            <a:spLocks noGrp="1"/>
          </p:cNvSpPr>
          <p:nvPr>
            <p:ph idx="1"/>
          </p:nvPr>
        </p:nvSpPr>
        <p:spPr>
          <a:xfrm>
            <a:off x="572493" y="2071316"/>
            <a:ext cx="6713552" cy="4119172"/>
          </a:xfrm>
        </p:spPr>
        <p:txBody>
          <a:bodyPr anchor="t">
            <a:normAutofit/>
          </a:bodyPr>
          <a:lstStyle/>
          <a:p>
            <a:r>
              <a:rPr lang="en-US" sz="1900" dirty="0"/>
              <a:t>We should be centered in leading our disability community and this organization. </a:t>
            </a:r>
          </a:p>
          <a:p>
            <a:r>
              <a:rPr lang="en-US" sz="1900" dirty="0"/>
              <a:t>We are viewed as people in need of help and not given opportunities to help each other. </a:t>
            </a:r>
          </a:p>
          <a:p>
            <a:r>
              <a:rPr lang="en-US" sz="1900" dirty="0"/>
              <a:t>Empowerment, Autonomy, and Respect for Rights most important in day-to-day services. </a:t>
            </a:r>
          </a:p>
          <a:p>
            <a:r>
              <a:rPr lang="en-US" sz="1900" dirty="0"/>
              <a:t>DSPs and Program Managers are not the masters of the universe and the sole solutions to every problem. </a:t>
            </a:r>
          </a:p>
          <a:p>
            <a:pPr lvl="1"/>
            <a:r>
              <a:rPr lang="en-US" sz="1900" dirty="0"/>
              <a:t>Connect us with disabled community mentors that have been there, done that, gotten the t-shirt.</a:t>
            </a:r>
          </a:p>
          <a:p>
            <a:pPr lvl="1"/>
            <a:r>
              <a:rPr lang="en-US" sz="1900" dirty="0"/>
              <a:t>Save DSP resources for where it makes sense to use them.  </a:t>
            </a:r>
          </a:p>
          <a:p>
            <a:r>
              <a:rPr lang="en-US" sz="1900" b="1" dirty="0"/>
              <a:t>“We are all experts in Our Own Lives.”</a:t>
            </a:r>
          </a:p>
        </p:txBody>
      </p:sp>
      <p:pic>
        <p:nvPicPr>
          <p:cNvPr id="6146" name="Picture 2" descr="Image of Michael Jeffress on stage delivering a speech">
            <a:extLst>
              <a:ext uri="{FF2B5EF4-FFF2-40B4-BE49-F238E27FC236}">
                <a16:creationId xmlns:a16="http://schemas.microsoft.com/office/drawing/2014/main" id="{C2A2E506-A310-CC4B-43A5-6790D73FC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167" r="1031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74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864C08-8B42-2D78-6FAB-F5ECA517111A}"/>
              </a:ext>
            </a:extLst>
          </p:cNvPr>
          <p:cNvSpPr>
            <a:spLocks noGrp="1"/>
          </p:cNvSpPr>
          <p:nvPr>
            <p:ph type="title"/>
          </p:nvPr>
        </p:nvSpPr>
        <p:spPr>
          <a:xfrm>
            <a:off x="841248" y="548640"/>
            <a:ext cx="3600860" cy="5431536"/>
          </a:xfrm>
        </p:spPr>
        <p:txBody>
          <a:bodyPr>
            <a:normAutofit/>
          </a:bodyPr>
          <a:lstStyle/>
          <a:p>
            <a:r>
              <a:rPr lang="en-US" sz="5400" dirty="0"/>
              <a:t>Mission and Vision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F442B7-610A-E842-BE83-7B0A71D017E6}"/>
              </a:ext>
            </a:extLst>
          </p:cNvPr>
          <p:cNvSpPr>
            <a:spLocks noGrp="1"/>
          </p:cNvSpPr>
          <p:nvPr>
            <p:ph idx="1"/>
          </p:nvPr>
        </p:nvSpPr>
        <p:spPr>
          <a:xfrm>
            <a:off x="5126418" y="552091"/>
            <a:ext cx="6224335" cy="5431536"/>
          </a:xfrm>
        </p:spPr>
        <p:txBody>
          <a:bodyPr anchor="ctr">
            <a:normAutofit lnSpcReduction="10000"/>
          </a:bodyPr>
          <a:lstStyle/>
          <a:p>
            <a:pPr marL="0" indent="0">
              <a:buNone/>
            </a:pPr>
            <a:r>
              <a:rPr lang="en-US" b="1" i="0" dirty="0">
                <a:effectLst/>
                <a:highlight>
                  <a:srgbClr val="FFFFFF"/>
                </a:highlight>
                <a:latin typeface="var(--heading-font-font-family)"/>
              </a:rPr>
              <a:t>Our Mission</a:t>
            </a:r>
          </a:p>
          <a:p>
            <a:r>
              <a:rPr lang="en-US" b="0" i="0" dirty="0">
                <a:effectLst/>
                <a:highlight>
                  <a:srgbClr val="FFFFFF"/>
                </a:highlight>
                <a:latin typeface="aktiv-grotesk"/>
              </a:rPr>
              <a:t>The mission of Our Own Lives is to provide quality support on our own terms, for us to be free to be ourselves. We center the disabled community to be heard, and we build each other up to change our world. We are all experts in our own lives.</a:t>
            </a:r>
          </a:p>
          <a:p>
            <a:pPr marL="0" indent="0">
              <a:buNone/>
            </a:pPr>
            <a:r>
              <a:rPr lang="en-US" b="1" i="0" dirty="0">
                <a:effectLst/>
                <a:highlight>
                  <a:srgbClr val="FFFFFF"/>
                </a:highlight>
                <a:latin typeface="var(--heading-font-font-family)"/>
              </a:rPr>
              <a:t>Our Vision</a:t>
            </a:r>
          </a:p>
          <a:p>
            <a:r>
              <a:rPr lang="en-US" b="0" i="0" dirty="0">
                <a:effectLst/>
                <a:highlight>
                  <a:srgbClr val="FFFFFF"/>
                </a:highlight>
                <a:latin typeface="aktiv-grotesk"/>
              </a:rPr>
              <a:t>We envision a world where people with disabilities are included and accepted for who we are, and we are valued for the contributions we make.</a:t>
            </a:r>
          </a:p>
          <a:p>
            <a:endParaRPr lang="en-US" sz="2200" dirty="0"/>
          </a:p>
        </p:txBody>
      </p:sp>
    </p:spTree>
    <p:extLst>
      <p:ext uri="{BB962C8B-B14F-4D97-AF65-F5344CB8AC3E}">
        <p14:creationId xmlns:p14="http://schemas.microsoft.com/office/powerpoint/2010/main" val="419647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17332</TotalTime>
  <Words>1235</Words>
  <Application>Microsoft Office PowerPoint</Application>
  <PresentationFormat>Widescreen</PresentationFormat>
  <Paragraphs>152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aktiv-grotesk</vt:lpstr>
      <vt:lpstr>Aptos</vt:lpstr>
      <vt:lpstr>Aptos Display</vt:lpstr>
      <vt:lpstr>Arial</vt:lpstr>
      <vt:lpstr>Calibri</vt:lpstr>
      <vt:lpstr>var(--heading-font-font-family)</vt:lpstr>
      <vt:lpstr>Office Theme</vt:lpstr>
      <vt:lpstr> Walk the Talk: Our Experience Building a New Service Organization Centered on Representation and Empowerment </vt:lpstr>
      <vt:lpstr>What is Our Own Lives, Inc? </vt:lpstr>
      <vt:lpstr>Our Own Lives…</vt:lpstr>
      <vt:lpstr>WHAT DO THE PEOPLE WE SERVE WANT THIS ORGANIZATION TO BE?</vt:lpstr>
      <vt:lpstr>Feedback From People Hiring Us For Services: </vt:lpstr>
      <vt:lpstr>Richard’s Impact</vt:lpstr>
      <vt:lpstr>Richard’s Impact</vt:lpstr>
      <vt:lpstr>What Do You Want? Takeaways: </vt:lpstr>
      <vt:lpstr>Mission and Vision</vt:lpstr>
      <vt:lpstr>Our Values</vt:lpstr>
      <vt:lpstr>Client leadership Council </vt:lpstr>
      <vt:lpstr>CLC Projects</vt:lpstr>
      <vt:lpstr>Hiring and staffing</vt:lpstr>
      <vt:lpstr>Staffing Our Own Lives</vt:lpstr>
      <vt:lpstr>Inclusive services</vt:lpstr>
      <vt:lpstr>Behavior Support</vt:lpstr>
      <vt:lpstr>Behavior/ABA Services</vt:lpstr>
      <vt:lpstr>Outcomes </vt:lpstr>
      <vt:lpstr>What we are Still Working 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Newman</dc:creator>
  <cp:lastModifiedBy>Jeff Newman</cp:lastModifiedBy>
  <cp:revision>3</cp:revision>
  <cp:lastPrinted>2024-08-13T21:08:34Z</cp:lastPrinted>
  <dcterms:created xsi:type="dcterms:W3CDTF">2024-08-08T15:57:54Z</dcterms:created>
  <dcterms:modified xsi:type="dcterms:W3CDTF">2024-08-20T16:50:28Z</dcterms:modified>
</cp:coreProperties>
</file>