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4"/>
  </p:sldMasterIdLst>
  <p:notesMasterIdLst>
    <p:notesMasterId r:id="rId23"/>
  </p:notesMasterIdLst>
  <p:sldIdLst>
    <p:sldId id="258" r:id="rId5"/>
    <p:sldId id="272" r:id="rId6"/>
    <p:sldId id="284" r:id="rId7"/>
    <p:sldId id="275" r:id="rId8"/>
    <p:sldId id="279" r:id="rId9"/>
    <p:sldId id="278" r:id="rId10"/>
    <p:sldId id="282" r:id="rId11"/>
    <p:sldId id="276" r:id="rId12"/>
    <p:sldId id="281" r:id="rId13"/>
    <p:sldId id="283" r:id="rId14"/>
    <p:sldId id="280" r:id="rId15"/>
    <p:sldId id="287" r:id="rId16"/>
    <p:sldId id="288" r:id="rId17"/>
    <p:sldId id="289" r:id="rId18"/>
    <p:sldId id="273" r:id="rId19"/>
    <p:sldId id="286" r:id="rId20"/>
    <p:sldId id="285" r:id="rId21"/>
    <p:sldId id="274"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77320" autoAdjust="0"/>
  </p:normalViewPr>
  <p:slideViewPr>
    <p:cSldViewPr snapToGrid="0" snapToObjects="1">
      <p:cViewPr varScale="1">
        <p:scale>
          <a:sx n="88" d="100"/>
          <a:sy n="88" d="100"/>
        </p:scale>
        <p:origin x="22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87732A2-7B80-064C-8922-8578143DB0CC}" type="datetimeFigureOut">
              <a:rPr lang="en-US" smtClean="0"/>
              <a:t>6/20/2017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57B82EB-8995-5648-BB62-C243DE02ADF0}" type="slidenum">
              <a:rPr lang="en-US" smtClean="0"/>
              <a:t>‹#›</a:t>
            </a:fld>
            <a:endParaRPr lang="en-US"/>
          </a:p>
        </p:txBody>
      </p:sp>
    </p:spTree>
    <p:extLst>
      <p:ext uri="{BB962C8B-B14F-4D97-AF65-F5344CB8AC3E}">
        <p14:creationId xmlns:p14="http://schemas.microsoft.com/office/powerpoint/2010/main" val="26158089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1</a:t>
            </a:fld>
            <a:endParaRPr lang="en-US"/>
          </a:p>
        </p:txBody>
      </p:sp>
    </p:spTree>
    <p:extLst>
      <p:ext uri="{BB962C8B-B14F-4D97-AF65-F5344CB8AC3E}">
        <p14:creationId xmlns:p14="http://schemas.microsoft.com/office/powerpoint/2010/main" val="3459491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bill creates a new Colorado healthcare affordability and sustainability enterprise (CHASE) within the department of health care policy and financing (HCPF) to charge and collect a healthcare affordability and sustainability fee that functions similarly to the repealed hospital provider fee. Because CHASE is an enterprise for purposes of the Taxpayer's Bill of Rights (TABOR), its revenue does not count against the state fiscal year spending limit (Referendum C cap). The bill also includes a variety of funding and/or changes to transportation, </a:t>
            </a:r>
            <a:r>
              <a:rPr lang="en-US" dirty="0" err="1"/>
              <a:t>medicaid</a:t>
            </a:r>
            <a:r>
              <a:rPr lang="en-US" dirty="0"/>
              <a:t> copayments, school finance, etc.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Reverses $528 million cut to hospitals.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Increases copays for Medicaid patients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Secures $150 million to bond $1.8 billion for transportation projects over four years with focus on rural areas</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Secures $120 million for capital construction to take care of long neglected controlled maintenance in our state buildings. </a:t>
            </a:r>
          </a:p>
          <a:p>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Provides $30 million for rural and small rural schools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Requires each state agency – except for the Departments of Transportation and Education – to submit a plan for a 2% budget reduction</a:t>
            </a:r>
            <a:r>
              <a:rPr lang="en-US" sz="1200" b="0" i="0" u="none" strike="noStrike" kern="1200" baseline="0">
                <a:solidFill>
                  <a:schemeClr val="tx1"/>
                </a:solidFill>
                <a:latin typeface="+mn-lt"/>
                <a:ea typeface="+mn-ea"/>
                <a:cs typeface="+mn-cs"/>
              </a:rPr>
              <a:t>. </a:t>
            </a:r>
            <a:endParaRPr lang="en-US" sz="1200" b="0" i="0" u="none" strike="noStrike" kern="1200" baseline="0" dirty="0">
              <a:solidFill>
                <a:schemeClr val="tx1"/>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10</a:t>
            </a:fld>
            <a:endParaRPr lang="en-US"/>
          </a:p>
        </p:txBody>
      </p:sp>
    </p:spTree>
    <p:extLst>
      <p:ext uri="{BB962C8B-B14F-4D97-AF65-F5344CB8AC3E}">
        <p14:creationId xmlns:p14="http://schemas.microsoft.com/office/powerpoint/2010/main" val="1532175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bill creates a new entity called Case Management</a:t>
            </a:r>
            <a:r>
              <a:rPr lang="en-US" baseline="0" dirty="0"/>
              <a:t> Agencies – this still has to be defined in rule – but the basic understanding is that they’ll be able to do CM for HCBS services (but not state-funded services). It includes special language around rural communities and how they can request consideration for an exception from the requirements. </a:t>
            </a:r>
          </a:p>
          <a:p>
            <a:endParaRPr lang="en-US" baseline="0" dirty="0"/>
          </a:p>
          <a:p>
            <a:r>
              <a:rPr lang="en-US" baseline="0" dirty="0"/>
              <a:t>The bill also clarifies the roles of the different entities in our system – CMAs, CCBS, and PASAs. </a:t>
            </a:r>
          </a:p>
          <a:p>
            <a:endParaRPr lang="en-US" dirty="0"/>
          </a:p>
          <a:p>
            <a:r>
              <a:rPr lang="en-US" dirty="0"/>
              <a:t>Like many bills,</a:t>
            </a:r>
            <a:r>
              <a:rPr lang="en-US" baseline="0" dirty="0"/>
              <a:t> most of the work on this will be in the implementation phase with the development of rules which Alliance will be closely involved in. </a:t>
            </a:r>
          </a:p>
          <a:p>
            <a:endParaRPr lang="en-US" baseline="0" dirty="0"/>
          </a:p>
          <a:p>
            <a:r>
              <a:rPr lang="en-US" baseline="0" dirty="0"/>
              <a:t>HCPF will be going into more detail in their presentation on Friday. </a:t>
            </a:r>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11</a:t>
            </a:fld>
            <a:endParaRPr lang="en-US"/>
          </a:p>
        </p:txBody>
      </p:sp>
    </p:spTree>
    <p:extLst>
      <p:ext uri="{BB962C8B-B14F-4D97-AF65-F5344CB8AC3E}">
        <p14:creationId xmlns:p14="http://schemas.microsoft.com/office/powerpoint/2010/main" val="2160073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Will determine the needs of an individual for HCBS Targeted Case Management (TCM)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Will provide TCM services and periodic reviews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CMAs will likely be able to serve statewide, in multiple regions, or in a single county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Rules will be promulgated to further define the qualifications of a CMA</a:t>
            </a:r>
          </a:p>
        </p:txBody>
      </p:sp>
      <p:sp>
        <p:nvSpPr>
          <p:cNvPr id="4" name="Slide Number Placeholder 3"/>
          <p:cNvSpPr>
            <a:spLocks noGrp="1"/>
          </p:cNvSpPr>
          <p:nvPr>
            <p:ph type="sldNum" sz="quarter" idx="10"/>
          </p:nvPr>
        </p:nvSpPr>
        <p:spPr/>
        <p:txBody>
          <a:bodyPr/>
          <a:lstStyle/>
          <a:p>
            <a:fld id="{457B82EB-8995-5648-BB62-C243DE02ADF0}" type="slidenum">
              <a:rPr lang="en-US" smtClean="0"/>
              <a:t>12</a:t>
            </a:fld>
            <a:endParaRPr lang="en-US"/>
          </a:p>
        </p:txBody>
      </p:sp>
    </p:spTree>
    <p:extLst>
      <p:ext uri="{BB962C8B-B14F-4D97-AF65-F5344CB8AC3E}">
        <p14:creationId xmlns:p14="http://schemas.microsoft.com/office/powerpoint/2010/main" val="2676308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Will determine the needs of an individual for HCBS Targeted Case Management (TCM)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Will provide TCM services and periodic reviews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CMAs will likely be able to serve statewide, in multiple regions, or in a single county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Rules will be promulgated to further define the qualifications of a CMA</a:t>
            </a:r>
          </a:p>
        </p:txBody>
      </p:sp>
      <p:sp>
        <p:nvSpPr>
          <p:cNvPr id="4" name="Slide Number Placeholder 3"/>
          <p:cNvSpPr>
            <a:spLocks noGrp="1"/>
          </p:cNvSpPr>
          <p:nvPr>
            <p:ph type="sldNum" sz="quarter" idx="10"/>
          </p:nvPr>
        </p:nvSpPr>
        <p:spPr/>
        <p:txBody>
          <a:bodyPr/>
          <a:lstStyle/>
          <a:p>
            <a:fld id="{457B82EB-8995-5648-BB62-C243DE02ADF0}" type="slidenum">
              <a:rPr lang="en-US" smtClean="0"/>
              <a:t>13</a:t>
            </a:fld>
            <a:endParaRPr lang="en-US"/>
          </a:p>
        </p:txBody>
      </p:sp>
    </p:spTree>
    <p:extLst>
      <p:ext uri="{BB962C8B-B14F-4D97-AF65-F5344CB8AC3E}">
        <p14:creationId xmlns:p14="http://schemas.microsoft.com/office/powerpoint/2010/main" val="379235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Will determine the needs of an individual for HCBS Targeted Case Management (TCM) services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Will provide TCM services and periodic reviews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CMAs will likely be able to serve statewide, in multiple regions, or in a single county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Rules will be promulgated to further define the qualifications of a CMA</a:t>
            </a:r>
          </a:p>
        </p:txBody>
      </p:sp>
      <p:sp>
        <p:nvSpPr>
          <p:cNvPr id="4" name="Slide Number Placeholder 3"/>
          <p:cNvSpPr>
            <a:spLocks noGrp="1"/>
          </p:cNvSpPr>
          <p:nvPr>
            <p:ph type="sldNum" sz="quarter" idx="10"/>
          </p:nvPr>
        </p:nvSpPr>
        <p:spPr/>
        <p:txBody>
          <a:bodyPr/>
          <a:lstStyle/>
          <a:p>
            <a:fld id="{457B82EB-8995-5648-BB62-C243DE02ADF0}" type="slidenum">
              <a:rPr lang="en-US" smtClean="0"/>
              <a:t>14</a:t>
            </a:fld>
            <a:endParaRPr lang="en-US"/>
          </a:p>
        </p:txBody>
      </p:sp>
    </p:spTree>
    <p:extLst>
      <p:ext uri="{BB962C8B-B14F-4D97-AF65-F5344CB8AC3E}">
        <p14:creationId xmlns:p14="http://schemas.microsoft.com/office/powerpoint/2010/main" val="153912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2018 session:</a:t>
            </a:r>
          </a:p>
          <a:p>
            <a:pPr lvl="1"/>
            <a:r>
              <a:rPr lang="en-US" sz="800" dirty="0"/>
              <a:t>Settings Rule (landlord/tenant)</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800" dirty="0"/>
              <a:t>Conflict-Free Case Management for SEPs</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800" dirty="0"/>
              <a:t>Waiver Redesign (budget</a:t>
            </a:r>
            <a:r>
              <a:rPr lang="en-US" sz="800" baseline="0" dirty="0"/>
              <a:t> request)</a:t>
            </a:r>
            <a:endParaRPr lang="en-US" sz="800" dirty="0"/>
          </a:p>
          <a:p>
            <a:pPr lvl="1"/>
            <a:r>
              <a:rPr lang="en-US" sz="800" dirty="0"/>
              <a:t>Regional Centers</a:t>
            </a:r>
          </a:p>
          <a:p>
            <a:pPr lvl="1"/>
            <a:r>
              <a:rPr lang="en-US" sz="800" dirty="0"/>
              <a:t>But</a:t>
            </a:r>
            <a:r>
              <a:rPr lang="en-US" sz="800" baseline="0" dirty="0"/>
              <a:t> all of this is contingent on what may or may not happen at the federal level – as you heard this morning, there are large potential changes to Medicaid funding and funding structures as well as alterations in federal rules and </a:t>
            </a:r>
            <a:r>
              <a:rPr lang="en-US" sz="800" baseline="0" dirty="0" err="1"/>
              <a:t>regs</a:t>
            </a:r>
            <a:r>
              <a:rPr lang="en-US" sz="800" baseline="0" dirty="0"/>
              <a:t> and/or timelines.  </a:t>
            </a:r>
            <a:endParaRPr lang="en-US" sz="800" dirty="0"/>
          </a:p>
          <a:p>
            <a:endParaRPr lang="en-US" sz="800" dirty="0"/>
          </a:p>
          <a:p>
            <a:r>
              <a:rPr lang="en-US" sz="800" dirty="0"/>
              <a:t>Alliance’s work will continue to focus on:</a:t>
            </a:r>
          </a:p>
          <a:p>
            <a:pPr lvl="1"/>
            <a:r>
              <a:rPr lang="en-US" sz="800" dirty="0"/>
              <a:t>Rate increases to support system sustainability and service continuity</a:t>
            </a:r>
          </a:p>
          <a:p>
            <a:pPr lvl="1"/>
            <a:r>
              <a:rPr lang="en-US" sz="800" dirty="0"/>
              <a:t>Ensuring legislation meets Alliance’s goals of a community-based service system rooted in person choice, health, safety, and system stability</a:t>
            </a:r>
            <a:r>
              <a:rPr lang="en-US" sz="800"/>
              <a:t>. </a:t>
            </a:r>
            <a:endParaRPr lang="en-US" sz="800" dirty="0"/>
          </a:p>
        </p:txBody>
      </p:sp>
      <p:sp>
        <p:nvSpPr>
          <p:cNvPr id="4" name="Slide Number Placeholder 3"/>
          <p:cNvSpPr>
            <a:spLocks noGrp="1"/>
          </p:cNvSpPr>
          <p:nvPr>
            <p:ph type="sldNum" sz="quarter" idx="10"/>
          </p:nvPr>
        </p:nvSpPr>
        <p:spPr/>
        <p:txBody>
          <a:bodyPr/>
          <a:lstStyle/>
          <a:p>
            <a:fld id="{457B82EB-8995-5648-BB62-C243DE02ADF0}" type="slidenum">
              <a:rPr lang="en-US" smtClean="0"/>
              <a:t>15</a:t>
            </a:fld>
            <a:endParaRPr lang="en-US"/>
          </a:p>
        </p:txBody>
      </p:sp>
    </p:spTree>
    <p:extLst>
      <p:ext uri="{BB962C8B-B14F-4D97-AF65-F5344CB8AC3E}">
        <p14:creationId xmlns:p14="http://schemas.microsoft.com/office/powerpoint/2010/main" val="1397277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2018 session:</a:t>
            </a:r>
          </a:p>
          <a:p>
            <a:pPr lvl="1"/>
            <a:r>
              <a:rPr lang="en-US" sz="800" dirty="0"/>
              <a:t>Settings Rule (landlord/tenant)</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800" dirty="0"/>
              <a:t>Conflict-Free Case Management for SEPs</a:t>
            </a:r>
          </a:p>
          <a:p>
            <a:pPr marL="457200" marR="0" lvl="1" indent="0" algn="l" defTabSz="457200" rtl="0" eaLnBrk="1" fontAlgn="auto" latinLnBrk="0" hangingPunct="1">
              <a:lnSpc>
                <a:spcPct val="100000"/>
              </a:lnSpc>
              <a:spcBef>
                <a:spcPts val="0"/>
              </a:spcBef>
              <a:spcAft>
                <a:spcPts val="0"/>
              </a:spcAft>
              <a:buClrTx/>
              <a:buSzTx/>
              <a:buFontTx/>
              <a:buNone/>
              <a:tabLst/>
              <a:defRPr/>
            </a:pPr>
            <a:r>
              <a:rPr lang="en-US" sz="800" dirty="0"/>
              <a:t>Waiver Redesign (budget</a:t>
            </a:r>
            <a:r>
              <a:rPr lang="en-US" sz="800" baseline="0" dirty="0"/>
              <a:t> request)</a:t>
            </a:r>
            <a:endParaRPr lang="en-US" sz="800" dirty="0"/>
          </a:p>
          <a:p>
            <a:pPr lvl="1"/>
            <a:r>
              <a:rPr lang="en-US" sz="800" dirty="0"/>
              <a:t>Regional Centers</a:t>
            </a:r>
          </a:p>
          <a:p>
            <a:pPr lvl="1"/>
            <a:r>
              <a:rPr lang="en-US" sz="800" dirty="0"/>
              <a:t>But</a:t>
            </a:r>
            <a:r>
              <a:rPr lang="en-US" sz="800" baseline="0" dirty="0"/>
              <a:t> all of this is contingent on what may or may not happen at the federal level – as you heard this morning, there are large potential changes to Medicaid funding and funding structures as well as alterations in federal rules and </a:t>
            </a:r>
            <a:r>
              <a:rPr lang="en-US" sz="800" baseline="0" dirty="0" err="1"/>
              <a:t>regs</a:t>
            </a:r>
            <a:r>
              <a:rPr lang="en-US" sz="800" baseline="0" dirty="0"/>
              <a:t> and/or timelines.  </a:t>
            </a:r>
            <a:endParaRPr lang="en-US" sz="800" dirty="0"/>
          </a:p>
          <a:p>
            <a:endParaRPr lang="en-US" sz="800" dirty="0"/>
          </a:p>
          <a:p>
            <a:r>
              <a:rPr lang="en-US" sz="800" dirty="0"/>
              <a:t>Alliance’s work will continue to focus on:</a:t>
            </a:r>
          </a:p>
          <a:p>
            <a:pPr lvl="1"/>
            <a:r>
              <a:rPr lang="en-US" sz="800" dirty="0"/>
              <a:t>Rate increases to support system sustainability and service continuity</a:t>
            </a:r>
          </a:p>
          <a:p>
            <a:pPr lvl="1"/>
            <a:r>
              <a:rPr lang="en-US" sz="800" dirty="0"/>
              <a:t>Ensuring legislation meets Alliance’s goals of a community-based service system rooted in person choice, health, safety, and system stability</a:t>
            </a:r>
            <a:r>
              <a:rPr lang="en-US" sz="800"/>
              <a:t>. </a:t>
            </a:r>
            <a:endParaRPr lang="en-US" sz="800" dirty="0"/>
          </a:p>
        </p:txBody>
      </p:sp>
      <p:sp>
        <p:nvSpPr>
          <p:cNvPr id="4" name="Slide Number Placeholder 3"/>
          <p:cNvSpPr>
            <a:spLocks noGrp="1"/>
          </p:cNvSpPr>
          <p:nvPr>
            <p:ph type="sldNum" sz="quarter" idx="10"/>
          </p:nvPr>
        </p:nvSpPr>
        <p:spPr/>
        <p:txBody>
          <a:bodyPr/>
          <a:lstStyle/>
          <a:p>
            <a:fld id="{457B82EB-8995-5648-BB62-C243DE02ADF0}" type="slidenum">
              <a:rPr lang="en-US" smtClean="0"/>
              <a:t>16</a:t>
            </a:fld>
            <a:endParaRPr lang="en-US"/>
          </a:p>
        </p:txBody>
      </p:sp>
    </p:spTree>
    <p:extLst>
      <p:ext uri="{BB962C8B-B14F-4D97-AF65-F5344CB8AC3E}">
        <p14:creationId xmlns:p14="http://schemas.microsoft.com/office/powerpoint/2010/main" val="1497606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Shari Repinski</a:t>
            </a:r>
          </a:p>
          <a:p>
            <a:r>
              <a:rPr lang="en-US" dirty="0"/>
              <a:t>Meet once per month on the third Wednesday</a:t>
            </a:r>
          </a:p>
          <a:p>
            <a:r>
              <a:rPr lang="en-US" sz="1200" b="1" i="0" kern="1200" dirty="0">
                <a:solidFill>
                  <a:schemeClr val="tx1"/>
                </a:solidFill>
                <a:effectLst/>
                <a:latin typeface="+mn-lt"/>
                <a:ea typeface="+mn-ea"/>
                <a:cs typeface="+mn-cs"/>
              </a:rPr>
              <a:t>Committee Charge: </a:t>
            </a:r>
            <a:r>
              <a:rPr lang="en-US" sz="1200" b="0" i="0" kern="1200" dirty="0">
                <a:solidFill>
                  <a:schemeClr val="tx1"/>
                </a:solidFill>
                <a:effectLst/>
                <a:latin typeface="+mn-lt"/>
                <a:ea typeface="+mn-ea"/>
                <a:cs typeface="+mn-cs"/>
              </a:rPr>
              <a:t>To influence and inform members of the Colorado Legislature and State Departments with respect to the Colorado Community Centered System and to keep Alliance members informed of all relevant government and legislative activities.</a:t>
            </a:r>
            <a:endParaRPr lang="en-US" dirty="0"/>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17</a:t>
            </a:fld>
            <a:endParaRPr lang="en-US"/>
          </a:p>
        </p:txBody>
      </p:sp>
    </p:spTree>
    <p:extLst>
      <p:ext uri="{BB962C8B-B14F-4D97-AF65-F5344CB8AC3E}">
        <p14:creationId xmlns:p14="http://schemas.microsoft.com/office/powerpoint/2010/main" val="7092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indent="0">
              <a:buNone/>
            </a:pPr>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18</a:t>
            </a:fld>
            <a:endParaRPr lang="en-US"/>
          </a:p>
        </p:txBody>
      </p:sp>
    </p:spTree>
    <p:extLst>
      <p:ext uri="{BB962C8B-B14F-4D97-AF65-F5344CB8AC3E}">
        <p14:creationId xmlns:p14="http://schemas.microsoft.com/office/powerpoint/2010/main" val="2406026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Shari Repinski</a:t>
            </a:r>
          </a:p>
          <a:p>
            <a:r>
              <a:rPr lang="en-US" dirty="0"/>
              <a:t>Meet once per month on the third Wednesday</a:t>
            </a:r>
          </a:p>
          <a:p>
            <a:r>
              <a:rPr lang="en-US" sz="1200" b="1" i="0" kern="1200" dirty="0">
                <a:solidFill>
                  <a:schemeClr val="tx1"/>
                </a:solidFill>
                <a:effectLst/>
                <a:latin typeface="+mn-lt"/>
                <a:ea typeface="+mn-ea"/>
                <a:cs typeface="+mn-cs"/>
              </a:rPr>
              <a:t>Committee Charge: </a:t>
            </a:r>
            <a:r>
              <a:rPr lang="en-US" sz="1200" b="0" i="0" kern="1200" dirty="0">
                <a:solidFill>
                  <a:schemeClr val="tx1"/>
                </a:solidFill>
                <a:effectLst/>
                <a:latin typeface="+mn-lt"/>
                <a:ea typeface="+mn-ea"/>
                <a:cs typeface="+mn-cs"/>
              </a:rPr>
              <a:t>To influence and inform members of the Colorado Legislature and State Departments with respect to the Colorado Community Centered System and to keep Alliance members informed of all relevant government and legislative activities.</a:t>
            </a:r>
            <a:endParaRPr lang="en-US" dirty="0"/>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2</a:t>
            </a:fld>
            <a:endParaRPr lang="en-US"/>
          </a:p>
        </p:txBody>
      </p:sp>
    </p:spTree>
    <p:extLst>
      <p:ext uri="{BB962C8B-B14F-4D97-AF65-F5344CB8AC3E}">
        <p14:creationId xmlns:p14="http://schemas.microsoft.com/office/powerpoint/2010/main" val="2160533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Shari Repinski</a:t>
            </a:r>
          </a:p>
          <a:p>
            <a:r>
              <a:rPr lang="en-US" dirty="0"/>
              <a:t>Meet once per month on the third Wednesday</a:t>
            </a:r>
          </a:p>
          <a:p>
            <a:r>
              <a:rPr lang="en-US" sz="1200" b="1" i="0" kern="1200" dirty="0">
                <a:solidFill>
                  <a:schemeClr val="tx1"/>
                </a:solidFill>
                <a:effectLst/>
                <a:latin typeface="+mn-lt"/>
                <a:ea typeface="+mn-ea"/>
                <a:cs typeface="+mn-cs"/>
              </a:rPr>
              <a:t>Committee Charge: </a:t>
            </a:r>
            <a:r>
              <a:rPr lang="en-US" sz="1200" b="0" i="0" kern="1200" dirty="0">
                <a:solidFill>
                  <a:schemeClr val="tx1"/>
                </a:solidFill>
                <a:effectLst/>
                <a:latin typeface="+mn-lt"/>
                <a:ea typeface="+mn-ea"/>
                <a:cs typeface="+mn-cs"/>
              </a:rPr>
              <a:t>To influence and inform members of the Colorado Legislature and State Departments with respect to the Colorado Community Centered System and to keep Alliance members informed of all relevant government and legislative activities.</a:t>
            </a:r>
            <a:endParaRPr lang="en-US" dirty="0"/>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3</a:t>
            </a:fld>
            <a:endParaRPr lang="en-US"/>
          </a:p>
        </p:txBody>
      </p:sp>
    </p:spTree>
    <p:extLst>
      <p:ext uri="{BB962C8B-B14F-4D97-AF65-F5344CB8AC3E}">
        <p14:creationId xmlns:p14="http://schemas.microsoft.com/office/powerpoint/2010/main" val="263229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state budget, Alliance tracked 31 bills in the 2017 legislative session.  - we focused on IDD-specific bills, though we</a:t>
            </a:r>
            <a:r>
              <a:rPr lang="en-US" baseline="0" dirty="0"/>
              <a:t> also tracked a lot of mental health bills including ACC 2.0, </a:t>
            </a:r>
            <a:r>
              <a:rPr lang="en-US" baseline="0" dirty="0" err="1"/>
              <a:t>etc</a:t>
            </a:r>
            <a:endParaRPr lang="en-US" baseline="0" dirty="0"/>
          </a:p>
          <a:p>
            <a:endParaRPr lang="en-US"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RAEs &amp; the ACC Phase II </a:t>
            </a:r>
            <a:r>
              <a:rPr lang="en-US" dirty="0"/>
              <a:t>– The Colorado Accountable Care Collaborative will be integrating physical and behavioral health by contracting with new entities called Regional Accountable Entities (RAEs). These RAEs may play a role in the brokering of IDD case management services.  </a:t>
            </a:r>
          </a:p>
          <a:p>
            <a:endParaRPr lang="en-US" dirty="0"/>
          </a:p>
          <a:p>
            <a:endParaRPr lang="en-US" sz="1000" dirty="0"/>
          </a:p>
          <a:p>
            <a:r>
              <a:rPr lang="en-US" dirty="0"/>
              <a:t>Out of the 31 bills Alliance tracked, 26 passed and will become law. </a:t>
            </a:r>
          </a:p>
          <a:p>
            <a:endParaRPr lang="en-US" sz="1000" dirty="0"/>
          </a:p>
          <a:p>
            <a:r>
              <a:rPr lang="en-US" dirty="0"/>
              <a:t>Alliance supported or actively supported 17 bills in the 2016 legislative session. </a:t>
            </a:r>
          </a:p>
          <a:p>
            <a:endParaRPr lang="en-US" sz="1000" dirty="0"/>
          </a:p>
          <a:p>
            <a:r>
              <a:rPr lang="en-US" dirty="0"/>
              <a:t>Out of the 17 bills Alliance supported, 15 passed and will become law. </a:t>
            </a:r>
          </a:p>
          <a:p>
            <a:endParaRPr lang="en-US" sz="1000" dirty="0"/>
          </a:p>
          <a:p>
            <a:r>
              <a:rPr lang="en-US" dirty="0"/>
              <a:t>No bills passed that Alliance opposed. </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4</a:t>
            </a:fld>
            <a:endParaRPr lang="en-US"/>
          </a:p>
        </p:txBody>
      </p:sp>
    </p:spTree>
    <p:extLst>
      <p:ext uri="{BB962C8B-B14F-4D97-AF65-F5344CB8AC3E}">
        <p14:creationId xmlns:p14="http://schemas.microsoft.com/office/powerpoint/2010/main" val="219266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bill modifies the repeal date of the home care allowance grant program (program). The program will repeal when the </a:t>
            </a:r>
            <a:r>
              <a:rPr lang="en-US" dirty="0" err="1"/>
              <a:t>revisor</a:t>
            </a:r>
            <a:r>
              <a:rPr lang="en-US" dirty="0"/>
              <a:t> of statutes receives notice that there is a consumer directed service delivery option available for homemaker, personal care, and medical support services for individuals who are receiving home-based and community-based services pursuant to the supported living services waiver. The bill requires the executive director of the department of human services and the executive director of the department of health care policy and financing to notify the </a:t>
            </a:r>
            <a:r>
              <a:rPr lang="en-US" dirty="0" err="1"/>
              <a:t>revisor</a:t>
            </a:r>
            <a:r>
              <a:rPr lang="en-US" dirty="0"/>
              <a:t> of statutes when the triggering event occurs.</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5</a:t>
            </a:fld>
            <a:endParaRPr lang="en-US"/>
          </a:p>
        </p:txBody>
      </p:sp>
    </p:spTree>
    <p:extLst>
      <p:ext uri="{BB962C8B-B14F-4D97-AF65-F5344CB8AC3E}">
        <p14:creationId xmlns:p14="http://schemas.microsoft.com/office/powerpoint/2010/main" val="3953820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bill creates the office of public guardianship (office) within the judicial department to provide legal guardianship services to indigent and incapacitated adults who: Have no responsible family members or friends who are available and appropriate to serve as a guardian; Lack adequate resources to compensate a private guardian and pay the costs and fees associated with an appointment proceeding; and Are not subject to a petition for appointment of guardian filed by a county adult protective services unit or otherwise authorized by law. The bill repeals the Colorado family support loan fund and transfers any money remaining in that fund to a new fund created in the family support services program. The new family support services fund may be used for expenses relating to the termination and wind up of the Colorado family support loan fund, and to provide services under the family support services program to support families caring for a family member with intellectual and developmental disabilities. The office is established as a pilot program, to be evaluated and then continued, discontinued, or expanded at the discretion of the general assembly in 2021. On or before January 1, 2021, the director of the office shall submit a report to the judiciary committees of the senate and the house of representatives. </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6</a:t>
            </a:fld>
            <a:endParaRPr lang="en-US"/>
          </a:p>
        </p:txBody>
      </p:sp>
    </p:spTree>
    <p:extLst>
      <p:ext uri="{BB962C8B-B14F-4D97-AF65-F5344CB8AC3E}">
        <p14:creationId xmlns:p14="http://schemas.microsoft.com/office/powerpoint/2010/main" val="3412623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With certain exceptions, the bill prohibits the use of a chemical, mechanical, or prone restraint upon a public school student. Each school district shall require any school employee or volunteer who uses any type of restraint on a student to submit a written report of the incident to the administration of the school not later than one school day after the incident occurred. The bill requires each school district to establish a review process, conduct the review process at least annually, and document the results of each review process in writing. Each annual review process must include a review of each incident in which restraint was used on a student during the preceding year. The bill requires the state board of education to promulgate rules on or before November 1, 2017, establishing a process by which a student or a parent or legal guardian of a student may formally complain about the use of restraint or seclusion by any employee or volunteer of any school, charter school, or institute charter school. The bill requires each school district and the state charter school institute to include in its conduct and discipline code information concerning the school district's or institute's policies for the use of restraint and seclusion on students, including information concerning the process for filing a complaint regarding the use of restraint or seclusion. </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7</a:t>
            </a:fld>
            <a:endParaRPr lang="en-US"/>
          </a:p>
        </p:txBody>
      </p:sp>
    </p:spTree>
    <p:extLst>
      <p:ext uri="{BB962C8B-B14F-4D97-AF65-F5344CB8AC3E}">
        <p14:creationId xmlns:p14="http://schemas.microsoft.com/office/powerpoint/2010/main" val="3335177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bill establishes a state-level program within the department of human services for a check of the department's Colorado adult protective services (CAPS) data system. The CAPS check verifies whether a person is substantiated in a case of mistreatment of an at-risk adult, as defined in the bill. A person must be substantiated in a case of mistreatment of an at-risk adult, and the administrative appeals process must be concluded, before the person's name is included in a CAPS check for an employer. On and after a date stated in the bill, the bill requires certain employers at facilities or programs that serve at-risk adults to request a CAPS check prior to hiring employees who will provide direct care, as defined in the bill, to at-risk adults. The bill grants immunity from civil liability for employers who make an employment decision based upon the information obtained in the CAPS check, unless the employer knows that the information is false. </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8</a:t>
            </a:fld>
            <a:endParaRPr lang="en-US"/>
          </a:p>
        </p:txBody>
      </p:sp>
    </p:spTree>
    <p:extLst>
      <p:ext uri="{BB962C8B-B14F-4D97-AF65-F5344CB8AC3E}">
        <p14:creationId xmlns:p14="http://schemas.microsoft.com/office/powerpoint/2010/main" val="3479496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 bill creates a technical demonstration forum consisting of eight members to study and document how advanced technologies can improve transportation access for people with disabilities. To demonstrate the transportation access needs of people with disabilities in both urban and rural areas of the state, the forum is directed to study the transportation access needs of people with disabilities in El Paso and Teller counties and explore technological and transportation business solutions that could increase transportation access for people with disabilities in those areas. The forum may recommend that the executive director of the department of labor and employment enter into a contract with a technology developer or transportation business to conduct one or more pilot projects in El Paso County, Teller County, or both counties to demonstrate the efficacy of a certain technology or transportation business product to improve transportation access for people with disabilities.</a:t>
            </a:r>
          </a:p>
          <a:p>
            <a:endParaRPr lang="en-US" dirty="0"/>
          </a:p>
        </p:txBody>
      </p:sp>
      <p:sp>
        <p:nvSpPr>
          <p:cNvPr id="4" name="Slide Number Placeholder 3"/>
          <p:cNvSpPr>
            <a:spLocks noGrp="1"/>
          </p:cNvSpPr>
          <p:nvPr>
            <p:ph type="sldNum" sz="quarter" idx="10"/>
          </p:nvPr>
        </p:nvSpPr>
        <p:spPr/>
        <p:txBody>
          <a:bodyPr/>
          <a:lstStyle/>
          <a:p>
            <a:fld id="{457B82EB-8995-5648-BB62-C243DE02ADF0}" type="slidenum">
              <a:rPr lang="en-US" smtClean="0"/>
              <a:t>9</a:t>
            </a:fld>
            <a:endParaRPr lang="en-US"/>
          </a:p>
        </p:txBody>
      </p:sp>
    </p:spTree>
    <p:extLst>
      <p:ext uri="{BB962C8B-B14F-4D97-AF65-F5344CB8AC3E}">
        <p14:creationId xmlns:p14="http://schemas.microsoft.com/office/powerpoint/2010/main" val="172479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6/20/2017</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6/20/2017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6/20/2017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6/20/2017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6/20/2017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6/20/2017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6/20/2017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6/20/2017</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6/20/2017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endParaRPr lang="en-US" dirty="0"/>
          </a:p>
        </p:txBody>
      </p:sp>
      <p:sp>
        <p:nvSpPr>
          <p:cNvPr id="3" name="Title 2"/>
          <p:cNvSpPr>
            <a:spLocks noGrp="1"/>
          </p:cNvSpPr>
          <p:nvPr>
            <p:ph type="ctrTitle"/>
          </p:nvPr>
        </p:nvSpPr>
        <p:spPr/>
        <p:txBody>
          <a:bodyPr/>
          <a:lstStyle/>
          <a:p>
            <a:br>
              <a:rPr lang="en-US" dirty="0"/>
            </a:br>
            <a:br>
              <a:rPr lang="en-US" dirty="0"/>
            </a:br>
            <a:br>
              <a:rPr lang="en-US" dirty="0"/>
            </a:br>
            <a:br>
              <a:rPr lang="en-US" dirty="0"/>
            </a:br>
            <a:br>
              <a:rPr lang="en-US" dirty="0"/>
            </a:br>
            <a:r>
              <a:rPr lang="en-US" sz="3600" dirty="0"/>
              <a:t>Government Relations: 2017 Session Review</a:t>
            </a:r>
          </a:p>
        </p:txBody>
      </p:sp>
    </p:spTree>
    <p:extLst>
      <p:ext uri="{BB962C8B-B14F-4D97-AF65-F5344CB8AC3E}">
        <p14:creationId xmlns:p14="http://schemas.microsoft.com/office/powerpoint/2010/main" val="3491639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SB17-287</a:t>
            </a:r>
            <a:br>
              <a:rPr lang="en-US" sz="2200" dirty="0"/>
            </a:br>
            <a:r>
              <a:rPr lang="en-US" sz="2200" dirty="0"/>
              <a:t>sustainability of rural colorado</a:t>
            </a:r>
          </a:p>
        </p:txBody>
      </p:sp>
      <p:sp>
        <p:nvSpPr>
          <p:cNvPr id="3" name="Content Placeholder 2"/>
          <p:cNvSpPr>
            <a:spLocks noGrp="1"/>
          </p:cNvSpPr>
          <p:nvPr>
            <p:ph idx="1"/>
          </p:nvPr>
        </p:nvSpPr>
        <p:spPr/>
        <p:txBody>
          <a:bodyPr>
            <a:normAutofit lnSpcReduction="10000"/>
          </a:bodyPr>
          <a:lstStyle/>
          <a:p>
            <a:r>
              <a:rPr lang="en-US" dirty="0"/>
              <a:t>Senators J. </a:t>
            </a:r>
            <a:r>
              <a:rPr lang="en-US" dirty="0" err="1"/>
              <a:t>Sonnenberg</a:t>
            </a:r>
            <a:r>
              <a:rPr lang="en-US" dirty="0"/>
              <a:t> and L. Guzman</a:t>
            </a:r>
            <a:br>
              <a:rPr lang="en-US" dirty="0"/>
            </a:br>
            <a:r>
              <a:rPr lang="en-US" dirty="0"/>
              <a:t>Representatives J. Becker and K. Becker</a:t>
            </a:r>
          </a:p>
          <a:p>
            <a:endParaRPr lang="en-US" b="1" dirty="0"/>
          </a:p>
          <a:p>
            <a:r>
              <a:rPr lang="en-US" b="1" dirty="0"/>
              <a:t>Alliance position: Support </a:t>
            </a:r>
            <a:endParaRPr lang="en-US" dirty="0"/>
          </a:p>
          <a:p>
            <a:endParaRPr lang="en-US" dirty="0"/>
          </a:p>
          <a:p>
            <a:r>
              <a:rPr lang="en-US" dirty="0"/>
              <a:t>The bill creates a new Colorado healthcare affordability and sustainability enterprise (CHASE) within the department of health care policy and financing (HCPF) to charge and collect a healthcare affordability and sustainability fee that functions similarly to the repealed hospital provider fee. </a:t>
            </a:r>
          </a:p>
        </p:txBody>
      </p:sp>
    </p:spTree>
    <p:extLst>
      <p:ext uri="{BB962C8B-B14F-4D97-AF65-F5344CB8AC3E}">
        <p14:creationId xmlns:p14="http://schemas.microsoft.com/office/powerpoint/2010/main" val="1285418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Hb17-1343</a:t>
            </a:r>
            <a:br>
              <a:rPr lang="en-US" sz="2200" dirty="0"/>
            </a:br>
            <a:r>
              <a:rPr lang="en-US" sz="2200" dirty="0"/>
              <a:t>implement conflict-free case management</a:t>
            </a:r>
          </a:p>
        </p:txBody>
      </p:sp>
      <p:sp>
        <p:nvSpPr>
          <p:cNvPr id="3" name="Content Placeholder 2"/>
          <p:cNvSpPr>
            <a:spLocks noGrp="1"/>
          </p:cNvSpPr>
          <p:nvPr>
            <p:ph idx="1"/>
          </p:nvPr>
        </p:nvSpPr>
        <p:spPr/>
        <p:txBody>
          <a:bodyPr>
            <a:normAutofit/>
          </a:bodyPr>
          <a:lstStyle/>
          <a:p>
            <a:r>
              <a:rPr lang="en-US" dirty="0"/>
              <a:t>(JBC BILL) Representative D. Young                      Senator D. Moreno</a:t>
            </a:r>
          </a:p>
          <a:p>
            <a:endParaRPr lang="en-US" b="1" dirty="0"/>
          </a:p>
          <a:p>
            <a:r>
              <a:rPr lang="en-US" b="1" dirty="0"/>
              <a:t>Alliance position: Monitor</a:t>
            </a:r>
            <a:endParaRPr lang="en-US" dirty="0"/>
          </a:p>
          <a:p>
            <a:endParaRPr lang="en-US" dirty="0"/>
          </a:p>
          <a:p>
            <a:r>
              <a:rPr lang="en-US" dirty="0"/>
              <a:t>The bill makes structural changes to Colorado’s IDD service system for waiver recipients to come into compliance with federal conflict-of-interest requirements. </a:t>
            </a:r>
          </a:p>
        </p:txBody>
      </p:sp>
    </p:spTree>
    <p:extLst>
      <p:ext uri="{BB962C8B-B14F-4D97-AF65-F5344CB8AC3E}">
        <p14:creationId xmlns:p14="http://schemas.microsoft.com/office/powerpoint/2010/main" val="3273940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Hb17-1343</a:t>
            </a:r>
            <a:br>
              <a:rPr lang="en-US" sz="2200" dirty="0"/>
            </a:br>
            <a:r>
              <a:rPr lang="en-US" sz="2200" dirty="0"/>
              <a:t>implement conflict-free case management</a:t>
            </a:r>
          </a:p>
        </p:txBody>
      </p:sp>
      <p:cxnSp>
        <p:nvCxnSpPr>
          <p:cNvPr id="5" name="Straight Connector 4"/>
          <p:cNvCxnSpPr/>
          <p:nvPr/>
        </p:nvCxnSpPr>
        <p:spPr>
          <a:xfrm>
            <a:off x="2454687" y="2520809"/>
            <a:ext cx="44034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flipV="1">
            <a:off x="464786" y="5987615"/>
            <a:ext cx="7727078" cy="3497"/>
          </a:xfrm>
          <a:prstGeom prst="line">
            <a:avLst/>
          </a:prstGeom>
          <a:ln/>
        </p:spPr>
        <p:style>
          <a:lnRef idx="3">
            <a:schemeClr val="dk1"/>
          </a:lnRef>
          <a:fillRef idx="0">
            <a:schemeClr val="dk1"/>
          </a:fillRef>
          <a:effectRef idx="2">
            <a:schemeClr val="dk1"/>
          </a:effectRef>
          <a:fontRef idx="minor">
            <a:schemeClr val="tx1"/>
          </a:fontRef>
        </p:style>
      </p:cxnSp>
      <p:sp>
        <p:nvSpPr>
          <p:cNvPr id="8" name="Rectangle 7"/>
          <p:cNvSpPr/>
          <p:nvPr/>
        </p:nvSpPr>
        <p:spPr>
          <a:xfrm>
            <a:off x="7280205" y="3412251"/>
            <a:ext cx="1889943" cy="261610"/>
          </a:xfrm>
          <a:prstGeom prst="rect">
            <a:avLst/>
          </a:prstGeom>
          <a:noFill/>
        </p:spPr>
        <p:txBody>
          <a:bodyPr wrap="square" anchor="t">
            <a:spAutoFit/>
          </a:bodyPr>
          <a:lstStyle/>
          <a:p>
            <a:r>
              <a:rPr lang="en-US" sz="1100" b="1" dirty="0"/>
              <a:t>TCM Functions</a:t>
            </a:r>
            <a:endParaRPr lang="en-US" sz="1100" dirty="0"/>
          </a:p>
        </p:txBody>
      </p:sp>
      <p:sp>
        <p:nvSpPr>
          <p:cNvPr id="10" name="Rectangle 9"/>
          <p:cNvSpPr/>
          <p:nvPr/>
        </p:nvSpPr>
        <p:spPr>
          <a:xfrm>
            <a:off x="6978464" y="1608219"/>
            <a:ext cx="2165536" cy="430887"/>
          </a:xfrm>
          <a:prstGeom prst="rect">
            <a:avLst/>
          </a:prstGeom>
          <a:noFill/>
          <a:ln>
            <a:noFill/>
          </a:ln>
        </p:spPr>
        <p:txBody>
          <a:bodyPr wrap="square" anchor="t">
            <a:spAutoFit/>
          </a:bodyPr>
          <a:lstStyle/>
          <a:p>
            <a:r>
              <a:rPr lang="en-US" sz="1100" b="1" dirty="0"/>
              <a:t>Admin Functions</a:t>
            </a:r>
          </a:p>
          <a:p>
            <a:r>
              <a:rPr lang="en-US" sz="1100" b="1" dirty="0"/>
              <a:t>Non-waiver programs</a:t>
            </a:r>
            <a:endParaRPr lang="en-US" sz="1100" dirty="0"/>
          </a:p>
        </p:txBody>
      </p:sp>
      <p:sp>
        <p:nvSpPr>
          <p:cNvPr id="11" name="Rectangle 10"/>
          <p:cNvSpPr/>
          <p:nvPr/>
        </p:nvSpPr>
        <p:spPr>
          <a:xfrm>
            <a:off x="5890907" y="5754355"/>
            <a:ext cx="891415" cy="430887"/>
          </a:xfrm>
          <a:prstGeom prst="rect">
            <a:avLst/>
          </a:prstGeom>
          <a:solidFill>
            <a:srgbClr val="FF0000"/>
          </a:solidFill>
        </p:spPr>
        <p:txBody>
          <a:bodyPr wrap="square" anchor="t">
            <a:spAutoFit/>
          </a:bodyPr>
          <a:lstStyle/>
          <a:p>
            <a:pPr algn="ctr"/>
            <a:r>
              <a:rPr lang="en-US" sz="1100" b="1" dirty="0"/>
              <a:t>Any CCB</a:t>
            </a:r>
          </a:p>
          <a:p>
            <a:pPr algn="ctr"/>
            <a:r>
              <a:rPr lang="en-US" sz="1100" b="1" dirty="0"/>
              <a:t>provider</a:t>
            </a:r>
            <a:endParaRPr lang="en-US" sz="1100" dirty="0"/>
          </a:p>
        </p:txBody>
      </p:sp>
      <p:sp>
        <p:nvSpPr>
          <p:cNvPr id="12" name="Rectangle 11"/>
          <p:cNvSpPr/>
          <p:nvPr/>
        </p:nvSpPr>
        <p:spPr>
          <a:xfrm>
            <a:off x="1661783" y="5730962"/>
            <a:ext cx="1080854" cy="430887"/>
          </a:xfrm>
          <a:prstGeom prst="rect">
            <a:avLst/>
          </a:prstGeom>
          <a:solidFill>
            <a:schemeClr val="accent6"/>
          </a:solidFill>
        </p:spPr>
        <p:txBody>
          <a:bodyPr wrap="square" anchor="t">
            <a:spAutoFit/>
          </a:bodyPr>
          <a:lstStyle/>
          <a:p>
            <a:pPr algn="ctr"/>
            <a:r>
              <a:rPr lang="en-US" sz="1100" b="1" dirty="0"/>
              <a:t>Any non-CCB PASA</a:t>
            </a:r>
            <a:endParaRPr lang="en-US" sz="1100" dirty="0"/>
          </a:p>
        </p:txBody>
      </p:sp>
      <p:sp>
        <p:nvSpPr>
          <p:cNvPr id="13" name="Rectangle 12"/>
          <p:cNvSpPr/>
          <p:nvPr/>
        </p:nvSpPr>
        <p:spPr>
          <a:xfrm>
            <a:off x="4504705" y="5764907"/>
            <a:ext cx="1053217" cy="430887"/>
          </a:xfrm>
          <a:prstGeom prst="rect">
            <a:avLst/>
          </a:prstGeom>
          <a:solidFill>
            <a:schemeClr val="accent6"/>
          </a:solidFill>
        </p:spPr>
        <p:txBody>
          <a:bodyPr wrap="square" anchor="t">
            <a:spAutoFit/>
          </a:bodyPr>
          <a:lstStyle/>
          <a:p>
            <a:pPr algn="ctr"/>
            <a:r>
              <a:rPr lang="en-US" sz="1100" b="1" dirty="0"/>
              <a:t>Any non-CCB PASA</a:t>
            </a:r>
            <a:endParaRPr lang="en-US" sz="1100" dirty="0"/>
          </a:p>
        </p:txBody>
      </p:sp>
      <p:sp>
        <p:nvSpPr>
          <p:cNvPr id="14" name="Rectangle 13"/>
          <p:cNvSpPr/>
          <p:nvPr/>
        </p:nvSpPr>
        <p:spPr>
          <a:xfrm>
            <a:off x="6988719" y="5775460"/>
            <a:ext cx="1063246" cy="430887"/>
          </a:xfrm>
          <a:prstGeom prst="rect">
            <a:avLst/>
          </a:prstGeom>
          <a:solidFill>
            <a:schemeClr val="accent6"/>
          </a:solidFill>
        </p:spPr>
        <p:txBody>
          <a:bodyPr wrap="square" anchor="t">
            <a:spAutoFit/>
          </a:bodyPr>
          <a:lstStyle/>
          <a:p>
            <a:pPr algn="ctr"/>
            <a:r>
              <a:rPr lang="en-US" sz="1100" b="1" dirty="0"/>
              <a:t>Any non-CCB PASA</a:t>
            </a:r>
            <a:endParaRPr lang="en-US" sz="1100" dirty="0"/>
          </a:p>
        </p:txBody>
      </p:sp>
      <p:sp>
        <p:nvSpPr>
          <p:cNvPr id="15" name="TextBox 14"/>
          <p:cNvSpPr txBox="1"/>
          <p:nvPr/>
        </p:nvSpPr>
        <p:spPr>
          <a:xfrm>
            <a:off x="356245" y="2250377"/>
            <a:ext cx="1821333" cy="430887"/>
          </a:xfrm>
          <a:prstGeom prst="rect">
            <a:avLst/>
          </a:prstGeom>
          <a:noFill/>
        </p:spPr>
        <p:txBody>
          <a:bodyPr wrap="square" rtlCol="0">
            <a:spAutoFit/>
          </a:bodyPr>
          <a:lstStyle/>
          <a:p>
            <a:r>
              <a:rPr lang="en-US" sz="1100" b="1" dirty="0">
                <a:solidFill>
                  <a:schemeClr val="accent2">
                    <a:lumMod val="75000"/>
                  </a:schemeClr>
                </a:solidFill>
              </a:rPr>
              <a:t>Choose a Case Manager</a:t>
            </a:r>
          </a:p>
        </p:txBody>
      </p:sp>
      <p:sp>
        <p:nvSpPr>
          <p:cNvPr id="16" name="TextBox 15"/>
          <p:cNvSpPr txBox="1"/>
          <p:nvPr/>
        </p:nvSpPr>
        <p:spPr>
          <a:xfrm>
            <a:off x="332774" y="3325772"/>
            <a:ext cx="1679865" cy="261610"/>
          </a:xfrm>
          <a:prstGeom prst="rect">
            <a:avLst/>
          </a:prstGeom>
          <a:noFill/>
        </p:spPr>
        <p:txBody>
          <a:bodyPr wrap="square" rtlCol="0">
            <a:spAutoFit/>
          </a:bodyPr>
          <a:lstStyle/>
          <a:p>
            <a:r>
              <a:rPr lang="en-US" sz="1100" b="1" dirty="0"/>
              <a:t>Case Manager</a:t>
            </a:r>
          </a:p>
        </p:txBody>
      </p:sp>
      <p:cxnSp>
        <p:nvCxnSpPr>
          <p:cNvPr id="17" name="Straight Arrow Connector 16"/>
          <p:cNvCxnSpPr/>
          <p:nvPr/>
        </p:nvCxnSpPr>
        <p:spPr>
          <a:xfrm flipH="1">
            <a:off x="3271088" y="2822371"/>
            <a:ext cx="1102985" cy="51863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5050971" y="2838647"/>
            <a:ext cx="1125460" cy="52518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4701692" y="2801713"/>
            <a:ext cx="0" cy="5392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flipV="1">
            <a:off x="1790496" y="3529035"/>
            <a:ext cx="5230790" cy="3483"/>
          </a:xfrm>
          <a:prstGeom prst="line">
            <a:avLst/>
          </a:prstGeom>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H="1">
            <a:off x="3569410" y="3993276"/>
            <a:ext cx="1101737" cy="15772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259554" y="5623944"/>
            <a:ext cx="1305006" cy="600164"/>
          </a:xfrm>
          <a:prstGeom prst="rect">
            <a:avLst/>
          </a:prstGeom>
          <a:solidFill>
            <a:srgbClr val="FF0000"/>
          </a:solidFill>
        </p:spPr>
        <p:txBody>
          <a:bodyPr wrap="square" anchor="t">
            <a:spAutoFit/>
          </a:bodyPr>
          <a:lstStyle/>
          <a:p>
            <a:pPr algn="ctr"/>
            <a:r>
              <a:rPr lang="en-US" sz="1100" b="1" dirty="0"/>
              <a:t>Any CCB Provider except   “New CCB” </a:t>
            </a:r>
            <a:endParaRPr lang="en-US" sz="1100" dirty="0"/>
          </a:p>
        </p:txBody>
      </p:sp>
      <p:sp>
        <p:nvSpPr>
          <p:cNvPr id="25" name="Rectangle 24"/>
          <p:cNvSpPr/>
          <p:nvPr/>
        </p:nvSpPr>
        <p:spPr>
          <a:xfrm>
            <a:off x="2949033" y="5656309"/>
            <a:ext cx="1462816" cy="600164"/>
          </a:xfrm>
          <a:prstGeom prst="rect">
            <a:avLst/>
          </a:prstGeom>
          <a:solidFill>
            <a:srgbClr val="FF0000"/>
          </a:solidFill>
        </p:spPr>
        <p:txBody>
          <a:bodyPr wrap="square" anchor="t">
            <a:spAutoFit/>
          </a:bodyPr>
          <a:lstStyle/>
          <a:p>
            <a:pPr algn="ctr"/>
            <a:r>
              <a:rPr lang="en-US" sz="1100" b="1" dirty="0"/>
              <a:t>Any CCB provider</a:t>
            </a:r>
          </a:p>
          <a:p>
            <a:pPr algn="ctr"/>
            <a:r>
              <a:rPr lang="en-US" sz="1100" b="1" dirty="0"/>
              <a:t> except “Original CCB” </a:t>
            </a:r>
            <a:endParaRPr lang="en-US" sz="1100" dirty="0"/>
          </a:p>
        </p:txBody>
      </p:sp>
      <p:cxnSp>
        <p:nvCxnSpPr>
          <p:cNvPr id="26" name="Straight Arrow Connector 25"/>
          <p:cNvCxnSpPr/>
          <p:nvPr/>
        </p:nvCxnSpPr>
        <p:spPr>
          <a:xfrm>
            <a:off x="4677912" y="3988624"/>
            <a:ext cx="222769" cy="160533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6329570" y="3919009"/>
            <a:ext cx="1138588" cy="17083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6325505" y="3912828"/>
            <a:ext cx="1" cy="17434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flipH="1">
            <a:off x="2154230" y="3889905"/>
            <a:ext cx="664171" cy="17664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flipH="1">
            <a:off x="912057" y="3889905"/>
            <a:ext cx="1904810" cy="16363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Rectangle 30"/>
          <p:cNvSpPr/>
          <p:nvPr/>
        </p:nvSpPr>
        <p:spPr>
          <a:xfrm>
            <a:off x="4089579" y="2390004"/>
            <a:ext cx="1337711" cy="261610"/>
          </a:xfrm>
          <a:prstGeom prst="rect">
            <a:avLst/>
          </a:prstGeom>
          <a:solidFill>
            <a:srgbClr val="F628CA"/>
          </a:solidFill>
        </p:spPr>
        <p:txBody>
          <a:bodyPr wrap="square" anchor="t">
            <a:spAutoFit/>
          </a:bodyPr>
          <a:lstStyle/>
          <a:p>
            <a:pPr algn="ctr"/>
            <a:r>
              <a:rPr lang="en-US" sz="1100" b="1" dirty="0"/>
              <a:t>CM Broker</a:t>
            </a:r>
            <a:endParaRPr lang="en-US" sz="1100" dirty="0"/>
          </a:p>
        </p:txBody>
      </p:sp>
      <p:sp>
        <p:nvSpPr>
          <p:cNvPr id="32" name="Rectangle 31"/>
          <p:cNvSpPr/>
          <p:nvPr/>
        </p:nvSpPr>
        <p:spPr>
          <a:xfrm>
            <a:off x="4024598" y="3419710"/>
            <a:ext cx="1243648" cy="338554"/>
          </a:xfrm>
          <a:prstGeom prst="rect">
            <a:avLst/>
          </a:prstGeom>
          <a:solidFill>
            <a:srgbClr val="FF0000"/>
          </a:solidFill>
        </p:spPr>
        <p:txBody>
          <a:bodyPr wrap="square" anchor="t">
            <a:spAutoFit/>
          </a:bodyPr>
          <a:lstStyle/>
          <a:p>
            <a:pPr lvl="0" algn="ctr"/>
            <a:r>
              <a:rPr lang="en-US" sz="1100" b="1" dirty="0">
                <a:solidFill>
                  <a:prstClr val="black"/>
                </a:solidFill>
              </a:rPr>
              <a:t>Original</a:t>
            </a:r>
            <a:r>
              <a:rPr lang="en-US" sz="1600" b="1" dirty="0">
                <a:solidFill>
                  <a:prstClr val="black"/>
                </a:solidFill>
              </a:rPr>
              <a:t> </a:t>
            </a:r>
            <a:r>
              <a:rPr lang="en-US" sz="1100" b="1" dirty="0">
                <a:solidFill>
                  <a:prstClr val="black"/>
                </a:solidFill>
              </a:rPr>
              <a:t>CCB</a:t>
            </a:r>
            <a:r>
              <a:rPr lang="en-US" sz="1600" b="1" dirty="0">
                <a:solidFill>
                  <a:prstClr val="black"/>
                </a:solidFill>
              </a:rPr>
              <a:t> </a:t>
            </a:r>
            <a:endParaRPr lang="en-US" sz="1600" dirty="0">
              <a:solidFill>
                <a:prstClr val="black"/>
              </a:solidFill>
            </a:endParaRPr>
          </a:p>
        </p:txBody>
      </p:sp>
      <p:sp>
        <p:nvSpPr>
          <p:cNvPr id="33" name="Rectangle 32"/>
          <p:cNvSpPr/>
          <p:nvPr/>
        </p:nvSpPr>
        <p:spPr>
          <a:xfrm>
            <a:off x="2258975" y="3440263"/>
            <a:ext cx="1243648" cy="261610"/>
          </a:xfrm>
          <a:prstGeom prst="rect">
            <a:avLst/>
          </a:prstGeom>
          <a:solidFill>
            <a:srgbClr val="FF0000"/>
          </a:solidFill>
        </p:spPr>
        <p:txBody>
          <a:bodyPr wrap="square" anchor="t">
            <a:spAutoFit/>
          </a:bodyPr>
          <a:lstStyle/>
          <a:p>
            <a:pPr algn="ctr"/>
            <a:r>
              <a:rPr lang="en-US" sz="1100" b="1" dirty="0"/>
              <a:t>New CCB</a:t>
            </a:r>
            <a:endParaRPr lang="en-US" sz="1100" dirty="0"/>
          </a:p>
        </p:txBody>
      </p:sp>
      <p:sp>
        <p:nvSpPr>
          <p:cNvPr id="34" name="Rectangle 33"/>
          <p:cNvSpPr/>
          <p:nvPr/>
        </p:nvSpPr>
        <p:spPr>
          <a:xfrm>
            <a:off x="5614439" y="3408568"/>
            <a:ext cx="1243648" cy="261610"/>
          </a:xfrm>
          <a:prstGeom prst="rect">
            <a:avLst/>
          </a:prstGeom>
          <a:solidFill>
            <a:srgbClr val="FFFF00"/>
          </a:solidFill>
        </p:spPr>
        <p:txBody>
          <a:bodyPr wrap="square" anchor="t">
            <a:spAutoFit/>
          </a:bodyPr>
          <a:lstStyle/>
          <a:p>
            <a:pPr algn="ctr"/>
            <a:r>
              <a:rPr lang="en-US" sz="1100" b="1" dirty="0"/>
              <a:t>CMA</a:t>
            </a:r>
            <a:endParaRPr lang="en-US" sz="1100" dirty="0"/>
          </a:p>
        </p:txBody>
      </p:sp>
      <p:sp>
        <p:nvSpPr>
          <p:cNvPr id="35" name="TextBox 34"/>
          <p:cNvSpPr txBox="1"/>
          <p:nvPr/>
        </p:nvSpPr>
        <p:spPr>
          <a:xfrm>
            <a:off x="270932" y="4367886"/>
            <a:ext cx="1025254" cy="430887"/>
          </a:xfrm>
          <a:prstGeom prst="rect">
            <a:avLst/>
          </a:prstGeom>
          <a:noFill/>
        </p:spPr>
        <p:txBody>
          <a:bodyPr wrap="square" rtlCol="0">
            <a:spAutoFit/>
          </a:bodyPr>
          <a:lstStyle/>
          <a:p>
            <a:r>
              <a:rPr lang="en-US" sz="1100" b="1" dirty="0">
                <a:solidFill>
                  <a:schemeClr val="accent2">
                    <a:lumMod val="75000"/>
                  </a:schemeClr>
                </a:solidFill>
              </a:rPr>
              <a:t>Choose a Provider</a:t>
            </a:r>
          </a:p>
        </p:txBody>
      </p:sp>
      <p:cxnSp>
        <p:nvCxnSpPr>
          <p:cNvPr id="36" name="Straight Connector 35"/>
          <p:cNvCxnSpPr/>
          <p:nvPr/>
        </p:nvCxnSpPr>
        <p:spPr>
          <a:xfrm flipV="1">
            <a:off x="1433927" y="4648948"/>
            <a:ext cx="5574830" cy="45319"/>
          </a:xfrm>
          <a:prstGeom prst="line">
            <a:avLst/>
          </a:prstGeom>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56245" y="1604405"/>
            <a:ext cx="2596739" cy="261610"/>
          </a:xfrm>
          <a:prstGeom prst="rect">
            <a:avLst/>
          </a:prstGeom>
          <a:noFill/>
        </p:spPr>
        <p:txBody>
          <a:bodyPr wrap="square" rtlCol="0">
            <a:spAutoFit/>
          </a:bodyPr>
          <a:lstStyle/>
          <a:p>
            <a:r>
              <a:rPr lang="en-US" sz="1100" b="1" dirty="0"/>
              <a:t>Single Entry Point (SEP)</a:t>
            </a:r>
          </a:p>
        </p:txBody>
      </p:sp>
      <p:cxnSp>
        <p:nvCxnSpPr>
          <p:cNvPr id="38" name="Straight Connector 37"/>
          <p:cNvCxnSpPr/>
          <p:nvPr/>
        </p:nvCxnSpPr>
        <p:spPr>
          <a:xfrm flipV="1">
            <a:off x="2434757" y="1771679"/>
            <a:ext cx="4423330" cy="1"/>
          </a:xfrm>
          <a:prstGeom prst="line">
            <a:avLst/>
          </a:prstGeom>
        </p:spPr>
        <p:style>
          <a:lnRef idx="3">
            <a:schemeClr val="dk1"/>
          </a:lnRef>
          <a:fillRef idx="0">
            <a:schemeClr val="dk1"/>
          </a:fillRef>
          <a:effectRef idx="2">
            <a:schemeClr val="dk1"/>
          </a:effectRef>
          <a:fontRef idx="minor">
            <a:schemeClr val="tx1"/>
          </a:fontRef>
        </p:style>
      </p:cxnSp>
      <p:sp>
        <p:nvSpPr>
          <p:cNvPr id="39" name="Rectangle 38"/>
          <p:cNvSpPr/>
          <p:nvPr/>
        </p:nvSpPr>
        <p:spPr>
          <a:xfrm>
            <a:off x="8195721" y="5796773"/>
            <a:ext cx="1154361" cy="430887"/>
          </a:xfrm>
          <a:prstGeom prst="rect">
            <a:avLst/>
          </a:prstGeom>
          <a:noFill/>
          <a:ln>
            <a:noFill/>
          </a:ln>
        </p:spPr>
        <p:txBody>
          <a:bodyPr wrap="square" anchor="t">
            <a:spAutoFit/>
          </a:bodyPr>
          <a:lstStyle/>
          <a:p>
            <a:r>
              <a:rPr lang="en-US" sz="1100" b="1" dirty="0"/>
              <a:t>Direct Services</a:t>
            </a:r>
            <a:endParaRPr lang="en-US" sz="1100" dirty="0"/>
          </a:p>
        </p:txBody>
      </p:sp>
      <p:sp>
        <p:nvSpPr>
          <p:cNvPr id="9" name="Rectangle 8"/>
          <p:cNvSpPr/>
          <p:nvPr/>
        </p:nvSpPr>
        <p:spPr>
          <a:xfrm>
            <a:off x="4116013" y="1672943"/>
            <a:ext cx="1243648" cy="261610"/>
          </a:xfrm>
          <a:prstGeom prst="rect">
            <a:avLst/>
          </a:prstGeom>
          <a:solidFill>
            <a:srgbClr val="FF0000"/>
          </a:solidFill>
        </p:spPr>
        <p:txBody>
          <a:bodyPr wrap="square" anchor="t">
            <a:spAutoFit/>
          </a:bodyPr>
          <a:lstStyle/>
          <a:p>
            <a:pPr algn="ctr"/>
            <a:r>
              <a:rPr lang="en-US" sz="1100" b="1" dirty="0"/>
              <a:t>Original CCB </a:t>
            </a:r>
            <a:endParaRPr lang="en-US" sz="1100" dirty="0"/>
          </a:p>
        </p:txBody>
      </p:sp>
      <p:cxnSp>
        <p:nvCxnSpPr>
          <p:cNvPr id="83" name="Straight Arrow Connector 82"/>
          <p:cNvCxnSpPr/>
          <p:nvPr/>
        </p:nvCxnSpPr>
        <p:spPr>
          <a:xfrm>
            <a:off x="4737837" y="2039106"/>
            <a:ext cx="0" cy="31099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4520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P spid="13" grpId="0" animBg="1"/>
      <p:bldP spid="14" grpId="0" animBg="1"/>
      <p:bldP spid="15" grpId="0"/>
      <p:bldP spid="16" grpId="0"/>
      <p:bldP spid="24" grpId="0" animBg="1"/>
      <p:bldP spid="25" grpId="0" animBg="1"/>
      <p:bldP spid="31" grpId="0" animBg="1"/>
      <p:bldP spid="32" grpId="0" animBg="1"/>
      <p:bldP spid="33" grpId="0" animBg="1"/>
      <p:bldP spid="34" grpId="0" animBg="1"/>
      <p:bldP spid="35" grpId="0"/>
      <p:bldP spid="37" grpId="0"/>
      <p:bldP spid="39"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Hb17-1343</a:t>
            </a:r>
            <a:br>
              <a:rPr lang="en-US" sz="2200" dirty="0"/>
            </a:br>
            <a:r>
              <a:rPr lang="en-US" sz="2200" dirty="0"/>
              <a:t>implement conflict-free case management</a:t>
            </a:r>
          </a:p>
        </p:txBody>
      </p:sp>
      <p:cxnSp>
        <p:nvCxnSpPr>
          <p:cNvPr id="40" name="Straight Connector 39"/>
          <p:cNvCxnSpPr/>
          <p:nvPr/>
        </p:nvCxnSpPr>
        <p:spPr>
          <a:xfrm flipV="1">
            <a:off x="451701" y="3919192"/>
            <a:ext cx="8158899" cy="1"/>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flipH="1" flipV="1">
            <a:off x="1007882" y="2787975"/>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flipV="1">
            <a:off x="5754874" y="2776171"/>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2974532" y="2845896"/>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4258998" y="3897961"/>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6809730" y="3909765"/>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flipV="1">
            <a:off x="8105864" y="2824026"/>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1648985" y="3919192"/>
            <a:ext cx="9427" cy="1121790"/>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72169" y="2145184"/>
            <a:ext cx="1890714" cy="646331"/>
          </a:xfrm>
          <a:prstGeom prst="rect">
            <a:avLst/>
          </a:prstGeom>
          <a:noFill/>
        </p:spPr>
        <p:txBody>
          <a:bodyPr wrap="square" rtlCol="0">
            <a:spAutoFit/>
          </a:bodyPr>
          <a:lstStyle/>
          <a:p>
            <a:r>
              <a:rPr lang="en-US" sz="1200" dirty="0"/>
              <a:t>July 1, 2017- HCPF must determine business options for CCBs</a:t>
            </a:r>
          </a:p>
        </p:txBody>
      </p:sp>
      <p:sp>
        <p:nvSpPr>
          <p:cNvPr id="49" name="TextBox 48"/>
          <p:cNvSpPr txBox="1"/>
          <p:nvPr/>
        </p:nvSpPr>
        <p:spPr>
          <a:xfrm>
            <a:off x="845237" y="5192386"/>
            <a:ext cx="2232448" cy="830997"/>
          </a:xfrm>
          <a:prstGeom prst="rect">
            <a:avLst/>
          </a:prstGeom>
          <a:noFill/>
        </p:spPr>
        <p:txBody>
          <a:bodyPr wrap="square" rtlCol="0">
            <a:spAutoFit/>
          </a:bodyPr>
          <a:lstStyle/>
          <a:p>
            <a:r>
              <a:rPr lang="en-US" sz="1200" dirty="0"/>
              <a:t>January 1, 2018- HCPF must publish guidance on components of the business continuity plan</a:t>
            </a:r>
          </a:p>
        </p:txBody>
      </p:sp>
      <p:sp>
        <p:nvSpPr>
          <p:cNvPr id="50" name="TextBox 49"/>
          <p:cNvSpPr txBox="1"/>
          <p:nvPr/>
        </p:nvSpPr>
        <p:spPr>
          <a:xfrm>
            <a:off x="2413940" y="2201147"/>
            <a:ext cx="2006884" cy="646331"/>
          </a:xfrm>
          <a:prstGeom prst="rect">
            <a:avLst/>
          </a:prstGeom>
          <a:noFill/>
        </p:spPr>
        <p:txBody>
          <a:bodyPr wrap="square" rtlCol="0">
            <a:spAutoFit/>
          </a:bodyPr>
          <a:lstStyle/>
          <a:p>
            <a:r>
              <a:rPr lang="en-US" sz="1200" dirty="0"/>
              <a:t>July 1, 2018- CCBs must submit their business continuity plan</a:t>
            </a:r>
          </a:p>
        </p:txBody>
      </p:sp>
      <p:sp>
        <p:nvSpPr>
          <p:cNvPr id="51" name="TextBox 50"/>
          <p:cNvSpPr txBox="1"/>
          <p:nvPr/>
        </p:nvSpPr>
        <p:spPr>
          <a:xfrm>
            <a:off x="3364040" y="5125914"/>
            <a:ext cx="2232448" cy="1200329"/>
          </a:xfrm>
          <a:prstGeom prst="rect">
            <a:avLst/>
          </a:prstGeom>
          <a:noFill/>
        </p:spPr>
        <p:txBody>
          <a:bodyPr wrap="square" rtlCol="0">
            <a:spAutoFit/>
          </a:bodyPr>
          <a:lstStyle/>
          <a:p>
            <a:r>
              <a:rPr lang="en-US" sz="1200" dirty="0"/>
              <a:t>June 30, 2019- HCPF must complete an analysis of the community plans, unreimbursed transitions costs and community impacts </a:t>
            </a:r>
          </a:p>
        </p:txBody>
      </p:sp>
      <p:sp>
        <p:nvSpPr>
          <p:cNvPr id="52" name="TextBox 51"/>
          <p:cNvSpPr txBox="1"/>
          <p:nvPr/>
        </p:nvSpPr>
        <p:spPr>
          <a:xfrm>
            <a:off x="5046939" y="2080065"/>
            <a:ext cx="2006884" cy="646331"/>
          </a:xfrm>
          <a:prstGeom prst="rect">
            <a:avLst/>
          </a:prstGeom>
          <a:noFill/>
        </p:spPr>
        <p:txBody>
          <a:bodyPr wrap="square" rtlCol="0">
            <a:spAutoFit/>
          </a:bodyPr>
          <a:lstStyle/>
          <a:p>
            <a:r>
              <a:rPr lang="en-US" sz="1200" dirty="0"/>
              <a:t>June 30, 2020- CCBs must complete business operations changes</a:t>
            </a:r>
          </a:p>
        </p:txBody>
      </p:sp>
      <p:sp>
        <p:nvSpPr>
          <p:cNvPr id="53" name="TextBox 52"/>
          <p:cNvSpPr txBox="1"/>
          <p:nvPr/>
        </p:nvSpPr>
        <p:spPr>
          <a:xfrm>
            <a:off x="5882843" y="5170516"/>
            <a:ext cx="2232448" cy="830997"/>
          </a:xfrm>
          <a:prstGeom prst="rect">
            <a:avLst/>
          </a:prstGeom>
          <a:noFill/>
        </p:spPr>
        <p:txBody>
          <a:bodyPr wrap="square" rtlCol="0">
            <a:spAutoFit/>
          </a:bodyPr>
          <a:lstStyle/>
          <a:p>
            <a:r>
              <a:rPr lang="en-US" sz="1200" dirty="0"/>
              <a:t>June 30, 2021- 25% of all individuals must be served through a conflict free system</a:t>
            </a:r>
          </a:p>
        </p:txBody>
      </p:sp>
      <p:sp>
        <p:nvSpPr>
          <p:cNvPr id="54" name="TextBox 53"/>
          <p:cNvSpPr txBox="1"/>
          <p:nvPr/>
        </p:nvSpPr>
        <p:spPr>
          <a:xfrm>
            <a:off x="7385042" y="1993029"/>
            <a:ext cx="2006884" cy="830997"/>
          </a:xfrm>
          <a:prstGeom prst="rect">
            <a:avLst/>
          </a:prstGeom>
          <a:noFill/>
        </p:spPr>
        <p:txBody>
          <a:bodyPr wrap="square" rtlCol="0">
            <a:spAutoFit/>
          </a:bodyPr>
          <a:lstStyle/>
          <a:p>
            <a:r>
              <a:rPr lang="en-US" sz="1200" dirty="0"/>
              <a:t>June 30, 2022- All individuals must be served through a conflict free system</a:t>
            </a:r>
          </a:p>
        </p:txBody>
      </p:sp>
    </p:spTree>
    <p:extLst>
      <p:ext uri="{BB962C8B-B14F-4D97-AF65-F5344CB8AC3E}">
        <p14:creationId xmlns:p14="http://schemas.microsoft.com/office/powerpoint/2010/main" val="2131294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Hb17-1343</a:t>
            </a:r>
            <a:br>
              <a:rPr lang="en-US" sz="2200" dirty="0"/>
            </a:br>
            <a:r>
              <a:rPr lang="en-US" sz="2200" dirty="0"/>
              <a:t>implement conflict-free case management</a:t>
            </a:r>
          </a:p>
        </p:txBody>
      </p:sp>
      <p:cxnSp>
        <p:nvCxnSpPr>
          <p:cNvPr id="19" name="Straight Connector 18"/>
          <p:cNvCxnSpPr/>
          <p:nvPr/>
        </p:nvCxnSpPr>
        <p:spPr>
          <a:xfrm flipH="1" flipV="1">
            <a:off x="4842358" y="2668686"/>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1719538" y="2668686"/>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934928" y="3757369"/>
            <a:ext cx="9427" cy="11217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6632747" y="3745024"/>
            <a:ext cx="9427" cy="112179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94756" y="2183341"/>
            <a:ext cx="2956361" cy="461665"/>
          </a:xfrm>
          <a:prstGeom prst="rect">
            <a:avLst/>
          </a:prstGeom>
          <a:noFill/>
        </p:spPr>
        <p:txBody>
          <a:bodyPr wrap="square" rtlCol="0">
            <a:spAutoFit/>
          </a:bodyPr>
          <a:lstStyle/>
          <a:p>
            <a:r>
              <a:rPr lang="en-US" sz="1200" dirty="0"/>
              <a:t>July 1, 2017- A rural CCB must notify HCPF they want a rural exemption</a:t>
            </a:r>
          </a:p>
        </p:txBody>
      </p:sp>
      <p:sp>
        <p:nvSpPr>
          <p:cNvPr id="24" name="TextBox 23"/>
          <p:cNvSpPr txBox="1"/>
          <p:nvPr/>
        </p:nvSpPr>
        <p:spPr>
          <a:xfrm>
            <a:off x="5372395" y="4993261"/>
            <a:ext cx="2933363" cy="646331"/>
          </a:xfrm>
          <a:prstGeom prst="rect">
            <a:avLst/>
          </a:prstGeom>
          <a:noFill/>
        </p:spPr>
        <p:txBody>
          <a:bodyPr wrap="square" rtlCol="0">
            <a:spAutoFit/>
          </a:bodyPr>
          <a:lstStyle/>
          <a:p>
            <a:r>
              <a:rPr lang="en-US" sz="1200" dirty="0"/>
              <a:t>June 30, 2022- Upon notification of a federal decision, the rural CCB must submit a business plan</a:t>
            </a:r>
          </a:p>
        </p:txBody>
      </p:sp>
      <p:sp>
        <p:nvSpPr>
          <p:cNvPr id="25" name="TextBox 24"/>
          <p:cNvSpPr txBox="1"/>
          <p:nvPr/>
        </p:nvSpPr>
        <p:spPr>
          <a:xfrm>
            <a:off x="3845033" y="1946476"/>
            <a:ext cx="3468381" cy="646331"/>
          </a:xfrm>
          <a:prstGeom prst="rect">
            <a:avLst/>
          </a:prstGeom>
          <a:noFill/>
        </p:spPr>
        <p:txBody>
          <a:bodyPr wrap="square" rtlCol="0">
            <a:spAutoFit/>
          </a:bodyPr>
          <a:lstStyle/>
          <a:p>
            <a:r>
              <a:rPr lang="en-US" sz="1200" dirty="0"/>
              <a:t>If by July 1, 2019 HCPF has not received rural exemption requests, the State Board will promulgate rules </a:t>
            </a:r>
          </a:p>
        </p:txBody>
      </p:sp>
      <p:sp>
        <p:nvSpPr>
          <p:cNvPr id="26" name="TextBox 25"/>
          <p:cNvSpPr txBox="1"/>
          <p:nvPr/>
        </p:nvSpPr>
        <p:spPr>
          <a:xfrm>
            <a:off x="1902559" y="5015033"/>
            <a:ext cx="2935901" cy="646331"/>
          </a:xfrm>
          <a:prstGeom prst="rect">
            <a:avLst/>
          </a:prstGeom>
          <a:noFill/>
        </p:spPr>
        <p:txBody>
          <a:bodyPr wrap="square" rtlCol="0">
            <a:spAutoFit/>
          </a:bodyPr>
          <a:lstStyle/>
          <a:p>
            <a:r>
              <a:rPr lang="en-US" sz="1200" dirty="0"/>
              <a:t>HCPF must evaluate the CCBs request and where appropriate, seek a federal exemption with CMS</a:t>
            </a:r>
          </a:p>
        </p:txBody>
      </p:sp>
      <p:cxnSp>
        <p:nvCxnSpPr>
          <p:cNvPr id="18" name="Straight Connector 17"/>
          <p:cNvCxnSpPr/>
          <p:nvPr/>
        </p:nvCxnSpPr>
        <p:spPr>
          <a:xfrm flipV="1">
            <a:off x="527901" y="3766797"/>
            <a:ext cx="7973842" cy="1"/>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89577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Potential Bills in 2018 Session…</a:t>
            </a:r>
          </a:p>
        </p:txBody>
      </p:sp>
      <p:sp>
        <p:nvSpPr>
          <p:cNvPr id="3" name="Content Placeholder 2"/>
          <p:cNvSpPr>
            <a:spLocks noGrp="1"/>
          </p:cNvSpPr>
          <p:nvPr>
            <p:ph idx="1"/>
          </p:nvPr>
        </p:nvSpPr>
        <p:spPr>
          <a:xfrm>
            <a:off x="457200" y="1752600"/>
            <a:ext cx="8229600" cy="4946583"/>
          </a:xfrm>
        </p:spPr>
        <p:txBody>
          <a:bodyPr>
            <a:normAutofit/>
          </a:bodyPr>
          <a:lstStyle/>
          <a:p>
            <a:r>
              <a:rPr lang="en-US" sz="3000" dirty="0"/>
              <a:t>Settings Rule</a:t>
            </a:r>
          </a:p>
          <a:p>
            <a:pPr marL="114300" indent="0">
              <a:buNone/>
            </a:pPr>
            <a:endParaRPr lang="en-US" sz="1800" dirty="0"/>
          </a:p>
          <a:p>
            <a:r>
              <a:rPr lang="en-US" sz="3000" dirty="0"/>
              <a:t>Conflict-Free Case Management for SEPs</a:t>
            </a:r>
          </a:p>
          <a:p>
            <a:pPr marL="114300" indent="0">
              <a:buNone/>
            </a:pPr>
            <a:endParaRPr lang="en-US" sz="1800" dirty="0"/>
          </a:p>
          <a:p>
            <a:r>
              <a:rPr lang="en-US" sz="3000" dirty="0"/>
              <a:t>Waiver Redesign</a:t>
            </a:r>
          </a:p>
          <a:p>
            <a:pPr marL="114300" indent="0">
              <a:buNone/>
            </a:pPr>
            <a:endParaRPr lang="en-US" sz="1800" dirty="0"/>
          </a:p>
          <a:p>
            <a:r>
              <a:rPr lang="en-US" sz="3000" dirty="0"/>
              <a:t>Regional Centers</a:t>
            </a:r>
          </a:p>
          <a:p>
            <a:pPr marL="114300" indent="0">
              <a:buNone/>
            </a:pPr>
            <a:endParaRPr lang="en-US" sz="1800" dirty="0"/>
          </a:p>
          <a:p>
            <a:r>
              <a:rPr lang="en-US" sz="3000" dirty="0">
                <a:solidFill>
                  <a:srgbClr val="FF0000"/>
                </a:solidFill>
              </a:rPr>
              <a:t>But…what about Federal Changes?</a:t>
            </a:r>
            <a:endParaRPr lang="en-US" sz="2600" dirty="0"/>
          </a:p>
          <a:p>
            <a:pPr lvl="1"/>
            <a:endParaRPr lang="en-US" sz="2600" dirty="0"/>
          </a:p>
        </p:txBody>
      </p:sp>
    </p:spTree>
    <p:extLst>
      <p:ext uri="{BB962C8B-B14F-4D97-AF65-F5344CB8AC3E}">
        <p14:creationId xmlns:p14="http://schemas.microsoft.com/office/powerpoint/2010/main" val="86087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Alliance’s focus</a:t>
            </a:r>
          </a:p>
        </p:txBody>
      </p:sp>
      <p:sp>
        <p:nvSpPr>
          <p:cNvPr id="3" name="Content Placeholder 2"/>
          <p:cNvSpPr>
            <a:spLocks noGrp="1"/>
          </p:cNvSpPr>
          <p:nvPr>
            <p:ph idx="1"/>
          </p:nvPr>
        </p:nvSpPr>
        <p:spPr>
          <a:xfrm>
            <a:off x="457200" y="1752600"/>
            <a:ext cx="8229600" cy="4946583"/>
          </a:xfrm>
        </p:spPr>
        <p:txBody>
          <a:bodyPr>
            <a:normAutofit lnSpcReduction="10000"/>
          </a:bodyPr>
          <a:lstStyle/>
          <a:p>
            <a:r>
              <a:rPr lang="en-US" sz="3000" dirty="0"/>
              <a:t>Rate increases to support system sustainability and service continuity</a:t>
            </a:r>
          </a:p>
          <a:p>
            <a:pPr marL="114300" indent="0">
              <a:buNone/>
            </a:pPr>
            <a:endParaRPr lang="en-US" sz="3000" dirty="0"/>
          </a:p>
          <a:p>
            <a:r>
              <a:rPr lang="en-US" sz="3000" dirty="0"/>
              <a:t>Advance a community-based service system rooted in person choice, health, safety, and system stability. </a:t>
            </a:r>
          </a:p>
          <a:p>
            <a:endParaRPr lang="en-US" sz="3000" dirty="0"/>
          </a:p>
          <a:p>
            <a:r>
              <a:rPr lang="en-US" sz="3000" dirty="0"/>
              <a:t>Ensuring SLS &amp; CES waitlists are fully funded and drawing down the DD-Comp waitlist, as capacity allows</a:t>
            </a:r>
          </a:p>
          <a:p>
            <a:pPr lvl="1"/>
            <a:endParaRPr lang="en-US" sz="2600" dirty="0"/>
          </a:p>
          <a:p>
            <a:pPr lvl="1"/>
            <a:endParaRPr lang="en-US" sz="2600" dirty="0"/>
          </a:p>
        </p:txBody>
      </p:sp>
    </p:spTree>
    <p:extLst>
      <p:ext uri="{BB962C8B-B14F-4D97-AF65-F5344CB8AC3E}">
        <p14:creationId xmlns:p14="http://schemas.microsoft.com/office/powerpoint/2010/main" val="5851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Landscape &amp;                 State Budget</a:t>
            </a:r>
          </a:p>
        </p:txBody>
      </p:sp>
      <p:pic>
        <p:nvPicPr>
          <p:cNvPr id="1026" name="Picture 2" descr="Image result for colorado state budge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26078" y="2124638"/>
            <a:ext cx="7260771" cy="4019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5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
        <p:nvSpPr>
          <p:cNvPr id="3" name="Content Placeholder 2"/>
          <p:cNvSpPr>
            <a:spLocks noGrp="1"/>
          </p:cNvSpPr>
          <p:nvPr>
            <p:ph idx="1"/>
          </p:nvPr>
        </p:nvSpPr>
        <p:spPr/>
        <p:txBody>
          <a:bodyPr>
            <a:normAutofit/>
          </a:bodyPr>
          <a:lstStyle/>
          <a:p>
            <a:pPr marL="114300" indent="0" algn="ctr">
              <a:buNone/>
            </a:pPr>
            <a:endParaRPr lang="en-US" sz="4400" b="1" dirty="0">
              <a:latin typeface="Bradley Hand ITC" panose="03070402050302030203" pitchFamily="66" charset="0"/>
            </a:endParaRPr>
          </a:p>
          <a:p>
            <a:pPr marL="114300" indent="0" algn="ctr">
              <a:buNone/>
            </a:pPr>
            <a:r>
              <a:rPr lang="en-US" sz="4400" b="1" dirty="0">
                <a:latin typeface="Bradley Hand ITC" panose="03070402050302030203" pitchFamily="66" charset="0"/>
              </a:rPr>
              <a:t>QUESTIONS?</a:t>
            </a:r>
          </a:p>
          <a:p>
            <a:pPr marL="114300" indent="0">
              <a:buNone/>
            </a:pPr>
            <a:endParaRPr lang="en-US" dirty="0"/>
          </a:p>
          <a:p>
            <a:pPr marL="114300" indent="0">
              <a:buNone/>
            </a:pPr>
            <a:endParaRPr lang="en-US" dirty="0"/>
          </a:p>
          <a:p>
            <a:pPr marL="114300" indent="0" algn="ctr">
              <a:buNone/>
            </a:pPr>
            <a:r>
              <a:rPr lang="en-US" sz="2300" dirty="0"/>
              <a:t>We hope you will all consider joining the 2017-2018 Government Relations Committee to help impact Alliance’s legislative policies, priorities, and strategy.</a:t>
            </a:r>
          </a:p>
          <a:p>
            <a:endParaRPr lang="en-US" sz="3000" dirty="0"/>
          </a:p>
        </p:txBody>
      </p:sp>
    </p:spTree>
    <p:extLst>
      <p:ext uri="{BB962C8B-B14F-4D97-AF65-F5344CB8AC3E}">
        <p14:creationId xmlns:p14="http://schemas.microsoft.com/office/powerpoint/2010/main" val="81503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Government relations  Committee Report</a:t>
            </a:r>
          </a:p>
        </p:txBody>
      </p:sp>
      <p:sp>
        <p:nvSpPr>
          <p:cNvPr id="3" name="Content Placeholder 2"/>
          <p:cNvSpPr>
            <a:spLocks noGrp="1"/>
          </p:cNvSpPr>
          <p:nvPr>
            <p:ph idx="1"/>
          </p:nvPr>
        </p:nvSpPr>
        <p:spPr/>
        <p:txBody>
          <a:bodyPr/>
          <a:lstStyle/>
          <a:p>
            <a:pPr marL="114300" indent="0">
              <a:buNone/>
            </a:pPr>
            <a:endParaRPr lang="en-US" dirty="0"/>
          </a:p>
          <a:p>
            <a:r>
              <a:rPr lang="en-US" dirty="0"/>
              <a:t>Committee Overview</a:t>
            </a:r>
          </a:p>
          <a:p>
            <a:endParaRPr lang="en-US" sz="1500" dirty="0"/>
          </a:p>
          <a:p>
            <a:r>
              <a:rPr lang="en-US" dirty="0"/>
              <a:t>2017 IDD Bill Review</a:t>
            </a:r>
          </a:p>
          <a:p>
            <a:endParaRPr lang="en-US" sz="1500" dirty="0"/>
          </a:p>
          <a:p>
            <a:r>
              <a:rPr lang="en-US" dirty="0"/>
              <a:t>Political Landscape &amp; State Budget</a:t>
            </a:r>
          </a:p>
          <a:p>
            <a:endParaRPr lang="en-US" sz="1500" dirty="0"/>
          </a:p>
          <a:p>
            <a:r>
              <a:rPr lang="en-US" dirty="0"/>
              <a:t>Questions</a:t>
            </a:r>
          </a:p>
        </p:txBody>
      </p:sp>
    </p:spTree>
    <p:extLst>
      <p:ext uri="{BB962C8B-B14F-4D97-AF65-F5344CB8AC3E}">
        <p14:creationId xmlns:p14="http://schemas.microsoft.com/office/powerpoint/2010/main" val="231103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Government relations  Committee Overview</a:t>
            </a:r>
          </a:p>
        </p:txBody>
      </p:sp>
      <p:sp>
        <p:nvSpPr>
          <p:cNvPr id="3" name="Content Placeholder 2"/>
          <p:cNvSpPr>
            <a:spLocks noGrp="1"/>
          </p:cNvSpPr>
          <p:nvPr>
            <p:ph idx="1"/>
          </p:nvPr>
        </p:nvSpPr>
        <p:spPr/>
        <p:txBody>
          <a:bodyPr/>
          <a:lstStyle/>
          <a:p>
            <a:pPr marL="114300" indent="0">
              <a:buNone/>
            </a:pPr>
            <a:endParaRPr lang="en-US" dirty="0"/>
          </a:p>
          <a:p>
            <a:r>
              <a:rPr lang="en-US" b="1" dirty="0">
                <a:solidFill>
                  <a:schemeClr val="tx1"/>
                </a:solidFill>
              </a:rPr>
              <a:t>Committee Charge: </a:t>
            </a:r>
            <a:r>
              <a:rPr lang="en-US" dirty="0">
                <a:solidFill>
                  <a:schemeClr val="tx1"/>
                </a:solidFill>
              </a:rPr>
              <a:t>To influence and inform members of the Colorado Legislature and State Departments with respect to the Colorado Community Centered System and to keep Alliance members informed of all relevant government and legislative activities.</a:t>
            </a:r>
            <a:endParaRPr lang="en-US" dirty="0"/>
          </a:p>
        </p:txBody>
      </p:sp>
    </p:spTree>
    <p:extLst>
      <p:ext uri="{BB962C8B-B14F-4D97-AF65-F5344CB8AC3E}">
        <p14:creationId xmlns:p14="http://schemas.microsoft.com/office/powerpoint/2010/main" val="2908932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IDD Bill Highlights</a:t>
            </a:r>
          </a:p>
        </p:txBody>
      </p:sp>
      <p:sp>
        <p:nvSpPr>
          <p:cNvPr id="3" name="Content Placeholder 2"/>
          <p:cNvSpPr>
            <a:spLocks noGrp="1"/>
          </p:cNvSpPr>
          <p:nvPr>
            <p:ph idx="1"/>
          </p:nvPr>
        </p:nvSpPr>
        <p:spPr/>
        <p:txBody>
          <a:bodyPr>
            <a:normAutofit/>
          </a:bodyPr>
          <a:lstStyle/>
          <a:p>
            <a:r>
              <a:rPr lang="en-US" dirty="0"/>
              <a:t>Alliance tracked 31 bills, along with the budget. </a:t>
            </a:r>
          </a:p>
          <a:p>
            <a:endParaRPr lang="en-US" sz="1500" dirty="0"/>
          </a:p>
          <a:p>
            <a:r>
              <a:rPr lang="en-US" dirty="0"/>
              <a:t>26/31 passed</a:t>
            </a:r>
          </a:p>
          <a:p>
            <a:endParaRPr lang="en-US" sz="1500" dirty="0"/>
          </a:p>
          <a:p>
            <a:r>
              <a:rPr lang="en-US" dirty="0"/>
              <a:t>Alliance supported: 17 bills</a:t>
            </a:r>
          </a:p>
          <a:p>
            <a:pPr marL="114300" indent="0">
              <a:buNone/>
            </a:pPr>
            <a:endParaRPr lang="en-US" sz="1500" dirty="0"/>
          </a:p>
          <a:p>
            <a:r>
              <a:rPr lang="en-US" dirty="0"/>
              <a:t>15/17 bills Alliance supported passed</a:t>
            </a:r>
          </a:p>
          <a:p>
            <a:pPr marL="114300" indent="0">
              <a:buNone/>
            </a:pPr>
            <a:endParaRPr lang="en-US" sz="1600" dirty="0"/>
          </a:p>
          <a:p>
            <a:r>
              <a:rPr lang="en-US" dirty="0"/>
              <a:t>No bills passed that Alliance opposed</a:t>
            </a:r>
          </a:p>
        </p:txBody>
      </p:sp>
    </p:spTree>
    <p:extLst>
      <p:ext uri="{BB962C8B-B14F-4D97-AF65-F5344CB8AC3E}">
        <p14:creationId xmlns:p14="http://schemas.microsoft.com/office/powerpoint/2010/main" val="423790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200" dirty="0"/>
              <a:t>HB17-1045</a:t>
            </a:r>
            <a:br>
              <a:rPr lang="en-US" sz="2200" dirty="0"/>
            </a:br>
            <a:r>
              <a:rPr lang="en-US" sz="2200" dirty="0"/>
              <a:t>Extend Home Care allowance Grant program</a:t>
            </a:r>
          </a:p>
        </p:txBody>
      </p:sp>
      <p:sp>
        <p:nvSpPr>
          <p:cNvPr id="3" name="Content Placeholder 2"/>
          <p:cNvSpPr>
            <a:spLocks noGrp="1"/>
          </p:cNvSpPr>
          <p:nvPr>
            <p:ph idx="1"/>
          </p:nvPr>
        </p:nvSpPr>
        <p:spPr/>
        <p:txBody>
          <a:bodyPr>
            <a:normAutofit/>
          </a:bodyPr>
          <a:lstStyle/>
          <a:p>
            <a:r>
              <a:rPr lang="en-US" dirty="0"/>
              <a:t>Representative D. Young                                                          Senator K. Lambert</a:t>
            </a:r>
          </a:p>
          <a:p>
            <a:pPr marL="114300" indent="0">
              <a:buNone/>
            </a:pPr>
            <a:endParaRPr lang="en-US" dirty="0"/>
          </a:p>
          <a:p>
            <a:r>
              <a:rPr lang="en-US" b="1" dirty="0"/>
              <a:t>Alliance position: Amend…..and then Support</a:t>
            </a:r>
          </a:p>
          <a:p>
            <a:pPr marL="114300" indent="0">
              <a:buNone/>
            </a:pPr>
            <a:endParaRPr lang="en-US" dirty="0"/>
          </a:p>
          <a:p>
            <a:r>
              <a:rPr lang="en-US" dirty="0"/>
              <a:t>The bill modifies the repeal date of the home care allowance grant program. </a:t>
            </a:r>
          </a:p>
        </p:txBody>
      </p:sp>
    </p:spTree>
    <p:extLst>
      <p:ext uri="{BB962C8B-B14F-4D97-AF65-F5344CB8AC3E}">
        <p14:creationId xmlns:p14="http://schemas.microsoft.com/office/powerpoint/2010/main" val="294285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HB17-1087</a:t>
            </a:r>
            <a:br>
              <a:rPr lang="en-US" sz="2200" dirty="0"/>
            </a:br>
            <a:r>
              <a:rPr lang="en-US" sz="2200" dirty="0"/>
              <a:t>office of public guardianship pilot program</a:t>
            </a:r>
          </a:p>
        </p:txBody>
      </p:sp>
      <p:sp>
        <p:nvSpPr>
          <p:cNvPr id="3" name="Content Placeholder 2"/>
          <p:cNvSpPr>
            <a:spLocks noGrp="1"/>
          </p:cNvSpPr>
          <p:nvPr>
            <p:ph idx="1"/>
          </p:nvPr>
        </p:nvSpPr>
        <p:spPr/>
        <p:txBody>
          <a:bodyPr>
            <a:normAutofit/>
          </a:bodyPr>
          <a:lstStyle/>
          <a:p>
            <a:r>
              <a:rPr lang="en-US" dirty="0"/>
              <a:t>Representative D. Young                                                                                               Senator K. Lundberg</a:t>
            </a:r>
          </a:p>
          <a:p>
            <a:endParaRPr lang="en-US" dirty="0"/>
          </a:p>
          <a:p>
            <a:r>
              <a:rPr lang="en-US" b="1" dirty="0"/>
              <a:t>Alliance position: Support</a:t>
            </a:r>
            <a:endParaRPr lang="en-US" dirty="0"/>
          </a:p>
          <a:p>
            <a:endParaRPr lang="en-US" dirty="0"/>
          </a:p>
          <a:p>
            <a:r>
              <a:rPr lang="en-US" dirty="0"/>
              <a:t>The bill creates the office of public guardianship as a pilot program within the judicial department to provide legal guardianship services to indigent and incapacitated adults who have nobody to serve as their guardian. </a:t>
            </a:r>
          </a:p>
        </p:txBody>
      </p:sp>
    </p:spTree>
    <p:extLst>
      <p:ext uri="{BB962C8B-B14F-4D97-AF65-F5344CB8AC3E}">
        <p14:creationId xmlns:p14="http://schemas.microsoft.com/office/powerpoint/2010/main" val="249040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124"/>
            <a:ext cx="9109710" cy="1039427"/>
          </a:xfrm>
        </p:spPr>
        <p:txBody>
          <a:bodyPr>
            <a:noAutofit/>
          </a:bodyPr>
          <a:lstStyle/>
          <a:p>
            <a:r>
              <a:rPr lang="en-US" sz="2100" dirty="0"/>
              <a:t>HB17-1276</a:t>
            </a:r>
            <a:br>
              <a:rPr lang="en-US" sz="2100" dirty="0"/>
            </a:br>
            <a:r>
              <a:rPr lang="en-US" sz="2100" dirty="0"/>
              <a:t>Restrict restraint on public school students</a:t>
            </a:r>
          </a:p>
        </p:txBody>
      </p:sp>
      <p:sp>
        <p:nvSpPr>
          <p:cNvPr id="3" name="Content Placeholder 2"/>
          <p:cNvSpPr>
            <a:spLocks noGrp="1"/>
          </p:cNvSpPr>
          <p:nvPr>
            <p:ph idx="1"/>
          </p:nvPr>
        </p:nvSpPr>
        <p:spPr/>
        <p:txBody>
          <a:bodyPr>
            <a:normAutofit/>
          </a:bodyPr>
          <a:lstStyle/>
          <a:p>
            <a:r>
              <a:rPr lang="en-US" dirty="0"/>
              <a:t>Representatives S. </a:t>
            </a:r>
            <a:r>
              <a:rPr lang="en-US" dirty="0" err="1"/>
              <a:t>Lontine</a:t>
            </a:r>
            <a:r>
              <a:rPr lang="en-US" dirty="0"/>
              <a:t>                                                                                            Senators R. Fields and B. Gardner</a:t>
            </a:r>
          </a:p>
          <a:p>
            <a:endParaRPr lang="en-US" b="1" dirty="0"/>
          </a:p>
          <a:p>
            <a:r>
              <a:rPr lang="en-US" b="1" dirty="0"/>
              <a:t>Alliance position: Support</a:t>
            </a:r>
            <a:endParaRPr lang="en-US" dirty="0"/>
          </a:p>
          <a:p>
            <a:endParaRPr lang="en-US" dirty="0"/>
          </a:p>
          <a:p>
            <a:r>
              <a:rPr lang="en-US" dirty="0"/>
              <a:t>With certain exceptions, the bill prohibits the use of a chemical, mechanical, or prone restraint upon a public school student. </a:t>
            </a:r>
          </a:p>
        </p:txBody>
      </p:sp>
    </p:spTree>
    <p:extLst>
      <p:ext uri="{BB962C8B-B14F-4D97-AF65-F5344CB8AC3E}">
        <p14:creationId xmlns:p14="http://schemas.microsoft.com/office/powerpoint/2010/main" val="24933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Hb17-1284</a:t>
            </a:r>
            <a:br>
              <a:rPr lang="en-US" sz="2200" dirty="0"/>
            </a:br>
            <a:r>
              <a:rPr lang="en-US" sz="2200" dirty="0"/>
              <a:t>data system check for employees serving at-risk adults</a:t>
            </a:r>
          </a:p>
        </p:txBody>
      </p:sp>
      <p:sp>
        <p:nvSpPr>
          <p:cNvPr id="3" name="Content Placeholder 2"/>
          <p:cNvSpPr>
            <a:spLocks noGrp="1"/>
          </p:cNvSpPr>
          <p:nvPr>
            <p:ph idx="1"/>
          </p:nvPr>
        </p:nvSpPr>
        <p:spPr/>
        <p:txBody>
          <a:bodyPr>
            <a:normAutofit fontScale="92500" lnSpcReduction="10000"/>
          </a:bodyPr>
          <a:lstStyle/>
          <a:p>
            <a:endParaRPr lang="en-US" dirty="0"/>
          </a:p>
          <a:p>
            <a:r>
              <a:rPr lang="en-US" dirty="0"/>
              <a:t>Representative S. </a:t>
            </a:r>
            <a:r>
              <a:rPr lang="en-US" dirty="0" err="1"/>
              <a:t>Lontine</a:t>
            </a:r>
            <a:r>
              <a:rPr lang="en-US" dirty="0"/>
              <a:t>                                                                                            Senators I. Aguilar and B. Gardner</a:t>
            </a:r>
            <a:br>
              <a:rPr lang="en-US" dirty="0"/>
            </a:br>
            <a:endParaRPr lang="en-US" dirty="0"/>
          </a:p>
          <a:p>
            <a:r>
              <a:rPr lang="en-US" b="1" dirty="0"/>
              <a:t>Alliance position: Monitor</a:t>
            </a:r>
            <a:endParaRPr lang="en-US" dirty="0"/>
          </a:p>
          <a:p>
            <a:endParaRPr lang="en-US" dirty="0"/>
          </a:p>
          <a:p>
            <a:r>
              <a:rPr lang="en-US" dirty="0"/>
              <a:t>The bill establishes a state-level program within the department of human services to require employers of at-risk adults to check the Colorado adult protective services (CAPS) data system to determine whether a person is substantiated in a case of mistreatment of an at-risk adult prior to hire. </a:t>
            </a:r>
          </a:p>
        </p:txBody>
      </p:sp>
    </p:spTree>
    <p:extLst>
      <p:ext uri="{BB962C8B-B14F-4D97-AF65-F5344CB8AC3E}">
        <p14:creationId xmlns:p14="http://schemas.microsoft.com/office/powerpoint/2010/main" val="314874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a:t>SB17-011</a:t>
            </a:r>
            <a:br>
              <a:rPr lang="en-US" sz="2200" dirty="0"/>
            </a:br>
            <a:r>
              <a:rPr lang="en-US" sz="2200" dirty="0"/>
              <a:t>Study Transportation Access For People With Disabilities</a:t>
            </a:r>
          </a:p>
        </p:txBody>
      </p:sp>
      <p:sp>
        <p:nvSpPr>
          <p:cNvPr id="3" name="Content Placeholder 2"/>
          <p:cNvSpPr>
            <a:spLocks noGrp="1"/>
          </p:cNvSpPr>
          <p:nvPr>
            <p:ph idx="1"/>
          </p:nvPr>
        </p:nvSpPr>
        <p:spPr/>
        <p:txBody>
          <a:bodyPr>
            <a:normAutofit/>
          </a:bodyPr>
          <a:lstStyle/>
          <a:p>
            <a:r>
              <a:rPr lang="en-US" dirty="0"/>
              <a:t>Senator K. Lambert</a:t>
            </a:r>
            <a:br>
              <a:rPr lang="en-US" dirty="0"/>
            </a:br>
            <a:r>
              <a:rPr lang="en-US" dirty="0"/>
              <a:t>Representative P. Lawrence</a:t>
            </a:r>
          </a:p>
          <a:p>
            <a:endParaRPr lang="en-US" b="1" dirty="0"/>
          </a:p>
          <a:p>
            <a:r>
              <a:rPr lang="en-US" b="1" dirty="0"/>
              <a:t>Alliance position: Support </a:t>
            </a:r>
            <a:endParaRPr lang="en-US" dirty="0"/>
          </a:p>
          <a:p>
            <a:endParaRPr lang="en-US" dirty="0"/>
          </a:p>
          <a:p>
            <a:r>
              <a:rPr lang="en-US" dirty="0"/>
              <a:t>The bill creates a technical demonstration forum consisting of eight members to study and document how advanced technologies can improve transportation access for people with disabilities. </a:t>
            </a:r>
          </a:p>
        </p:txBody>
      </p:sp>
    </p:spTree>
    <p:extLst>
      <p:ext uri="{BB962C8B-B14F-4D97-AF65-F5344CB8AC3E}">
        <p14:creationId xmlns:p14="http://schemas.microsoft.com/office/powerpoint/2010/main" val="27736978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BE555136D0EAA429927FD901CA57989" ma:contentTypeVersion="8" ma:contentTypeDescription="Create a new document." ma:contentTypeScope="" ma:versionID="4d1279b716c784f11b9c74cc9605fe4c">
  <xsd:schema xmlns:xsd="http://www.w3.org/2001/XMLSchema" xmlns:xs="http://www.w3.org/2001/XMLSchema" xmlns:p="http://schemas.microsoft.com/office/2006/metadata/properties" xmlns:ns2="cc541f54-964c-4b93-a605-435450d3a296" xmlns:ns3="b1cbd802-27c2-4bf7-937d-29fa16864377" targetNamespace="http://schemas.microsoft.com/office/2006/metadata/properties" ma:root="true" ma:fieldsID="3f58ba7c8a62c1132596f23d6cb42b52" ns2:_="" ns3:_="">
    <xsd:import namespace="cc541f54-964c-4b93-a605-435450d3a296"/>
    <xsd:import namespace="b1cbd802-27c2-4bf7-937d-29fa16864377"/>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41f54-964c-4b93-a605-435450d3a2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1cbd802-27c2-4bf7-937d-29fa16864377"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4DB1B2-6CFA-466B-AA1E-BF6F5ACBC2B1}">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b1cbd802-27c2-4bf7-937d-29fa16864377"/>
    <ds:schemaRef ds:uri="cc541f54-964c-4b93-a605-435450d3a296"/>
    <ds:schemaRef ds:uri="http://www.w3.org/XML/1998/namespace"/>
  </ds:schemaRefs>
</ds:datastoreItem>
</file>

<file path=customXml/itemProps2.xml><?xml version="1.0" encoding="utf-8"?>
<ds:datastoreItem xmlns:ds="http://schemas.openxmlformats.org/officeDocument/2006/customXml" ds:itemID="{3340EEC9-025F-4157-A19E-5ADB776609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541f54-964c-4b93-a605-435450d3a296"/>
    <ds:schemaRef ds:uri="b1cbd802-27c2-4bf7-937d-29fa168643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A34FC7-3CDE-4326-B82A-F9C600545C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Apothecary.thmx</Template>
  <TotalTime>440</TotalTime>
  <Words>2326</Words>
  <Application>Microsoft Office PowerPoint</Application>
  <PresentationFormat>On-screen Show (4:3)</PresentationFormat>
  <Paragraphs>230</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 Antiqua</vt:lpstr>
      <vt:lpstr>Bradley Hand ITC</vt:lpstr>
      <vt:lpstr>Calibri</vt:lpstr>
      <vt:lpstr>Century Gothic</vt:lpstr>
      <vt:lpstr>Apothecary</vt:lpstr>
      <vt:lpstr>     Government Relations: 2017 Session Review</vt:lpstr>
      <vt:lpstr>Government relations  Committee Report</vt:lpstr>
      <vt:lpstr>Government relations  Committee Overview</vt:lpstr>
      <vt:lpstr>2017 IDD Bill Highlights</vt:lpstr>
      <vt:lpstr>HB17-1045 Extend Home Care allowance Grant program</vt:lpstr>
      <vt:lpstr>HB17-1087 office of public guardianship pilot program</vt:lpstr>
      <vt:lpstr>HB17-1276 Restrict restraint on public school students</vt:lpstr>
      <vt:lpstr>Hb17-1284 data system check for employees serving at-risk adults</vt:lpstr>
      <vt:lpstr>SB17-011 Study Transportation Access For People With Disabilities</vt:lpstr>
      <vt:lpstr>SB17-287 sustainability of rural colorado</vt:lpstr>
      <vt:lpstr>Hb17-1343 implement conflict-free case management</vt:lpstr>
      <vt:lpstr>Hb17-1343 implement conflict-free case management</vt:lpstr>
      <vt:lpstr>Hb17-1343 implement conflict-free case management</vt:lpstr>
      <vt:lpstr>Hb17-1343 implement conflict-free case management</vt:lpstr>
      <vt:lpstr>Potential Bills in 2018 Session…</vt:lpstr>
      <vt:lpstr>Alliance’s focus</vt:lpstr>
      <vt:lpstr>Political Landscape &amp;                 State Budget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Relations: 2016 Session Review</dc:title>
  <dc:creator>Lauren Snyder</dc:creator>
  <cp:lastModifiedBy>Emma Hudson</cp:lastModifiedBy>
  <cp:revision>49</cp:revision>
  <dcterms:created xsi:type="dcterms:W3CDTF">2016-06-03T18:00:00Z</dcterms:created>
  <dcterms:modified xsi:type="dcterms:W3CDTF">2017-06-20T17:47:25Z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0x010100FBE555136D0EAA429927FD901CA57989</vt:lpwstr>
  </property>
</Properties>
</file>