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notesMasterIdLst>
    <p:notesMasterId r:id="rId11"/>
  </p:notesMasterIdLst>
  <p:sldIdLst>
    <p:sldId id="256" r:id="rId5"/>
    <p:sldId id="257" r:id="rId6"/>
    <p:sldId id="262" r:id="rId7"/>
    <p:sldId id="261" r:id="rId8"/>
    <p:sldId id="264" r:id="rId9"/>
    <p:sldId id="265" r:id="rId10"/>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9D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8013" autoAdjust="0"/>
    <p:restoredTop sz="94660"/>
  </p:normalViewPr>
  <p:slideViewPr>
    <p:cSldViewPr snapToGrid="0">
      <p:cViewPr varScale="1">
        <p:scale>
          <a:sx n="58" d="100"/>
          <a:sy n="58" d="100"/>
        </p:scale>
        <p:origin x="78" y="126"/>
      </p:cViewPr>
      <p:guideLst/>
    </p:cSldViewPr>
  </p:slideViewPr>
  <p:notesTextViewPr>
    <p:cViewPr>
      <p:scale>
        <a:sx n="1" d="1"/>
        <a:sy n="1" d="1"/>
      </p:scale>
      <p:origin x="0" y="0"/>
    </p:cViewPr>
  </p:notesTextViewPr>
  <p:notesViewPr>
    <p:cSldViewPr snapToGrid="0">
      <p:cViewPr varScale="1">
        <p:scale>
          <a:sx n="83" d="100"/>
          <a:sy n="83" d="100"/>
        </p:scale>
        <p:origin x="315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1C78F2A5-91E8-4022-83B1-8601CCFBCD28}" type="datetimeFigureOut">
              <a:rPr lang="en-US" smtClean="0"/>
              <a:t>6/25/2015</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6AEBC73C-1929-4F20-B091-D07E7931DD03}" type="slidenum">
              <a:rPr lang="en-US" smtClean="0"/>
              <a:t>‹#›</a:t>
            </a:fld>
            <a:endParaRPr lang="en-US"/>
          </a:p>
        </p:txBody>
      </p:sp>
    </p:spTree>
    <p:extLst>
      <p:ext uri="{BB962C8B-B14F-4D97-AF65-F5344CB8AC3E}">
        <p14:creationId xmlns:p14="http://schemas.microsoft.com/office/powerpoint/2010/main" val="3119055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600" dirty="0" smtClean="0"/>
              <a:t>My name is Gayle Gross and I’d like to talk with you about making your business the one that people remember. Face it, there are many businesses that do what you do. There are three principles we learn at an early age. They are respect, maintaining a positive focus and clear communication. You may remember them as: </a:t>
            </a:r>
          </a:p>
          <a:p>
            <a:endParaRPr lang="en-US" sz="600" dirty="0" smtClean="0"/>
          </a:p>
          <a:p>
            <a:r>
              <a:rPr lang="en-US" sz="600" dirty="0" smtClean="0"/>
              <a:t>1 ) do unto others as you would have them do unto you; </a:t>
            </a:r>
          </a:p>
          <a:p>
            <a:endParaRPr lang="en-US" sz="600" dirty="0" smtClean="0"/>
          </a:p>
          <a:p>
            <a:r>
              <a:rPr lang="en-US" sz="600" dirty="0" smtClean="0"/>
              <a:t>2 ) look on the bright side: </a:t>
            </a:r>
          </a:p>
          <a:p>
            <a:endParaRPr lang="en-US" sz="600" dirty="0" smtClean="0"/>
          </a:p>
          <a:p>
            <a:r>
              <a:rPr lang="en-US" sz="600" dirty="0" smtClean="0"/>
              <a:t>3 ) and never talk with your mouth full.</a:t>
            </a:r>
          </a:p>
          <a:p>
            <a:endParaRPr lang="en-US" sz="600" dirty="0" smtClean="0"/>
          </a:p>
          <a:p>
            <a:r>
              <a:rPr lang="en-US" sz="600" dirty="0" smtClean="0"/>
              <a:t>Before we dig deeper into this subject I’d like to introduce you to Josh Thomas, he is Mosaic in Colorado Springs’ Quality Assurance Coordinator. We go down this path with respect – introducing Josh to you,  A positive focus – how many of you know you’ll walk out of here learning more about Josh and I (everyone raises their hand). Do you know more about me? Not yet, but Josh will reciprocate….Gayle Gross is the Community Relations Manager in Colorado Springs.</a:t>
            </a:r>
          </a:p>
          <a:p>
            <a:endParaRPr lang="en-US" sz="600" dirty="0" smtClean="0"/>
          </a:p>
          <a:p>
            <a:r>
              <a:rPr lang="en-US" sz="600" dirty="0" smtClean="0"/>
              <a:t>When we focus on respect, the positive side of things and clear communication, we move success to a new level. To put this into perspective, if you learned the value of creating relationships at an early age you were never the last one picked in gym class even though you were the worst player. Right? </a:t>
            </a:r>
          </a:p>
          <a:p>
            <a:endParaRPr lang="en-US" sz="600" dirty="0" smtClean="0"/>
          </a:p>
          <a:p>
            <a:r>
              <a:rPr lang="en-US" sz="600" dirty="0" smtClean="0"/>
              <a:t>What would you do if you walked into work on Monday morning to find your office door locked and your key not working? I am going to suggest three solutions, please raise your hand for the one, which best fits you. </a:t>
            </a:r>
          </a:p>
          <a:p>
            <a:endParaRPr lang="en-US" sz="600" dirty="0" smtClean="0"/>
          </a:p>
          <a:p>
            <a:r>
              <a:rPr lang="en-US" sz="600" dirty="0" smtClean="0"/>
              <a:t> How many of you would turn the knob on the door, shake your head because it’s locked and then go home...realizing it’s Sunday?</a:t>
            </a:r>
          </a:p>
          <a:p>
            <a:endParaRPr lang="en-US" sz="600" dirty="0" smtClean="0"/>
          </a:p>
          <a:p>
            <a:r>
              <a:rPr lang="en-US" sz="600" dirty="0" smtClean="0"/>
              <a:t> How many of you would contact your boss via text or email on your smartphone?(text) Hey man what’s going on? I can’t get into my office.</a:t>
            </a:r>
          </a:p>
          <a:p>
            <a:endParaRPr lang="en-US" sz="600" dirty="0" smtClean="0"/>
          </a:p>
          <a:p>
            <a:r>
              <a:rPr lang="en-US" sz="600" dirty="0" smtClean="0"/>
              <a:t> If you haven’t already raised you hand this is the last option. Are you ready? It’s the one you have to do…and I’m going to respect you for it. I’m going to put a positive spin on it. The door is locked so you decide to bust the door down because you’re wearing your vintage sweater with shoulder pads. Nice, right?</a:t>
            </a:r>
          </a:p>
          <a:p>
            <a:endParaRPr lang="en-US" sz="600" dirty="0" smtClean="0"/>
          </a:p>
          <a:p>
            <a:r>
              <a:rPr lang="en-US" sz="600" dirty="0" smtClean="0"/>
              <a:t>I am obviously joking about the three options but in truth, what you decide to do will depend a lot on what happened to you before you even reached your office door. </a:t>
            </a:r>
          </a:p>
          <a:p>
            <a:endParaRPr lang="en-US" sz="600" dirty="0" smtClean="0"/>
          </a:p>
          <a:p>
            <a:r>
              <a:rPr lang="en-US" sz="600" dirty="0" smtClean="0"/>
              <a:t> It’s the relationship with your family...as you said good bye to your spouse and children that morning, </a:t>
            </a:r>
          </a:p>
          <a:p>
            <a:endParaRPr lang="en-US" sz="600" dirty="0" smtClean="0"/>
          </a:p>
          <a:p>
            <a:r>
              <a:rPr lang="en-US" sz="600" dirty="0" smtClean="0"/>
              <a:t> the drive to work…and the guy in the black Mercedes who pulled out in front of you, cut you off, and then drove as slow as molasses in wintertime. </a:t>
            </a:r>
          </a:p>
          <a:p>
            <a:endParaRPr lang="en-US" sz="600" dirty="0" smtClean="0"/>
          </a:p>
          <a:p>
            <a:r>
              <a:rPr lang="en-US" sz="600" dirty="0" smtClean="0"/>
              <a:t> It’s the communication that happens before, during, and after an incident that makes a difference. What you do about the locked door depends on previous relationships/experiences and how you handled them.</a:t>
            </a:r>
          </a:p>
          <a:p>
            <a:endParaRPr lang="en-US" sz="600" dirty="0" smtClean="0"/>
          </a:p>
          <a:p>
            <a:r>
              <a:rPr lang="en-US" sz="600" dirty="0" smtClean="0"/>
              <a:t>Do you believe me? Relationships make a difference. They make a huge difference when it comes to marketing.</a:t>
            </a:r>
          </a:p>
          <a:p>
            <a:endParaRPr lang="en-US" sz="600" dirty="0" smtClean="0"/>
          </a:p>
          <a:p>
            <a:r>
              <a:rPr lang="en-US" sz="600" dirty="0" smtClean="0"/>
              <a:t> For those of you who raised your hand and went back home because you realized it’s Sunday…praise the Lord, you’re working too hard. Thou shalt have a day off.</a:t>
            </a:r>
          </a:p>
          <a:p>
            <a:endParaRPr lang="en-US" sz="600" dirty="0" smtClean="0"/>
          </a:p>
          <a:p>
            <a:r>
              <a:rPr lang="en-US" sz="600" dirty="0" smtClean="0"/>
              <a:t> For those of you who raised your hand because you’ll connect with your boss via text or email…make sure you look up at the nameplate on the door…to be sure the office your breaking into really is yours before you push send? </a:t>
            </a:r>
          </a:p>
          <a:p>
            <a:endParaRPr lang="en-US" sz="600" dirty="0" smtClean="0"/>
          </a:p>
          <a:p>
            <a:r>
              <a:rPr lang="en-US" sz="600" dirty="0" smtClean="0"/>
              <a:t> For those of you who are getting ready to break the barrier, in this case – the door, it’s a little aggressive but it does get you inside. And, since I communicated it was the final option and you had to take it, your choice to respect my decision will probably determine if I help you pay to get the door fixed. Chances are I am going to like you for going the extra mile. I will trust you to get the tough jobs done. And, I am going to know you a little better, like, you have a great wardrobe of vintage sweaters that I may want to borrow.</a:t>
            </a:r>
          </a:p>
          <a:p>
            <a:endParaRPr lang="en-US" sz="900" dirty="0" smtClean="0"/>
          </a:p>
        </p:txBody>
      </p:sp>
      <p:sp>
        <p:nvSpPr>
          <p:cNvPr id="4" name="Slide Number Placeholder 3"/>
          <p:cNvSpPr>
            <a:spLocks noGrp="1"/>
          </p:cNvSpPr>
          <p:nvPr>
            <p:ph type="sldNum" sz="quarter" idx="10"/>
          </p:nvPr>
        </p:nvSpPr>
        <p:spPr/>
        <p:txBody>
          <a:bodyPr/>
          <a:lstStyle/>
          <a:p>
            <a:fld id="{6AEBC73C-1929-4F20-B091-D07E7931DD03}" type="slidenum">
              <a:rPr lang="en-US" smtClean="0"/>
              <a:t>1</a:t>
            </a:fld>
            <a:endParaRPr lang="en-US"/>
          </a:p>
        </p:txBody>
      </p:sp>
    </p:spTree>
    <p:extLst>
      <p:ext uri="{BB962C8B-B14F-4D97-AF65-F5344CB8AC3E}">
        <p14:creationId xmlns:p14="http://schemas.microsoft.com/office/powerpoint/2010/main" val="3180689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 you know that listing something as natural is the best way to market a product?</a:t>
            </a:r>
          </a:p>
          <a:p>
            <a:endParaRPr lang="en-US" dirty="0"/>
          </a:p>
          <a:p>
            <a:r>
              <a:rPr lang="en-US" dirty="0" smtClean="0"/>
              <a:t>The FDA has not developed a definition for “natural” but believe </a:t>
            </a:r>
            <a:r>
              <a:rPr lang="en-US" dirty="0" err="1" smtClean="0"/>
              <a:t>believe</a:t>
            </a:r>
            <a:r>
              <a:rPr lang="en-US" dirty="0" smtClean="0"/>
              <a:t> it means things are of the earth, organic, good for you. You could label your product as natural and get away with it. </a:t>
            </a:r>
          </a:p>
          <a:p>
            <a:endParaRPr lang="en-US" dirty="0"/>
          </a:p>
          <a:p>
            <a:r>
              <a:rPr lang="en-US" dirty="0" smtClean="0"/>
              <a:t>The only thing 100% natural is you. SO – BE YOU. Let people know you. Make marketing about the relationships you build. They are so important to the process because people do business with people they know, like and trust.</a:t>
            </a:r>
            <a:endParaRPr lang="en-US" dirty="0"/>
          </a:p>
        </p:txBody>
      </p:sp>
      <p:sp>
        <p:nvSpPr>
          <p:cNvPr id="4" name="Slide Number Placeholder 3"/>
          <p:cNvSpPr>
            <a:spLocks noGrp="1"/>
          </p:cNvSpPr>
          <p:nvPr>
            <p:ph type="sldNum" sz="quarter" idx="10"/>
          </p:nvPr>
        </p:nvSpPr>
        <p:spPr/>
        <p:txBody>
          <a:bodyPr/>
          <a:lstStyle/>
          <a:p>
            <a:fld id="{6AEBC73C-1929-4F20-B091-D07E7931DD03}" type="slidenum">
              <a:rPr lang="en-US" smtClean="0"/>
              <a:t>2</a:t>
            </a:fld>
            <a:endParaRPr lang="en-US"/>
          </a:p>
        </p:txBody>
      </p:sp>
    </p:spTree>
    <p:extLst>
      <p:ext uri="{BB962C8B-B14F-4D97-AF65-F5344CB8AC3E}">
        <p14:creationId xmlns:p14="http://schemas.microsoft.com/office/powerpoint/2010/main" val="529891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you heard of FORM?</a:t>
            </a:r>
          </a:p>
          <a:p>
            <a:endParaRPr lang="en-US" dirty="0"/>
          </a:p>
          <a:p>
            <a:r>
              <a:rPr lang="en-US" dirty="0" smtClean="0"/>
              <a:t>You can use FORM to build relationships. </a:t>
            </a:r>
          </a:p>
          <a:p>
            <a:endParaRPr lang="en-US" dirty="0"/>
          </a:p>
          <a:p>
            <a:r>
              <a:rPr lang="en-US" dirty="0" smtClean="0"/>
              <a:t>F – stands for family</a:t>
            </a:r>
          </a:p>
          <a:p>
            <a:r>
              <a:rPr lang="en-US" dirty="0" smtClean="0"/>
              <a:t>O – stands for occupation</a:t>
            </a:r>
          </a:p>
          <a:p>
            <a:r>
              <a:rPr lang="en-US" dirty="0" smtClean="0"/>
              <a:t>R – stands for recreation</a:t>
            </a:r>
          </a:p>
          <a:p>
            <a:r>
              <a:rPr lang="en-US" dirty="0" smtClean="0"/>
              <a:t>M – stands for message</a:t>
            </a:r>
          </a:p>
          <a:p>
            <a:endParaRPr lang="en-US" dirty="0"/>
          </a:p>
          <a:p>
            <a:r>
              <a:rPr lang="en-US" dirty="0" smtClean="0"/>
              <a:t>Before you ever get to the message at hand…get to know the person you’re with. Ask about their family, occupation, and recreation.</a:t>
            </a:r>
          </a:p>
          <a:p>
            <a:endParaRPr lang="en-US" dirty="0"/>
          </a:p>
          <a:p>
            <a:r>
              <a:rPr lang="en-US" dirty="0" smtClean="0"/>
              <a:t>Gayle and Josh role play this process.</a:t>
            </a:r>
          </a:p>
        </p:txBody>
      </p:sp>
      <p:sp>
        <p:nvSpPr>
          <p:cNvPr id="4" name="Slide Number Placeholder 3"/>
          <p:cNvSpPr>
            <a:spLocks noGrp="1"/>
          </p:cNvSpPr>
          <p:nvPr>
            <p:ph type="sldNum" sz="quarter" idx="10"/>
          </p:nvPr>
        </p:nvSpPr>
        <p:spPr/>
        <p:txBody>
          <a:bodyPr/>
          <a:lstStyle/>
          <a:p>
            <a:fld id="{6AEBC73C-1929-4F20-B091-D07E7931DD03}" type="slidenum">
              <a:rPr lang="en-US" smtClean="0"/>
              <a:t>3</a:t>
            </a:fld>
            <a:endParaRPr lang="en-US"/>
          </a:p>
        </p:txBody>
      </p:sp>
    </p:spTree>
    <p:extLst>
      <p:ext uri="{BB962C8B-B14F-4D97-AF65-F5344CB8AC3E}">
        <p14:creationId xmlns:p14="http://schemas.microsoft.com/office/powerpoint/2010/main" val="351125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 out copies  of values and the challenge slides.</a:t>
            </a:r>
          </a:p>
          <a:p>
            <a:endParaRPr lang="en-US" dirty="0"/>
          </a:p>
          <a:p>
            <a:r>
              <a:rPr lang="en-US" dirty="0" smtClean="0"/>
              <a:t>When you know and understand your values you can also understand what values you like in another person. It’s easy to find the values that overlap when you go through the FORM process. It is important to interact in conversations. Reciprocate when a person asks you a question. (role played)</a:t>
            </a:r>
          </a:p>
          <a:p>
            <a:endParaRPr lang="en-US" dirty="0"/>
          </a:p>
          <a:p>
            <a:r>
              <a:rPr lang="en-US" dirty="0" smtClean="0"/>
              <a:t>Give 2 – 3 minutes for people to list their values.</a:t>
            </a:r>
          </a:p>
          <a:p>
            <a:endParaRPr lang="en-US" dirty="0"/>
          </a:p>
          <a:p>
            <a:endParaRPr lang="en-US" dirty="0"/>
          </a:p>
        </p:txBody>
      </p:sp>
      <p:sp>
        <p:nvSpPr>
          <p:cNvPr id="4" name="Slide Number Placeholder 3"/>
          <p:cNvSpPr>
            <a:spLocks noGrp="1"/>
          </p:cNvSpPr>
          <p:nvPr>
            <p:ph type="sldNum" sz="quarter" idx="10"/>
          </p:nvPr>
        </p:nvSpPr>
        <p:spPr/>
        <p:txBody>
          <a:bodyPr/>
          <a:lstStyle/>
          <a:p>
            <a:fld id="{6AEBC73C-1929-4F20-B091-D07E7931DD03}" type="slidenum">
              <a:rPr lang="en-US" smtClean="0"/>
              <a:t>4</a:t>
            </a:fld>
            <a:endParaRPr lang="en-US"/>
          </a:p>
        </p:txBody>
      </p:sp>
    </p:spTree>
    <p:extLst>
      <p:ext uri="{BB962C8B-B14F-4D97-AF65-F5344CB8AC3E}">
        <p14:creationId xmlns:p14="http://schemas.microsoft.com/office/powerpoint/2010/main" val="876595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Every organization has some challenges they feel are a burden when it comes to marketing themselves in their community. What do you feel yours are?</a:t>
            </a:r>
          </a:p>
          <a:p>
            <a:endParaRPr lang="en-US" sz="1050" dirty="0"/>
          </a:p>
          <a:p>
            <a:r>
              <a:rPr lang="en-US" sz="1050" dirty="0" smtClean="0"/>
              <a:t>Example: Colorado Springs has over 2000 non-profits. When it comes to recognition and fundraising we are up against the others. That would be a challenge for Mosaic in Colorado Springs.</a:t>
            </a:r>
          </a:p>
          <a:p>
            <a:endParaRPr lang="en-US" sz="1050" dirty="0"/>
          </a:p>
          <a:p>
            <a:r>
              <a:rPr lang="en-US" sz="1050" dirty="0" smtClean="0"/>
              <a:t>Give 3 - 4 minutes for writing down challenges.</a:t>
            </a:r>
          </a:p>
          <a:p>
            <a:endParaRPr lang="en-US" sz="1050" dirty="0"/>
          </a:p>
          <a:p>
            <a:r>
              <a:rPr lang="en-US" sz="1050" dirty="0" smtClean="0"/>
              <a:t>Explanation of how follow up makes or breaks a relationship. Usually three contacts within one week is good. Could be email, followed up with phone call, followed by note or personal visit.</a:t>
            </a:r>
          </a:p>
          <a:p>
            <a:endParaRPr lang="en-US" sz="1050" dirty="0"/>
          </a:p>
          <a:p>
            <a:r>
              <a:rPr lang="en-US" sz="1050" dirty="0" smtClean="0"/>
              <a:t>Each person finds a partner they do not know. Go through FORM to learn about each other (5 minutes). Collect each other’s contact information. </a:t>
            </a:r>
            <a:endParaRPr lang="en-US" sz="1050" dirty="0"/>
          </a:p>
          <a:p>
            <a:endParaRPr lang="en-US" sz="1050" dirty="0" smtClean="0"/>
          </a:p>
          <a:p>
            <a:r>
              <a:rPr lang="en-US" sz="1050" dirty="0" smtClean="0"/>
              <a:t>Explain about Gayle and Josh follow up with individuals within 7 to 10 days. Then follow up to whole group within two to three weeks for analysis of how the relationship building exercise worked.</a:t>
            </a:r>
          </a:p>
          <a:p>
            <a:endParaRPr lang="en-US" sz="1050" dirty="0"/>
          </a:p>
          <a:p>
            <a:r>
              <a:rPr lang="en-US" sz="1050" dirty="0" smtClean="0"/>
              <a:t>Each team (partners of two) help each other list a positive solution to their challenges. Agree to follow up with each other.</a:t>
            </a:r>
          </a:p>
          <a:p>
            <a:endParaRPr lang="en-US" sz="1050" dirty="0"/>
          </a:p>
          <a:p>
            <a:r>
              <a:rPr lang="en-US" sz="1050" dirty="0" smtClean="0"/>
              <a:t>Bring group’s attention together by listing values on the flip chart. This is so each person knew where others (partner in exercise) find value. Creating common ground.</a:t>
            </a:r>
            <a:endParaRPr lang="en-US" sz="1050" dirty="0"/>
          </a:p>
        </p:txBody>
      </p:sp>
      <p:sp>
        <p:nvSpPr>
          <p:cNvPr id="4" name="Slide Number Placeholder 3"/>
          <p:cNvSpPr>
            <a:spLocks noGrp="1"/>
          </p:cNvSpPr>
          <p:nvPr>
            <p:ph type="sldNum" sz="quarter" idx="10"/>
          </p:nvPr>
        </p:nvSpPr>
        <p:spPr/>
        <p:txBody>
          <a:bodyPr/>
          <a:lstStyle/>
          <a:p>
            <a:fld id="{6AEBC73C-1929-4F20-B091-D07E7931DD03}" type="slidenum">
              <a:rPr lang="en-US" smtClean="0"/>
              <a:t>5</a:t>
            </a:fld>
            <a:endParaRPr lang="en-US"/>
          </a:p>
        </p:txBody>
      </p:sp>
    </p:spTree>
    <p:extLst>
      <p:ext uri="{BB962C8B-B14F-4D97-AF65-F5344CB8AC3E}">
        <p14:creationId xmlns:p14="http://schemas.microsoft.com/office/powerpoint/2010/main" val="62636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Wrap up by reiterating how respect, positive attitude and clear communication has helped the group in the room come together. Great networking as you learned more about your partner. Encourage connecting after the session. Remind of follow up by Gayle and Josh.</a:t>
            </a:r>
          </a:p>
          <a:p>
            <a:endParaRPr lang="en-US" dirty="0"/>
          </a:p>
          <a:p>
            <a:r>
              <a:rPr lang="en-US" smtClean="0"/>
              <a:t>Questions?</a:t>
            </a:r>
            <a:endParaRPr lang="en-US"/>
          </a:p>
        </p:txBody>
      </p:sp>
      <p:sp>
        <p:nvSpPr>
          <p:cNvPr id="4" name="Slide Number Placeholder 3"/>
          <p:cNvSpPr>
            <a:spLocks noGrp="1"/>
          </p:cNvSpPr>
          <p:nvPr>
            <p:ph type="sldNum" sz="quarter" idx="10"/>
          </p:nvPr>
        </p:nvSpPr>
        <p:spPr/>
        <p:txBody>
          <a:bodyPr/>
          <a:lstStyle/>
          <a:p>
            <a:fld id="{6AEBC73C-1929-4F20-B091-D07E7931DD03}" type="slidenum">
              <a:rPr lang="en-US" smtClean="0"/>
              <a:t>6</a:t>
            </a:fld>
            <a:endParaRPr lang="en-US"/>
          </a:p>
        </p:txBody>
      </p:sp>
    </p:spTree>
    <p:extLst>
      <p:ext uri="{BB962C8B-B14F-4D97-AF65-F5344CB8AC3E}">
        <p14:creationId xmlns:p14="http://schemas.microsoft.com/office/powerpoint/2010/main" val="3275835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1FA1F4C-D0D9-4DE4-B10C-EB90CF1979CD}"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91997-6908-4331-82C0-5EA46E399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0090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A1F4C-D0D9-4DE4-B10C-EB90CF1979CD}"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91997-6908-4331-82C0-5EA46E399A7A}" type="slidenum">
              <a:rPr lang="en-US" smtClean="0"/>
              <a:t>‹#›</a:t>
            </a:fld>
            <a:endParaRPr lang="en-US"/>
          </a:p>
        </p:txBody>
      </p:sp>
    </p:spTree>
    <p:extLst>
      <p:ext uri="{BB962C8B-B14F-4D97-AF65-F5344CB8AC3E}">
        <p14:creationId xmlns:p14="http://schemas.microsoft.com/office/powerpoint/2010/main" val="150563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A1F4C-D0D9-4DE4-B10C-EB90CF1979CD}"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91997-6908-4331-82C0-5EA46E399A7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8075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A1F4C-D0D9-4DE4-B10C-EB90CF1979CD}"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91997-6908-4331-82C0-5EA46E399A7A}" type="slidenum">
              <a:rPr lang="en-US" smtClean="0"/>
              <a:t>‹#›</a:t>
            </a:fld>
            <a:endParaRPr lang="en-US"/>
          </a:p>
        </p:txBody>
      </p:sp>
    </p:spTree>
    <p:extLst>
      <p:ext uri="{BB962C8B-B14F-4D97-AF65-F5344CB8AC3E}">
        <p14:creationId xmlns:p14="http://schemas.microsoft.com/office/powerpoint/2010/main" val="3775926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A1F4C-D0D9-4DE4-B10C-EB90CF1979CD}" type="datetimeFigureOut">
              <a:rPr lang="en-US" smtClean="0"/>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291997-6908-4331-82C0-5EA46E399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642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FA1F4C-D0D9-4DE4-B10C-EB90CF1979CD}" type="datetimeFigureOut">
              <a:rPr lang="en-US" smtClean="0"/>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291997-6908-4331-82C0-5EA46E399A7A}" type="slidenum">
              <a:rPr lang="en-US" smtClean="0"/>
              <a:t>‹#›</a:t>
            </a:fld>
            <a:endParaRPr lang="en-US"/>
          </a:p>
        </p:txBody>
      </p:sp>
    </p:spTree>
    <p:extLst>
      <p:ext uri="{BB962C8B-B14F-4D97-AF65-F5344CB8AC3E}">
        <p14:creationId xmlns:p14="http://schemas.microsoft.com/office/powerpoint/2010/main" val="426941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FA1F4C-D0D9-4DE4-B10C-EB90CF1979CD}" type="datetimeFigureOut">
              <a:rPr lang="en-US" smtClean="0"/>
              <a:t>6/25/2015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291997-6908-4331-82C0-5EA46E399A7A}" type="slidenum">
              <a:rPr lang="en-US" smtClean="0"/>
              <a:t>‹#›</a:t>
            </a:fld>
            <a:endParaRPr lang="en-US"/>
          </a:p>
        </p:txBody>
      </p:sp>
    </p:spTree>
    <p:extLst>
      <p:ext uri="{BB962C8B-B14F-4D97-AF65-F5344CB8AC3E}">
        <p14:creationId xmlns:p14="http://schemas.microsoft.com/office/powerpoint/2010/main" val="3323089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FA1F4C-D0D9-4DE4-B10C-EB90CF1979CD}" type="datetimeFigureOut">
              <a:rPr lang="en-US" smtClean="0"/>
              <a:t>6/25/2015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291997-6908-4331-82C0-5EA46E399A7A}" type="slidenum">
              <a:rPr lang="en-US" smtClean="0"/>
              <a:t>‹#›</a:t>
            </a:fld>
            <a:endParaRPr lang="en-US"/>
          </a:p>
        </p:txBody>
      </p:sp>
    </p:spTree>
    <p:extLst>
      <p:ext uri="{BB962C8B-B14F-4D97-AF65-F5344CB8AC3E}">
        <p14:creationId xmlns:p14="http://schemas.microsoft.com/office/powerpoint/2010/main" val="317723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A1F4C-D0D9-4DE4-B10C-EB90CF1979CD}" type="datetimeFigureOut">
              <a:rPr lang="en-US" smtClean="0"/>
              <a:t>6/25/2015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291997-6908-4331-82C0-5EA46E399A7A}" type="slidenum">
              <a:rPr lang="en-US" smtClean="0"/>
              <a:t>‹#›</a:t>
            </a:fld>
            <a:endParaRPr lang="en-US"/>
          </a:p>
        </p:txBody>
      </p:sp>
    </p:spTree>
    <p:extLst>
      <p:ext uri="{BB962C8B-B14F-4D97-AF65-F5344CB8AC3E}">
        <p14:creationId xmlns:p14="http://schemas.microsoft.com/office/powerpoint/2010/main" val="3734641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A1F4C-D0D9-4DE4-B10C-EB90CF1979CD}" type="datetimeFigureOut">
              <a:rPr lang="en-US" smtClean="0"/>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291997-6908-4331-82C0-5EA46E399A7A}" type="slidenum">
              <a:rPr lang="en-US" smtClean="0"/>
              <a:t>‹#›</a:t>
            </a:fld>
            <a:endParaRPr lang="en-US"/>
          </a:p>
        </p:txBody>
      </p:sp>
    </p:spTree>
    <p:extLst>
      <p:ext uri="{BB962C8B-B14F-4D97-AF65-F5344CB8AC3E}">
        <p14:creationId xmlns:p14="http://schemas.microsoft.com/office/powerpoint/2010/main" val="269167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A1F4C-D0D9-4DE4-B10C-EB90CF1979CD}" type="datetimeFigureOut">
              <a:rPr lang="en-US" smtClean="0"/>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291997-6908-4331-82C0-5EA46E399A7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9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1FA1F4C-D0D9-4DE4-B10C-EB90CF1979CD}" type="datetimeFigureOut">
              <a:rPr lang="en-US" smtClean="0"/>
              <a:t>6/25/2015</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B291997-6908-4331-82C0-5EA46E399A7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59989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090" y="4960137"/>
            <a:ext cx="7772400" cy="1463040"/>
          </a:xfrm>
        </p:spPr>
        <p:txBody>
          <a:bodyPr/>
          <a:lstStyle/>
          <a:p>
            <a:r>
              <a:rPr lang="en-US" dirty="0" smtClean="0">
                <a:latin typeface="+mn-lt"/>
              </a:rPr>
              <a:t>Marketing Au </a:t>
            </a:r>
            <a:r>
              <a:rPr lang="en-US" dirty="0" smtClean="0">
                <a:solidFill>
                  <a:srgbClr val="139D1A"/>
                </a:solidFill>
                <a:latin typeface="Aharoni" panose="02010803020104030203" pitchFamily="2" charset="-79"/>
                <a:cs typeface="Aharoni" panose="02010803020104030203" pitchFamily="2" charset="-79"/>
              </a:rPr>
              <a:t>Naturel</a:t>
            </a:r>
            <a:endParaRPr lang="en-US" dirty="0">
              <a:solidFill>
                <a:srgbClr val="139D1A"/>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normAutofit fontScale="85000" lnSpcReduction="20000"/>
          </a:bodyPr>
          <a:lstStyle/>
          <a:p>
            <a:r>
              <a:rPr lang="en-US" sz="1900" dirty="0" smtClean="0"/>
              <a:t>Gayle Gross</a:t>
            </a:r>
            <a:r>
              <a:rPr lang="en-US" sz="1600" dirty="0" smtClean="0"/>
              <a:t> </a:t>
            </a:r>
          </a:p>
          <a:p>
            <a:r>
              <a:rPr lang="en-US" sz="1600" dirty="0" smtClean="0"/>
              <a:t>Community Relations Manager, Mosaic in Colorado Springs</a:t>
            </a:r>
          </a:p>
          <a:p>
            <a:endParaRPr lang="en-US" sz="1600" dirty="0"/>
          </a:p>
          <a:p>
            <a:r>
              <a:rPr lang="en-US" sz="1900" dirty="0" smtClean="0"/>
              <a:t>Josh Thomas</a:t>
            </a:r>
            <a:endParaRPr lang="en-US" sz="1600" dirty="0"/>
          </a:p>
          <a:p>
            <a:r>
              <a:rPr lang="en-US" sz="1600" dirty="0" smtClean="0"/>
              <a:t>Quality Assurance Coordinator, Mosaic in Colorado Springs</a:t>
            </a:r>
          </a:p>
        </p:txBody>
      </p:sp>
    </p:spTree>
    <p:extLst>
      <p:ext uri="{BB962C8B-B14F-4D97-AF65-F5344CB8AC3E}">
        <p14:creationId xmlns:p14="http://schemas.microsoft.com/office/powerpoint/2010/main" val="180158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solidFill>
                  <a:srgbClr val="139D1A"/>
                </a:solidFill>
              </a:rPr>
              <a:t>Natural</a:t>
            </a:r>
            <a:r>
              <a:rPr lang="en-US" dirty="0" smtClean="0"/>
              <a:t/>
            </a:r>
            <a:br>
              <a:rPr lang="en-US" dirty="0" smtClean="0"/>
            </a:br>
            <a:r>
              <a:rPr lang="en-US" dirty="0"/>
              <a:t/>
            </a:r>
            <a:br>
              <a:rPr lang="en-US" dirty="0"/>
            </a:br>
            <a:endParaRPr lang="en-US" dirty="0"/>
          </a:p>
        </p:txBody>
      </p:sp>
      <p:sp>
        <p:nvSpPr>
          <p:cNvPr id="3" name="TextBox 2"/>
          <p:cNvSpPr txBox="1"/>
          <p:nvPr/>
        </p:nvSpPr>
        <p:spPr>
          <a:xfrm>
            <a:off x="914400" y="2084832"/>
            <a:ext cx="6664581" cy="7540526"/>
          </a:xfrm>
          <a:prstGeom prst="rect">
            <a:avLst/>
          </a:prstGeom>
          <a:noFill/>
        </p:spPr>
        <p:txBody>
          <a:bodyPr wrap="none" rtlCol="0">
            <a:spAutoFit/>
          </a:bodyPr>
          <a:lstStyle/>
          <a:p>
            <a:r>
              <a:rPr lang="en-US" dirty="0" smtClean="0"/>
              <a:t>One of the best ways to market a product is to advertise it as natural. </a:t>
            </a:r>
          </a:p>
          <a:p>
            <a:endParaRPr lang="en-US" dirty="0"/>
          </a:p>
          <a:p>
            <a:r>
              <a:rPr lang="en-US" dirty="0" smtClean="0"/>
              <a:t>The FDA has not developed a definition for the use of the term.</a:t>
            </a:r>
          </a:p>
          <a:p>
            <a:r>
              <a:rPr lang="en-US" dirty="0" smtClean="0"/>
              <a:t>  </a:t>
            </a:r>
            <a:endParaRPr lang="en-US" dirty="0"/>
          </a:p>
          <a:p>
            <a:r>
              <a:rPr lang="en-US" dirty="0" smtClean="0"/>
              <a:t> </a:t>
            </a:r>
            <a:endParaRPr lang="en-US" dirty="0"/>
          </a:p>
          <a:p>
            <a:pPr algn="ctr"/>
            <a:r>
              <a:rPr lang="en-US" sz="4400" dirty="0" smtClean="0">
                <a:effectLst/>
              </a:rPr>
              <a:t>The only thing </a:t>
            </a:r>
          </a:p>
          <a:p>
            <a:pPr algn="ctr"/>
            <a:r>
              <a:rPr lang="en-US" sz="4400" dirty="0" smtClean="0">
                <a:effectLst/>
              </a:rPr>
              <a:t>100% Natural for you </a:t>
            </a:r>
          </a:p>
          <a:p>
            <a:pPr algn="ctr"/>
            <a:r>
              <a:rPr lang="en-US" sz="4400" dirty="0" smtClean="0">
                <a:effectLst/>
              </a:rPr>
              <a:t>is </a:t>
            </a:r>
            <a:r>
              <a:rPr lang="en-US" sz="5400" dirty="0" smtClean="0">
                <a:solidFill>
                  <a:srgbClr val="139D1A"/>
                </a:solidFill>
                <a:effectLst/>
              </a:rPr>
              <a:t>YOU</a:t>
            </a:r>
            <a:r>
              <a:rPr lang="en-US" sz="4400" dirty="0" smtClean="0">
                <a:effectLst/>
              </a:rPr>
              <a:t>.</a:t>
            </a:r>
          </a:p>
          <a:p>
            <a:endParaRPr lang="en-US" dirty="0"/>
          </a:p>
          <a:p>
            <a:endParaRPr lang="en-US" dirty="0" smtClean="0">
              <a:effectLst/>
            </a:endParaRPr>
          </a:p>
          <a:p>
            <a:endParaRPr lang="en-US" dirty="0"/>
          </a:p>
          <a:p>
            <a:endParaRPr lang="en-US" dirty="0" smtClean="0">
              <a:effectLst/>
            </a:endParaRPr>
          </a:p>
          <a:p>
            <a:endParaRPr lang="en-US" dirty="0"/>
          </a:p>
          <a:p>
            <a:endParaRPr lang="en-US" dirty="0" smtClean="0">
              <a:effectLst/>
            </a:endParaRPr>
          </a:p>
          <a:p>
            <a:endParaRPr lang="en-US" dirty="0"/>
          </a:p>
          <a:p>
            <a:endParaRPr lang="en-US" dirty="0" smtClean="0"/>
          </a:p>
          <a:p>
            <a:r>
              <a:rPr lang="en-US" dirty="0" smtClean="0"/>
              <a:t> </a:t>
            </a:r>
          </a:p>
          <a:p>
            <a:endParaRPr lang="en-US" dirty="0"/>
          </a:p>
          <a:p>
            <a:r>
              <a:rPr lang="en-US" dirty="0" smtClean="0"/>
              <a:t>The Natural Effect – by adding natural to your package</a:t>
            </a:r>
          </a:p>
          <a:p>
            <a:endParaRPr lang="en-US" dirty="0"/>
          </a:p>
          <a:p>
            <a:r>
              <a:rPr lang="en-US" dirty="0" err="1" smtClean="0"/>
              <a:t>RespectF.O.R.M</a:t>
            </a:r>
            <a:r>
              <a:rPr lang="en-US" dirty="0" smtClean="0"/>
              <a:t>. – Family, Occupation, Recreation, Message</a:t>
            </a:r>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2327" y="1477643"/>
            <a:ext cx="4008206" cy="4294506"/>
          </a:xfrm>
          <a:prstGeom prst="rect">
            <a:avLst/>
          </a:prstGeom>
        </p:spPr>
      </p:pic>
      <p:sp>
        <p:nvSpPr>
          <p:cNvPr id="8" name="Rectangle 7"/>
          <p:cNvSpPr/>
          <p:nvPr/>
        </p:nvSpPr>
        <p:spPr>
          <a:xfrm>
            <a:off x="7582327" y="5280916"/>
            <a:ext cx="4304873" cy="460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4520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325777"/>
          </a:xfrm>
        </p:spPr>
        <p:txBody>
          <a:bodyPr>
            <a:normAutofit fontScale="90000"/>
          </a:bodyPr>
          <a:lstStyle/>
          <a:p>
            <a:r>
              <a:rPr lang="en-US" dirty="0" smtClean="0"/>
              <a:t/>
            </a:r>
            <a:br>
              <a:rPr lang="en-US" dirty="0" smtClean="0"/>
            </a:br>
            <a:r>
              <a:rPr lang="en-US" dirty="0" smtClean="0"/>
              <a:t/>
            </a:r>
            <a:br>
              <a:rPr lang="en-US" dirty="0" smtClean="0"/>
            </a:br>
            <a:r>
              <a:rPr lang="en-US" dirty="0" smtClean="0"/>
              <a:t>Use </a:t>
            </a:r>
            <a:r>
              <a:rPr lang="en-US" dirty="0" smtClean="0">
                <a:solidFill>
                  <a:srgbClr val="139D1A"/>
                </a:solidFill>
              </a:rPr>
              <a:t>F.O.R.M</a:t>
            </a:r>
            <a:r>
              <a:rPr lang="en-US" dirty="0" smtClean="0"/>
              <a:t/>
            </a:r>
            <a:br>
              <a:rPr lang="en-US" dirty="0" smtClean="0"/>
            </a:br>
            <a:r>
              <a:rPr lang="en-US" dirty="0"/>
              <a:t/>
            </a:r>
            <a:br>
              <a:rPr lang="en-US" dirty="0"/>
            </a:br>
            <a:endParaRPr lang="en-US" dirty="0"/>
          </a:p>
        </p:txBody>
      </p:sp>
      <p:sp>
        <p:nvSpPr>
          <p:cNvPr id="3" name="TextBox 2"/>
          <p:cNvSpPr txBox="1"/>
          <p:nvPr/>
        </p:nvSpPr>
        <p:spPr>
          <a:xfrm>
            <a:off x="914400" y="2084832"/>
            <a:ext cx="5605958" cy="5632311"/>
          </a:xfrm>
          <a:prstGeom prst="rect">
            <a:avLst/>
          </a:prstGeom>
          <a:noFill/>
        </p:spPr>
        <p:txBody>
          <a:bodyPr wrap="none" rtlCol="0">
            <a:spAutoFit/>
          </a:bodyPr>
          <a:lstStyle/>
          <a:p>
            <a:endParaRPr lang="en-US" dirty="0" smtClean="0"/>
          </a:p>
          <a:p>
            <a:r>
              <a:rPr lang="en-US" dirty="0" smtClean="0"/>
              <a:t>What does it mean? </a:t>
            </a:r>
          </a:p>
          <a:p>
            <a:r>
              <a:rPr lang="en-US" dirty="0" smtClean="0"/>
              <a:t>  </a:t>
            </a:r>
          </a:p>
          <a:p>
            <a:r>
              <a:rPr lang="en-US" dirty="0"/>
              <a:t>F</a:t>
            </a:r>
            <a:r>
              <a:rPr lang="en-US" dirty="0" smtClean="0"/>
              <a:t>.) _______________________________</a:t>
            </a:r>
            <a:endParaRPr lang="en-US" dirty="0"/>
          </a:p>
          <a:p>
            <a:endParaRPr lang="en-US" dirty="0"/>
          </a:p>
          <a:p>
            <a:r>
              <a:rPr lang="en-US" dirty="0"/>
              <a:t>O</a:t>
            </a:r>
            <a:r>
              <a:rPr lang="en-US" dirty="0" smtClean="0"/>
              <a:t>.) _______________________________</a:t>
            </a:r>
          </a:p>
          <a:p>
            <a:endParaRPr lang="en-US" dirty="0"/>
          </a:p>
          <a:p>
            <a:r>
              <a:rPr lang="en-US" dirty="0" smtClean="0"/>
              <a:t>R.) _______________________________</a:t>
            </a:r>
          </a:p>
          <a:p>
            <a:endParaRPr lang="en-US" dirty="0" smtClean="0"/>
          </a:p>
          <a:p>
            <a:r>
              <a:rPr lang="en-US" dirty="0" smtClean="0"/>
              <a:t>M.) _______________________________</a:t>
            </a:r>
          </a:p>
          <a:p>
            <a:endParaRPr lang="en-US" dirty="0" smtClean="0">
              <a:effectLst/>
            </a:endParaRPr>
          </a:p>
          <a:p>
            <a:endParaRPr lang="en-US" dirty="0"/>
          </a:p>
          <a:p>
            <a:endParaRPr lang="en-US" dirty="0" smtClean="0">
              <a:effectLst/>
            </a:endParaRPr>
          </a:p>
          <a:p>
            <a:endParaRPr lang="en-US" dirty="0"/>
          </a:p>
          <a:p>
            <a:endParaRPr lang="en-US" dirty="0" smtClean="0">
              <a:effectLst/>
            </a:endParaRPr>
          </a:p>
          <a:p>
            <a:endParaRPr lang="en-US" dirty="0"/>
          </a:p>
          <a:p>
            <a:endParaRPr lang="en-US" dirty="0" smtClean="0"/>
          </a:p>
          <a:p>
            <a:r>
              <a:rPr lang="en-US" dirty="0" smtClean="0"/>
              <a:t> </a:t>
            </a:r>
            <a:endParaRPr lang="en-US" dirty="0"/>
          </a:p>
          <a:p>
            <a:r>
              <a:rPr lang="en-US" dirty="0" err="1" smtClean="0"/>
              <a:t>RespectF.O.R.M</a:t>
            </a:r>
            <a:r>
              <a:rPr lang="en-US" dirty="0" smtClean="0"/>
              <a:t>. – Family, Occupation, Recreation, Message</a:t>
            </a:r>
          </a:p>
          <a:p>
            <a:endParaRPr lang="en-US" dirty="0"/>
          </a:p>
        </p:txBody>
      </p:sp>
      <p:sp>
        <p:nvSpPr>
          <p:cNvPr id="8" name="Rectangle 7"/>
          <p:cNvSpPr/>
          <p:nvPr/>
        </p:nvSpPr>
        <p:spPr>
          <a:xfrm>
            <a:off x="7582327" y="6277510"/>
            <a:ext cx="4304873" cy="460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65991" y="575355"/>
            <a:ext cx="3574265" cy="2010524"/>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86377" y="448852"/>
            <a:ext cx="1757823" cy="1883382"/>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20358" y="2206588"/>
            <a:ext cx="4493539" cy="3370155"/>
          </a:xfrm>
          <a:prstGeom prst="rect">
            <a:avLst/>
          </a:prstGeom>
        </p:spPr>
      </p:pic>
    </p:spTree>
    <p:extLst>
      <p:ext uri="{BB962C8B-B14F-4D97-AF65-F5344CB8AC3E}">
        <p14:creationId xmlns:p14="http://schemas.microsoft.com/office/powerpoint/2010/main" val="38835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solidFill>
                  <a:srgbClr val="139D1A"/>
                </a:solidFill>
              </a:rPr>
              <a:t>Values</a:t>
            </a:r>
            <a:r>
              <a:rPr lang="en-US" dirty="0" smtClean="0"/>
              <a:t/>
            </a:r>
            <a:br>
              <a:rPr lang="en-US" dirty="0" smtClean="0"/>
            </a:br>
            <a:r>
              <a:rPr lang="en-US" dirty="0"/>
              <a:t/>
            </a:r>
            <a:br>
              <a:rPr lang="en-US" dirty="0"/>
            </a:br>
            <a:endParaRPr lang="en-US" dirty="0"/>
          </a:p>
        </p:txBody>
      </p:sp>
      <p:sp>
        <p:nvSpPr>
          <p:cNvPr id="3" name="TextBox 2"/>
          <p:cNvSpPr txBox="1"/>
          <p:nvPr/>
        </p:nvSpPr>
        <p:spPr>
          <a:xfrm>
            <a:off x="1808255" y="1999052"/>
            <a:ext cx="4067139" cy="2862322"/>
          </a:xfrm>
          <a:prstGeom prst="rect">
            <a:avLst/>
          </a:prstGeom>
          <a:noFill/>
        </p:spPr>
        <p:txBody>
          <a:bodyPr wrap="none" rtlCol="0">
            <a:spAutoFit/>
          </a:bodyPr>
          <a:lstStyle/>
          <a:p>
            <a:endParaRPr lang="en-US" dirty="0" smtClean="0"/>
          </a:p>
          <a:p>
            <a:r>
              <a:rPr lang="en-US" dirty="0" smtClean="0"/>
              <a:t>What do you value?</a:t>
            </a:r>
          </a:p>
          <a:p>
            <a:r>
              <a:rPr lang="en-US" dirty="0" smtClean="0"/>
              <a:t> </a:t>
            </a:r>
          </a:p>
          <a:p>
            <a:r>
              <a:rPr lang="en-US" dirty="0" smtClean="0"/>
              <a:t>  </a:t>
            </a:r>
          </a:p>
          <a:p>
            <a:r>
              <a:rPr lang="en-US" dirty="0" smtClean="0"/>
              <a:t>1.) _______________________________</a:t>
            </a:r>
            <a:endParaRPr lang="en-US" dirty="0"/>
          </a:p>
          <a:p>
            <a:endParaRPr lang="en-US" dirty="0"/>
          </a:p>
          <a:p>
            <a:r>
              <a:rPr lang="en-US" dirty="0" smtClean="0"/>
              <a:t>2.) _______________________________</a:t>
            </a:r>
          </a:p>
          <a:p>
            <a:endParaRPr lang="en-US" dirty="0"/>
          </a:p>
          <a:p>
            <a:endParaRPr lang="en-US" dirty="0" smtClean="0">
              <a:effectLst/>
            </a:endParaRPr>
          </a:p>
          <a:p>
            <a:endParaRPr lang="en-US" dirty="0"/>
          </a:p>
        </p:txBody>
      </p:sp>
      <p:sp>
        <p:nvSpPr>
          <p:cNvPr id="9" name="Rectangle 8"/>
          <p:cNvSpPr/>
          <p:nvPr/>
        </p:nvSpPr>
        <p:spPr>
          <a:xfrm>
            <a:off x="3076553" y="4756936"/>
            <a:ext cx="5841414" cy="1079034"/>
          </a:xfrm>
          <a:prstGeom prst="rect">
            <a:avLst/>
          </a:prstGeom>
          <a:solidFill>
            <a:schemeClr val="bg1"/>
          </a:solidFill>
          <a:ln>
            <a:solidFill>
              <a:srgbClr val="139D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139D1A"/>
                </a:solidFill>
              </a:rPr>
              <a:t>Establishing and Understanding</a:t>
            </a:r>
          </a:p>
          <a:p>
            <a:pPr algn="ctr"/>
            <a:r>
              <a:rPr lang="en-US" sz="4400" dirty="0" smtClean="0">
                <a:solidFill>
                  <a:srgbClr val="139D1A"/>
                </a:solidFill>
              </a:rPr>
              <a:t>RESPECT</a:t>
            </a:r>
            <a:endParaRPr lang="en-US" sz="4400" dirty="0">
              <a:solidFill>
                <a:srgbClr val="139D1A"/>
              </a:solidFill>
            </a:endParaRPr>
          </a:p>
        </p:txBody>
      </p:sp>
      <p:sp>
        <p:nvSpPr>
          <p:cNvPr id="6" name="TextBox 5"/>
          <p:cNvSpPr txBox="1"/>
          <p:nvPr/>
        </p:nvSpPr>
        <p:spPr>
          <a:xfrm>
            <a:off x="6495585" y="3063007"/>
            <a:ext cx="4067139" cy="923330"/>
          </a:xfrm>
          <a:prstGeom prst="rect">
            <a:avLst/>
          </a:prstGeom>
          <a:noFill/>
        </p:spPr>
        <p:txBody>
          <a:bodyPr wrap="none" rtlCol="0">
            <a:spAutoFit/>
          </a:bodyPr>
          <a:lstStyle/>
          <a:p>
            <a:r>
              <a:rPr lang="en-US" dirty="0" smtClean="0"/>
              <a:t>3.) _______________________________</a:t>
            </a:r>
          </a:p>
          <a:p>
            <a:endParaRPr lang="en-US" dirty="0"/>
          </a:p>
          <a:p>
            <a:r>
              <a:rPr lang="en-US" dirty="0" smtClean="0"/>
              <a:t>4.) _______________________________</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7934" y="1066025"/>
            <a:ext cx="2296964" cy="680582"/>
          </a:xfrm>
          <a:prstGeom prst="rect">
            <a:avLst/>
          </a:prstGeom>
        </p:spPr>
      </p:pic>
    </p:spTree>
    <p:extLst>
      <p:ext uri="{BB962C8B-B14F-4D97-AF65-F5344CB8AC3E}">
        <p14:creationId xmlns:p14="http://schemas.microsoft.com/office/powerpoint/2010/main" val="281476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solidFill>
                  <a:srgbClr val="139D1A"/>
                </a:solidFill>
              </a:rPr>
              <a:t>Challenges/</a:t>
            </a:r>
            <a:r>
              <a:rPr lang="en-US" dirty="0" err="1" smtClean="0">
                <a:solidFill>
                  <a:srgbClr val="139D1A"/>
                </a:solidFill>
              </a:rPr>
              <a:t>oppportunities</a:t>
            </a:r>
            <a:r>
              <a:rPr lang="en-US" dirty="0" smtClean="0"/>
              <a:t/>
            </a:r>
            <a:br>
              <a:rPr lang="en-US" dirty="0" smtClean="0"/>
            </a:br>
            <a:r>
              <a:rPr lang="en-US" dirty="0"/>
              <a:t/>
            </a:r>
            <a:br>
              <a:rPr lang="en-US" dirty="0"/>
            </a:br>
            <a:endParaRPr lang="en-US" dirty="0"/>
          </a:p>
        </p:txBody>
      </p:sp>
      <p:sp>
        <p:nvSpPr>
          <p:cNvPr id="3" name="TextBox 2"/>
          <p:cNvSpPr txBox="1"/>
          <p:nvPr/>
        </p:nvSpPr>
        <p:spPr>
          <a:xfrm>
            <a:off x="914400" y="2084832"/>
            <a:ext cx="4181914" cy="3416320"/>
          </a:xfrm>
          <a:prstGeom prst="rect">
            <a:avLst/>
          </a:prstGeom>
          <a:noFill/>
        </p:spPr>
        <p:txBody>
          <a:bodyPr wrap="none" rtlCol="0">
            <a:spAutoFit/>
          </a:bodyPr>
          <a:lstStyle/>
          <a:p>
            <a:endParaRPr lang="en-US" dirty="0" smtClean="0"/>
          </a:p>
          <a:p>
            <a:r>
              <a:rPr lang="en-US" dirty="0" smtClean="0"/>
              <a:t>What challenges are there in your market? </a:t>
            </a:r>
          </a:p>
          <a:p>
            <a:r>
              <a:rPr lang="en-US" dirty="0" smtClean="0"/>
              <a:t>  </a:t>
            </a:r>
          </a:p>
          <a:p>
            <a:r>
              <a:rPr lang="en-US" dirty="0" smtClean="0"/>
              <a:t>1.) _______________________________</a:t>
            </a:r>
            <a:endParaRPr lang="en-US" dirty="0"/>
          </a:p>
          <a:p>
            <a:endParaRPr lang="en-US" dirty="0"/>
          </a:p>
          <a:p>
            <a:r>
              <a:rPr lang="en-US" dirty="0" smtClean="0"/>
              <a:t>2.) _______________________________</a:t>
            </a:r>
          </a:p>
          <a:p>
            <a:endParaRPr lang="en-US" dirty="0"/>
          </a:p>
          <a:p>
            <a:r>
              <a:rPr lang="en-US" dirty="0"/>
              <a:t>3</a:t>
            </a:r>
            <a:r>
              <a:rPr lang="en-US" dirty="0" smtClean="0"/>
              <a:t>.) _______________________________</a:t>
            </a:r>
          </a:p>
          <a:p>
            <a:endParaRPr lang="en-US" dirty="0" smtClean="0"/>
          </a:p>
          <a:p>
            <a:r>
              <a:rPr lang="en-US" dirty="0"/>
              <a:t>4</a:t>
            </a:r>
            <a:r>
              <a:rPr lang="en-US" dirty="0" smtClean="0"/>
              <a:t>.) _______________________________</a:t>
            </a:r>
          </a:p>
          <a:p>
            <a:endParaRPr lang="en-US" dirty="0" smtClean="0">
              <a:effectLst/>
            </a:endParaRPr>
          </a:p>
          <a:p>
            <a:endParaRPr lang="en-US" dirty="0"/>
          </a:p>
        </p:txBody>
      </p:sp>
      <p:sp>
        <p:nvSpPr>
          <p:cNvPr id="5" name="TextBox 4"/>
          <p:cNvSpPr txBox="1"/>
          <p:nvPr/>
        </p:nvSpPr>
        <p:spPr>
          <a:xfrm>
            <a:off x="6055484" y="2084832"/>
            <a:ext cx="5116722" cy="3139321"/>
          </a:xfrm>
          <a:prstGeom prst="rect">
            <a:avLst/>
          </a:prstGeom>
          <a:noFill/>
        </p:spPr>
        <p:txBody>
          <a:bodyPr wrap="none" rtlCol="0">
            <a:spAutoFit/>
          </a:bodyPr>
          <a:lstStyle/>
          <a:p>
            <a:endParaRPr lang="en-US" dirty="0" smtClean="0"/>
          </a:p>
          <a:p>
            <a:r>
              <a:rPr lang="en-US" dirty="0" smtClean="0"/>
              <a:t>What is the </a:t>
            </a:r>
            <a:r>
              <a:rPr lang="en-US" dirty="0"/>
              <a:t>o</a:t>
            </a:r>
            <a:r>
              <a:rPr lang="en-US" dirty="0" smtClean="0"/>
              <a:t>pportunity associated with the challenge</a:t>
            </a:r>
          </a:p>
          <a:p>
            <a:r>
              <a:rPr lang="en-US" dirty="0" smtClean="0"/>
              <a:t>  </a:t>
            </a:r>
          </a:p>
          <a:p>
            <a:r>
              <a:rPr lang="en-US" dirty="0" smtClean="0"/>
              <a:t>1.) _______________________________</a:t>
            </a:r>
            <a:endParaRPr lang="en-US" dirty="0"/>
          </a:p>
          <a:p>
            <a:endParaRPr lang="en-US" dirty="0"/>
          </a:p>
          <a:p>
            <a:r>
              <a:rPr lang="en-US" dirty="0" smtClean="0"/>
              <a:t>2.) _______________________________</a:t>
            </a:r>
          </a:p>
          <a:p>
            <a:endParaRPr lang="en-US" dirty="0"/>
          </a:p>
          <a:p>
            <a:r>
              <a:rPr lang="en-US" dirty="0"/>
              <a:t>3</a:t>
            </a:r>
            <a:r>
              <a:rPr lang="en-US" dirty="0" smtClean="0"/>
              <a:t>.) _______________________________</a:t>
            </a:r>
          </a:p>
          <a:p>
            <a:endParaRPr lang="en-US" dirty="0" smtClean="0"/>
          </a:p>
          <a:p>
            <a:r>
              <a:rPr lang="en-US" dirty="0"/>
              <a:t>4</a:t>
            </a:r>
            <a:r>
              <a:rPr lang="en-US" dirty="0" smtClean="0"/>
              <a:t>.) _______________________________</a:t>
            </a:r>
          </a:p>
          <a:p>
            <a:r>
              <a:rPr lang="en-US" dirty="0" smtClean="0"/>
              <a:t> </a:t>
            </a:r>
            <a:endParaRPr lang="en-US" dirty="0"/>
          </a:p>
        </p:txBody>
      </p:sp>
      <p:sp>
        <p:nvSpPr>
          <p:cNvPr id="6" name="Rectangle 5"/>
          <p:cNvSpPr/>
          <p:nvPr/>
        </p:nvSpPr>
        <p:spPr>
          <a:xfrm>
            <a:off x="1181528" y="5389435"/>
            <a:ext cx="10150867" cy="836704"/>
          </a:xfrm>
          <a:prstGeom prst="rect">
            <a:avLst/>
          </a:prstGeom>
          <a:solidFill>
            <a:schemeClr val="bg1"/>
          </a:solidFill>
          <a:ln>
            <a:solidFill>
              <a:srgbClr val="139D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139D1A"/>
                </a:solidFill>
              </a:rPr>
              <a:t>Establishing and Understanding </a:t>
            </a:r>
            <a:r>
              <a:rPr lang="en-US" sz="4400" dirty="0" smtClean="0">
                <a:solidFill>
                  <a:srgbClr val="139D1A"/>
                </a:solidFill>
              </a:rPr>
              <a:t>Positive Attitude</a:t>
            </a:r>
            <a:endParaRPr lang="en-US" sz="4400" dirty="0">
              <a:solidFill>
                <a:srgbClr val="139D1A"/>
              </a:solidFill>
            </a:endParaRPr>
          </a:p>
        </p:txBody>
      </p:sp>
      <p:pic>
        <p:nvPicPr>
          <p:cNvPr id="4" name="Picture 3"/>
          <p:cNvPicPr>
            <a:picLocks noChangeAspect="1"/>
          </p:cNvPicPr>
          <p:nvPr/>
        </p:nvPicPr>
        <p:blipFill>
          <a:blip r:embed="rId3"/>
          <a:stretch>
            <a:fillRect/>
          </a:stretch>
        </p:blipFill>
        <p:spPr>
          <a:xfrm>
            <a:off x="8445809" y="994236"/>
            <a:ext cx="2298391" cy="682811"/>
          </a:xfrm>
          <a:prstGeom prst="rect">
            <a:avLst/>
          </a:prstGeom>
        </p:spPr>
      </p:pic>
      <p:sp>
        <p:nvSpPr>
          <p:cNvPr id="7" name="Rectangle 6"/>
          <p:cNvSpPr/>
          <p:nvPr/>
        </p:nvSpPr>
        <p:spPr>
          <a:xfrm>
            <a:off x="770562" y="2151212"/>
            <a:ext cx="4972692" cy="30372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2675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solidFill>
                  <a:srgbClr val="139D1A"/>
                </a:solidFill>
              </a:rPr>
              <a:t>Values </a:t>
            </a:r>
            <a:br>
              <a:rPr lang="en-US" dirty="0" smtClean="0">
                <a:solidFill>
                  <a:srgbClr val="139D1A"/>
                </a:solidFill>
              </a:rPr>
            </a:br>
            <a:r>
              <a:rPr lang="en-US" dirty="0" smtClean="0">
                <a:solidFill>
                  <a:srgbClr val="139D1A"/>
                </a:solidFill>
              </a:rPr>
              <a:t>How to Share your Values</a:t>
            </a:r>
            <a:br>
              <a:rPr lang="en-US" dirty="0" smtClean="0">
                <a:solidFill>
                  <a:srgbClr val="139D1A"/>
                </a:solidFill>
              </a:rPr>
            </a:br>
            <a:r>
              <a:rPr lang="en-US" dirty="0" smtClean="0">
                <a:solidFill>
                  <a:srgbClr val="139D1A"/>
                </a:solidFill>
              </a:rPr>
              <a:t>Follow up Plans</a:t>
            </a:r>
            <a:r>
              <a:rPr lang="en-US" dirty="0" smtClean="0"/>
              <a:t/>
            </a:r>
            <a:br>
              <a:rPr lang="en-US" dirty="0" smtClean="0"/>
            </a:br>
            <a:r>
              <a:rPr lang="en-US" dirty="0"/>
              <a:t/>
            </a:r>
            <a:br>
              <a:rPr lang="en-US" dirty="0"/>
            </a:br>
            <a:endParaRPr lang="en-US" dirty="0">
              <a:latin typeface="Brush Script MT" panose="03060802040406070304" pitchFamily="66" charset="0"/>
            </a:endParaRPr>
          </a:p>
        </p:txBody>
      </p:sp>
      <p:sp>
        <p:nvSpPr>
          <p:cNvPr id="6" name="Rectangle 5"/>
          <p:cNvSpPr/>
          <p:nvPr/>
        </p:nvSpPr>
        <p:spPr>
          <a:xfrm>
            <a:off x="1294544" y="4613097"/>
            <a:ext cx="9935110" cy="1531099"/>
          </a:xfrm>
          <a:prstGeom prst="rect">
            <a:avLst/>
          </a:prstGeom>
          <a:solidFill>
            <a:schemeClr val="bg1"/>
          </a:solidFill>
          <a:ln>
            <a:solidFill>
              <a:srgbClr val="139D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139D1A"/>
                </a:solidFill>
              </a:rPr>
              <a:t>Establishing and Understanding </a:t>
            </a:r>
          </a:p>
          <a:p>
            <a:pPr algn="ctr"/>
            <a:r>
              <a:rPr lang="en-US" sz="4400" dirty="0" smtClean="0">
                <a:solidFill>
                  <a:srgbClr val="139D1A"/>
                </a:solidFill>
              </a:rPr>
              <a:t>Clear Communication</a:t>
            </a:r>
            <a:endParaRPr lang="en-US" sz="4400" dirty="0">
              <a:solidFill>
                <a:srgbClr val="139D1A"/>
              </a:solidFill>
            </a:endParaRPr>
          </a:p>
        </p:txBody>
      </p:sp>
      <p:sp>
        <p:nvSpPr>
          <p:cNvPr id="8" name="TextBox 7"/>
          <p:cNvSpPr txBox="1"/>
          <p:nvPr/>
        </p:nvSpPr>
        <p:spPr>
          <a:xfrm>
            <a:off x="3842788" y="3051282"/>
            <a:ext cx="4756430" cy="923330"/>
          </a:xfrm>
          <a:prstGeom prst="rect">
            <a:avLst/>
          </a:prstGeom>
          <a:noFill/>
        </p:spPr>
        <p:txBody>
          <a:bodyPr wrap="none" rtlCol="0">
            <a:spAutoFit/>
          </a:bodyPr>
          <a:lstStyle/>
          <a:p>
            <a:r>
              <a:rPr lang="en-US" sz="5400" dirty="0" smtClean="0">
                <a:solidFill>
                  <a:schemeClr val="accent2">
                    <a:lumMod val="75000"/>
                  </a:schemeClr>
                </a:solidFill>
                <a:latin typeface="Freestyle Script" panose="030804020302050B0404" pitchFamily="66" charset="0"/>
              </a:rPr>
              <a:t>Thank YOU - Naturally</a:t>
            </a:r>
            <a:endParaRPr lang="en-US" sz="5400" dirty="0">
              <a:solidFill>
                <a:schemeClr val="accent2">
                  <a:lumMod val="75000"/>
                </a:schemeClr>
              </a:solidFill>
              <a:latin typeface="Freestyle Script" panose="030804020302050B0404" pitchFamily="66" charset="0"/>
            </a:endParaRPr>
          </a:p>
        </p:txBody>
      </p:sp>
    </p:spTree>
    <p:extLst>
      <p:ext uri="{BB962C8B-B14F-4D97-AF65-F5344CB8AC3E}">
        <p14:creationId xmlns:p14="http://schemas.microsoft.com/office/powerpoint/2010/main" val="3535663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E555136D0EAA429927FD901CA57989" ma:contentTypeVersion="3" ma:contentTypeDescription="Create a new document." ma:contentTypeScope="" ma:versionID="10d7880f827223d1f3b5492e0c04cb2a">
  <xsd:schema xmlns:xsd="http://www.w3.org/2001/XMLSchema" xmlns:xs="http://www.w3.org/2001/XMLSchema" xmlns:p="http://schemas.microsoft.com/office/2006/metadata/properties" xmlns:ns2="cc541f54-964c-4b93-a605-435450d3a296" targetNamespace="http://schemas.microsoft.com/office/2006/metadata/properties" ma:root="true" ma:fieldsID="537695aedcfa2b6f9adcbd438a58574f" ns2:_="">
    <xsd:import namespace="cc541f54-964c-4b93-a605-435450d3a296"/>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541f54-964c-4b93-a605-435450d3a29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D4EBD5-11F5-425D-AA13-145937F3C41E}">
  <ds:schemaRef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dcmitype/"/>
    <ds:schemaRef ds:uri="http://purl.org/dc/terms/"/>
    <ds:schemaRef ds:uri="http://schemas.microsoft.com/office/2006/documentManagement/types"/>
    <ds:schemaRef ds:uri="cc541f54-964c-4b93-a605-435450d3a296"/>
    <ds:schemaRef ds:uri="http://www.w3.org/XML/1998/namespace"/>
  </ds:schemaRefs>
</ds:datastoreItem>
</file>

<file path=customXml/itemProps2.xml><?xml version="1.0" encoding="utf-8"?>
<ds:datastoreItem xmlns:ds="http://schemas.openxmlformats.org/officeDocument/2006/customXml" ds:itemID="{737B565E-FB5F-4EAA-8E20-C13B43DF8338}">
  <ds:schemaRefs>
    <ds:schemaRef ds:uri="http://schemas.microsoft.com/sharepoint/v3/contenttype/forms"/>
  </ds:schemaRefs>
</ds:datastoreItem>
</file>

<file path=customXml/itemProps3.xml><?xml version="1.0" encoding="utf-8"?>
<ds:datastoreItem xmlns:ds="http://schemas.openxmlformats.org/officeDocument/2006/customXml" ds:itemID="{CA58152B-CE6D-4B44-A460-D806188D0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541f54-964c-4b93-a605-435450d3a2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330</TotalTime>
  <Words>1500</Words>
  <Application>Microsoft Office PowerPoint</Application>
  <PresentationFormat>Widescreen</PresentationFormat>
  <Paragraphs>170</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Aharoni</vt:lpstr>
      <vt:lpstr>Brush Script MT</vt:lpstr>
      <vt:lpstr>Calibri</vt:lpstr>
      <vt:lpstr>Freestyle Script</vt:lpstr>
      <vt:lpstr>Tw Cen MT</vt:lpstr>
      <vt:lpstr>Tw Cen MT Condensed</vt:lpstr>
      <vt:lpstr>Wingdings 3</vt:lpstr>
      <vt:lpstr>Integral</vt:lpstr>
      <vt:lpstr>Marketing Au Naturel</vt:lpstr>
      <vt:lpstr>  Natural  </vt:lpstr>
      <vt:lpstr>  Use F.O.R.M  </vt:lpstr>
      <vt:lpstr>  Values  </vt:lpstr>
      <vt:lpstr>  Challenges/oppportunities  </vt:lpstr>
      <vt:lpstr>  Values  How to Share your Values Follow up Plans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Au Naturel</dc:title>
  <dc:creator>Gayle Gross</dc:creator>
  <cp:lastModifiedBy>Kylie Kampbell</cp:lastModifiedBy>
  <cp:revision>33</cp:revision>
  <cp:lastPrinted>2015-06-16T18:05:46Z</cp:lastPrinted>
  <dcterms:created xsi:type="dcterms:W3CDTF">2015-06-14T21:54:42Z</dcterms:created>
  <dcterms:modified xsi:type="dcterms:W3CDTF">2015-06-25T20:59:35Z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0x010100FBE555136D0EAA429927FD901CA57989</vt:lpwstr>
  </property>
</Properties>
</file>