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20"/>
  </p:notesMasterIdLst>
  <p:sldIdLst>
    <p:sldId id="257" r:id="rId5"/>
    <p:sldId id="258" r:id="rId6"/>
    <p:sldId id="270" r:id="rId7"/>
    <p:sldId id="259" r:id="rId8"/>
    <p:sldId id="261" r:id="rId9"/>
    <p:sldId id="272" r:id="rId10"/>
    <p:sldId id="271" r:id="rId11"/>
    <p:sldId id="262" r:id="rId12"/>
    <p:sldId id="263" r:id="rId13"/>
    <p:sldId id="264" r:id="rId14"/>
    <p:sldId id="274" r:id="rId15"/>
    <p:sldId id="265" r:id="rId16"/>
    <p:sldId id="266" r:id="rId17"/>
    <p:sldId id="267" r:id="rId18"/>
    <p:sldId id="273" r:id="rId1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6" autoAdjust="0"/>
  </p:normalViewPr>
  <p:slideViewPr>
    <p:cSldViewPr snapToGrid="0" snapToObjects="1">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Revenue Projected to Exceed the TABOR </a:t>
            </a:r>
            <a:r>
              <a:rPr lang="en-US" dirty="0" smtClean="0"/>
              <a:t>Cap (in millions)</a:t>
            </a:r>
            <a:endParaRPr lang="en-US" dirty="0"/>
          </a:p>
        </c:rich>
      </c:tx>
      <c:layout/>
      <c:overlay val="0"/>
    </c:title>
    <c:autoTitleDeleted val="0"/>
    <c:plotArea>
      <c:layout/>
      <c:barChart>
        <c:barDir val="col"/>
        <c:grouping val="clustered"/>
        <c:varyColors val="0"/>
        <c:ser>
          <c:idx val="0"/>
          <c:order val="0"/>
          <c:tx>
            <c:strRef>
              <c:f>Sheet1!$B$1</c:f>
              <c:strCache>
                <c:ptCount val="1"/>
                <c:pt idx="0">
                  <c:v>Revenue to Exceed the TABOR Cap</c:v>
                </c:pt>
              </c:strCache>
            </c:strRef>
          </c:tx>
          <c:invertIfNegative val="0"/>
          <c:cat>
            <c:strRef>
              <c:f>Sheet1!$A$2:$A$3</c:f>
              <c:strCache>
                <c:ptCount val="2"/>
                <c:pt idx="0">
                  <c:v>FY 2015-16</c:v>
                </c:pt>
                <c:pt idx="1">
                  <c:v>FY 2016-17</c:v>
                </c:pt>
              </c:strCache>
            </c:strRef>
          </c:cat>
          <c:val>
            <c:numRef>
              <c:f>Sheet1!$B$2:$B$3</c:f>
              <c:numCache>
                <c:formatCode>General</c:formatCode>
                <c:ptCount val="2"/>
                <c:pt idx="0">
                  <c:v>120.4</c:v>
                </c:pt>
                <c:pt idx="1">
                  <c:v>316.60000000000002</c:v>
                </c:pt>
              </c:numCache>
            </c:numRef>
          </c:val>
          <c:extLst>
            <c:ext xmlns:c16="http://schemas.microsoft.com/office/drawing/2014/chart" uri="{C3380CC4-5D6E-409C-BE32-E72D297353CC}">
              <c16:uniqueId val="{00000000-7CCE-47E7-AA36-4CE6B474F25B}"/>
            </c:ext>
          </c:extLst>
        </c:ser>
        <c:dLbls>
          <c:showLegendKey val="0"/>
          <c:showVal val="0"/>
          <c:showCatName val="0"/>
          <c:showSerName val="0"/>
          <c:showPercent val="0"/>
          <c:showBubbleSize val="0"/>
        </c:dLbls>
        <c:gapWidth val="150"/>
        <c:axId val="425035720"/>
        <c:axId val="246509104"/>
      </c:barChart>
      <c:catAx>
        <c:axId val="425035720"/>
        <c:scaling>
          <c:orientation val="minMax"/>
        </c:scaling>
        <c:delete val="0"/>
        <c:axPos val="b"/>
        <c:numFmt formatCode="General" sourceLinked="0"/>
        <c:majorTickMark val="out"/>
        <c:minorTickMark val="none"/>
        <c:tickLblPos val="nextTo"/>
        <c:crossAx val="246509104"/>
        <c:crosses val="autoZero"/>
        <c:auto val="1"/>
        <c:lblAlgn val="ctr"/>
        <c:lblOffset val="100"/>
        <c:noMultiLvlLbl val="0"/>
      </c:catAx>
      <c:valAx>
        <c:axId val="246509104"/>
        <c:scaling>
          <c:orientation val="minMax"/>
        </c:scaling>
        <c:delete val="0"/>
        <c:axPos val="l"/>
        <c:majorGridlines/>
        <c:numFmt formatCode="General" sourceLinked="1"/>
        <c:majorTickMark val="out"/>
        <c:minorTickMark val="none"/>
        <c:tickLblPos val="nextTo"/>
        <c:crossAx val="4250357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General Fund Budget 2016-17</c:v>
                </c:pt>
              </c:strCache>
            </c:strRef>
          </c:tx>
          <c:explosion val="1"/>
          <c:dPt>
            <c:idx val="1"/>
            <c:bubble3D val="0"/>
            <c:explosion val="11"/>
            <c:extLst>
              <c:ext xmlns:c16="http://schemas.microsoft.com/office/drawing/2014/chart" uri="{C3380CC4-5D6E-409C-BE32-E72D297353CC}">
                <c16:uniqueId val="{00000000-E7E5-4ADE-98C4-042012807393}"/>
              </c:ext>
            </c:extLst>
          </c:dPt>
          <c:cat>
            <c:strRef>
              <c:f>Sheet1!$A$2:$A$3</c:f>
              <c:strCache>
                <c:ptCount val="2"/>
                <c:pt idx="0">
                  <c:v>K-12 Funding</c:v>
                </c:pt>
                <c:pt idx="1">
                  <c:v>Everything Else</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1-E7E5-4ADE-98C4-042012807393}"/>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1D397-56EF-694A-8D4A-C3B4198E2243}"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D3E06AC3-7A4D-2845-B46B-772F400E04D5}">
      <dgm:prSet phldrT="[Text]"/>
      <dgm:spPr/>
      <dgm:t>
        <a:bodyPr/>
        <a:lstStyle/>
        <a:p>
          <a:r>
            <a:rPr lang="en-US" b="1" dirty="0" smtClean="0">
              <a:solidFill>
                <a:srgbClr val="000000"/>
              </a:solidFill>
            </a:rPr>
            <a:t>July 1: Initial Dept. Request Due to OSPB</a:t>
          </a:r>
          <a:endParaRPr lang="en-US" b="1" dirty="0">
            <a:solidFill>
              <a:srgbClr val="000000"/>
            </a:solidFill>
          </a:endParaRPr>
        </a:p>
      </dgm:t>
    </dgm:pt>
    <dgm:pt modelId="{0C21F412-CF7E-FA4D-B527-14A64AE6851A}" type="parTrans" cxnId="{1CCC356C-B905-A443-8DF0-F556D03BC4BD}">
      <dgm:prSet/>
      <dgm:spPr/>
      <dgm:t>
        <a:bodyPr/>
        <a:lstStyle/>
        <a:p>
          <a:endParaRPr lang="en-US"/>
        </a:p>
      </dgm:t>
    </dgm:pt>
    <dgm:pt modelId="{AB1D9DE2-E61C-2240-8795-2E8C2C2A6C89}" type="sibTrans" cxnId="{1CCC356C-B905-A443-8DF0-F556D03BC4BD}">
      <dgm:prSet/>
      <dgm:spPr/>
      <dgm:t>
        <a:bodyPr/>
        <a:lstStyle/>
        <a:p>
          <a:endParaRPr lang="en-US"/>
        </a:p>
      </dgm:t>
    </dgm:pt>
    <dgm:pt modelId="{08D7B62A-3B5C-3F41-A340-8532EFAAE285}">
      <dgm:prSet phldrT="[Text]"/>
      <dgm:spPr/>
      <dgm:t>
        <a:bodyPr/>
        <a:lstStyle/>
        <a:p>
          <a:r>
            <a:rPr lang="en-US" b="1" dirty="0" smtClean="0">
              <a:solidFill>
                <a:srgbClr val="000000"/>
              </a:solidFill>
            </a:rPr>
            <a:t>Sept. 1: Full Dept. Request Due to OSPB</a:t>
          </a:r>
          <a:endParaRPr lang="en-US" b="1" dirty="0">
            <a:solidFill>
              <a:srgbClr val="000000"/>
            </a:solidFill>
          </a:endParaRPr>
        </a:p>
      </dgm:t>
    </dgm:pt>
    <dgm:pt modelId="{49295ECB-5089-AB43-8EEF-782F47E0A74F}" type="parTrans" cxnId="{2C70F6F3-0D4D-AC43-87EB-558834EFBA34}">
      <dgm:prSet/>
      <dgm:spPr/>
      <dgm:t>
        <a:bodyPr/>
        <a:lstStyle/>
        <a:p>
          <a:endParaRPr lang="en-US"/>
        </a:p>
      </dgm:t>
    </dgm:pt>
    <dgm:pt modelId="{63C4A504-CA80-3F4B-81CE-A2F2DC140E3B}" type="sibTrans" cxnId="{2C70F6F3-0D4D-AC43-87EB-558834EFBA34}">
      <dgm:prSet/>
      <dgm:spPr/>
      <dgm:t>
        <a:bodyPr/>
        <a:lstStyle/>
        <a:p>
          <a:endParaRPr lang="en-US"/>
        </a:p>
      </dgm:t>
    </dgm:pt>
    <dgm:pt modelId="{E42E0E1B-91EE-0A4A-97EF-E39D861CF97D}">
      <dgm:prSet phldrT="[Text]"/>
      <dgm:spPr/>
      <dgm:t>
        <a:bodyPr/>
        <a:lstStyle/>
        <a:p>
          <a:r>
            <a:rPr lang="en-US" b="1" dirty="0" smtClean="0">
              <a:solidFill>
                <a:srgbClr val="000000"/>
              </a:solidFill>
            </a:rPr>
            <a:t>Nov. 1: Governor’s Budget Due to JBC</a:t>
          </a:r>
          <a:endParaRPr lang="en-US" b="1" dirty="0">
            <a:solidFill>
              <a:srgbClr val="000000"/>
            </a:solidFill>
          </a:endParaRPr>
        </a:p>
      </dgm:t>
    </dgm:pt>
    <dgm:pt modelId="{6A4B3F2A-925B-374D-980E-AF60BCE3906D}" type="parTrans" cxnId="{7491E1BF-AD2C-D742-89AD-DDB9431C44A3}">
      <dgm:prSet/>
      <dgm:spPr/>
      <dgm:t>
        <a:bodyPr/>
        <a:lstStyle/>
        <a:p>
          <a:endParaRPr lang="en-US"/>
        </a:p>
      </dgm:t>
    </dgm:pt>
    <dgm:pt modelId="{6E571311-D464-9340-AEEB-DF7D60F8E85D}" type="sibTrans" cxnId="{7491E1BF-AD2C-D742-89AD-DDB9431C44A3}">
      <dgm:prSet/>
      <dgm:spPr/>
      <dgm:t>
        <a:bodyPr/>
        <a:lstStyle/>
        <a:p>
          <a:endParaRPr lang="en-US"/>
        </a:p>
      </dgm:t>
    </dgm:pt>
    <dgm:pt modelId="{1827D34C-6C73-494F-A59B-2EFA9A62F0A1}">
      <dgm:prSet phldrT="[Text]"/>
      <dgm:spPr/>
      <dgm:t>
        <a:bodyPr/>
        <a:lstStyle/>
        <a:p>
          <a:r>
            <a:rPr lang="en-US" b="1" dirty="0" smtClean="0">
              <a:solidFill>
                <a:srgbClr val="000000"/>
              </a:solidFill>
            </a:rPr>
            <a:t>Nov.-Dec.: JBC Budget Briefings and Hearings</a:t>
          </a:r>
          <a:endParaRPr lang="en-US" b="1" dirty="0">
            <a:solidFill>
              <a:srgbClr val="000000"/>
            </a:solidFill>
          </a:endParaRPr>
        </a:p>
      </dgm:t>
    </dgm:pt>
    <dgm:pt modelId="{E832461D-B719-D64D-A9F3-9C3B5C0E8A3F}" type="parTrans" cxnId="{409D1DDE-8FA6-A145-841D-CE8DD82E91CA}">
      <dgm:prSet/>
      <dgm:spPr/>
      <dgm:t>
        <a:bodyPr/>
        <a:lstStyle/>
        <a:p>
          <a:endParaRPr lang="en-US"/>
        </a:p>
      </dgm:t>
    </dgm:pt>
    <dgm:pt modelId="{471841B0-1509-8F4D-A402-8493C2CCEEDE}" type="sibTrans" cxnId="{409D1DDE-8FA6-A145-841D-CE8DD82E91CA}">
      <dgm:prSet/>
      <dgm:spPr/>
      <dgm:t>
        <a:bodyPr/>
        <a:lstStyle/>
        <a:p>
          <a:endParaRPr lang="en-US"/>
        </a:p>
      </dgm:t>
    </dgm:pt>
    <dgm:pt modelId="{CC89A2B5-055E-E346-B127-56295AF721F7}">
      <dgm:prSet phldrT="[Text]"/>
      <dgm:spPr/>
      <dgm:t>
        <a:bodyPr/>
        <a:lstStyle/>
        <a:p>
          <a:r>
            <a:rPr lang="en-US" b="1" dirty="0" smtClean="0">
              <a:solidFill>
                <a:srgbClr val="000000"/>
              </a:solidFill>
            </a:rPr>
            <a:t>January: (Legislature in Session) Midyear </a:t>
          </a:r>
          <a:r>
            <a:rPr lang="en-US" b="1" dirty="0" err="1" smtClean="0">
              <a:solidFill>
                <a:srgbClr val="000000"/>
              </a:solidFill>
            </a:rPr>
            <a:t>Supplementals</a:t>
          </a:r>
          <a:endParaRPr lang="en-US" b="1" dirty="0">
            <a:solidFill>
              <a:srgbClr val="000000"/>
            </a:solidFill>
          </a:endParaRPr>
        </a:p>
      </dgm:t>
    </dgm:pt>
    <dgm:pt modelId="{CA10A134-9806-F44F-A1DC-A39099CDDC03}" type="parTrans" cxnId="{41568625-83EB-B246-98D3-C2927582D757}">
      <dgm:prSet/>
      <dgm:spPr/>
      <dgm:t>
        <a:bodyPr/>
        <a:lstStyle/>
        <a:p>
          <a:endParaRPr lang="en-US"/>
        </a:p>
      </dgm:t>
    </dgm:pt>
    <dgm:pt modelId="{4FEB0144-46C1-394E-8006-85A18FA11966}" type="sibTrans" cxnId="{41568625-83EB-B246-98D3-C2927582D757}">
      <dgm:prSet/>
      <dgm:spPr/>
      <dgm:t>
        <a:bodyPr/>
        <a:lstStyle/>
        <a:p>
          <a:endParaRPr lang="en-US"/>
        </a:p>
      </dgm:t>
    </dgm:pt>
    <dgm:pt modelId="{F3A36BB4-A365-6840-970B-4C4D654B0A3D}">
      <dgm:prSet phldrT="[Text]"/>
      <dgm:spPr/>
      <dgm:t>
        <a:bodyPr/>
        <a:lstStyle/>
        <a:p>
          <a:r>
            <a:rPr lang="en-US" b="1" dirty="0" smtClean="0">
              <a:solidFill>
                <a:srgbClr val="000000"/>
              </a:solidFill>
            </a:rPr>
            <a:t>Feb./March: Figure Setting</a:t>
          </a:r>
          <a:endParaRPr lang="en-US" b="1" dirty="0">
            <a:solidFill>
              <a:srgbClr val="000000"/>
            </a:solidFill>
          </a:endParaRPr>
        </a:p>
      </dgm:t>
    </dgm:pt>
    <dgm:pt modelId="{07B16E61-A99E-E64C-9168-1A5580E6BB74}" type="parTrans" cxnId="{8465C05D-4B92-544E-A88A-AC97C23C51F1}">
      <dgm:prSet/>
      <dgm:spPr/>
      <dgm:t>
        <a:bodyPr/>
        <a:lstStyle/>
        <a:p>
          <a:endParaRPr lang="en-US"/>
        </a:p>
      </dgm:t>
    </dgm:pt>
    <dgm:pt modelId="{0BC9AFA5-E052-7E40-AC61-BB7DBE73104D}" type="sibTrans" cxnId="{8465C05D-4B92-544E-A88A-AC97C23C51F1}">
      <dgm:prSet/>
      <dgm:spPr/>
      <dgm:t>
        <a:bodyPr/>
        <a:lstStyle/>
        <a:p>
          <a:endParaRPr lang="en-US"/>
        </a:p>
      </dgm:t>
    </dgm:pt>
    <dgm:pt modelId="{6071208F-9E28-B94E-84D6-B7DA1F4689D2}">
      <dgm:prSet phldrT="[Text]"/>
      <dgm:spPr/>
      <dgm:t>
        <a:bodyPr/>
        <a:lstStyle/>
        <a:p>
          <a:r>
            <a:rPr lang="en-US" b="1" dirty="0" smtClean="0">
              <a:solidFill>
                <a:srgbClr val="000000"/>
              </a:solidFill>
            </a:rPr>
            <a:t>March/April: Long Bill</a:t>
          </a:r>
          <a:endParaRPr lang="en-US" b="1" dirty="0">
            <a:solidFill>
              <a:srgbClr val="000000"/>
            </a:solidFill>
          </a:endParaRPr>
        </a:p>
      </dgm:t>
    </dgm:pt>
    <dgm:pt modelId="{A0F8DEE5-CC80-A943-B42F-2DBCA8BB6CFD}" type="parTrans" cxnId="{63230F9C-6CB4-9942-9D95-D490278D2E6D}">
      <dgm:prSet/>
      <dgm:spPr/>
      <dgm:t>
        <a:bodyPr/>
        <a:lstStyle/>
        <a:p>
          <a:endParaRPr lang="en-US"/>
        </a:p>
      </dgm:t>
    </dgm:pt>
    <dgm:pt modelId="{0BCE6873-6D0F-194F-91C0-912316FEB607}" type="sibTrans" cxnId="{63230F9C-6CB4-9942-9D95-D490278D2E6D}">
      <dgm:prSet/>
      <dgm:spPr/>
      <dgm:t>
        <a:bodyPr/>
        <a:lstStyle/>
        <a:p>
          <a:endParaRPr lang="en-US"/>
        </a:p>
      </dgm:t>
    </dgm:pt>
    <dgm:pt modelId="{8FBD96D9-CD7F-5F4C-A080-56D29FC03930}" type="pres">
      <dgm:prSet presAssocID="{2AC1D397-56EF-694A-8D4A-C3B4198E2243}" presName="Name0" presStyleCnt="0">
        <dgm:presLayoutVars>
          <dgm:dir/>
          <dgm:resizeHandles val="exact"/>
        </dgm:presLayoutVars>
      </dgm:prSet>
      <dgm:spPr/>
      <dgm:t>
        <a:bodyPr/>
        <a:lstStyle/>
        <a:p>
          <a:endParaRPr lang="en-US"/>
        </a:p>
      </dgm:t>
    </dgm:pt>
    <dgm:pt modelId="{B539DC51-1F9E-DD40-8C30-208F8D7BAA46}" type="pres">
      <dgm:prSet presAssocID="{2AC1D397-56EF-694A-8D4A-C3B4198E2243}" presName="cycle" presStyleCnt="0"/>
      <dgm:spPr/>
    </dgm:pt>
    <dgm:pt modelId="{CDE30F21-7D7F-8B4B-A847-6D244F3D2B5C}" type="pres">
      <dgm:prSet presAssocID="{D3E06AC3-7A4D-2845-B46B-772F400E04D5}" presName="nodeFirstNode" presStyleLbl="node1" presStyleIdx="0" presStyleCnt="7" custRadScaleRad="94988">
        <dgm:presLayoutVars>
          <dgm:bulletEnabled val="1"/>
        </dgm:presLayoutVars>
      </dgm:prSet>
      <dgm:spPr/>
      <dgm:t>
        <a:bodyPr/>
        <a:lstStyle/>
        <a:p>
          <a:endParaRPr lang="en-US"/>
        </a:p>
      </dgm:t>
    </dgm:pt>
    <dgm:pt modelId="{C099F905-9302-2D41-A353-09D90D09C75E}" type="pres">
      <dgm:prSet presAssocID="{AB1D9DE2-E61C-2240-8795-2E8C2C2A6C89}" presName="sibTransFirstNode" presStyleLbl="bgShp" presStyleIdx="0" presStyleCnt="1"/>
      <dgm:spPr/>
      <dgm:t>
        <a:bodyPr/>
        <a:lstStyle/>
        <a:p>
          <a:endParaRPr lang="en-US"/>
        </a:p>
      </dgm:t>
    </dgm:pt>
    <dgm:pt modelId="{0E1EC733-317D-D845-B757-60F82D99BC88}" type="pres">
      <dgm:prSet presAssocID="{08D7B62A-3B5C-3F41-A340-8532EFAAE285}" presName="nodeFollowingNodes" presStyleLbl="node1" presStyleIdx="1" presStyleCnt="7">
        <dgm:presLayoutVars>
          <dgm:bulletEnabled val="1"/>
        </dgm:presLayoutVars>
      </dgm:prSet>
      <dgm:spPr/>
      <dgm:t>
        <a:bodyPr/>
        <a:lstStyle/>
        <a:p>
          <a:endParaRPr lang="en-US"/>
        </a:p>
      </dgm:t>
    </dgm:pt>
    <dgm:pt modelId="{EE97BF1A-272C-B441-8744-5A757F4D33C6}" type="pres">
      <dgm:prSet presAssocID="{E42E0E1B-91EE-0A4A-97EF-E39D861CF97D}" presName="nodeFollowingNodes" presStyleLbl="node1" presStyleIdx="2" presStyleCnt="7">
        <dgm:presLayoutVars>
          <dgm:bulletEnabled val="1"/>
        </dgm:presLayoutVars>
      </dgm:prSet>
      <dgm:spPr/>
      <dgm:t>
        <a:bodyPr/>
        <a:lstStyle/>
        <a:p>
          <a:endParaRPr lang="en-US"/>
        </a:p>
      </dgm:t>
    </dgm:pt>
    <dgm:pt modelId="{2712B458-35B1-994A-86CB-D0C7152F6663}" type="pres">
      <dgm:prSet presAssocID="{1827D34C-6C73-494F-A59B-2EFA9A62F0A1}" presName="nodeFollowingNodes" presStyleLbl="node1" presStyleIdx="3" presStyleCnt="7">
        <dgm:presLayoutVars>
          <dgm:bulletEnabled val="1"/>
        </dgm:presLayoutVars>
      </dgm:prSet>
      <dgm:spPr/>
      <dgm:t>
        <a:bodyPr/>
        <a:lstStyle/>
        <a:p>
          <a:endParaRPr lang="en-US"/>
        </a:p>
      </dgm:t>
    </dgm:pt>
    <dgm:pt modelId="{8ABBF4CE-D671-6A4F-93DF-5B2B754BB49D}" type="pres">
      <dgm:prSet presAssocID="{CC89A2B5-055E-E346-B127-56295AF721F7}" presName="nodeFollowingNodes" presStyleLbl="node1" presStyleIdx="4" presStyleCnt="7">
        <dgm:presLayoutVars>
          <dgm:bulletEnabled val="1"/>
        </dgm:presLayoutVars>
      </dgm:prSet>
      <dgm:spPr/>
      <dgm:t>
        <a:bodyPr/>
        <a:lstStyle/>
        <a:p>
          <a:endParaRPr lang="en-US"/>
        </a:p>
      </dgm:t>
    </dgm:pt>
    <dgm:pt modelId="{B8D8E685-BFFB-944B-92EB-1EF0D5238649}" type="pres">
      <dgm:prSet presAssocID="{F3A36BB4-A365-6840-970B-4C4D654B0A3D}" presName="nodeFollowingNodes" presStyleLbl="node1" presStyleIdx="5" presStyleCnt="7">
        <dgm:presLayoutVars>
          <dgm:bulletEnabled val="1"/>
        </dgm:presLayoutVars>
      </dgm:prSet>
      <dgm:spPr/>
      <dgm:t>
        <a:bodyPr/>
        <a:lstStyle/>
        <a:p>
          <a:endParaRPr lang="en-US"/>
        </a:p>
      </dgm:t>
    </dgm:pt>
    <dgm:pt modelId="{75F9DAB7-8731-834C-AD5C-D7871E66D454}" type="pres">
      <dgm:prSet presAssocID="{6071208F-9E28-B94E-84D6-B7DA1F4689D2}" presName="nodeFollowingNodes" presStyleLbl="node1" presStyleIdx="6" presStyleCnt="7">
        <dgm:presLayoutVars>
          <dgm:bulletEnabled val="1"/>
        </dgm:presLayoutVars>
      </dgm:prSet>
      <dgm:spPr/>
      <dgm:t>
        <a:bodyPr/>
        <a:lstStyle/>
        <a:p>
          <a:endParaRPr lang="en-US"/>
        </a:p>
      </dgm:t>
    </dgm:pt>
  </dgm:ptLst>
  <dgm:cxnLst>
    <dgm:cxn modelId="{96D01F2B-FB18-6746-9D72-45FEDE948E1E}" type="presOf" srcId="{2AC1D397-56EF-694A-8D4A-C3B4198E2243}" destId="{8FBD96D9-CD7F-5F4C-A080-56D29FC03930}" srcOrd="0" destOrd="0" presId="urn:microsoft.com/office/officeart/2005/8/layout/cycle3"/>
    <dgm:cxn modelId="{8465C05D-4B92-544E-A88A-AC97C23C51F1}" srcId="{2AC1D397-56EF-694A-8D4A-C3B4198E2243}" destId="{F3A36BB4-A365-6840-970B-4C4D654B0A3D}" srcOrd="5" destOrd="0" parTransId="{07B16E61-A99E-E64C-9168-1A5580E6BB74}" sibTransId="{0BC9AFA5-E052-7E40-AC61-BB7DBE73104D}"/>
    <dgm:cxn modelId="{D8117ECF-8DA8-544D-9B6D-D6A90B8F64E9}" type="presOf" srcId="{F3A36BB4-A365-6840-970B-4C4D654B0A3D}" destId="{B8D8E685-BFFB-944B-92EB-1EF0D5238649}" srcOrd="0" destOrd="0" presId="urn:microsoft.com/office/officeart/2005/8/layout/cycle3"/>
    <dgm:cxn modelId="{2C70F6F3-0D4D-AC43-87EB-558834EFBA34}" srcId="{2AC1D397-56EF-694A-8D4A-C3B4198E2243}" destId="{08D7B62A-3B5C-3F41-A340-8532EFAAE285}" srcOrd="1" destOrd="0" parTransId="{49295ECB-5089-AB43-8EEF-782F47E0A74F}" sibTransId="{63C4A504-CA80-3F4B-81CE-A2F2DC140E3B}"/>
    <dgm:cxn modelId="{2D435CD3-6E99-594F-9BC8-52A9F47A28AA}" type="presOf" srcId="{6071208F-9E28-B94E-84D6-B7DA1F4689D2}" destId="{75F9DAB7-8731-834C-AD5C-D7871E66D454}" srcOrd="0" destOrd="0" presId="urn:microsoft.com/office/officeart/2005/8/layout/cycle3"/>
    <dgm:cxn modelId="{409D1DDE-8FA6-A145-841D-CE8DD82E91CA}" srcId="{2AC1D397-56EF-694A-8D4A-C3B4198E2243}" destId="{1827D34C-6C73-494F-A59B-2EFA9A62F0A1}" srcOrd="3" destOrd="0" parTransId="{E832461D-B719-D64D-A9F3-9C3B5C0E8A3F}" sibTransId="{471841B0-1509-8F4D-A402-8493C2CCEEDE}"/>
    <dgm:cxn modelId="{41568625-83EB-B246-98D3-C2927582D757}" srcId="{2AC1D397-56EF-694A-8D4A-C3B4198E2243}" destId="{CC89A2B5-055E-E346-B127-56295AF721F7}" srcOrd="4" destOrd="0" parTransId="{CA10A134-9806-F44F-A1DC-A39099CDDC03}" sibTransId="{4FEB0144-46C1-394E-8006-85A18FA11966}"/>
    <dgm:cxn modelId="{9A2B4AC8-8E4D-DA45-BD2B-0D465F93094D}" type="presOf" srcId="{D3E06AC3-7A4D-2845-B46B-772F400E04D5}" destId="{CDE30F21-7D7F-8B4B-A847-6D244F3D2B5C}" srcOrd="0" destOrd="0" presId="urn:microsoft.com/office/officeart/2005/8/layout/cycle3"/>
    <dgm:cxn modelId="{72EA0B43-21D7-6345-B144-F21B609DA71E}" type="presOf" srcId="{AB1D9DE2-E61C-2240-8795-2E8C2C2A6C89}" destId="{C099F905-9302-2D41-A353-09D90D09C75E}" srcOrd="0" destOrd="0" presId="urn:microsoft.com/office/officeart/2005/8/layout/cycle3"/>
    <dgm:cxn modelId="{5127C059-C822-644C-A938-88A4DF63E90C}" type="presOf" srcId="{E42E0E1B-91EE-0A4A-97EF-E39D861CF97D}" destId="{EE97BF1A-272C-B441-8744-5A757F4D33C6}" srcOrd="0" destOrd="0" presId="urn:microsoft.com/office/officeart/2005/8/layout/cycle3"/>
    <dgm:cxn modelId="{C613BFF5-49D9-3C44-9563-DED5BB21F895}" type="presOf" srcId="{08D7B62A-3B5C-3F41-A340-8532EFAAE285}" destId="{0E1EC733-317D-D845-B757-60F82D99BC88}" srcOrd="0" destOrd="0" presId="urn:microsoft.com/office/officeart/2005/8/layout/cycle3"/>
    <dgm:cxn modelId="{63230F9C-6CB4-9942-9D95-D490278D2E6D}" srcId="{2AC1D397-56EF-694A-8D4A-C3B4198E2243}" destId="{6071208F-9E28-B94E-84D6-B7DA1F4689D2}" srcOrd="6" destOrd="0" parTransId="{A0F8DEE5-CC80-A943-B42F-2DBCA8BB6CFD}" sibTransId="{0BCE6873-6D0F-194F-91C0-912316FEB607}"/>
    <dgm:cxn modelId="{1CCC356C-B905-A443-8DF0-F556D03BC4BD}" srcId="{2AC1D397-56EF-694A-8D4A-C3B4198E2243}" destId="{D3E06AC3-7A4D-2845-B46B-772F400E04D5}" srcOrd="0" destOrd="0" parTransId="{0C21F412-CF7E-FA4D-B527-14A64AE6851A}" sibTransId="{AB1D9DE2-E61C-2240-8795-2E8C2C2A6C89}"/>
    <dgm:cxn modelId="{587B87DB-19BD-2744-920C-39D00D1B155F}" type="presOf" srcId="{CC89A2B5-055E-E346-B127-56295AF721F7}" destId="{8ABBF4CE-D671-6A4F-93DF-5B2B754BB49D}" srcOrd="0" destOrd="0" presId="urn:microsoft.com/office/officeart/2005/8/layout/cycle3"/>
    <dgm:cxn modelId="{7491E1BF-AD2C-D742-89AD-DDB9431C44A3}" srcId="{2AC1D397-56EF-694A-8D4A-C3B4198E2243}" destId="{E42E0E1B-91EE-0A4A-97EF-E39D861CF97D}" srcOrd="2" destOrd="0" parTransId="{6A4B3F2A-925B-374D-980E-AF60BCE3906D}" sibTransId="{6E571311-D464-9340-AEEB-DF7D60F8E85D}"/>
    <dgm:cxn modelId="{A18E571D-AD54-3741-87D0-1B93F886222B}" type="presOf" srcId="{1827D34C-6C73-494F-A59B-2EFA9A62F0A1}" destId="{2712B458-35B1-994A-86CB-D0C7152F6663}" srcOrd="0" destOrd="0" presId="urn:microsoft.com/office/officeart/2005/8/layout/cycle3"/>
    <dgm:cxn modelId="{8424741E-3551-154D-AEDD-5F4CAD177FA4}" type="presParOf" srcId="{8FBD96D9-CD7F-5F4C-A080-56D29FC03930}" destId="{B539DC51-1F9E-DD40-8C30-208F8D7BAA46}" srcOrd="0" destOrd="0" presId="urn:microsoft.com/office/officeart/2005/8/layout/cycle3"/>
    <dgm:cxn modelId="{5F7D7122-0D15-844B-936A-B9F27ED6BCEF}" type="presParOf" srcId="{B539DC51-1F9E-DD40-8C30-208F8D7BAA46}" destId="{CDE30F21-7D7F-8B4B-A847-6D244F3D2B5C}" srcOrd="0" destOrd="0" presId="urn:microsoft.com/office/officeart/2005/8/layout/cycle3"/>
    <dgm:cxn modelId="{59077D26-BC9C-AB47-BF2F-90A5EC8F11C5}" type="presParOf" srcId="{B539DC51-1F9E-DD40-8C30-208F8D7BAA46}" destId="{C099F905-9302-2D41-A353-09D90D09C75E}" srcOrd="1" destOrd="0" presId="urn:microsoft.com/office/officeart/2005/8/layout/cycle3"/>
    <dgm:cxn modelId="{940653D7-DD1A-0C44-8E21-F2002C894152}" type="presParOf" srcId="{B539DC51-1F9E-DD40-8C30-208F8D7BAA46}" destId="{0E1EC733-317D-D845-B757-60F82D99BC88}" srcOrd="2" destOrd="0" presId="urn:microsoft.com/office/officeart/2005/8/layout/cycle3"/>
    <dgm:cxn modelId="{A196E2AA-B228-D641-836B-F2428916BB74}" type="presParOf" srcId="{B539DC51-1F9E-DD40-8C30-208F8D7BAA46}" destId="{EE97BF1A-272C-B441-8744-5A757F4D33C6}" srcOrd="3" destOrd="0" presId="urn:microsoft.com/office/officeart/2005/8/layout/cycle3"/>
    <dgm:cxn modelId="{2D564EA4-5A2F-B847-9A30-6C5A169D6642}" type="presParOf" srcId="{B539DC51-1F9E-DD40-8C30-208F8D7BAA46}" destId="{2712B458-35B1-994A-86CB-D0C7152F6663}" srcOrd="4" destOrd="0" presId="urn:microsoft.com/office/officeart/2005/8/layout/cycle3"/>
    <dgm:cxn modelId="{C9771478-4374-AB4C-A28F-83124F520CD6}" type="presParOf" srcId="{B539DC51-1F9E-DD40-8C30-208F8D7BAA46}" destId="{8ABBF4CE-D671-6A4F-93DF-5B2B754BB49D}" srcOrd="5" destOrd="0" presId="urn:microsoft.com/office/officeart/2005/8/layout/cycle3"/>
    <dgm:cxn modelId="{E22F5295-7637-DF4C-94B3-9FE210FF119D}" type="presParOf" srcId="{B539DC51-1F9E-DD40-8C30-208F8D7BAA46}" destId="{B8D8E685-BFFB-944B-92EB-1EF0D5238649}" srcOrd="6" destOrd="0" presId="urn:microsoft.com/office/officeart/2005/8/layout/cycle3"/>
    <dgm:cxn modelId="{8ECC5DF0-472B-D249-B47E-9D9C507B1E6F}" type="presParOf" srcId="{B539DC51-1F9E-DD40-8C30-208F8D7BAA46}" destId="{75F9DAB7-8731-834C-AD5C-D7871E66D454}"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308A5-0C4C-574E-802F-A15E1E20B91F}" type="doc">
      <dgm:prSet loTypeId="urn:microsoft.com/office/officeart/2005/8/layout/matrix1" loCatId="" qsTypeId="urn:microsoft.com/office/officeart/2005/8/quickstyle/simple4" qsCatId="simple" csTypeId="urn:microsoft.com/office/officeart/2005/8/colors/accent1_3" csCatId="accent1" phldr="1"/>
      <dgm:spPr/>
      <dgm:t>
        <a:bodyPr/>
        <a:lstStyle/>
        <a:p>
          <a:endParaRPr lang="en-US"/>
        </a:p>
      </dgm:t>
    </dgm:pt>
    <dgm:pt modelId="{0DE034AD-B7FE-0A45-8044-20523D4F9638}">
      <dgm:prSet phldrT="[Text]"/>
      <dgm:spPr/>
      <dgm:t>
        <a:bodyPr/>
        <a:lstStyle/>
        <a:p>
          <a:r>
            <a:rPr lang="en-US" dirty="0" smtClean="0"/>
            <a:t>TABOR</a:t>
          </a:r>
          <a:endParaRPr lang="en-US" dirty="0"/>
        </a:p>
      </dgm:t>
    </dgm:pt>
    <dgm:pt modelId="{AFBAAA50-3B2C-BB4A-93F4-2FD551627BF1}" type="parTrans" cxnId="{2DF538DE-5E27-2E40-8C77-0953C1E80720}">
      <dgm:prSet/>
      <dgm:spPr/>
      <dgm:t>
        <a:bodyPr/>
        <a:lstStyle/>
        <a:p>
          <a:endParaRPr lang="en-US"/>
        </a:p>
      </dgm:t>
    </dgm:pt>
    <dgm:pt modelId="{5085EDB1-8751-1F4E-9115-6C0C44334387}" type="sibTrans" cxnId="{2DF538DE-5E27-2E40-8C77-0953C1E80720}">
      <dgm:prSet/>
      <dgm:spPr/>
      <dgm:t>
        <a:bodyPr/>
        <a:lstStyle/>
        <a:p>
          <a:endParaRPr lang="en-US"/>
        </a:p>
      </dgm:t>
    </dgm:pt>
    <dgm:pt modelId="{8E8589C3-AAD3-A34F-9369-EFDF286371A4}">
      <dgm:prSet phldrT="[Text]"/>
      <dgm:spPr/>
      <dgm:t>
        <a:bodyPr/>
        <a:lstStyle/>
        <a:p>
          <a:r>
            <a:rPr lang="en-US" dirty="0" smtClean="0"/>
            <a:t>Prohibits tax increase without the vote of the people</a:t>
          </a:r>
          <a:endParaRPr lang="en-US" dirty="0"/>
        </a:p>
      </dgm:t>
    </dgm:pt>
    <dgm:pt modelId="{6C45188E-50EB-EA42-A871-5BC4D150FA27}" type="parTrans" cxnId="{7758FE32-7829-214A-AEFD-77309BE51D82}">
      <dgm:prSet/>
      <dgm:spPr/>
      <dgm:t>
        <a:bodyPr/>
        <a:lstStyle/>
        <a:p>
          <a:endParaRPr lang="en-US"/>
        </a:p>
      </dgm:t>
    </dgm:pt>
    <dgm:pt modelId="{9F82B60D-C362-4346-9768-B0A76D4F5ABD}" type="sibTrans" cxnId="{7758FE32-7829-214A-AEFD-77309BE51D82}">
      <dgm:prSet/>
      <dgm:spPr/>
      <dgm:t>
        <a:bodyPr/>
        <a:lstStyle/>
        <a:p>
          <a:endParaRPr lang="en-US"/>
        </a:p>
      </dgm:t>
    </dgm:pt>
    <dgm:pt modelId="{F182E842-C0E9-1145-894F-0F312B4F90B2}">
      <dgm:prSet phldrT="[Text]"/>
      <dgm:spPr/>
      <dgm:t>
        <a:bodyPr/>
        <a:lstStyle/>
        <a:p>
          <a:r>
            <a:rPr lang="en-US" dirty="0" smtClean="0"/>
            <a:t>Strict limits on how much money the state can keep and spend</a:t>
          </a:r>
          <a:endParaRPr lang="en-US" dirty="0"/>
        </a:p>
      </dgm:t>
    </dgm:pt>
    <dgm:pt modelId="{29869868-479C-E242-9D2F-55CA09453C64}" type="parTrans" cxnId="{518E6350-7FDA-F349-B1CB-A4609F3E02A3}">
      <dgm:prSet/>
      <dgm:spPr/>
      <dgm:t>
        <a:bodyPr/>
        <a:lstStyle/>
        <a:p>
          <a:endParaRPr lang="en-US"/>
        </a:p>
      </dgm:t>
    </dgm:pt>
    <dgm:pt modelId="{95099E04-DA3A-AB41-96A7-E88D08EE8340}" type="sibTrans" cxnId="{518E6350-7FDA-F349-B1CB-A4609F3E02A3}">
      <dgm:prSet/>
      <dgm:spPr/>
      <dgm:t>
        <a:bodyPr/>
        <a:lstStyle/>
        <a:p>
          <a:endParaRPr lang="en-US"/>
        </a:p>
      </dgm:t>
    </dgm:pt>
    <dgm:pt modelId="{E13763BE-85AD-6A4E-946D-E9930F232D40}">
      <dgm:prSet phldrT="[Text]"/>
      <dgm:spPr/>
      <dgm:t>
        <a:bodyPr/>
        <a:lstStyle/>
        <a:p>
          <a:r>
            <a:rPr lang="en-US" dirty="0" smtClean="0"/>
            <a:t>Any revenue collected in excess of TABOR’s limits must be refunded to the taxpayers </a:t>
          </a:r>
          <a:endParaRPr lang="en-US" dirty="0"/>
        </a:p>
      </dgm:t>
    </dgm:pt>
    <dgm:pt modelId="{13F32DB7-0A33-6548-AE4B-C967FD9B5451}" type="parTrans" cxnId="{67D92328-0981-C54F-B106-9C99B8C57D3D}">
      <dgm:prSet/>
      <dgm:spPr/>
      <dgm:t>
        <a:bodyPr/>
        <a:lstStyle/>
        <a:p>
          <a:endParaRPr lang="en-US"/>
        </a:p>
      </dgm:t>
    </dgm:pt>
    <dgm:pt modelId="{847F10C3-4CCA-884B-B00A-85CB480571D8}" type="sibTrans" cxnId="{67D92328-0981-C54F-B106-9C99B8C57D3D}">
      <dgm:prSet/>
      <dgm:spPr/>
      <dgm:t>
        <a:bodyPr/>
        <a:lstStyle/>
        <a:p>
          <a:endParaRPr lang="en-US"/>
        </a:p>
      </dgm:t>
    </dgm:pt>
    <dgm:pt modelId="{1A9CC604-FD6D-9744-9151-00E9E4385A04}">
      <dgm:prSet phldrT="[Text]"/>
      <dgm:spPr/>
      <dgm:t>
        <a:bodyPr/>
        <a:lstStyle/>
        <a:p>
          <a:r>
            <a:rPr lang="en-US" dirty="0" smtClean="0"/>
            <a:t>TABOR Formula: Inflation plus annual change in population</a:t>
          </a:r>
          <a:endParaRPr lang="en-US" dirty="0"/>
        </a:p>
      </dgm:t>
    </dgm:pt>
    <dgm:pt modelId="{2E6020FE-C6EA-3B4C-9741-393640ACF900}" type="parTrans" cxnId="{15A9C570-2811-024B-958C-C716D08FE702}">
      <dgm:prSet/>
      <dgm:spPr/>
      <dgm:t>
        <a:bodyPr/>
        <a:lstStyle/>
        <a:p>
          <a:endParaRPr lang="en-US"/>
        </a:p>
      </dgm:t>
    </dgm:pt>
    <dgm:pt modelId="{736D8918-1734-824C-82C7-7C9F539AC654}" type="sibTrans" cxnId="{15A9C570-2811-024B-958C-C716D08FE702}">
      <dgm:prSet/>
      <dgm:spPr/>
      <dgm:t>
        <a:bodyPr/>
        <a:lstStyle/>
        <a:p>
          <a:endParaRPr lang="en-US"/>
        </a:p>
      </dgm:t>
    </dgm:pt>
    <dgm:pt modelId="{40416751-DD1D-F749-AC57-87A61F780AD9}" type="pres">
      <dgm:prSet presAssocID="{973308A5-0C4C-574E-802F-A15E1E20B91F}" presName="diagram" presStyleCnt="0">
        <dgm:presLayoutVars>
          <dgm:chMax val="1"/>
          <dgm:dir/>
          <dgm:animLvl val="ctr"/>
          <dgm:resizeHandles val="exact"/>
        </dgm:presLayoutVars>
      </dgm:prSet>
      <dgm:spPr/>
      <dgm:t>
        <a:bodyPr/>
        <a:lstStyle/>
        <a:p>
          <a:endParaRPr lang="en-US"/>
        </a:p>
      </dgm:t>
    </dgm:pt>
    <dgm:pt modelId="{23752E88-6353-8940-A8C8-6855C9FA9D1C}" type="pres">
      <dgm:prSet presAssocID="{973308A5-0C4C-574E-802F-A15E1E20B91F}" presName="matrix" presStyleCnt="0"/>
      <dgm:spPr/>
    </dgm:pt>
    <dgm:pt modelId="{FEBDDCBE-E7FE-7741-8BF4-52BE332EE162}" type="pres">
      <dgm:prSet presAssocID="{973308A5-0C4C-574E-802F-A15E1E20B91F}" presName="tile1" presStyleLbl="node1" presStyleIdx="0" presStyleCnt="4"/>
      <dgm:spPr/>
      <dgm:t>
        <a:bodyPr/>
        <a:lstStyle/>
        <a:p>
          <a:endParaRPr lang="en-US"/>
        </a:p>
      </dgm:t>
    </dgm:pt>
    <dgm:pt modelId="{6DA4AFF6-EA70-204B-98F8-232EA1BEEA0B}" type="pres">
      <dgm:prSet presAssocID="{973308A5-0C4C-574E-802F-A15E1E20B91F}" presName="tile1text" presStyleLbl="node1" presStyleIdx="0" presStyleCnt="4">
        <dgm:presLayoutVars>
          <dgm:chMax val="0"/>
          <dgm:chPref val="0"/>
          <dgm:bulletEnabled val="1"/>
        </dgm:presLayoutVars>
      </dgm:prSet>
      <dgm:spPr/>
      <dgm:t>
        <a:bodyPr/>
        <a:lstStyle/>
        <a:p>
          <a:endParaRPr lang="en-US"/>
        </a:p>
      </dgm:t>
    </dgm:pt>
    <dgm:pt modelId="{4E2D7A83-B3F6-8049-A42C-B837E8DA0FFC}" type="pres">
      <dgm:prSet presAssocID="{973308A5-0C4C-574E-802F-A15E1E20B91F}" presName="tile2" presStyleLbl="node1" presStyleIdx="1" presStyleCnt="4"/>
      <dgm:spPr/>
      <dgm:t>
        <a:bodyPr/>
        <a:lstStyle/>
        <a:p>
          <a:endParaRPr lang="en-US"/>
        </a:p>
      </dgm:t>
    </dgm:pt>
    <dgm:pt modelId="{E252B2B1-5C39-EC40-980D-21389ADA41C3}" type="pres">
      <dgm:prSet presAssocID="{973308A5-0C4C-574E-802F-A15E1E20B91F}" presName="tile2text" presStyleLbl="node1" presStyleIdx="1" presStyleCnt="4">
        <dgm:presLayoutVars>
          <dgm:chMax val="0"/>
          <dgm:chPref val="0"/>
          <dgm:bulletEnabled val="1"/>
        </dgm:presLayoutVars>
      </dgm:prSet>
      <dgm:spPr/>
      <dgm:t>
        <a:bodyPr/>
        <a:lstStyle/>
        <a:p>
          <a:endParaRPr lang="en-US"/>
        </a:p>
      </dgm:t>
    </dgm:pt>
    <dgm:pt modelId="{D59D6453-E24C-6D40-860C-5E792448A3D2}" type="pres">
      <dgm:prSet presAssocID="{973308A5-0C4C-574E-802F-A15E1E20B91F}" presName="tile3" presStyleLbl="node1" presStyleIdx="2" presStyleCnt="4"/>
      <dgm:spPr/>
      <dgm:t>
        <a:bodyPr/>
        <a:lstStyle/>
        <a:p>
          <a:endParaRPr lang="en-US"/>
        </a:p>
      </dgm:t>
    </dgm:pt>
    <dgm:pt modelId="{7760B44B-0B79-D944-AA43-B34118E40339}" type="pres">
      <dgm:prSet presAssocID="{973308A5-0C4C-574E-802F-A15E1E20B91F}" presName="tile3text" presStyleLbl="node1" presStyleIdx="2" presStyleCnt="4">
        <dgm:presLayoutVars>
          <dgm:chMax val="0"/>
          <dgm:chPref val="0"/>
          <dgm:bulletEnabled val="1"/>
        </dgm:presLayoutVars>
      </dgm:prSet>
      <dgm:spPr/>
      <dgm:t>
        <a:bodyPr/>
        <a:lstStyle/>
        <a:p>
          <a:endParaRPr lang="en-US"/>
        </a:p>
      </dgm:t>
    </dgm:pt>
    <dgm:pt modelId="{AAD8C8C4-7929-8D41-B359-D952C0BF4A44}" type="pres">
      <dgm:prSet presAssocID="{973308A5-0C4C-574E-802F-A15E1E20B91F}" presName="tile4" presStyleLbl="node1" presStyleIdx="3" presStyleCnt="4"/>
      <dgm:spPr/>
      <dgm:t>
        <a:bodyPr/>
        <a:lstStyle/>
        <a:p>
          <a:endParaRPr lang="en-US"/>
        </a:p>
      </dgm:t>
    </dgm:pt>
    <dgm:pt modelId="{4DF54339-2EA0-9945-BE9F-3542FEBEFA82}" type="pres">
      <dgm:prSet presAssocID="{973308A5-0C4C-574E-802F-A15E1E20B91F}" presName="tile4text" presStyleLbl="node1" presStyleIdx="3" presStyleCnt="4">
        <dgm:presLayoutVars>
          <dgm:chMax val="0"/>
          <dgm:chPref val="0"/>
          <dgm:bulletEnabled val="1"/>
        </dgm:presLayoutVars>
      </dgm:prSet>
      <dgm:spPr/>
      <dgm:t>
        <a:bodyPr/>
        <a:lstStyle/>
        <a:p>
          <a:endParaRPr lang="en-US"/>
        </a:p>
      </dgm:t>
    </dgm:pt>
    <dgm:pt modelId="{F01AB440-D39D-024F-8636-C0676F4A22EE}" type="pres">
      <dgm:prSet presAssocID="{973308A5-0C4C-574E-802F-A15E1E20B91F}" presName="centerTile" presStyleLbl="fgShp" presStyleIdx="0" presStyleCnt="1">
        <dgm:presLayoutVars>
          <dgm:chMax val="0"/>
          <dgm:chPref val="0"/>
        </dgm:presLayoutVars>
      </dgm:prSet>
      <dgm:spPr/>
      <dgm:t>
        <a:bodyPr/>
        <a:lstStyle/>
        <a:p>
          <a:endParaRPr lang="en-US"/>
        </a:p>
      </dgm:t>
    </dgm:pt>
  </dgm:ptLst>
  <dgm:cxnLst>
    <dgm:cxn modelId="{B9AF5FC9-63B7-184F-A0FF-F71ED05F1A54}" type="presOf" srcId="{0DE034AD-B7FE-0A45-8044-20523D4F9638}" destId="{F01AB440-D39D-024F-8636-C0676F4A22EE}" srcOrd="0" destOrd="0" presId="urn:microsoft.com/office/officeart/2005/8/layout/matrix1"/>
    <dgm:cxn modelId="{F3AFD8DB-4F13-7947-8038-CB578148B043}" type="presOf" srcId="{E13763BE-85AD-6A4E-946D-E9930F232D40}" destId="{AAD8C8C4-7929-8D41-B359-D952C0BF4A44}" srcOrd="0" destOrd="0" presId="urn:microsoft.com/office/officeart/2005/8/layout/matrix1"/>
    <dgm:cxn modelId="{15A9C570-2811-024B-958C-C716D08FE702}" srcId="{0DE034AD-B7FE-0A45-8044-20523D4F9638}" destId="{1A9CC604-FD6D-9744-9151-00E9E4385A04}" srcOrd="1" destOrd="0" parTransId="{2E6020FE-C6EA-3B4C-9741-393640ACF900}" sibTransId="{736D8918-1734-824C-82C7-7C9F539AC654}"/>
    <dgm:cxn modelId="{0D8FF3CB-1C6B-6549-9D9E-690E50F05578}" type="presOf" srcId="{973308A5-0C4C-574E-802F-A15E1E20B91F}" destId="{40416751-DD1D-F749-AC57-87A61F780AD9}" srcOrd="0" destOrd="0" presId="urn:microsoft.com/office/officeart/2005/8/layout/matrix1"/>
    <dgm:cxn modelId="{67D92328-0981-C54F-B106-9C99B8C57D3D}" srcId="{0DE034AD-B7FE-0A45-8044-20523D4F9638}" destId="{E13763BE-85AD-6A4E-946D-E9930F232D40}" srcOrd="3" destOrd="0" parTransId="{13F32DB7-0A33-6548-AE4B-C967FD9B5451}" sibTransId="{847F10C3-4CCA-884B-B00A-85CB480571D8}"/>
    <dgm:cxn modelId="{FE80A132-218C-3F4B-8614-49B28208A827}" type="presOf" srcId="{1A9CC604-FD6D-9744-9151-00E9E4385A04}" destId="{E252B2B1-5C39-EC40-980D-21389ADA41C3}" srcOrd="1" destOrd="0" presId="urn:microsoft.com/office/officeart/2005/8/layout/matrix1"/>
    <dgm:cxn modelId="{518E6350-7FDA-F349-B1CB-A4609F3E02A3}" srcId="{0DE034AD-B7FE-0A45-8044-20523D4F9638}" destId="{F182E842-C0E9-1145-894F-0F312B4F90B2}" srcOrd="2" destOrd="0" parTransId="{29869868-479C-E242-9D2F-55CA09453C64}" sibTransId="{95099E04-DA3A-AB41-96A7-E88D08EE8340}"/>
    <dgm:cxn modelId="{7758FE32-7829-214A-AEFD-77309BE51D82}" srcId="{0DE034AD-B7FE-0A45-8044-20523D4F9638}" destId="{8E8589C3-AAD3-A34F-9369-EFDF286371A4}" srcOrd="0" destOrd="0" parTransId="{6C45188E-50EB-EA42-A871-5BC4D150FA27}" sibTransId="{9F82B60D-C362-4346-9768-B0A76D4F5ABD}"/>
    <dgm:cxn modelId="{44984F9C-29A9-4845-B247-8AE53884DBCA}" type="presOf" srcId="{F182E842-C0E9-1145-894F-0F312B4F90B2}" destId="{7760B44B-0B79-D944-AA43-B34118E40339}" srcOrd="1" destOrd="0" presId="urn:microsoft.com/office/officeart/2005/8/layout/matrix1"/>
    <dgm:cxn modelId="{EF9D9C71-A8BA-374B-ABFD-FC10A12D493E}" type="presOf" srcId="{E13763BE-85AD-6A4E-946D-E9930F232D40}" destId="{4DF54339-2EA0-9945-BE9F-3542FEBEFA82}" srcOrd="1" destOrd="0" presId="urn:microsoft.com/office/officeart/2005/8/layout/matrix1"/>
    <dgm:cxn modelId="{A71981E6-F279-B045-A445-7315774116D1}" type="presOf" srcId="{F182E842-C0E9-1145-894F-0F312B4F90B2}" destId="{D59D6453-E24C-6D40-860C-5E792448A3D2}" srcOrd="0" destOrd="0" presId="urn:microsoft.com/office/officeart/2005/8/layout/matrix1"/>
    <dgm:cxn modelId="{1829B140-15BE-2B49-A3C7-E80253AEFAD7}" type="presOf" srcId="{8E8589C3-AAD3-A34F-9369-EFDF286371A4}" destId="{6DA4AFF6-EA70-204B-98F8-232EA1BEEA0B}" srcOrd="1" destOrd="0" presId="urn:microsoft.com/office/officeart/2005/8/layout/matrix1"/>
    <dgm:cxn modelId="{2784A663-5B67-4842-B947-B1209596011A}" type="presOf" srcId="{8E8589C3-AAD3-A34F-9369-EFDF286371A4}" destId="{FEBDDCBE-E7FE-7741-8BF4-52BE332EE162}" srcOrd="0" destOrd="0" presId="urn:microsoft.com/office/officeart/2005/8/layout/matrix1"/>
    <dgm:cxn modelId="{BB5EA20F-7BF2-0C40-A124-6B5B77688BCF}" type="presOf" srcId="{1A9CC604-FD6D-9744-9151-00E9E4385A04}" destId="{4E2D7A83-B3F6-8049-A42C-B837E8DA0FFC}" srcOrd="0" destOrd="0" presId="urn:microsoft.com/office/officeart/2005/8/layout/matrix1"/>
    <dgm:cxn modelId="{2DF538DE-5E27-2E40-8C77-0953C1E80720}" srcId="{973308A5-0C4C-574E-802F-A15E1E20B91F}" destId="{0DE034AD-B7FE-0A45-8044-20523D4F9638}" srcOrd="0" destOrd="0" parTransId="{AFBAAA50-3B2C-BB4A-93F4-2FD551627BF1}" sibTransId="{5085EDB1-8751-1F4E-9115-6C0C44334387}"/>
    <dgm:cxn modelId="{23CE7EF1-A59D-A348-9686-4C028401C451}" type="presParOf" srcId="{40416751-DD1D-F749-AC57-87A61F780AD9}" destId="{23752E88-6353-8940-A8C8-6855C9FA9D1C}" srcOrd="0" destOrd="0" presId="urn:microsoft.com/office/officeart/2005/8/layout/matrix1"/>
    <dgm:cxn modelId="{58243227-8A15-6D4D-B5A3-5A5255573C66}" type="presParOf" srcId="{23752E88-6353-8940-A8C8-6855C9FA9D1C}" destId="{FEBDDCBE-E7FE-7741-8BF4-52BE332EE162}" srcOrd="0" destOrd="0" presId="urn:microsoft.com/office/officeart/2005/8/layout/matrix1"/>
    <dgm:cxn modelId="{54FF55FF-5CB9-D144-BAF6-76D52715382B}" type="presParOf" srcId="{23752E88-6353-8940-A8C8-6855C9FA9D1C}" destId="{6DA4AFF6-EA70-204B-98F8-232EA1BEEA0B}" srcOrd="1" destOrd="0" presId="urn:microsoft.com/office/officeart/2005/8/layout/matrix1"/>
    <dgm:cxn modelId="{488EE60E-37E6-0048-8A8E-4FA1FA7406E0}" type="presParOf" srcId="{23752E88-6353-8940-A8C8-6855C9FA9D1C}" destId="{4E2D7A83-B3F6-8049-A42C-B837E8DA0FFC}" srcOrd="2" destOrd="0" presId="urn:microsoft.com/office/officeart/2005/8/layout/matrix1"/>
    <dgm:cxn modelId="{2C64E8BB-021F-ED4F-AE02-422551B9F166}" type="presParOf" srcId="{23752E88-6353-8940-A8C8-6855C9FA9D1C}" destId="{E252B2B1-5C39-EC40-980D-21389ADA41C3}" srcOrd="3" destOrd="0" presId="urn:microsoft.com/office/officeart/2005/8/layout/matrix1"/>
    <dgm:cxn modelId="{6F489E96-1378-964F-8317-7311956B4300}" type="presParOf" srcId="{23752E88-6353-8940-A8C8-6855C9FA9D1C}" destId="{D59D6453-E24C-6D40-860C-5E792448A3D2}" srcOrd="4" destOrd="0" presId="urn:microsoft.com/office/officeart/2005/8/layout/matrix1"/>
    <dgm:cxn modelId="{D22036D2-2F55-8D4B-82C3-AF5A565F0B51}" type="presParOf" srcId="{23752E88-6353-8940-A8C8-6855C9FA9D1C}" destId="{7760B44B-0B79-D944-AA43-B34118E40339}" srcOrd="5" destOrd="0" presId="urn:microsoft.com/office/officeart/2005/8/layout/matrix1"/>
    <dgm:cxn modelId="{2B4ED146-E48A-A243-9C9A-1691E61A2FEB}" type="presParOf" srcId="{23752E88-6353-8940-A8C8-6855C9FA9D1C}" destId="{AAD8C8C4-7929-8D41-B359-D952C0BF4A44}" srcOrd="6" destOrd="0" presId="urn:microsoft.com/office/officeart/2005/8/layout/matrix1"/>
    <dgm:cxn modelId="{DC53F6D1-410F-984A-8442-927E23AE06E4}" type="presParOf" srcId="{23752E88-6353-8940-A8C8-6855C9FA9D1C}" destId="{4DF54339-2EA0-9945-BE9F-3542FEBEFA82}" srcOrd="7" destOrd="0" presId="urn:microsoft.com/office/officeart/2005/8/layout/matrix1"/>
    <dgm:cxn modelId="{52D91FF7-D001-CF46-9F9A-B96830A327F0}" type="presParOf" srcId="{40416751-DD1D-F749-AC57-87A61F780AD9}" destId="{F01AB440-D39D-024F-8636-C0676F4A22E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6A552-3313-564A-AC0C-FC78F2E780D7}" type="doc">
      <dgm:prSet loTypeId="urn:microsoft.com/office/officeart/2005/8/layout/hList1" loCatId="" qsTypeId="urn:microsoft.com/office/officeart/2005/8/quickstyle/simple4" qsCatId="simple" csTypeId="urn:microsoft.com/office/officeart/2005/8/colors/accent6_5" csCatId="accent6" phldr="1"/>
      <dgm:spPr/>
      <dgm:t>
        <a:bodyPr/>
        <a:lstStyle/>
        <a:p>
          <a:endParaRPr lang="en-US"/>
        </a:p>
      </dgm:t>
    </dgm:pt>
    <dgm:pt modelId="{381E4C92-EC94-484F-94CD-D8A9DDD8E083}">
      <dgm:prSet phldrT="[Text]"/>
      <dgm:spPr/>
      <dgm:t>
        <a:bodyPr/>
        <a:lstStyle/>
        <a:p>
          <a:r>
            <a:rPr lang="en-US" dirty="0" smtClean="0"/>
            <a:t>1994: School Finance Act</a:t>
          </a:r>
          <a:endParaRPr lang="en-US" dirty="0"/>
        </a:p>
      </dgm:t>
    </dgm:pt>
    <dgm:pt modelId="{EE8847E7-ED7A-C04D-A001-DE8A56522979}" type="parTrans" cxnId="{491B7FCB-F6EC-9945-BE9C-DD5814A22669}">
      <dgm:prSet/>
      <dgm:spPr/>
      <dgm:t>
        <a:bodyPr/>
        <a:lstStyle/>
        <a:p>
          <a:endParaRPr lang="en-US"/>
        </a:p>
      </dgm:t>
    </dgm:pt>
    <dgm:pt modelId="{5253D2BE-6FB8-A648-AA8E-533304206DBD}" type="sibTrans" cxnId="{491B7FCB-F6EC-9945-BE9C-DD5814A22669}">
      <dgm:prSet/>
      <dgm:spPr/>
      <dgm:t>
        <a:bodyPr/>
        <a:lstStyle/>
        <a:p>
          <a:endParaRPr lang="en-US"/>
        </a:p>
      </dgm:t>
    </dgm:pt>
    <dgm:pt modelId="{AF156706-5D9B-1B40-B952-85D3476C7919}">
      <dgm:prSet phldrT="[Text]" custT="1"/>
      <dgm:spPr/>
      <dgm:t>
        <a:bodyPr/>
        <a:lstStyle/>
        <a:p>
          <a:r>
            <a:rPr lang="en-US" sz="1600" dirty="0" smtClean="0"/>
            <a:t>Each school district receives base per pupil funding</a:t>
          </a:r>
          <a:endParaRPr lang="en-US" sz="1600" dirty="0"/>
        </a:p>
      </dgm:t>
    </dgm:pt>
    <dgm:pt modelId="{7EEDE463-6087-7F4E-982E-6873D6252B06}" type="parTrans" cxnId="{D46B78A3-E4AA-C045-A406-24529654FEBC}">
      <dgm:prSet/>
      <dgm:spPr/>
      <dgm:t>
        <a:bodyPr/>
        <a:lstStyle/>
        <a:p>
          <a:endParaRPr lang="en-US"/>
        </a:p>
      </dgm:t>
    </dgm:pt>
    <dgm:pt modelId="{6B20F8F7-16D7-FB44-B092-B837C23BFFA8}" type="sibTrans" cxnId="{D46B78A3-E4AA-C045-A406-24529654FEBC}">
      <dgm:prSet/>
      <dgm:spPr/>
      <dgm:t>
        <a:bodyPr/>
        <a:lstStyle/>
        <a:p>
          <a:endParaRPr lang="en-US"/>
        </a:p>
      </dgm:t>
    </dgm:pt>
    <dgm:pt modelId="{61D7C748-3C66-A745-B29C-4AF52C353C7F}">
      <dgm:prSet phldrT="[Text]" custT="1"/>
      <dgm:spPr/>
      <dgm:t>
        <a:bodyPr/>
        <a:lstStyle/>
        <a:p>
          <a:r>
            <a:rPr lang="en-US" sz="1600" dirty="0" smtClean="0"/>
            <a:t>The base amount is then adjusted by ‘factors,’ which account for unique local circumstances such as size, at-risk students in the district, cost of living and personnel costs.</a:t>
          </a:r>
          <a:endParaRPr lang="en-US" sz="1600" dirty="0"/>
        </a:p>
      </dgm:t>
    </dgm:pt>
    <dgm:pt modelId="{E4A4E461-52FE-F043-B8F6-D3195C1A4706}" type="parTrans" cxnId="{7AE9C530-3989-3640-8E7B-A2A5E91734F1}">
      <dgm:prSet/>
      <dgm:spPr/>
      <dgm:t>
        <a:bodyPr/>
        <a:lstStyle/>
        <a:p>
          <a:endParaRPr lang="en-US"/>
        </a:p>
      </dgm:t>
    </dgm:pt>
    <dgm:pt modelId="{EE37107B-D525-EA4F-9E10-8B37A066F88D}" type="sibTrans" cxnId="{7AE9C530-3989-3640-8E7B-A2A5E91734F1}">
      <dgm:prSet/>
      <dgm:spPr/>
      <dgm:t>
        <a:bodyPr/>
        <a:lstStyle/>
        <a:p>
          <a:endParaRPr lang="en-US"/>
        </a:p>
      </dgm:t>
    </dgm:pt>
    <dgm:pt modelId="{79978D6A-84B9-1743-B072-2B964EFFC287}">
      <dgm:prSet phldrT="[Text]"/>
      <dgm:spPr/>
      <dgm:t>
        <a:bodyPr/>
        <a:lstStyle/>
        <a:p>
          <a:r>
            <a:rPr lang="en-US" dirty="0" smtClean="0"/>
            <a:t>2000: Amendment 23</a:t>
          </a:r>
          <a:endParaRPr lang="en-US" dirty="0"/>
        </a:p>
      </dgm:t>
    </dgm:pt>
    <dgm:pt modelId="{9E727828-08DE-684B-98F9-EE12604480F6}" type="parTrans" cxnId="{39CB0D07-61A8-2745-BAEE-9094CBA9B902}">
      <dgm:prSet/>
      <dgm:spPr/>
      <dgm:t>
        <a:bodyPr/>
        <a:lstStyle/>
        <a:p>
          <a:endParaRPr lang="en-US"/>
        </a:p>
      </dgm:t>
    </dgm:pt>
    <dgm:pt modelId="{D99CFDCC-3909-A74E-9899-DAFA71F14E92}" type="sibTrans" cxnId="{39CB0D07-61A8-2745-BAEE-9094CBA9B902}">
      <dgm:prSet/>
      <dgm:spPr/>
      <dgm:t>
        <a:bodyPr/>
        <a:lstStyle/>
        <a:p>
          <a:endParaRPr lang="en-US"/>
        </a:p>
      </dgm:t>
    </dgm:pt>
    <dgm:pt modelId="{3F93D935-15B7-B740-BCA9-85E6D044B206}">
      <dgm:prSet phldrT="[Text]" custT="1"/>
      <dgm:spPr/>
      <dgm:t>
        <a:bodyPr/>
        <a:lstStyle/>
        <a:p>
          <a:r>
            <a:rPr lang="en-US" sz="1600" dirty="0" smtClean="0"/>
            <a:t>Amendment 23 required K-12 funding to increase each year by the inflation rate plus 1 percent until 2011, and thereafter by inflation</a:t>
          </a:r>
          <a:endParaRPr lang="en-US" sz="1600" dirty="0"/>
        </a:p>
      </dgm:t>
    </dgm:pt>
    <dgm:pt modelId="{A905F142-D5BA-E14D-81DC-D970C8C5AAAC}" type="parTrans" cxnId="{8126375C-ECAE-314B-93B5-C58C422A2814}">
      <dgm:prSet/>
      <dgm:spPr/>
      <dgm:t>
        <a:bodyPr/>
        <a:lstStyle/>
        <a:p>
          <a:endParaRPr lang="en-US"/>
        </a:p>
      </dgm:t>
    </dgm:pt>
    <dgm:pt modelId="{863C94DB-5573-894F-BB7C-DBAB66FEEF29}" type="sibTrans" cxnId="{8126375C-ECAE-314B-93B5-C58C422A2814}">
      <dgm:prSet/>
      <dgm:spPr/>
      <dgm:t>
        <a:bodyPr/>
        <a:lstStyle/>
        <a:p>
          <a:endParaRPr lang="en-US"/>
        </a:p>
      </dgm:t>
    </dgm:pt>
    <dgm:pt modelId="{327BC0C4-CC4F-1F47-BF5F-A4DEC0C70863}">
      <dgm:prSet phldrT="[Text]"/>
      <dgm:spPr/>
      <dgm:t>
        <a:bodyPr/>
        <a:lstStyle/>
        <a:p>
          <a:r>
            <a:rPr lang="en-US" dirty="0" smtClean="0"/>
            <a:t>2009: The Negative Factor</a:t>
          </a:r>
          <a:endParaRPr lang="en-US" dirty="0"/>
        </a:p>
      </dgm:t>
    </dgm:pt>
    <dgm:pt modelId="{B94AC3F1-26B2-5D49-84B1-9411551ABF96}" type="parTrans" cxnId="{EDA04230-932F-7B4E-A620-6078703E86BE}">
      <dgm:prSet/>
      <dgm:spPr/>
      <dgm:t>
        <a:bodyPr/>
        <a:lstStyle/>
        <a:p>
          <a:endParaRPr lang="en-US"/>
        </a:p>
      </dgm:t>
    </dgm:pt>
    <dgm:pt modelId="{1FB03D32-E1D2-9346-A89D-8ADB5854E7C3}" type="sibTrans" cxnId="{EDA04230-932F-7B4E-A620-6078703E86BE}">
      <dgm:prSet/>
      <dgm:spPr/>
      <dgm:t>
        <a:bodyPr/>
        <a:lstStyle/>
        <a:p>
          <a:endParaRPr lang="en-US"/>
        </a:p>
      </dgm:t>
    </dgm:pt>
    <dgm:pt modelId="{79474DBC-5556-4348-BA05-071B6F8CF5AB}">
      <dgm:prSet phldrT="[Text]" custT="1"/>
      <dgm:spPr/>
      <dgm:t>
        <a:bodyPr/>
        <a:lstStyle/>
        <a:p>
          <a:r>
            <a:rPr lang="en-US" sz="1600" dirty="0" smtClean="0"/>
            <a:t>In response to the recession, the legislature changed its interpretation of Amendment 23 and declared that Amendment 23 only required the state to increase the base funding each year. </a:t>
          </a:r>
          <a:endParaRPr lang="en-US" sz="1600" dirty="0"/>
        </a:p>
      </dgm:t>
    </dgm:pt>
    <dgm:pt modelId="{446FCFA8-49DB-8648-AB77-5E84E68C16FB}" type="parTrans" cxnId="{589C1972-1CDE-0E42-958A-00B016CF68DE}">
      <dgm:prSet/>
      <dgm:spPr/>
      <dgm:t>
        <a:bodyPr/>
        <a:lstStyle/>
        <a:p>
          <a:endParaRPr lang="en-US"/>
        </a:p>
      </dgm:t>
    </dgm:pt>
    <dgm:pt modelId="{F915C78B-725B-BF48-8BDD-31F10DD2B006}" type="sibTrans" cxnId="{589C1972-1CDE-0E42-958A-00B016CF68DE}">
      <dgm:prSet/>
      <dgm:spPr/>
      <dgm:t>
        <a:bodyPr/>
        <a:lstStyle/>
        <a:p>
          <a:endParaRPr lang="en-US"/>
        </a:p>
      </dgm:t>
    </dgm:pt>
    <dgm:pt modelId="{9EC58525-A440-C24E-A0B3-E5884250BD23}">
      <dgm:prSet custT="1"/>
      <dgm:spPr/>
      <dgm:t>
        <a:bodyPr/>
        <a:lstStyle/>
        <a:p>
          <a:r>
            <a:rPr lang="en-US" sz="1600" dirty="0" smtClean="0"/>
            <a:t>The intention was to provide stable and predictable funding increases for Colorado school districts and to bring the total per-pupil funding amount in Colorado back to 1989 levels when adjusted for inflation.</a:t>
          </a:r>
          <a:endParaRPr lang="en-US" sz="1600" dirty="0"/>
        </a:p>
      </dgm:t>
    </dgm:pt>
    <dgm:pt modelId="{D65B02D7-C27E-8940-A9FE-F5D677A56D21}" type="parTrans" cxnId="{12E838B2-4237-D544-A879-33E57F5D2299}">
      <dgm:prSet/>
      <dgm:spPr/>
      <dgm:t>
        <a:bodyPr/>
        <a:lstStyle/>
        <a:p>
          <a:endParaRPr lang="en-US"/>
        </a:p>
      </dgm:t>
    </dgm:pt>
    <dgm:pt modelId="{25B97584-57F8-5F41-8275-0A85F499562D}" type="sibTrans" cxnId="{12E838B2-4237-D544-A879-33E57F5D2299}">
      <dgm:prSet/>
      <dgm:spPr/>
      <dgm:t>
        <a:bodyPr/>
        <a:lstStyle/>
        <a:p>
          <a:endParaRPr lang="en-US"/>
        </a:p>
      </dgm:t>
    </dgm:pt>
    <dgm:pt modelId="{709E94E7-EDB4-9349-9ACC-6CE3DA085EDD}">
      <dgm:prSet custT="1"/>
      <dgm:spPr/>
      <dgm:t>
        <a:bodyPr/>
        <a:lstStyle/>
        <a:p>
          <a:r>
            <a:rPr lang="en-US" sz="1600" dirty="0" smtClean="0"/>
            <a:t>Funding for the ‘factors’ could be cut by the legislature. </a:t>
          </a:r>
          <a:endParaRPr lang="en-US" sz="1600" dirty="0"/>
        </a:p>
      </dgm:t>
    </dgm:pt>
    <dgm:pt modelId="{D1381CB9-D26A-C84F-83C6-5FF75E5AD8BA}" type="parTrans" cxnId="{420A3D0C-CABA-CB4F-A0DC-E32FDBA9BB47}">
      <dgm:prSet/>
      <dgm:spPr/>
      <dgm:t>
        <a:bodyPr/>
        <a:lstStyle/>
        <a:p>
          <a:endParaRPr lang="en-US"/>
        </a:p>
      </dgm:t>
    </dgm:pt>
    <dgm:pt modelId="{DB512B85-FF53-F948-9185-1BF706D4F797}" type="sibTrans" cxnId="{420A3D0C-CABA-CB4F-A0DC-E32FDBA9BB47}">
      <dgm:prSet/>
      <dgm:spPr/>
      <dgm:t>
        <a:bodyPr/>
        <a:lstStyle/>
        <a:p>
          <a:endParaRPr lang="en-US"/>
        </a:p>
      </dgm:t>
    </dgm:pt>
    <dgm:pt modelId="{025B8A2C-94FB-604C-AAA0-878DE0FACA4F}">
      <dgm:prSet custT="1"/>
      <dgm:spPr/>
      <dgm:t>
        <a:bodyPr/>
        <a:lstStyle/>
        <a:p>
          <a:r>
            <a:rPr lang="en-US" sz="1600" dirty="0" smtClean="0"/>
            <a:t>The legislature proceeded to add a new “negative factor” to the school finance funding formula as a mechanism to enact across-the-board cuts to school finance funding each year.</a:t>
          </a:r>
          <a:endParaRPr lang="en-US" sz="1600" dirty="0"/>
        </a:p>
      </dgm:t>
    </dgm:pt>
    <dgm:pt modelId="{C356A393-1F9B-6D48-89E3-90B458B4671A}" type="parTrans" cxnId="{57D8B5C5-411D-1D48-BD9A-5AEAE7161DAC}">
      <dgm:prSet/>
      <dgm:spPr/>
      <dgm:t>
        <a:bodyPr/>
        <a:lstStyle/>
        <a:p>
          <a:endParaRPr lang="en-US"/>
        </a:p>
      </dgm:t>
    </dgm:pt>
    <dgm:pt modelId="{B1D7A88A-6309-C740-AF70-6604FA602D72}" type="sibTrans" cxnId="{57D8B5C5-411D-1D48-BD9A-5AEAE7161DAC}">
      <dgm:prSet/>
      <dgm:spPr/>
      <dgm:t>
        <a:bodyPr/>
        <a:lstStyle/>
        <a:p>
          <a:endParaRPr lang="en-US"/>
        </a:p>
      </dgm:t>
    </dgm:pt>
    <dgm:pt modelId="{7854D58D-534E-5249-A21B-F254D7785858}" type="pres">
      <dgm:prSet presAssocID="{83C6A552-3313-564A-AC0C-FC78F2E780D7}" presName="Name0" presStyleCnt="0">
        <dgm:presLayoutVars>
          <dgm:dir/>
          <dgm:animLvl val="lvl"/>
          <dgm:resizeHandles val="exact"/>
        </dgm:presLayoutVars>
      </dgm:prSet>
      <dgm:spPr/>
      <dgm:t>
        <a:bodyPr/>
        <a:lstStyle/>
        <a:p>
          <a:endParaRPr lang="en-US"/>
        </a:p>
      </dgm:t>
    </dgm:pt>
    <dgm:pt modelId="{CA4F17E7-7ABD-1143-9500-4307154FA942}" type="pres">
      <dgm:prSet presAssocID="{381E4C92-EC94-484F-94CD-D8A9DDD8E083}" presName="composite" presStyleCnt="0"/>
      <dgm:spPr/>
    </dgm:pt>
    <dgm:pt modelId="{B1F52223-B916-C94A-8756-415489AE5836}" type="pres">
      <dgm:prSet presAssocID="{381E4C92-EC94-484F-94CD-D8A9DDD8E083}" presName="parTx" presStyleLbl="alignNode1" presStyleIdx="0" presStyleCnt="3">
        <dgm:presLayoutVars>
          <dgm:chMax val="0"/>
          <dgm:chPref val="0"/>
          <dgm:bulletEnabled val="1"/>
        </dgm:presLayoutVars>
      </dgm:prSet>
      <dgm:spPr/>
      <dgm:t>
        <a:bodyPr/>
        <a:lstStyle/>
        <a:p>
          <a:endParaRPr lang="en-US"/>
        </a:p>
      </dgm:t>
    </dgm:pt>
    <dgm:pt modelId="{E941CE9C-582D-E240-BB89-B8C8C34F4E72}" type="pres">
      <dgm:prSet presAssocID="{381E4C92-EC94-484F-94CD-D8A9DDD8E083}" presName="desTx" presStyleLbl="alignAccFollowNode1" presStyleIdx="0" presStyleCnt="3" custScaleX="102772">
        <dgm:presLayoutVars>
          <dgm:bulletEnabled val="1"/>
        </dgm:presLayoutVars>
      </dgm:prSet>
      <dgm:spPr/>
      <dgm:t>
        <a:bodyPr/>
        <a:lstStyle/>
        <a:p>
          <a:endParaRPr lang="en-US"/>
        </a:p>
      </dgm:t>
    </dgm:pt>
    <dgm:pt modelId="{D1D1DFD7-3BD5-254B-BFDB-A6C75482BDFE}" type="pres">
      <dgm:prSet presAssocID="{5253D2BE-6FB8-A648-AA8E-533304206DBD}" presName="space" presStyleCnt="0"/>
      <dgm:spPr/>
    </dgm:pt>
    <dgm:pt modelId="{69911B97-C7A8-AC4D-95DA-5BDC7B4CA7B3}" type="pres">
      <dgm:prSet presAssocID="{79978D6A-84B9-1743-B072-2B964EFFC287}" presName="composite" presStyleCnt="0"/>
      <dgm:spPr/>
    </dgm:pt>
    <dgm:pt modelId="{9909BF22-0B03-CE4B-A3F1-8B80841AB7B4}" type="pres">
      <dgm:prSet presAssocID="{79978D6A-84B9-1743-B072-2B964EFFC287}" presName="parTx" presStyleLbl="alignNode1" presStyleIdx="1" presStyleCnt="3">
        <dgm:presLayoutVars>
          <dgm:chMax val="0"/>
          <dgm:chPref val="0"/>
          <dgm:bulletEnabled val="1"/>
        </dgm:presLayoutVars>
      </dgm:prSet>
      <dgm:spPr/>
      <dgm:t>
        <a:bodyPr/>
        <a:lstStyle/>
        <a:p>
          <a:endParaRPr lang="en-US"/>
        </a:p>
      </dgm:t>
    </dgm:pt>
    <dgm:pt modelId="{8D8BA3D6-FE46-1F4D-A2F9-6AD318232B14}" type="pres">
      <dgm:prSet presAssocID="{79978D6A-84B9-1743-B072-2B964EFFC287}" presName="desTx" presStyleLbl="alignAccFollowNode1" presStyleIdx="1" presStyleCnt="3">
        <dgm:presLayoutVars>
          <dgm:bulletEnabled val="1"/>
        </dgm:presLayoutVars>
      </dgm:prSet>
      <dgm:spPr/>
      <dgm:t>
        <a:bodyPr/>
        <a:lstStyle/>
        <a:p>
          <a:endParaRPr lang="en-US"/>
        </a:p>
      </dgm:t>
    </dgm:pt>
    <dgm:pt modelId="{4A23D056-7126-124A-8909-779E7D1456DD}" type="pres">
      <dgm:prSet presAssocID="{D99CFDCC-3909-A74E-9899-DAFA71F14E92}" presName="space" presStyleCnt="0"/>
      <dgm:spPr/>
    </dgm:pt>
    <dgm:pt modelId="{A20F1427-8DDD-EC4C-B59D-6D6D383239D7}" type="pres">
      <dgm:prSet presAssocID="{327BC0C4-CC4F-1F47-BF5F-A4DEC0C70863}" presName="composite" presStyleCnt="0"/>
      <dgm:spPr/>
    </dgm:pt>
    <dgm:pt modelId="{C2C1A165-7839-CE4F-982F-A7BE040635FE}" type="pres">
      <dgm:prSet presAssocID="{327BC0C4-CC4F-1F47-BF5F-A4DEC0C70863}" presName="parTx" presStyleLbl="alignNode1" presStyleIdx="2" presStyleCnt="3">
        <dgm:presLayoutVars>
          <dgm:chMax val="0"/>
          <dgm:chPref val="0"/>
          <dgm:bulletEnabled val="1"/>
        </dgm:presLayoutVars>
      </dgm:prSet>
      <dgm:spPr/>
      <dgm:t>
        <a:bodyPr/>
        <a:lstStyle/>
        <a:p>
          <a:endParaRPr lang="en-US"/>
        </a:p>
      </dgm:t>
    </dgm:pt>
    <dgm:pt modelId="{F22615C3-F482-8A48-A97F-6EDC97CE36D0}" type="pres">
      <dgm:prSet presAssocID="{327BC0C4-CC4F-1F47-BF5F-A4DEC0C70863}" presName="desTx" presStyleLbl="alignAccFollowNode1" presStyleIdx="2" presStyleCnt="3">
        <dgm:presLayoutVars>
          <dgm:bulletEnabled val="1"/>
        </dgm:presLayoutVars>
      </dgm:prSet>
      <dgm:spPr/>
      <dgm:t>
        <a:bodyPr/>
        <a:lstStyle/>
        <a:p>
          <a:endParaRPr lang="en-US"/>
        </a:p>
      </dgm:t>
    </dgm:pt>
  </dgm:ptLst>
  <dgm:cxnLst>
    <dgm:cxn modelId="{D9B98F24-DB7C-2F4B-991B-EC409834BCAC}" type="presOf" srcId="{79474DBC-5556-4348-BA05-071B6F8CF5AB}" destId="{F22615C3-F482-8A48-A97F-6EDC97CE36D0}" srcOrd="0" destOrd="0" presId="urn:microsoft.com/office/officeart/2005/8/layout/hList1"/>
    <dgm:cxn modelId="{D9CACDDE-C531-CE45-AD30-A242298E54E4}" type="presOf" srcId="{327BC0C4-CC4F-1F47-BF5F-A4DEC0C70863}" destId="{C2C1A165-7839-CE4F-982F-A7BE040635FE}" srcOrd="0" destOrd="0" presId="urn:microsoft.com/office/officeart/2005/8/layout/hList1"/>
    <dgm:cxn modelId="{57D8B5C5-411D-1D48-BD9A-5AEAE7161DAC}" srcId="{327BC0C4-CC4F-1F47-BF5F-A4DEC0C70863}" destId="{025B8A2C-94FB-604C-AAA0-878DE0FACA4F}" srcOrd="2" destOrd="0" parTransId="{C356A393-1F9B-6D48-89E3-90B458B4671A}" sibTransId="{B1D7A88A-6309-C740-AF70-6604FA602D72}"/>
    <dgm:cxn modelId="{420A3D0C-CABA-CB4F-A0DC-E32FDBA9BB47}" srcId="{327BC0C4-CC4F-1F47-BF5F-A4DEC0C70863}" destId="{709E94E7-EDB4-9349-9ACC-6CE3DA085EDD}" srcOrd="1" destOrd="0" parTransId="{D1381CB9-D26A-C84F-83C6-5FF75E5AD8BA}" sibTransId="{DB512B85-FF53-F948-9185-1BF706D4F797}"/>
    <dgm:cxn modelId="{8126375C-ECAE-314B-93B5-C58C422A2814}" srcId="{79978D6A-84B9-1743-B072-2B964EFFC287}" destId="{3F93D935-15B7-B740-BCA9-85E6D044B206}" srcOrd="0" destOrd="0" parTransId="{A905F142-D5BA-E14D-81DC-D970C8C5AAAC}" sibTransId="{863C94DB-5573-894F-BB7C-DBAB66FEEF29}"/>
    <dgm:cxn modelId="{CD1D7CBC-26A8-2748-8C41-10866763E8EE}" type="presOf" srcId="{AF156706-5D9B-1B40-B952-85D3476C7919}" destId="{E941CE9C-582D-E240-BB89-B8C8C34F4E72}" srcOrd="0" destOrd="0" presId="urn:microsoft.com/office/officeart/2005/8/layout/hList1"/>
    <dgm:cxn modelId="{DDC1A7B4-2271-6C4C-9501-0015DB0501C6}" type="presOf" srcId="{025B8A2C-94FB-604C-AAA0-878DE0FACA4F}" destId="{F22615C3-F482-8A48-A97F-6EDC97CE36D0}" srcOrd="0" destOrd="2" presId="urn:microsoft.com/office/officeart/2005/8/layout/hList1"/>
    <dgm:cxn modelId="{122DD6E7-994E-E04D-8C30-7BCA0D46F9AB}" type="presOf" srcId="{61D7C748-3C66-A745-B29C-4AF52C353C7F}" destId="{E941CE9C-582D-E240-BB89-B8C8C34F4E72}" srcOrd="0" destOrd="1" presId="urn:microsoft.com/office/officeart/2005/8/layout/hList1"/>
    <dgm:cxn modelId="{CDE6A274-9546-B648-808E-9CF58A4A5AB2}" type="presOf" srcId="{9EC58525-A440-C24E-A0B3-E5884250BD23}" destId="{8D8BA3D6-FE46-1F4D-A2F9-6AD318232B14}" srcOrd="0" destOrd="1" presId="urn:microsoft.com/office/officeart/2005/8/layout/hList1"/>
    <dgm:cxn modelId="{81811514-D9CC-7A4C-B7BA-C52AEA1997B5}" type="presOf" srcId="{79978D6A-84B9-1743-B072-2B964EFFC287}" destId="{9909BF22-0B03-CE4B-A3F1-8B80841AB7B4}" srcOrd="0" destOrd="0" presId="urn:microsoft.com/office/officeart/2005/8/layout/hList1"/>
    <dgm:cxn modelId="{213BB7C8-3A47-7846-87D3-D1C3232A6554}" type="presOf" srcId="{83C6A552-3313-564A-AC0C-FC78F2E780D7}" destId="{7854D58D-534E-5249-A21B-F254D7785858}" srcOrd="0" destOrd="0" presId="urn:microsoft.com/office/officeart/2005/8/layout/hList1"/>
    <dgm:cxn modelId="{589C1972-1CDE-0E42-958A-00B016CF68DE}" srcId="{327BC0C4-CC4F-1F47-BF5F-A4DEC0C70863}" destId="{79474DBC-5556-4348-BA05-071B6F8CF5AB}" srcOrd="0" destOrd="0" parTransId="{446FCFA8-49DB-8648-AB77-5E84E68C16FB}" sibTransId="{F915C78B-725B-BF48-8BDD-31F10DD2B006}"/>
    <dgm:cxn modelId="{D46B78A3-E4AA-C045-A406-24529654FEBC}" srcId="{381E4C92-EC94-484F-94CD-D8A9DDD8E083}" destId="{AF156706-5D9B-1B40-B952-85D3476C7919}" srcOrd="0" destOrd="0" parTransId="{7EEDE463-6087-7F4E-982E-6873D6252B06}" sibTransId="{6B20F8F7-16D7-FB44-B092-B837C23BFFA8}"/>
    <dgm:cxn modelId="{057B2ADE-E04C-E849-8B86-493FEDB19C28}" type="presOf" srcId="{381E4C92-EC94-484F-94CD-D8A9DDD8E083}" destId="{B1F52223-B916-C94A-8756-415489AE5836}" srcOrd="0" destOrd="0" presId="urn:microsoft.com/office/officeart/2005/8/layout/hList1"/>
    <dgm:cxn modelId="{491B7FCB-F6EC-9945-BE9C-DD5814A22669}" srcId="{83C6A552-3313-564A-AC0C-FC78F2E780D7}" destId="{381E4C92-EC94-484F-94CD-D8A9DDD8E083}" srcOrd="0" destOrd="0" parTransId="{EE8847E7-ED7A-C04D-A001-DE8A56522979}" sibTransId="{5253D2BE-6FB8-A648-AA8E-533304206DBD}"/>
    <dgm:cxn modelId="{12E838B2-4237-D544-A879-33E57F5D2299}" srcId="{79978D6A-84B9-1743-B072-2B964EFFC287}" destId="{9EC58525-A440-C24E-A0B3-E5884250BD23}" srcOrd="1" destOrd="0" parTransId="{D65B02D7-C27E-8940-A9FE-F5D677A56D21}" sibTransId="{25B97584-57F8-5F41-8275-0A85F499562D}"/>
    <dgm:cxn modelId="{EDA04230-932F-7B4E-A620-6078703E86BE}" srcId="{83C6A552-3313-564A-AC0C-FC78F2E780D7}" destId="{327BC0C4-CC4F-1F47-BF5F-A4DEC0C70863}" srcOrd="2" destOrd="0" parTransId="{B94AC3F1-26B2-5D49-84B1-9411551ABF96}" sibTransId="{1FB03D32-E1D2-9346-A89D-8ADB5854E7C3}"/>
    <dgm:cxn modelId="{39CB0D07-61A8-2745-BAEE-9094CBA9B902}" srcId="{83C6A552-3313-564A-AC0C-FC78F2E780D7}" destId="{79978D6A-84B9-1743-B072-2B964EFFC287}" srcOrd="1" destOrd="0" parTransId="{9E727828-08DE-684B-98F9-EE12604480F6}" sibTransId="{D99CFDCC-3909-A74E-9899-DAFA71F14E92}"/>
    <dgm:cxn modelId="{7AE9C530-3989-3640-8E7B-A2A5E91734F1}" srcId="{381E4C92-EC94-484F-94CD-D8A9DDD8E083}" destId="{61D7C748-3C66-A745-B29C-4AF52C353C7F}" srcOrd="1" destOrd="0" parTransId="{E4A4E461-52FE-F043-B8F6-D3195C1A4706}" sibTransId="{EE37107B-D525-EA4F-9E10-8B37A066F88D}"/>
    <dgm:cxn modelId="{295D9D8B-9777-1B49-92EF-36327649A6F6}" type="presOf" srcId="{3F93D935-15B7-B740-BCA9-85E6D044B206}" destId="{8D8BA3D6-FE46-1F4D-A2F9-6AD318232B14}" srcOrd="0" destOrd="0" presId="urn:microsoft.com/office/officeart/2005/8/layout/hList1"/>
    <dgm:cxn modelId="{41F04426-A27A-874B-AE9B-E892FEDFEB64}" type="presOf" srcId="{709E94E7-EDB4-9349-9ACC-6CE3DA085EDD}" destId="{F22615C3-F482-8A48-A97F-6EDC97CE36D0}" srcOrd="0" destOrd="1" presId="urn:microsoft.com/office/officeart/2005/8/layout/hList1"/>
    <dgm:cxn modelId="{3DD51EDC-E89D-5D49-BA7F-7EB983101FBD}" type="presParOf" srcId="{7854D58D-534E-5249-A21B-F254D7785858}" destId="{CA4F17E7-7ABD-1143-9500-4307154FA942}" srcOrd="0" destOrd="0" presId="urn:microsoft.com/office/officeart/2005/8/layout/hList1"/>
    <dgm:cxn modelId="{901D18C1-6016-8340-97A5-D2A0D399704C}" type="presParOf" srcId="{CA4F17E7-7ABD-1143-9500-4307154FA942}" destId="{B1F52223-B916-C94A-8756-415489AE5836}" srcOrd="0" destOrd="0" presId="urn:microsoft.com/office/officeart/2005/8/layout/hList1"/>
    <dgm:cxn modelId="{C96DAF41-7B52-DF4C-9535-DF586056A5E1}" type="presParOf" srcId="{CA4F17E7-7ABD-1143-9500-4307154FA942}" destId="{E941CE9C-582D-E240-BB89-B8C8C34F4E72}" srcOrd="1" destOrd="0" presId="urn:microsoft.com/office/officeart/2005/8/layout/hList1"/>
    <dgm:cxn modelId="{85013014-3A10-BC45-B892-462941FD1811}" type="presParOf" srcId="{7854D58D-534E-5249-A21B-F254D7785858}" destId="{D1D1DFD7-3BD5-254B-BFDB-A6C75482BDFE}" srcOrd="1" destOrd="0" presId="urn:microsoft.com/office/officeart/2005/8/layout/hList1"/>
    <dgm:cxn modelId="{6CD0CF31-D008-E342-8918-6FFF3A748E61}" type="presParOf" srcId="{7854D58D-534E-5249-A21B-F254D7785858}" destId="{69911B97-C7A8-AC4D-95DA-5BDC7B4CA7B3}" srcOrd="2" destOrd="0" presId="urn:microsoft.com/office/officeart/2005/8/layout/hList1"/>
    <dgm:cxn modelId="{BA9EF9E4-1896-604E-8E28-3636295A0418}" type="presParOf" srcId="{69911B97-C7A8-AC4D-95DA-5BDC7B4CA7B3}" destId="{9909BF22-0B03-CE4B-A3F1-8B80841AB7B4}" srcOrd="0" destOrd="0" presId="urn:microsoft.com/office/officeart/2005/8/layout/hList1"/>
    <dgm:cxn modelId="{876BAC9D-3442-8B4A-B4F7-1536FBC5C231}" type="presParOf" srcId="{69911B97-C7A8-AC4D-95DA-5BDC7B4CA7B3}" destId="{8D8BA3D6-FE46-1F4D-A2F9-6AD318232B14}" srcOrd="1" destOrd="0" presId="urn:microsoft.com/office/officeart/2005/8/layout/hList1"/>
    <dgm:cxn modelId="{02F686A3-4DE7-A649-9D6C-E22ECBB1C46F}" type="presParOf" srcId="{7854D58D-534E-5249-A21B-F254D7785858}" destId="{4A23D056-7126-124A-8909-779E7D1456DD}" srcOrd="3" destOrd="0" presId="urn:microsoft.com/office/officeart/2005/8/layout/hList1"/>
    <dgm:cxn modelId="{FC06D584-05B3-E548-BD16-201F956CF4F5}" type="presParOf" srcId="{7854D58D-534E-5249-A21B-F254D7785858}" destId="{A20F1427-8DDD-EC4C-B59D-6D6D383239D7}" srcOrd="4" destOrd="0" presId="urn:microsoft.com/office/officeart/2005/8/layout/hList1"/>
    <dgm:cxn modelId="{845D1682-E934-CA42-AB4F-86F99598B118}" type="presParOf" srcId="{A20F1427-8DDD-EC4C-B59D-6D6D383239D7}" destId="{C2C1A165-7839-CE4F-982F-A7BE040635FE}" srcOrd="0" destOrd="0" presId="urn:microsoft.com/office/officeart/2005/8/layout/hList1"/>
    <dgm:cxn modelId="{252CCC4C-17AC-6446-A234-5E4810EAFEF7}" type="presParOf" srcId="{A20F1427-8DDD-EC4C-B59D-6D6D383239D7}" destId="{F22615C3-F482-8A48-A97F-6EDC97CE36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CD276-FC15-4B4C-A9AE-2BED924DC12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31E5750E-CEDC-F94D-A828-0C87F427D11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smtClean="0"/>
            <a:t>What’s the Problem?</a:t>
          </a:r>
          <a:endParaRPr lang="en-US" sz="1800" dirty="0"/>
        </a:p>
      </dgm:t>
    </dgm:pt>
    <dgm:pt modelId="{443FB07F-3C0F-BD46-97AF-B74812EABD50}" type="parTrans" cxnId="{41691472-8278-6048-AC9C-3260D3FC2C5C}">
      <dgm:prSet/>
      <dgm:spPr/>
      <dgm:t>
        <a:bodyPr/>
        <a:lstStyle/>
        <a:p>
          <a:endParaRPr lang="en-US"/>
        </a:p>
      </dgm:t>
    </dgm:pt>
    <dgm:pt modelId="{EBF5B44E-9237-DC4C-9191-B56D25B5832F}" type="sibTrans" cxnId="{41691472-8278-6048-AC9C-3260D3FC2C5C}">
      <dgm:prSet/>
      <dgm:spPr/>
      <dgm:t>
        <a:bodyPr/>
        <a:lstStyle/>
        <a:p>
          <a:endParaRPr lang="en-US"/>
        </a:p>
      </dgm:t>
    </dgm:pt>
    <dgm:pt modelId="{04F62145-79CC-3B4C-9480-1AC3489D84D5}">
      <dgm:prSet phldrT="[Text]" custT="1"/>
      <dgm:spPr/>
      <dgm:t>
        <a:bodyPr/>
        <a:lstStyle/>
        <a:p>
          <a:r>
            <a:rPr lang="en-US" sz="1600" dirty="0" smtClean="0"/>
            <a:t>Due to legal fine print in TABOR, Colorado is looking at having to refund $58 million in marijuana tax revenue back to Colorado taxpayers.</a:t>
          </a:r>
          <a:endParaRPr lang="en-US" sz="1600" dirty="0"/>
        </a:p>
      </dgm:t>
    </dgm:pt>
    <dgm:pt modelId="{F9963E69-12C1-FA49-9B17-8BD80BB5EF41}" type="parTrans" cxnId="{D9B7B3DE-2574-4142-A8F6-123935A2DA48}">
      <dgm:prSet/>
      <dgm:spPr/>
      <dgm:t>
        <a:bodyPr/>
        <a:lstStyle/>
        <a:p>
          <a:endParaRPr lang="en-US"/>
        </a:p>
      </dgm:t>
    </dgm:pt>
    <dgm:pt modelId="{FFEDDD8D-8E9E-D748-A658-998C49D7DE23}" type="sibTrans" cxnId="{D9B7B3DE-2574-4142-A8F6-123935A2DA48}">
      <dgm:prSet/>
      <dgm:spPr/>
      <dgm:t>
        <a:bodyPr/>
        <a:lstStyle/>
        <a:p>
          <a:endParaRPr lang="en-US"/>
        </a:p>
      </dgm:t>
    </dgm:pt>
    <dgm:pt modelId="{D0722252-C9B3-734F-AD23-43A4D44BAC88}">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smtClean="0"/>
            <a:t>What Colorado is Doing to Fix the Problem? </a:t>
          </a:r>
          <a:endParaRPr lang="en-US" sz="1800" dirty="0"/>
        </a:p>
      </dgm:t>
    </dgm:pt>
    <dgm:pt modelId="{3B00C7AD-6C5C-B347-9E28-BBBB564C0720}" type="parTrans" cxnId="{F88C91BC-ACD9-2F4A-A3F6-8CB41647E6E4}">
      <dgm:prSet/>
      <dgm:spPr/>
      <dgm:t>
        <a:bodyPr/>
        <a:lstStyle/>
        <a:p>
          <a:endParaRPr lang="en-US"/>
        </a:p>
      </dgm:t>
    </dgm:pt>
    <dgm:pt modelId="{39420523-69A0-6B4E-BC6F-B9B26647F324}" type="sibTrans" cxnId="{F88C91BC-ACD9-2F4A-A3F6-8CB41647E6E4}">
      <dgm:prSet/>
      <dgm:spPr/>
      <dgm:t>
        <a:bodyPr/>
        <a:lstStyle/>
        <a:p>
          <a:endParaRPr lang="en-US"/>
        </a:p>
      </dgm:t>
    </dgm:pt>
    <dgm:pt modelId="{71700E41-1659-CE4E-B517-936FD9430952}">
      <dgm:prSet phldrT="[Text]" custT="1"/>
      <dgm:spPr/>
      <dgm:t>
        <a:bodyPr/>
        <a:lstStyle/>
        <a:p>
          <a:r>
            <a:rPr lang="en-US" sz="1600" dirty="0" smtClean="0"/>
            <a:t>HB15-1318- which passed this Legislative Session, would put forth a measure on the ballot to ask Colorado taxpayers to keep the $58 million.</a:t>
          </a:r>
          <a:endParaRPr lang="en-US" sz="1600" dirty="0"/>
        </a:p>
      </dgm:t>
    </dgm:pt>
    <dgm:pt modelId="{FE044D4C-6C81-D842-9731-928E6C0F3482}" type="parTrans" cxnId="{0A9443FF-CC98-734D-8552-0CC6ADBB9BB0}">
      <dgm:prSet/>
      <dgm:spPr/>
      <dgm:t>
        <a:bodyPr/>
        <a:lstStyle/>
        <a:p>
          <a:endParaRPr lang="en-US"/>
        </a:p>
      </dgm:t>
    </dgm:pt>
    <dgm:pt modelId="{066340EE-D9E8-C847-ABA7-D1C535FD24BA}" type="sibTrans" cxnId="{0A9443FF-CC98-734D-8552-0CC6ADBB9BB0}">
      <dgm:prSet/>
      <dgm:spPr/>
      <dgm:t>
        <a:bodyPr/>
        <a:lstStyle/>
        <a:p>
          <a:endParaRPr lang="en-US"/>
        </a:p>
      </dgm:t>
    </dgm:pt>
    <dgm:pt modelId="{03FDCFE2-DBCB-3F4B-B9FF-4DC72EA73348}">
      <dgm:prSet phldrT="[Text]" custT="1"/>
      <dgm:spPr/>
      <dgm:t>
        <a:bodyPr/>
        <a:lstStyle/>
        <a:p>
          <a:r>
            <a:rPr lang="en-US" sz="1600" dirty="0" smtClean="0"/>
            <a:t>Under TABOR, all new taxes must not only be approved by voters but it must also include an estimate of the revenue those taxes would raise.</a:t>
          </a:r>
          <a:endParaRPr lang="en-US" sz="1600" dirty="0"/>
        </a:p>
      </dgm:t>
    </dgm:pt>
    <dgm:pt modelId="{1CA176E8-DBE3-D549-AF34-B53C400226B9}" type="parTrans" cxnId="{08D0D856-9869-5345-BE68-2E4445C13288}">
      <dgm:prSet/>
      <dgm:spPr/>
      <dgm:t>
        <a:bodyPr/>
        <a:lstStyle/>
        <a:p>
          <a:endParaRPr lang="en-US"/>
        </a:p>
      </dgm:t>
    </dgm:pt>
    <dgm:pt modelId="{B4EE9C8F-4644-8A46-983A-14702C30B0A5}" type="sibTrans" cxnId="{08D0D856-9869-5345-BE68-2E4445C13288}">
      <dgm:prSet/>
      <dgm:spPr/>
      <dgm:t>
        <a:bodyPr/>
        <a:lstStyle/>
        <a:p>
          <a:endParaRPr lang="en-US"/>
        </a:p>
      </dgm:t>
    </dgm:pt>
    <dgm:pt modelId="{287777C4-3153-324F-8960-758ACE1E332C}">
      <dgm:prSet phldrT="[Text]" custT="1"/>
      <dgm:spPr/>
      <dgm:t>
        <a:bodyPr/>
        <a:lstStyle/>
        <a:p>
          <a:r>
            <a:rPr lang="en-US" sz="1600" dirty="0" smtClean="0"/>
            <a:t>If that estimate is wrong, the state must refund all new revenue from the tax.</a:t>
          </a:r>
          <a:endParaRPr lang="en-US" sz="1600" dirty="0"/>
        </a:p>
      </dgm:t>
    </dgm:pt>
    <dgm:pt modelId="{9148A61E-C401-3242-8101-8FCBF1A03C63}" type="parTrans" cxnId="{E1CB0EBB-782F-0744-B2A7-E7D159F53847}">
      <dgm:prSet/>
      <dgm:spPr/>
      <dgm:t>
        <a:bodyPr/>
        <a:lstStyle/>
        <a:p>
          <a:endParaRPr lang="en-US"/>
        </a:p>
      </dgm:t>
    </dgm:pt>
    <dgm:pt modelId="{00972004-16F8-1346-8108-DDDB524E46D2}" type="sibTrans" cxnId="{E1CB0EBB-782F-0744-B2A7-E7D159F53847}">
      <dgm:prSet/>
      <dgm:spPr/>
      <dgm:t>
        <a:bodyPr/>
        <a:lstStyle/>
        <a:p>
          <a:endParaRPr lang="en-US"/>
        </a:p>
      </dgm:t>
    </dgm:pt>
    <dgm:pt modelId="{5013231F-6861-BD44-895B-553ECA78EF4B}">
      <dgm:prSet phldrT="[Text]" custT="1"/>
      <dgm:spPr/>
      <dgm:t>
        <a:bodyPr/>
        <a:lstStyle/>
        <a:p>
          <a:r>
            <a:rPr lang="en-US" sz="1600" dirty="0" smtClean="0"/>
            <a:t>Overall revenue estimates ended up being too low when the marijuana tax question was put to voters- triggering a refund.</a:t>
          </a:r>
          <a:endParaRPr lang="en-US" sz="1600" dirty="0"/>
        </a:p>
      </dgm:t>
    </dgm:pt>
    <dgm:pt modelId="{0D0CDF2A-6A94-2741-8A31-4ACC8F7302C6}" type="parTrans" cxnId="{1D0544C6-9CA3-BA4E-9ECF-00D1A5262F64}">
      <dgm:prSet/>
      <dgm:spPr/>
      <dgm:t>
        <a:bodyPr/>
        <a:lstStyle/>
        <a:p>
          <a:endParaRPr lang="en-US"/>
        </a:p>
      </dgm:t>
    </dgm:pt>
    <dgm:pt modelId="{BA387112-4999-C944-8A04-0D8731419B2C}" type="sibTrans" cxnId="{1D0544C6-9CA3-BA4E-9ECF-00D1A5262F64}">
      <dgm:prSet/>
      <dgm:spPr/>
      <dgm:t>
        <a:bodyPr/>
        <a:lstStyle/>
        <a:p>
          <a:endParaRPr lang="en-US"/>
        </a:p>
      </dgm:t>
    </dgm:pt>
    <dgm:pt modelId="{6562022A-E6A5-4C44-BBEB-C881B7AD2616}">
      <dgm:prSet phldrT="[Text]" custT="1"/>
      <dgm:spPr/>
      <dgm:t>
        <a:bodyPr/>
        <a:lstStyle/>
        <a:p>
          <a:r>
            <a:rPr lang="en-US" sz="1600" dirty="0" smtClean="0"/>
            <a:t>It included a refund model if taxpayers choose to not allow the State to keep the money. </a:t>
          </a:r>
          <a:endParaRPr lang="en-US" sz="1600" dirty="0"/>
        </a:p>
      </dgm:t>
    </dgm:pt>
    <dgm:pt modelId="{744E979C-7A5B-7F40-9047-6B3D1F66AA1F}" type="parTrans" cxnId="{170CC2C1-986B-9842-A1B2-36471EAC0452}">
      <dgm:prSet/>
      <dgm:spPr/>
      <dgm:t>
        <a:bodyPr/>
        <a:lstStyle/>
        <a:p>
          <a:endParaRPr lang="en-US"/>
        </a:p>
      </dgm:t>
    </dgm:pt>
    <dgm:pt modelId="{CA87883F-0F67-9A4D-AE98-5F7DC0B593E1}" type="sibTrans" cxnId="{170CC2C1-986B-9842-A1B2-36471EAC0452}">
      <dgm:prSet/>
      <dgm:spPr/>
      <dgm:t>
        <a:bodyPr/>
        <a:lstStyle/>
        <a:p>
          <a:endParaRPr lang="en-US"/>
        </a:p>
      </dgm:t>
    </dgm:pt>
    <dgm:pt modelId="{5775A42C-0A32-CF4E-A9AB-E939E5EB3710}" type="pres">
      <dgm:prSet presAssocID="{758CD276-FC15-4B4C-A9AE-2BED924DC127}" presName="Name0" presStyleCnt="0">
        <dgm:presLayoutVars>
          <dgm:dir/>
          <dgm:animLvl val="lvl"/>
          <dgm:resizeHandles val="exact"/>
        </dgm:presLayoutVars>
      </dgm:prSet>
      <dgm:spPr/>
      <dgm:t>
        <a:bodyPr/>
        <a:lstStyle/>
        <a:p>
          <a:endParaRPr lang="en-US"/>
        </a:p>
      </dgm:t>
    </dgm:pt>
    <dgm:pt modelId="{2AB767C2-C498-F143-B61F-7FF31BAB270B}" type="pres">
      <dgm:prSet presAssocID="{31E5750E-CEDC-F94D-A828-0C87F427D119}" presName="linNode" presStyleCnt="0"/>
      <dgm:spPr/>
    </dgm:pt>
    <dgm:pt modelId="{CD3C6B7A-6E0D-954D-9CE2-DB8B44844721}" type="pres">
      <dgm:prSet presAssocID="{31E5750E-CEDC-F94D-A828-0C87F427D119}" presName="parentText" presStyleLbl="node1" presStyleIdx="0" presStyleCnt="2">
        <dgm:presLayoutVars>
          <dgm:chMax val="1"/>
          <dgm:bulletEnabled val="1"/>
        </dgm:presLayoutVars>
      </dgm:prSet>
      <dgm:spPr/>
      <dgm:t>
        <a:bodyPr/>
        <a:lstStyle/>
        <a:p>
          <a:endParaRPr lang="en-US"/>
        </a:p>
      </dgm:t>
    </dgm:pt>
    <dgm:pt modelId="{A0E79D3F-94BC-CF44-A916-0806211FD88D}" type="pres">
      <dgm:prSet presAssocID="{31E5750E-CEDC-F94D-A828-0C87F427D119}" presName="descendantText" presStyleLbl="alignAccFollowNode1" presStyleIdx="0" presStyleCnt="2" custScaleY="139296" custLinFactNeighborX="0" custLinFactNeighborY="1966">
        <dgm:presLayoutVars>
          <dgm:bulletEnabled val="1"/>
        </dgm:presLayoutVars>
      </dgm:prSet>
      <dgm:spPr/>
      <dgm:t>
        <a:bodyPr/>
        <a:lstStyle/>
        <a:p>
          <a:endParaRPr lang="en-US"/>
        </a:p>
      </dgm:t>
    </dgm:pt>
    <dgm:pt modelId="{41977335-A6F0-4843-B1D7-4C3C30FED6AE}" type="pres">
      <dgm:prSet presAssocID="{EBF5B44E-9237-DC4C-9191-B56D25B5832F}" presName="sp" presStyleCnt="0"/>
      <dgm:spPr/>
    </dgm:pt>
    <dgm:pt modelId="{4B6C6C3F-2235-7A4B-A3D2-C13CF144C70D}" type="pres">
      <dgm:prSet presAssocID="{D0722252-C9B3-734F-AD23-43A4D44BAC88}" presName="linNode" presStyleCnt="0"/>
      <dgm:spPr/>
    </dgm:pt>
    <dgm:pt modelId="{692C4B09-1155-D349-9F8C-D028C833E0B3}" type="pres">
      <dgm:prSet presAssocID="{D0722252-C9B3-734F-AD23-43A4D44BAC88}" presName="parentText" presStyleLbl="node1" presStyleIdx="1" presStyleCnt="2">
        <dgm:presLayoutVars>
          <dgm:chMax val="1"/>
          <dgm:bulletEnabled val="1"/>
        </dgm:presLayoutVars>
      </dgm:prSet>
      <dgm:spPr/>
      <dgm:t>
        <a:bodyPr/>
        <a:lstStyle/>
        <a:p>
          <a:endParaRPr lang="en-US"/>
        </a:p>
      </dgm:t>
    </dgm:pt>
    <dgm:pt modelId="{052DAA03-CDA4-3345-9CB2-223C7F6DB716}" type="pres">
      <dgm:prSet presAssocID="{D0722252-C9B3-734F-AD23-43A4D44BAC88}" presName="descendantText" presStyleLbl="alignAccFollowNode1" presStyleIdx="1" presStyleCnt="2">
        <dgm:presLayoutVars>
          <dgm:bulletEnabled val="1"/>
        </dgm:presLayoutVars>
      </dgm:prSet>
      <dgm:spPr/>
      <dgm:t>
        <a:bodyPr/>
        <a:lstStyle/>
        <a:p>
          <a:endParaRPr lang="en-US"/>
        </a:p>
      </dgm:t>
    </dgm:pt>
  </dgm:ptLst>
  <dgm:cxnLst>
    <dgm:cxn modelId="{599273BC-A6FF-EE40-A303-C9BFE58A620E}" type="presOf" srcId="{287777C4-3153-324F-8960-758ACE1E332C}" destId="{A0E79D3F-94BC-CF44-A916-0806211FD88D}" srcOrd="0" destOrd="2" presId="urn:microsoft.com/office/officeart/2005/8/layout/vList5"/>
    <dgm:cxn modelId="{CEF014D7-67FB-CD49-A1C9-56E6D531722E}" type="presOf" srcId="{04F62145-79CC-3B4C-9480-1AC3489D84D5}" destId="{A0E79D3F-94BC-CF44-A916-0806211FD88D}" srcOrd="0" destOrd="0" presId="urn:microsoft.com/office/officeart/2005/8/layout/vList5"/>
    <dgm:cxn modelId="{364F56FE-E83C-0148-8ECA-8F1DE318D285}" type="presOf" srcId="{D0722252-C9B3-734F-AD23-43A4D44BAC88}" destId="{692C4B09-1155-D349-9F8C-D028C833E0B3}" srcOrd="0" destOrd="0" presId="urn:microsoft.com/office/officeart/2005/8/layout/vList5"/>
    <dgm:cxn modelId="{289D1FEF-F117-F94A-8754-04A6B462FFBD}" type="presOf" srcId="{6562022A-E6A5-4C44-BBEB-C881B7AD2616}" destId="{052DAA03-CDA4-3345-9CB2-223C7F6DB716}" srcOrd="0" destOrd="1" presId="urn:microsoft.com/office/officeart/2005/8/layout/vList5"/>
    <dgm:cxn modelId="{2F498263-3903-634B-97EF-A8667D2AB882}" type="presOf" srcId="{03FDCFE2-DBCB-3F4B-B9FF-4DC72EA73348}" destId="{A0E79D3F-94BC-CF44-A916-0806211FD88D}" srcOrd="0" destOrd="1" presId="urn:microsoft.com/office/officeart/2005/8/layout/vList5"/>
    <dgm:cxn modelId="{DE50FE2A-975B-7F4E-8BCE-B60ECE4E749A}" type="presOf" srcId="{758CD276-FC15-4B4C-A9AE-2BED924DC127}" destId="{5775A42C-0A32-CF4E-A9AB-E939E5EB3710}" srcOrd="0" destOrd="0" presId="urn:microsoft.com/office/officeart/2005/8/layout/vList5"/>
    <dgm:cxn modelId="{170CC2C1-986B-9842-A1B2-36471EAC0452}" srcId="{D0722252-C9B3-734F-AD23-43A4D44BAC88}" destId="{6562022A-E6A5-4C44-BBEB-C881B7AD2616}" srcOrd="1" destOrd="0" parTransId="{744E979C-7A5B-7F40-9047-6B3D1F66AA1F}" sibTransId="{CA87883F-0F67-9A4D-AE98-5F7DC0B593E1}"/>
    <dgm:cxn modelId="{41691472-8278-6048-AC9C-3260D3FC2C5C}" srcId="{758CD276-FC15-4B4C-A9AE-2BED924DC127}" destId="{31E5750E-CEDC-F94D-A828-0C87F427D119}" srcOrd="0" destOrd="0" parTransId="{443FB07F-3C0F-BD46-97AF-B74812EABD50}" sibTransId="{EBF5B44E-9237-DC4C-9191-B56D25B5832F}"/>
    <dgm:cxn modelId="{D9B7B3DE-2574-4142-A8F6-123935A2DA48}" srcId="{31E5750E-CEDC-F94D-A828-0C87F427D119}" destId="{04F62145-79CC-3B4C-9480-1AC3489D84D5}" srcOrd="0" destOrd="0" parTransId="{F9963E69-12C1-FA49-9B17-8BD80BB5EF41}" sibTransId="{FFEDDD8D-8E9E-D748-A658-998C49D7DE23}"/>
    <dgm:cxn modelId="{F88C91BC-ACD9-2F4A-A3F6-8CB41647E6E4}" srcId="{758CD276-FC15-4B4C-A9AE-2BED924DC127}" destId="{D0722252-C9B3-734F-AD23-43A4D44BAC88}" srcOrd="1" destOrd="0" parTransId="{3B00C7AD-6C5C-B347-9E28-BBBB564C0720}" sibTransId="{39420523-69A0-6B4E-BC6F-B9B26647F324}"/>
    <dgm:cxn modelId="{1D0544C6-9CA3-BA4E-9ECF-00D1A5262F64}" srcId="{31E5750E-CEDC-F94D-A828-0C87F427D119}" destId="{5013231F-6861-BD44-895B-553ECA78EF4B}" srcOrd="3" destOrd="0" parTransId="{0D0CDF2A-6A94-2741-8A31-4ACC8F7302C6}" sibTransId="{BA387112-4999-C944-8A04-0D8731419B2C}"/>
    <dgm:cxn modelId="{BDED3154-DB92-5549-84F8-8C9713B09B1B}" type="presOf" srcId="{31E5750E-CEDC-F94D-A828-0C87F427D119}" destId="{CD3C6B7A-6E0D-954D-9CE2-DB8B44844721}" srcOrd="0" destOrd="0" presId="urn:microsoft.com/office/officeart/2005/8/layout/vList5"/>
    <dgm:cxn modelId="{2D428908-B4FE-444A-B9F9-2388CBB419E9}" type="presOf" srcId="{5013231F-6861-BD44-895B-553ECA78EF4B}" destId="{A0E79D3F-94BC-CF44-A916-0806211FD88D}" srcOrd="0" destOrd="3" presId="urn:microsoft.com/office/officeart/2005/8/layout/vList5"/>
    <dgm:cxn modelId="{DF20DB38-8BE8-594A-9A4D-7165AB6C32A3}" type="presOf" srcId="{71700E41-1659-CE4E-B517-936FD9430952}" destId="{052DAA03-CDA4-3345-9CB2-223C7F6DB716}" srcOrd="0" destOrd="0" presId="urn:microsoft.com/office/officeart/2005/8/layout/vList5"/>
    <dgm:cxn modelId="{0A9443FF-CC98-734D-8552-0CC6ADBB9BB0}" srcId="{D0722252-C9B3-734F-AD23-43A4D44BAC88}" destId="{71700E41-1659-CE4E-B517-936FD9430952}" srcOrd="0" destOrd="0" parTransId="{FE044D4C-6C81-D842-9731-928E6C0F3482}" sibTransId="{066340EE-D9E8-C847-ABA7-D1C535FD24BA}"/>
    <dgm:cxn modelId="{E1CB0EBB-782F-0744-B2A7-E7D159F53847}" srcId="{31E5750E-CEDC-F94D-A828-0C87F427D119}" destId="{287777C4-3153-324F-8960-758ACE1E332C}" srcOrd="2" destOrd="0" parTransId="{9148A61E-C401-3242-8101-8FCBF1A03C63}" sibTransId="{00972004-16F8-1346-8108-DDDB524E46D2}"/>
    <dgm:cxn modelId="{08D0D856-9869-5345-BE68-2E4445C13288}" srcId="{31E5750E-CEDC-F94D-A828-0C87F427D119}" destId="{03FDCFE2-DBCB-3F4B-B9FF-4DC72EA73348}" srcOrd="1" destOrd="0" parTransId="{1CA176E8-DBE3-D549-AF34-B53C400226B9}" sibTransId="{B4EE9C8F-4644-8A46-983A-14702C30B0A5}"/>
    <dgm:cxn modelId="{67934AA8-AA61-4043-ADC6-61871C8ACCCC}" type="presParOf" srcId="{5775A42C-0A32-CF4E-A9AB-E939E5EB3710}" destId="{2AB767C2-C498-F143-B61F-7FF31BAB270B}" srcOrd="0" destOrd="0" presId="urn:microsoft.com/office/officeart/2005/8/layout/vList5"/>
    <dgm:cxn modelId="{12C4E835-0F4C-654B-9E36-35DDDCB44E13}" type="presParOf" srcId="{2AB767C2-C498-F143-B61F-7FF31BAB270B}" destId="{CD3C6B7A-6E0D-954D-9CE2-DB8B44844721}" srcOrd="0" destOrd="0" presId="urn:microsoft.com/office/officeart/2005/8/layout/vList5"/>
    <dgm:cxn modelId="{EAC027E0-3300-2947-90A1-D7332230FDF3}" type="presParOf" srcId="{2AB767C2-C498-F143-B61F-7FF31BAB270B}" destId="{A0E79D3F-94BC-CF44-A916-0806211FD88D}" srcOrd="1" destOrd="0" presId="urn:microsoft.com/office/officeart/2005/8/layout/vList5"/>
    <dgm:cxn modelId="{8FD5485A-E514-A943-A48A-6424993E9F2D}" type="presParOf" srcId="{5775A42C-0A32-CF4E-A9AB-E939E5EB3710}" destId="{41977335-A6F0-4843-B1D7-4C3C30FED6AE}" srcOrd="1" destOrd="0" presId="urn:microsoft.com/office/officeart/2005/8/layout/vList5"/>
    <dgm:cxn modelId="{FFD12F64-A3A0-FE4F-8BD9-D58F74D6CD5F}" type="presParOf" srcId="{5775A42C-0A32-CF4E-A9AB-E939E5EB3710}" destId="{4B6C6C3F-2235-7A4B-A3D2-C13CF144C70D}" srcOrd="2" destOrd="0" presId="urn:microsoft.com/office/officeart/2005/8/layout/vList5"/>
    <dgm:cxn modelId="{2887DC6A-5DEC-2148-BC36-DD37E491E350}" type="presParOf" srcId="{4B6C6C3F-2235-7A4B-A3D2-C13CF144C70D}" destId="{692C4B09-1155-D349-9F8C-D028C833E0B3}" srcOrd="0" destOrd="0" presId="urn:microsoft.com/office/officeart/2005/8/layout/vList5"/>
    <dgm:cxn modelId="{E8B5547C-609C-604F-9C80-C537FEE03605}" type="presParOf" srcId="{4B6C6C3F-2235-7A4B-A3D2-C13CF144C70D}" destId="{052DAA03-CDA4-3345-9CB2-223C7F6DB7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9F905-9302-2D41-A353-09D90D09C75E}">
      <dsp:nvSpPr>
        <dsp:cNvPr id="0" name=""/>
        <dsp:cNvSpPr/>
      </dsp:nvSpPr>
      <dsp:spPr>
        <a:xfrm>
          <a:off x="1052542" y="76624"/>
          <a:ext cx="5221675" cy="5221675"/>
        </a:xfrm>
        <a:prstGeom prst="circularArrow">
          <a:avLst>
            <a:gd name="adj1" fmla="val 5544"/>
            <a:gd name="adj2" fmla="val 330680"/>
            <a:gd name="adj3" fmla="val 14510838"/>
            <a:gd name="adj4" fmla="val 16953057"/>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E30F21-7D7F-8B4B-A847-6D244F3D2B5C}">
      <dsp:nvSpPr>
        <dsp:cNvPr id="0" name=""/>
        <dsp:cNvSpPr/>
      </dsp:nvSpPr>
      <dsp:spPr>
        <a:xfrm>
          <a:off x="2847705" y="112233"/>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July 1: Initial Dept. Request Due to OSPB</a:t>
          </a:r>
          <a:endParaRPr lang="en-US" sz="1300" b="1" kern="1200" dirty="0">
            <a:solidFill>
              <a:srgbClr val="000000"/>
            </a:solidFill>
          </a:endParaRPr>
        </a:p>
      </dsp:txBody>
      <dsp:txXfrm>
        <a:off x="2887523" y="152051"/>
        <a:ext cx="1551712" cy="736038"/>
      </dsp:txXfrm>
    </dsp:sp>
    <dsp:sp modelId="{0E1EC733-317D-D845-B757-60F82D99BC88}">
      <dsp:nvSpPr>
        <dsp:cNvPr id="0" name=""/>
        <dsp:cNvSpPr/>
      </dsp:nvSpPr>
      <dsp:spPr>
        <a:xfrm>
          <a:off x="4588631" y="839015"/>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Sept. 1: Full Dept. Request Due to OSPB</a:t>
          </a:r>
          <a:endParaRPr lang="en-US" sz="1300" b="1" kern="1200" dirty="0">
            <a:solidFill>
              <a:srgbClr val="000000"/>
            </a:solidFill>
          </a:endParaRPr>
        </a:p>
      </dsp:txBody>
      <dsp:txXfrm>
        <a:off x="4628449" y="878833"/>
        <a:ext cx="1551712" cy="736038"/>
      </dsp:txXfrm>
    </dsp:sp>
    <dsp:sp modelId="{EE97BF1A-272C-B441-8744-5A757F4D33C6}">
      <dsp:nvSpPr>
        <dsp:cNvPr id="0" name=""/>
        <dsp:cNvSpPr/>
      </dsp:nvSpPr>
      <dsp:spPr>
        <a:xfrm>
          <a:off x="5018604" y="2722850"/>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Nov. 1: Governor’s Budget Due to JBC</a:t>
          </a:r>
          <a:endParaRPr lang="en-US" sz="1300" b="1" kern="1200" dirty="0">
            <a:solidFill>
              <a:srgbClr val="000000"/>
            </a:solidFill>
          </a:endParaRPr>
        </a:p>
      </dsp:txBody>
      <dsp:txXfrm>
        <a:off x="5058422" y="2762668"/>
        <a:ext cx="1551712" cy="736038"/>
      </dsp:txXfrm>
    </dsp:sp>
    <dsp:sp modelId="{2712B458-35B1-994A-86CB-D0C7152F6663}">
      <dsp:nvSpPr>
        <dsp:cNvPr id="0" name=""/>
        <dsp:cNvSpPr/>
      </dsp:nvSpPr>
      <dsp:spPr>
        <a:xfrm>
          <a:off x="3813846" y="4233569"/>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Nov.-Dec.: JBC Budget Briefings and Hearings</a:t>
          </a:r>
          <a:endParaRPr lang="en-US" sz="1300" b="1" kern="1200" dirty="0">
            <a:solidFill>
              <a:srgbClr val="000000"/>
            </a:solidFill>
          </a:endParaRPr>
        </a:p>
      </dsp:txBody>
      <dsp:txXfrm>
        <a:off x="3853664" y="4273387"/>
        <a:ext cx="1551712" cy="736038"/>
      </dsp:txXfrm>
    </dsp:sp>
    <dsp:sp modelId="{8ABBF4CE-D671-6A4F-93DF-5B2B754BB49D}">
      <dsp:nvSpPr>
        <dsp:cNvPr id="0" name=""/>
        <dsp:cNvSpPr/>
      </dsp:nvSpPr>
      <dsp:spPr>
        <a:xfrm>
          <a:off x="1881564" y="4233569"/>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January: (Legislature in Session) Midyear </a:t>
          </a:r>
          <a:r>
            <a:rPr lang="en-US" sz="1300" b="1" kern="1200" dirty="0" err="1" smtClean="0">
              <a:solidFill>
                <a:srgbClr val="000000"/>
              </a:solidFill>
            </a:rPr>
            <a:t>Supplementals</a:t>
          </a:r>
          <a:endParaRPr lang="en-US" sz="1300" b="1" kern="1200" dirty="0">
            <a:solidFill>
              <a:srgbClr val="000000"/>
            </a:solidFill>
          </a:endParaRPr>
        </a:p>
      </dsp:txBody>
      <dsp:txXfrm>
        <a:off x="1921382" y="4273387"/>
        <a:ext cx="1551712" cy="736038"/>
      </dsp:txXfrm>
    </dsp:sp>
    <dsp:sp modelId="{B8D8E685-BFFB-944B-92EB-1EF0D5238649}">
      <dsp:nvSpPr>
        <dsp:cNvPr id="0" name=""/>
        <dsp:cNvSpPr/>
      </dsp:nvSpPr>
      <dsp:spPr>
        <a:xfrm>
          <a:off x="676806" y="2722850"/>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Feb./March: Figure Setting</a:t>
          </a:r>
          <a:endParaRPr lang="en-US" sz="1300" b="1" kern="1200" dirty="0">
            <a:solidFill>
              <a:srgbClr val="000000"/>
            </a:solidFill>
          </a:endParaRPr>
        </a:p>
      </dsp:txBody>
      <dsp:txXfrm>
        <a:off x="716624" y="2762668"/>
        <a:ext cx="1551712" cy="736038"/>
      </dsp:txXfrm>
    </dsp:sp>
    <dsp:sp modelId="{75F9DAB7-8731-834C-AD5C-D7871E66D454}">
      <dsp:nvSpPr>
        <dsp:cNvPr id="0" name=""/>
        <dsp:cNvSpPr/>
      </dsp:nvSpPr>
      <dsp:spPr>
        <a:xfrm>
          <a:off x="1106779" y="839015"/>
          <a:ext cx="1631348" cy="8156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March/April: Long Bill</a:t>
          </a:r>
          <a:endParaRPr lang="en-US" sz="1300" b="1" kern="1200" dirty="0">
            <a:solidFill>
              <a:srgbClr val="000000"/>
            </a:solidFill>
          </a:endParaRPr>
        </a:p>
      </dsp:txBody>
      <dsp:txXfrm>
        <a:off x="1146597" y="878833"/>
        <a:ext cx="1551712" cy="736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DDCBE-E7FE-7741-8BF4-52BE332EE162}">
      <dsp:nvSpPr>
        <dsp:cNvPr id="0" name=""/>
        <dsp:cNvSpPr/>
      </dsp:nvSpPr>
      <dsp:spPr>
        <a:xfrm rot="16200000">
          <a:off x="-1029" y="1029"/>
          <a:ext cx="2416240" cy="2414181"/>
        </a:xfrm>
        <a:prstGeom prst="round1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Prohibits tax increase without the vote of the people</a:t>
          </a:r>
          <a:endParaRPr lang="en-US" sz="2200" kern="1200" dirty="0"/>
        </a:p>
      </dsp:txBody>
      <dsp:txXfrm rot="5400000">
        <a:off x="0" y="0"/>
        <a:ext cx="2414181" cy="1812180"/>
      </dsp:txXfrm>
    </dsp:sp>
    <dsp:sp modelId="{4E2D7A83-B3F6-8049-A42C-B837E8DA0FFC}">
      <dsp:nvSpPr>
        <dsp:cNvPr id="0" name=""/>
        <dsp:cNvSpPr/>
      </dsp:nvSpPr>
      <dsp:spPr>
        <a:xfrm>
          <a:off x="2414181" y="0"/>
          <a:ext cx="2414181" cy="2416240"/>
        </a:xfrm>
        <a:prstGeom prst="round1Rect">
          <a:avLst/>
        </a:prstGeom>
        <a:gradFill rotWithShape="0">
          <a:gsLst>
            <a:gs pos="0">
              <a:schemeClr val="accent1">
                <a:shade val="80000"/>
                <a:hueOff val="67849"/>
                <a:satOff val="-4388"/>
                <a:lumOff val="9238"/>
                <a:alphaOff val="0"/>
                <a:shade val="51000"/>
                <a:satMod val="130000"/>
              </a:schemeClr>
            </a:gs>
            <a:gs pos="80000">
              <a:schemeClr val="accent1">
                <a:shade val="80000"/>
                <a:hueOff val="67849"/>
                <a:satOff val="-4388"/>
                <a:lumOff val="9238"/>
                <a:alphaOff val="0"/>
                <a:shade val="93000"/>
                <a:satMod val="130000"/>
              </a:schemeClr>
            </a:gs>
            <a:gs pos="100000">
              <a:schemeClr val="accent1">
                <a:shade val="80000"/>
                <a:hueOff val="67849"/>
                <a:satOff val="-4388"/>
                <a:lumOff val="92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TABOR Formula: Inflation plus annual change in population</a:t>
          </a:r>
          <a:endParaRPr lang="en-US" sz="2200" kern="1200" dirty="0"/>
        </a:p>
      </dsp:txBody>
      <dsp:txXfrm>
        <a:off x="2414181" y="0"/>
        <a:ext cx="2414181" cy="1812180"/>
      </dsp:txXfrm>
    </dsp:sp>
    <dsp:sp modelId="{D59D6453-E24C-6D40-860C-5E792448A3D2}">
      <dsp:nvSpPr>
        <dsp:cNvPr id="0" name=""/>
        <dsp:cNvSpPr/>
      </dsp:nvSpPr>
      <dsp:spPr>
        <a:xfrm rot="10800000">
          <a:off x="0" y="2416240"/>
          <a:ext cx="2414181" cy="2416240"/>
        </a:xfrm>
        <a:prstGeom prst="round1Rect">
          <a:avLst/>
        </a:prstGeom>
        <a:gradFill rotWithShape="0">
          <a:gsLst>
            <a:gs pos="0">
              <a:schemeClr val="accent1">
                <a:shade val="80000"/>
                <a:hueOff val="135699"/>
                <a:satOff val="-8777"/>
                <a:lumOff val="18475"/>
                <a:alphaOff val="0"/>
                <a:shade val="51000"/>
                <a:satMod val="130000"/>
              </a:schemeClr>
            </a:gs>
            <a:gs pos="80000">
              <a:schemeClr val="accent1">
                <a:shade val="80000"/>
                <a:hueOff val="135699"/>
                <a:satOff val="-8777"/>
                <a:lumOff val="18475"/>
                <a:alphaOff val="0"/>
                <a:shade val="93000"/>
                <a:satMod val="130000"/>
              </a:schemeClr>
            </a:gs>
            <a:gs pos="100000">
              <a:schemeClr val="accent1">
                <a:shade val="80000"/>
                <a:hueOff val="135699"/>
                <a:satOff val="-8777"/>
                <a:lumOff val="184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Strict limits on how much money the state can keep and spend</a:t>
          </a:r>
          <a:endParaRPr lang="en-US" sz="2200" kern="1200" dirty="0"/>
        </a:p>
      </dsp:txBody>
      <dsp:txXfrm rot="10800000">
        <a:off x="0" y="3020300"/>
        <a:ext cx="2414181" cy="1812180"/>
      </dsp:txXfrm>
    </dsp:sp>
    <dsp:sp modelId="{AAD8C8C4-7929-8D41-B359-D952C0BF4A44}">
      <dsp:nvSpPr>
        <dsp:cNvPr id="0" name=""/>
        <dsp:cNvSpPr/>
      </dsp:nvSpPr>
      <dsp:spPr>
        <a:xfrm rot="5400000">
          <a:off x="2413152" y="2417269"/>
          <a:ext cx="2416240" cy="2414181"/>
        </a:xfrm>
        <a:prstGeom prst="round1Rect">
          <a:avLst/>
        </a:prstGeom>
        <a:gradFill rotWithShape="0">
          <a:gsLst>
            <a:gs pos="0">
              <a:schemeClr val="accent1">
                <a:shade val="80000"/>
                <a:hueOff val="203548"/>
                <a:satOff val="-13165"/>
                <a:lumOff val="27713"/>
                <a:alphaOff val="0"/>
                <a:shade val="51000"/>
                <a:satMod val="130000"/>
              </a:schemeClr>
            </a:gs>
            <a:gs pos="80000">
              <a:schemeClr val="accent1">
                <a:shade val="80000"/>
                <a:hueOff val="203548"/>
                <a:satOff val="-13165"/>
                <a:lumOff val="27713"/>
                <a:alphaOff val="0"/>
                <a:shade val="93000"/>
                <a:satMod val="130000"/>
              </a:schemeClr>
            </a:gs>
            <a:gs pos="100000">
              <a:schemeClr val="accent1">
                <a:shade val="80000"/>
                <a:hueOff val="203548"/>
                <a:satOff val="-13165"/>
                <a:lumOff val="277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Any revenue collected in excess of TABOR’s limits must be refunded to the taxpayers </a:t>
          </a:r>
          <a:endParaRPr lang="en-US" sz="2200" kern="1200" dirty="0"/>
        </a:p>
      </dsp:txBody>
      <dsp:txXfrm rot="-5400000">
        <a:off x="2414182" y="3020300"/>
        <a:ext cx="2414181" cy="1812180"/>
      </dsp:txXfrm>
    </dsp:sp>
    <dsp:sp modelId="{F01AB440-D39D-024F-8636-C0676F4A22EE}">
      <dsp:nvSpPr>
        <dsp:cNvPr id="0" name=""/>
        <dsp:cNvSpPr/>
      </dsp:nvSpPr>
      <dsp:spPr>
        <a:xfrm>
          <a:off x="1689927" y="1812180"/>
          <a:ext cx="1448508" cy="1208120"/>
        </a:xfrm>
        <a:prstGeom prst="roundRect">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TABOR</a:t>
          </a:r>
          <a:endParaRPr lang="en-US" sz="2200" kern="1200" dirty="0"/>
        </a:p>
      </dsp:txBody>
      <dsp:txXfrm>
        <a:off x="1748903" y="1871156"/>
        <a:ext cx="1330556" cy="1090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52223-B916-C94A-8756-415489AE5836}">
      <dsp:nvSpPr>
        <dsp:cNvPr id="0" name=""/>
        <dsp:cNvSpPr/>
      </dsp:nvSpPr>
      <dsp:spPr>
        <a:xfrm>
          <a:off x="38859" y="587235"/>
          <a:ext cx="2721034" cy="929781"/>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1994: School Finance Act</a:t>
          </a:r>
          <a:endParaRPr lang="en-US" sz="2800" kern="1200" dirty="0"/>
        </a:p>
      </dsp:txBody>
      <dsp:txXfrm>
        <a:off x="38859" y="587235"/>
        <a:ext cx="2721034" cy="929781"/>
      </dsp:txXfrm>
    </dsp:sp>
    <dsp:sp modelId="{E941CE9C-582D-E240-BB89-B8C8C34F4E72}">
      <dsp:nvSpPr>
        <dsp:cNvPr id="0" name=""/>
        <dsp:cNvSpPr/>
      </dsp:nvSpPr>
      <dsp:spPr>
        <a:xfrm>
          <a:off x="1145" y="1517016"/>
          <a:ext cx="2796461" cy="3923462"/>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Each school district receives base per pupil funding</a:t>
          </a:r>
          <a:endParaRPr lang="en-US" sz="1600" kern="1200" dirty="0"/>
        </a:p>
        <a:p>
          <a:pPr marL="171450" lvl="1" indent="-171450" algn="l" defTabSz="711200">
            <a:lnSpc>
              <a:spcPct val="90000"/>
            </a:lnSpc>
            <a:spcBef>
              <a:spcPct val="0"/>
            </a:spcBef>
            <a:spcAft>
              <a:spcPct val="15000"/>
            </a:spcAft>
            <a:buChar char="••"/>
          </a:pPr>
          <a:r>
            <a:rPr lang="en-US" sz="1600" kern="1200" dirty="0" smtClean="0"/>
            <a:t>The base amount is then adjusted by ‘factors,’ which account for unique local circumstances such as size, at-risk students in the district, cost of living and personnel costs.</a:t>
          </a:r>
          <a:endParaRPr lang="en-US" sz="1600" kern="1200" dirty="0"/>
        </a:p>
      </dsp:txBody>
      <dsp:txXfrm>
        <a:off x="1145" y="1517016"/>
        <a:ext cx="2796461" cy="3923462"/>
      </dsp:txXfrm>
    </dsp:sp>
    <dsp:sp modelId="{9909BF22-0B03-CE4B-A3F1-8B80841AB7B4}">
      <dsp:nvSpPr>
        <dsp:cNvPr id="0" name=""/>
        <dsp:cNvSpPr/>
      </dsp:nvSpPr>
      <dsp:spPr>
        <a:xfrm>
          <a:off x="3178552" y="587235"/>
          <a:ext cx="2721034" cy="929781"/>
        </a:xfrm>
        <a:prstGeom prst="rect">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w="9525" cap="flat" cmpd="sng" algn="ctr">
          <a:solidFill>
            <a:schemeClr val="accent6">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2000: Amendment 23</a:t>
          </a:r>
          <a:endParaRPr lang="en-US" sz="2800" kern="1200" dirty="0"/>
        </a:p>
      </dsp:txBody>
      <dsp:txXfrm>
        <a:off x="3178552" y="587235"/>
        <a:ext cx="2721034" cy="929781"/>
      </dsp:txXfrm>
    </dsp:sp>
    <dsp:sp modelId="{8D8BA3D6-FE46-1F4D-A2F9-6AD318232B14}">
      <dsp:nvSpPr>
        <dsp:cNvPr id="0" name=""/>
        <dsp:cNvSpPr/>
      </dsp:nvSpPr>
      <dsp:spPr>
        <a:xfrm>
          <a:off x="3178552" y="1517016"/>
          <a:ext cx="2721034" cy="3923462"/>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Amendment 23 required K-12 funding to increase each year by the inflation rate plus 1 percent until 2011, and thereafter by inflation</a:t>
          </a:r>
          <a:endParaRPr lang="en-US" sz="1600" kern="1200" dirty="0"/>
        </a:p>
        <a:p>
          <a:pPr marL="171450" lvl="1" indent="-171450" algn="l" defTabSz="711200">
            <a:lnSpc>
              <a:spcPct val="90000"/>
            </a:lnSpc>
            <a:spcBef>
              <a:spcPct val="0"/>
            </a:spcBef>
            <a:spcAft>
              <a:spcPct val="15000"/>
            </a:spcAft>
            <a:buChar char="••"/>
          </a:pPr>
          <a:r>
            <a:rPr lang="en-US" sz="1600" kern="1200" dirty="0" smtClean="0"/>
            <a:t>The intention was to provide stable and predictable funding increases for Colorado school districts and to bring the total per-pupil funding amount in Colorado back to 1989 levels when adjusted for inflation.</a:t>
          </a:r>
          <a:endParaRPr lang="en-US" sz="1600" kern="1200" dirty="0"/>
        </a:p>
      </dsp:txBody>
      <dsp:txXfrm>
        <a:off x="3178552" y="1517016"/>
        <a:ext cx="2721034" cy="3923462"/>
      </dsp:txXfrm>
    </dsp:sp>
    <dsp:sp modelId="{C2C1A165-7839-CE4F-982F-A7BE040635FE}">
      <dsp:nvSpPr>
        <dsp:cNvPr id="0" name=""/>
        <dsp:cNvSpPr/>
      </dsp:nvSpPr>
      <dsp:spPr>
        <a:xfrm>
          <a:off x="6280532" y="587235"/>
          <a:ext cx="2721034" cy="929781"/>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2009: The Negative Factor</a:t>
          </a:r>
          <a:endParaRPr lang="en-US" sz="2800" kern="1200" dirty="0"/>
        </a:p>
      </dsp:txBody>
      <dsp:txXfrm>
        <a:off x="6280532" y="587235"/>
        <a:ext cx="2721034" cy="929781"/>
      </dsp:txXfrm>
    </dsp:sp>
    <dsp:sp modelId="{F22615C3-F482-8A48-A97F-6EDC97CE36D0}">
      <dsp:nvSpPr>
        <dsp:cNvPr id="0" name=""/>
        <dsp:cNvSpPr/>
      </dsp:nvSpPr>
      <dsp:spPr>
        <a:xfrm>
          <a:off x="6280532" y="1517016"/>
          <a:ext cx="2721034" cy="3923462"/>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 response to the recession, the legislature changed its interpretation of Amendment 23 and declared that Amendment 23 only required the state to increase the base funding each year. </a:t>
          </a:r>
          <a:endParaRPr lang="en-US" sz="1600" kern="1200" dirty="0"/>
        </a:p>
        <a:p>
          <a:pPr marL="171450" lvl="1" indent="-171450" algn="l" defTabSz="711200">
            <a:lnSpc>
              <a:spcPct val="90000"/>
            </a:lnSpc>
            <a:spcBef>
              <a:spcPct val="0"/>
            </a:spcBef>
            <a:spcAft>
              <a:spcPct val="15000"/>
            </a:spcAft>
            <a:buChar char="••"/>
          </a:pPr>
          <a:r>
            <a:rPr lang="en-US" sz="1600" kern="1200" dirty="0" smtClean="0"/>
            <a:t>Funding for the ‘factors’ could be cut by the legislature. </a:t>
          </a:r>
          <a:endParaRPr lang="en-US" sz="1600" kern="1200" dirty="0"/>
        </a:p>
        <a:p>
          <a:pPr marL="171450" lvl="1" indent="-171450" algn="l" defTabSz="711200">
            <a:lnSpc>
              <a:spcPct val="90000"/>
            </a:lnSpc>
            <a:spcBef>
              <a:spcPct val="0"/>
            </a:spcBef>
            <a:spcAft>
              <a:spcPct val="15000"/>
            </a:spcAft>
            <a:buChar char="••"/>
          </a:pPr>
          <a:r>
            <a:rPr lang="en-US" sz="1600" kern="1200" dirty="0" smtClean="0"/>
            <a:t>The legislature proceeded to add a new “negative factor” to the school finance funding formula as a mechanism to enact across-the-board cuts to school finance funding each year.</a:t>
          </a:r>
          <a:endParaRPr lang="en-US" sz="1600" kern="1200" dirty="0"/>
        </a:p>
      </dsp:txBody>
      <dsp:txXfrm>
        <a:off x="6280532" y="1517016"/>
        <a:ext cx="2721034" cy="3923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79D3F-94BC-CF44-A916-0806211FD88D}">
      <dsp:nvSpPr>
        <dsp:cNvPr id="0" name=""/>
        <dsp:cNvSpPr/>
      </dsp:nvSpPr>
      <dsp:spPr>
        <a:xfrm rot="5400000">
          <a:off x="4304007" y="-1312120"/>
          <a:ext cx="2556055" cy="52536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Due to legal fine print in TABOR, Colorado is looking at having to refund $58 million in marijuana tax revenue back to Colorado taxpayers.</a:t>
          </a:r>
          <a:endParaRPr lang="en-US" sz="1600" kern="1200" dirty="0"/>
        </a:p>
        <a:p>
          <a:pPr marL="171450" lvl="1" indent="-171450" algn="l" defTabSz="711200">
            <a:lnSpc>
              <a:spcPct val="90000"/>
            </a:lnSpc>
            <a:spcBef>
              <a:spcPct val="0"/>
            </a:spcBef>
            <a:spcAft>
              <a:spcPct val="15000"/>
            </a:spcAft>
            <a:buChar char="••"/>
          </a:pPr>
          <a:r>
            <a:rPr lang="en-US" sz="1600" kern="1200" dirty="0" smtClean="0"/>
            <a:t>Under TABOR, all new taxes must not only be approved by voters but it must also include an estimate of the revenue those taxes would raise.</a:t>
          </a:r>
          <a:endParaRPr lang="en-US" sz="1600" kern="1200" dirty="0"/>
        </a:p>
        <a:p>
          <a:pPr marL="171450" lvl="1" indent="-171450" algn="l" defTabSz="711200">
            <a:lnSpc>
              <a:spcPct val="90000"/>
            </a:lnSpc>
            <a:spcBef>
              <a:spcPct val="0"/>
            </a:spcBef>
            <a:spcAft>
              <a:spcPct val="15000"/>
            </a:spcAft>
            <a:buChar char="••"/>
          </a:pPr>
          <a:r>
            <a:rPr lang="en-US" sz="1600" kern="1200" dirty="0" smtClean="0"/>
            <a:t>If that estimate is wrong, the state must refund all new revenue from the tax.</a:t>
          </a:r>
          <a:endParaRPr lang="en-US" sz="1600" kern="1200" dirty="0"/>
        </a:p>
        <a:p>
          <a:pPr marL="171450" lvl="1" indent="-171450" algn="l" defTabSz="711200">
            <a:lnSpc>
              <a:spcPct val="90000"/>
            </a:lnSpc>
            <a:spcBef>
              <a:spcPct val="0"/>
            </a:spcBef>
            <a:spcAft>
              <a:spcPct val="15000"/>
            </a:spcAft>
            <a:buChar char="••"/>
          </a:pPr>
          <a:r>
            <a:rPr lang="en-US" sz="1600" kern="1200" dirty="0" smtClean="0"/>
            <a:t>Overall revenue estimates ended up being too low when the marijuana tax question was put to voters- triggering a refund.</a:t>
          </a:r>
          <a:endParaRPr lang="en-US" sz="1600" kern="1200" dirty="0"/>
        </a:p>
      </dsp:txBody>
      <dsp:txXfrm rot="-5400000">
        <a:off x="2955195" y="161468"/>
        <a:ext cx="5128904" cy="2306503"/>
      </dsp:txXfrm>
    </dsp:sp>
    <dsp:sp modelId="{CD3C6B7A-6E0D-954D-9CE2-DB8B44844721}">
      <dsp:nvSpPr>
        <dsp:cNvPr id="0" name=""/>
        <dsp:cNvSpPr/>
      </dsp:nvSpPr>
      <dsp:spPr>
        <a:xfrm>
          <a:off x="0" y="131780"/>
          <a:ext cx="2955195" cy="229372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What’s the Problem?</a:t>
          </a:r>
          <a:endParaRPr lang="en-US" sz="1800" kern="1200" dirty="0"/>
        </a:p>
      </dsp:txBody>
      <dsp:txXfrm>
        <a:off x="111970" y="243750"/>
        <a:ext cx="2731255" cy="2069786"/>
      </dsp:txXfrm>
    </dsp:sp>
    <dsp:sp modelId="{052DAA03-CDA4-3345-9CB2-223C7F6DB716}">
      <dsp:nvSpPr>
        <dsp:cNvPr id="0" name=""/>
        <dsp:cNvSpPr/>
      </dsp:nvSpPr>
      <dsp:spPr>
        <a:xfrm rot="5400000">
          <a:off x="4670001" y="1188812"/>
          <a:ext cx="1834981" cy="52588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HB15-1318- which passed this Legislative Session, would put forth a measure on the ballot to ask Colorado taxpayers to keep the $58 million.</a:t>
          </a:r>
          <a:endParaRPr lang="en-US" sz="1600" kern="1200" dirty="0"/>
        </a:p>
        <a:p>
          <a:pPr marL="171450" lvl="1" indent="-171450" algn="l" defTabSz="711200">
            <a:lnSpc>
              <a:spcPct val="90000"/>
            </a:lnSpc>
            <a:spcBef>
              <a:spcPct val="0"/>
            </a:spcBef>
            <a:spcAft>
              <a:spcPct val="15000"/>
            </a:spcAft>
            <a:buChar char="••"/>
          </a:pPr>
          <a:r>
            <a:rPr lang="en-US" sz="1600" kern="1200" dirty="0" smtClean="0"/>
            <a:t>It included a refund model if taxpayers choose to not allow the State to keep the money. </a:t>
          </a:r>
          <a:endParaRPr lang="en-US" sz="1600" kern="1200" dirty="0"/>
        </a:p>
      </dsp:txBody>
      <dsp:txXfrm rot="-5400000">
        <a:off x="2958084" y="2990305"/>
        <a:ext cx="5169240" cy="1655829"/>
      </dsp:txXfrm>
    </dsp:sp>
    <dsp:sp modelId="{692C4B09-1155-D349-9F8C-D028C833E0B3}">
      <dsp:nvSpPr>
        <dsp:cNvPr id="0" name=""/>
        <dsp:cNvSpPr/>
      </dsp:nvSpPr>
      <dsp:spPr>
        <a:xfrm>
          <a:off x="0" y="2671357"/>
          <a:ext cx="2958084" cy="229372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What Colorado is Doing to Fix the Problem? </a:t>
          </a:r>
          <a:endParaRPr lang="en-US" sz="1800" kern="1200" dirty="0"/>
        </a:p>
      </dsp:txBody>
      <dsp:txXfrm>
        <a:off x="111970" y="2783327"/>
        <a:ext cx="2734144" cy="20697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194AB830-6D1A-1645-9379-99B458CFCDAD}" type="datetimeFigureOut">
              <a:rPr lang="en-US" smtClean="0"/>
              <a:t>6/18/2015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7F66FD34-5238-9045-A557-04B25A6DC343}" type="slidenum">
              <a:rPr lang="en-US" smtClean="0"/>
              <a:t>‹#›</a:t>
            </a:fld>
            <a:endParaRPr lang="en-US"/>
          </a:p>
        </p:txBody>
      </p:sp>
    </p:spTree>
    <p:extLst>
      <p:ext uri="{BB962C8B-B14F-4D97-AF65-F5344CB8AC3E}">
        <p14:creationId xmlns:p14="http://schemas.microsoft.com/office/powerpoint/2010/main" val="3908133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6FD34-5238-9045-A557-04B25A6DC343}" type="slidenum">
              <a:rPr lang="en-US" smtClean="0"/>
              <a:t>1</a:t>
            </a:fld>
            <a:endParaRPr lang="en-US"/>
          </a:p>
        </p:txBody>
      </p:sp>
    </p:spTree>
    <p:extLst>
      <p:ext uri="{BB962C8B-B14F-4D97-AF65-F5344CB8AC3E}">
        <p14:creationId xmlns:p14="http://schemas.microsoft.com/office/powerpoint/2010/main" val="204985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6FD34-5238-9045-A557-04B25A6DC343}" type="slidenum">
              <a:rPr lang="en-US" smtClean="0"/>
              <a:t>2</a:t>
            </a:fld>
            <a:endParaRPr lang="en-US"/>
          </a:p>
        </p:txBody>
      </p:sp>
    </p:spTree>
    <p:extLst>
      <p:ext uri="{BB962C8B-B14F-4D97-AF65-F5344CB8AC3E}">
        <p14:creationId xmlns:p14="http://schemas.microsoft.com/office/powerpoint/2010/main" val="208115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Colorado’s Fiscal</a:t>
            </a:r>
            <a:r>
              <a:rPr lang="en-US" baseline="0" dirty="0" smtClean="0"/>
              <a:t> Year starts July 1</a:t>
            </a:r>
            <a:r>
              <a:rPr lang="en-US" baseline="30000" dirty="0" smtClean="0"/>
              <a:t>st</a:t>
            </a:r>
            <a:r>
              <a:rPr lang="en-US" baseline="0" dirty="0" smtClean="0"/>
              <a:t>, and so does it’s budget cycle. Understanding the Colorado budgeting process can give you an advantage when attempting to secure state funds or make policy changes at the state level. Here is a quick overview of the process:</a:t>
            </a:r>
          </a:p>
          <a:p>
            <a:endParaRPr lang="en-US" baseline="0" dirty="0" smtClean="0"/>
          </a:p>
          <a:p>
            <a:r>
              <a:rPr lang="en-US" baseline="0" dirty="0" smtClean="0"/>
              <a:t>July 1</a:t>
            </a:r>
            <a:r>
              <a:rPr lang="en-US" baseline="30000" dirty="0" smtClean="0"/>
              <a:t>st</a:t>
            </a:r>
            <a:r>
              <a:rPr lang="en-US" baseline="0" dirty="0" smtClean="0"/>
              <a:t>: The governor’s departments begin to review any changes they would like to make to the budget. They can propose new initiates or change old ones. All of these requests will be sent to the governor's Office of State Planning and Budgeting (OSPB) at the Capitol. </a:t>
            </a:r>
          </a:p>
          <a:p>
            <a:endParaRPr lang="en-US" baseline="0" dirty="0" smtClean="0"/>
          </a:p>
          <a:p>
            <a:r>
              <a:rPr lang="en-US" baseline="0" dirty="0" smtClean="0"/>
              <a:t>September 1</a:t>
            </a:r>
            <a:r>
              <a:rPr lang="en-US" baseline="30000" dirty="0" smtClean="0"/>
              <a:t>st</a:t>
            </a:r>
            <a:r>
              <a:rPr lang="en-US" baseline="0" dirty="0" smtClean="0"/>
              <a:t>: all department requests are due and OSPB staff will create a budget request on behalf of the governor.</a:t>
            </a:r>
          </a:p>
          <a:p>
            <a:endParaRPr lang="en-US" baseline="0" dirty="0" smtClean="0"/>
          </a:p>
          <a:p>
            <a:r>
              <a:rPr lang="en-US" baseline="0" dirty="0" smtClean="0"/>
              <a:t>November 1</a:t>
            </a:r>
            <a:r>
              <a:rPr lang="en-US" baseline="30000" dirty="0" smtClean="0"/>
              <a:t>st</a:t>
            </a:r>
            <a:r>
              <a:rPr lang="en-US" baseline="0" dirty="0" smtClean="0"/>
              <a:t>: The governor submits his request to the JBC and the legislature. </a:t>
            </a:r>
          </a:p>
          <a:p>
            <a:endParaRPr lang="en-US" baseline="0" dirty="0" smtClean="0"/>
          </a:p>
          <a:p>
            <a:r>
              <a:rPr lang="en-US" baseline="0" dirty="0" smtClean="0"/>
              <a:t>November- December: The JBC holds staff briefings and department hearings to examine every budget request from the governor. </a:t>
            </a:r>
          </a:p>
          <a:p>
            <a:endParaRPr lang="en-US" baseline="0" dirty="0" smtClean="0"/>
          </a:p>
          <a:p>
            <a:r>
              <a:rPr lang="en-US" baseline="0" dirty="0" smtClean="0"/>
              <a:t>In January, the 120 day legislative session begins. The legislature holds hearings called “Supplemental Hearings” to make sure the budget is still balanced. Sometimes amendments to the current year’s budget are required to keep the budget in balance.  </a:t>
            </a:r>
          </a:p>
          <a:p>
            <a:endParaRPr lang="en-US" baseline="0" dirty="0" smtClean="0"/>
          </a:p>
          <a:p>
            <a:r>
              <a:rPr lang="en-US" baseline="0" dirty="0" smtClean="0"/>
              <a:t>February and March: The JBC builds the budget through a process called “Figure Setting.” At this time the JBC can chose to use all or part of the governor’s request or they can start over with a new budget. </a:t>
            </a:r>
          </a:p>
          <a:p>
            <a:endParaRPr lang="en-US" baseline="0" dirty="0" smtClean="0"/>
          </a:p>
          <a:p>
            <a:r>
              <a:rPr lang="en-US" baseline="0" dirty="0" smtClean="0"/>
              <a:t>Finally in March and April, the General Assembly drafts and amends the Long Bill, holds public hearings and committee debates, passes the Long Bill and sends it to the governor for his signature. </a:t>
            </a:r>
          </a:p>
          <a:p>
            <a:endParaRPr lang="en-US" baseline="0" dirty="0" smtClean="0"/>
          </a:p>
          <a:p>
            <a:r>
              <a:rPr lang="en-US" baseline="0" dirty="0" smtClean="0"/>
              <a:t>(Ziegler, 2013)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7A86B7-9865-BE40-8654-3FC5458D39DC}" type="slidenum">
              <a:rPr lang="en-US" smtClean="0"/>
              <a:pPr/>
              <a:t>3</a:t>
            </a:fld>
            <a:endParaRPr lang="en-US"/>
          </a:p>
        </p:txBody>
      </p:sp>
    </p:spTree>
    <p:extLst>
      <p:ext uri="{BB962C8B-B14F-4D97-AF65-F5344CB8AC3E}">
        <p14:creationId xmlns:p14="http://schemas.microsoft.com/office/powerpoint/2010/main" val="286211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6FD34-5238-9045-A557-04B25A6DC343}" type="slidenum">
              <a:rPr lang="en-US" smtClean="0"/>
              <a:t>4</a:t>
            </a:fld>
            <a:endParaRPr lang="en-US"/>
          </a:p>
        </p:txBody>
      </p:sp>
    </p:spTree>
    <p:extLst>
      <p:ext uri="{BB962C8B-B14F-4D97-AF65-F5344CB8AC3E}">
        <p14:creationId xmlns:p14="http://schemas.microsoft.com/office/powerpoint/2010/main" val="331507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6FD34-5238-9045-A557-04B25A6DC343}" type="slidenum">
              <a:rPr lang="en-US" smtClean="0"/>
              <a:t>5</a:t>
            </a:fld>
            <a:endParaRPr lang="en-US"/>
          </a:p>
        </p:txBody>
      </p:sp>
    </p:spTree>
    <p:extLst>
      <p:ext uri="{BB962C8B-B14F-4D97-AF65-F5344CB8AC3E}">
        <p14:creationId xmlns:p14="http://schemas.microsoft.com/office/powerpoint/2010/main" val="198599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6FD34-5238-9045-A557-04B25A6DC343}" type="slidenum">
              <a:rPr lang="en-US" smtClean="0"/>
              <a:t>6</a:t>
            </a:fld>
            <a:endParaRPr lang="en-US"/>
          </a:p>
        </p:txBody>
      </p:sp>
    </p:spTree>
    <p:extLst>
      <p:ext uri="{BB962C8B-B14F-4D97-AF65-F5344CB8AC3E}">
        <p14:creationId xmlns:p14="http://schemas.microsoft.com/office/powerpoint/2010/main" val="318879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6FD34-5238-9045-A557-04B25A6DC343}" type="slidenum">
              <a:rPr lang="en-US" smtClean="0"/>
              <a:t>9</a:t>
            </a:fld>
            <a:endParaRPr lang="en-US"/>
          </a:p>
        </p:txBody>
      </p:sp>
    </p:spTree>
    <p:extLst>
      <p:ext uri="{BB962C8B-B14F-4D97-AF65-F5344CB8AC3E}">
        <p14:creationId xmlns:p14="http://schemas.microsoft.com/office/powerpoint/2010/main" val="8038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might want to change this video to a you tube….</a:t>
            </a:r>
            <a:endParaRPr lang="en-US" dirty="0"/>
          </a:p>
        </p:txBody>
      </p:sp>
      <p:sp>
        <p:nvSpPr>
          <p:cNvPr id="4" name="Slide Number Placeholder 3"/>
          <p:cNvSpPr>
            <a:spLocks noGrp="1"/>
          </p:cNvSpPr>
          <p:nvPr>
            <p:ph type="sldNum" sz="quarter" idx="10"/>
          </p:nvPr>
        </p:nvSpPr>
        <p:spPr/>
        <p:txBody>
          <a:bodyPr/>
          <a:lstStyle/>
          <a:p>
            <a:fld id="{7F66FD34-5238-9045-A557-04B25A6DC343}" type="slidenum">
              <a:rPr lang="en-US" smtClean="0"/>
              <a:t>10</a:t>
            </a:fld>
            <a:endParaRPr lang="en-US"/>
          </a:p>
        </p:txBody>
      </p:sp>
    </p:spTree>
    <p:extLst>
      <p:ext uri="{BB962C8B-B14F-4D97-AF65-F5344CB8AC3E}">
        <p14:creationId xmlns:p14="http://schemas.microsoft.com/office/powerpoint/2010/main" val="210478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685D36-21B1-43FE-A5EF-80E08C5B5780}" type="datetimeFigureOut">
              <a:rPr lang="en-US"/>
              <a:pPr>
                <a:defRPr/>
              </a:pPr>
              <a:t>6/18/2015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4748DA-4ADF-4728-877D-B36AD0FE51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D0C5B5F-4E4F-4A64-9145-A11F1749E4AF}" type="datetimeFigureOut">
              <a:rPr lang="en-US"/>
              <a:pPr>
                <a:defRPr/>
              </a:pPr>
              <a:t>6/18/2015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00B1E2ED-9099-4B08-B9DA-91DC2461FF5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0685891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E8B5D7-F3D9-8349-A833-61D2A8E9094C}"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6EBA5-3CC1-2740-8BD1-A8F17F01CC35}" type="slidenum">
              <a:rPr lang="en-US" smtClean="0"/>
              <a:t>‹#›</a:t>
            </a:fld>
            <a:endParaRPr lang="en-US"/>
          </a:p>
        </p:txBody>
      </p:sp>
    </p:spTree>
    <p:extLst>
      <p:ext uri="{BB962C8B-B14F-4D97-AF65-F5344CB8AC3E}">
        <p14:creationId xmlns:p14="http://schemas.microsoft.com/office/powerpoint/2010/main" val="130831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76549D09-0FAF-44E7-908E-037DEFE1F1E3}" type="datetimeFigureOut">
              <a:rPr lang="en-US"/>
              <a:pPr>
                <a:defRPr/>
              </a:pPr>
              <a:t>6/18/2015</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C920A573-84DD-4EE0-99CD-4C60DF18B940}"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9A0EF51-F6BA-4F8B-8510-463B7536C5D0}" type="datetimeFigureOut">
              <a:rPr lang="en-US"/>
              <a:pPr>
                <a:defRPr/>
              </a:pPr>
              <a:t>6/18/2015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6849D0A-D407-4F52-94A5-463FB11A6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C296BF0-2A7B-4E60-9830-02C241F56811}" type="datetimeFigureOut">
              <a:rPr lang="en-US"/>
              <a:pPr>
                <a:defRPr/>
              </a:pPr>
              <a:t>6/18/2015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AFA9221-2C1A-4C83-B7F6-C79B3AEDD08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7D6B64F-A87C-4175-974F-B1925A5ABE71}" type="datetimeFigureOut">
              <a:rPr lang="en-US"/>
              <a:pPr>
                <a:defRPr/>
              </a:pPr>
              <a:t>6/18/2015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2E9BB1B-8946-4287-9355-DAAFAB7927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4BAEBA5-8B5B-45C8-B201-F6342F0DED3F}" type="datetimeFigureOut">
              <a:rPr lang="en-US"/>
              <a:pPr>
                <a:defRPr/>
              </a:pPr>
              <a:t>6/18/2015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31B2B54-B265-49CB-8B37-B1DFA8D767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92EE7DE-4342-4333-B5BE-F7061AA3A7C7}" type="datetimeFigureOut">
              <a:rPr lang="en-US"/>
              <a:pPr>
                <a:defRPr/>
              </a:pPr>
              <a:t>6/18/2015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3311F6E-7342-43DD-A77C-11F009BA3D7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AE9CE9-1562-4CB0-BA22-75E5E38F5A27}" type="datetimeFigureOut">
              <a:rPr lang="en-US"/>
              <a:pPr>
                <a:defRPr/>
              </a:pPr>
              <a:t>6/18/2015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9AC571-D4BB-4345-A8C6-17192A8991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219200"/>
            <a:ext cx="1295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219200"/>
            <a:ext cx="77724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4E480AE-A284-4313-ACB6-B95535F16398}" type="datetimeFigureOut">
              <a:rPr lang="en-US"/>
              <a:pPr>
                <a:defRPr/>
              </a:pPr>
              <a:t>6/18/2015</a:t>
            </a:fld>
            <a:endParaRPr lang="en-US"/>
          </a:p>
        </p:txBody>
      </p:sp>
      <p:sp>
        <p:nvSpPr>
          <p:cNvPr id="8" name="Slide Number Placeholder 12"/>
          <p:cNvSpPr>
            <a:spLocks noGrp="1"/>
          </p:cNvSpPr>
          <p:nvPr>
            <p:ph type="sldNum" sz="quarter" idx="11"/>
          </p:nvPr>
        </p:nvSpPr>
        <p:spPr>
          <a:xfrm>
            <a:off x="0" y="1219200"/>
            <a:ext cx="1295400" cy="228600"/>
          </a:xfrm>
        </p:spPr>
        <p:txBody>
          <a:bodyPr>
            <a:noAutofit/>
          </a:bodyPr>
          <a:lstStyle>
            <a:lvl1pPr>
              <a:defRPr sz="2400">
                <a:solidFill>
                  <a:srgbClr val="FFFFFF"/>
                </a:solidFill>
              </a:defRPr>
            </a:lvl1pPr>
          </a:lstStyle>
          <a:p>
            <a:pPr>
              <a:defRPr/>
            </a:pPr>
            <a:fld id="{3E81E0A1-D5EC-43BE-92D9-EA551152ABD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D5D5884F-E1A5-4661-8096-4EFCA64574BF}" type="datetimeFigureOut">
              <a:rPr lang="en-US"/>
              <a:pPr>
                <a:defRPr/>
              </a:pPr>
              <a:t>6/18/2015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0C5D2EA-53F8-428B-9FF0-31F85A8732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6" r:id="rId3"/>
    <p:sldLayoutId id="2147483949" r:id="rId4"/>
    <p:sldLayoutId id="2147483945" r:id="rId5"/>
    <p:sldLayoutId id="2147483944" r:id="rId6"/>
    <p:sldLayoutId id="2147483950" r:id="rId7"/>
    <p:sldLayoutId id="2147483943" r:id="rId8"/>
    <p:sldLayoutId id="2147483951" r:id="rId9"/>
    <p:sldLayoutId id="2147483952" r:id="rId10"/>
    <p:sldLayoutId id="2147483953"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BD9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en.wikipedia.org/wiki/Taxpayer_Bill_of_Rights#cite_note-provisions-2" TargetMode="External"/><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474" y="1488681"/>
            <a:ext cx="8019422" cy="1470025"/>
          </a:xfrm>
        </p:spPr>
        <p:txBody>
          <a:bodyPr/>
          <a:lstStyle/>
          <a:p>
            <a:pPr algn="ctr"/>
            <a:r>
              <a:rPr lang="en-US" sz="3200" dirty="0"/>
              <a:t>2015 Legislative Session Review &amp; </a:t>
            </a:r>
            <a:br>
              <a:rPr lang="en-US" sz="3200" dirty="0"/>
            </a:br>
            <a:r>
              <a:rPr lang="en-US" sz="3200" b="1" dirty="0"/>
              <a:t>UNDERSTANDING THE BIG 3: Tabor, The Negative Factor, &amp; Marijuana Revenue</a:t>
            </a:r>
            <a:endParaRPr lang="en-US" sz="3800" dirty="0"/>
          </a:p>
        </p:txBody>
      </p:sp>
      <p:pic>
        <p:nvPicPr>
          <p:cNvPr id="4" name="Picture 3"/>
          <p:cNvPicPr>
            <a:picLocks noChangeAspect="1"/>
          </p:cNvPicPr>
          <p:nvPr/>
        </p:nvPicPr>
        <p:blipFill>
          <a:blip r:embed="rId3"/>
          <a:stretch>
            <a:fillRect/>
          </a:stretch>
        </p:blipFill>
        <p:spPr>
          <a:xfrm>
            <a:off x="3203991" y="0"/>
            <a:ext cx="2514600" cy="1181100"/>
          </a:xfrm>
          <a:prstGeom prst="rect">
            <a:avLst/>
          </a:prstGeom>
        </p:spPr>
      </p:pic>
      <p:pic>
        <p:nvPicPr>
          <p:cNvPr id="5" name="Picture 4" descr="Screen Shot 2014-11-20 at 2.50.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991" y="3039853"/>
            <a:ext cx="2671615" cy="3673472"/>
          </a:xfrm>
          <a:prstGeom prst="rect">
            <a:avLst/>
          </a:prstGeom>
        </p:spPr>
      </p:pic>
    </p:spTree>
    <p:extLst>
      <p:ext uri="{BB962C8B-B14F-4D97-AF65-F5344CB8AC3E}">
        <p14:creationId xmlns:p14="http://schemas.microsoft.com/office/powerpoint/2010/main" val="3061314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8812" y="33239"/>
            <a:ext cx="8153400" cy="990600"/>
          </a:xfrm>
        </p:spPr>
        <p:txBody>
          <a:bodyPr/>
          <a:lstStyle/>
          <a:p>
            <a:pPr algn="ctr"/>
            <a:r>
              <a:rPr lang="en-US" dirty="0" smtClean="0"/>
              <a:t>What is the Negative Factor?</a:t>
            </a:r>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2432606575"/>
              </p:ext>
            </p:extLst>
          </p:nvPr>
        </p:nvGraphicFramePr>
        <p:xfrm>
          <a:off x="97688" y="797725"/>
          <a:ext cx="9002713" cy="602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4033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 Consequences</a:t>
            </a:r>
            <a:endParaRPr lang="en-US" dirty="0"/>
          </a:p>
        </p:txBody>
      </p:sp>
      <p:sp>
        <p:nvSpPr>
          <p:cNvPr id="3" name="Text Placeholder 2"/>
          <p:cNvSpPr>
            <a:spLocks noGrp="1"/>
          </p:cNvSpPr>
          <p:nvPr>
            <p:ph type="body" idx="1"/>
          </p:nvPr>
        </p:nvSpPr>
        <p:spPr>
          <a:xfrm>
            <a:off x="612775" y="1600201"/>
            <a:ext cx="8153400" cy="1688384"/>
          </a:xfrm>
        </p:spPr>
        <p:txBody>
          <a:bodyPr/>
          <a:lstStyle/>
          <a:p>
            <a:r>
              <a:rPr lang="en-US" sz="1800" dirty="0" smtClean="0"/>
              <a:t>Money </a:t>
            </a:r>
            <a:r>
              <a:rPr lang="en-US" sz="1800" dirty="0"/>
              <a:t>spent on K-12 adds to the school funding “base,” which then has to grow by inflation each year according to Amendment 23. If the state puts too much extra money into the base this year it could create budget pressure next year, which would result in either taking money away from other programs funded out of the general fund or requiring cuts to education again. </a:t>
            </a:r>
          </a:p>
          <a:p>
            <a:endParaRPr lang="en-US" dirty="0"/>
          </a:p>
        </p:txBody>
      </p:sp>
      <p:pic>
        <p:nvPicPr>
          <p:cNvPr id="4" name="Picture 3"/>
          <p:cNvPicPr>
            <a:picLocks noChangeAspect="1"/>
          </p:cNvPicPr>
          <p:nvPr/>
        </p:nvPicPr>
        <p:blipFill>
          <a:blip r:embed="rId2"/>
          <a:stretch>
            <a:fillRect/>
          </a:stretch>
        </p:blipFill>
        <p:spPr>
          <a:xfrm>
            <a:off x="2067728" y="3147041"/>
            <a:ext cx="5340275" cy="3583825"/>
          </a:xfrm>
          <a:prstGeom prst="rect">
            <a:avLst/>
          </a:prstGeom>
          <a:ln>
            <a:solidFill>
              <a:schemeClr val="tx1"/>
            </a:solidFill>
          </a:ln>
        </p:spPr>
      </p:pic>
    </p:spTree>
    <p:extLst>
      <p:ext uri="{BB962C8B-B14F-4D97-AF65-F5344CB8AC3E}">
        <p14:creationId xmlns:p14="http://schemas.microsoft.com/office/powerpoint/2010/main" val="1407563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Marijuana Money: Refund Madness</a:t>
            </a:r>
            <a:endParaRPr lang="en-US" dirty="0"/>
          </a:p>
        </p:txBody>
      </p:sp>
      <p:graphicFrame>
        <p:nvGraphicFramePr>
          <p:cNvPr id="8" name="Diagram 7"/>
          <p:cNvGraphicFramePr/>
          <p:nvPr>
            <p:extLst>
              <p:ext uri="{D42A27DB-BD31-4B8C-83A1-F6EECF244321}">
                <p14:modId xmlns:p14="http://schemas.microsoft.com/office/powerpoint/2010/main" val="4289099418"/>
              </p:ext>
            </p:extLst>
          </p:nvPr>
        </p:nvGraphicFramePr>
        <p:xfrm>
          <a:off x="546100" y="1562100"/>
          <a:ext cx="8216900"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78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Are We Now?</a:t>
            </a:r>
            <a:endParaRPr lang="en-US" dirty="0"/>
          </a:p>
        </p:txBody>
      </p:sp>
      <p:sp>
        <p:nvSpPr>
          <p:cNvPr id="3" name="Text Placeholder 2"/>
          <p:cNvSpPr>
            <a:spLocks noGrp="1"/>
          </p:cNvSpPr>
          <p:nvPr>
            <p:ph sz="quarter" idx="1"/>
          </p:nvPr>
        </p:nvSpPr>
        <p:spPr>
          <a:xfrm>
            <a:off x="139699" y="1589567"/>
            <a:ext cx="5092701" cy="4572000"/>
          </a:xfrm>
        </p:spPr>
        <p:txBody>
          <a:bodyPr/>
          <a:lstStyle/>
          <a:p>
            <a:r>
              <a:rPr lang="en-US" sz="1600" dirty="0" smtClean="0"/>
              <a:t>According to the Office of State Planning and Budgeting’s (OSPB) March revenue forecast, TABOR revenue is projected to exceed the cap. This means that a refund </a:t>
            </a:r>
            <a:r>
              <a:rPr lang="en-US" sz="1600" dirty="0"/>
              <a:t>to taxpayers will occur </a:t>
            </a:r>
            <a:r>
              <a:rPr lang="en-US" sz="1600" dirty="0" smtClean="0"/>
              <a:t>unless </a:t>
            </a:r>
            <a:r>
              <a:rPr lang="en-US" sz="1600" dirty="0"/>
              <a:t>voters allow the State to retain the revenue. </a:t>
            </a:r>
          </a:p>
          <a:p>
            <a:r>
              <a:rPr lang="en-US" sz="1600" dirty="0"/>
              <a:t>N</a:t>
            </a:r>
            <a:r>
              <a:rPr lang="en-US" sz="1600" dirty="0" smtClean="0"/>
              <a:t>o </a:t>
            </a:r>
            <a:r>
              <a:rPr lang="en-US" sz="1600" dirty="0"/>
              <a:t>matter how well Colorado’s economy does, </a:t>
            </a:r>
            <a:r>
              <a:rPr lang="en-US" sz="1600" b="1" dirty="0"/>
              <a:t>every additional dollar that comes in to the state’s General Fund will go back out to taxpayers.</a:t>
            </a:r>
          </a:p>
          <a:p>
            <a:r>
              <a:rPr lang="en-US" sz="1600" dirty="0"/>
              <a:t>L</a:t>
            </a:r>
            <a:r>
              <a:rPr lang="en-US" sz="1600" dirty="0" smtClean="0"/>
              <a:t>egislators </a:t>
            </a:r>
            <a:r>
              <a:rPr lang="en-US" sz="1600" dirty="0"/>
              <a:t>introduced a bill during the last week of session to take the Hospital Provider Fee out of the General Fund and make it what is known as an “enterprise fund”. The fee is estimated to bring in $532.3 million in 2014-15 and $688.5 million in 2015-16. Thus, shifting it out from under the General Fund/TABOR limits would eliminate the need for taxpayer refunds. </a:t>
            </a:r>
            <a:r>
              <a:rPr lang="en-US" sz="1600" dirty="0" smtClean="0"/>
              <a:t>However</a:t>
            </a:r>
            <a:r>
              <a:rPr lang="en-US" sz="1600" dirty="0"/>
              <a:t>, the bill was killed in the last days of the session.</a:t>
            </a:r>
          </a:p>
          <a:p>
            <a:endParaRPr lang="en-US" sz="1600" dirty="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1548745838"/>
              </p:ext>
            </p:extLst>
          </p:nvPr>
        </p:nvGraphicFramePr>
        <p:xfrm>
          <a:off x="5232400" y="1589567"/>
          <a:ext cx="3886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803900" y="6362700"/>
            <a:ext cx="2768600" cy="461665"/>
          </a:xfrm>
          <a:prstGeom prst="rect">
            <a:avLst/>
          </a:prstGeom>
          <a:noFill/>
        </p:spPr>
        <p:txBody>
          <a:bodyPr wrap="square" rtlCol="0">
            <a:spAutoFit/>
          </a:bodyPr>
          <a:lstStyle/>
          <a:p>
            <a:pPr algn="ctr"/>
            <a:r>
              <a:rPr lang="en-US" sz="1200" dirty="0"/>
              <a:t>*</a:t>
            </a:r>
            <a:r>
              <a:rPr lang="en-US" sz="1200" dirty="0" smtClean="0"/>
              <a:t>According to OSPB March Revenue Forecast</a:t>
            </a:r>
            <a:endParaRPr lang="en-US" sz="1200" dirty="0"/>
          </a:p>
        </p:txBody>
      </p:sp>
    </p:spTree>
    <p:extLst>
      <p:ext uri="{BB962C8B-B14F-4D97-AF65-F5344CB8AC3E}">
        <p14:creationId xmlns:p14="http://schemas.microsoft.com/office/powerpoint/2010/main" val="297509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to Come in 2016?</a:t>
            </a:r>
            <a:endParaRPr lang="en-US" dirty="0"/>
          </a:p>
        </p:txBody>
      </p:sp>
      <p:sp>
        <p:nvSpPr>
          <p:cNvPr id="3" name="Text Placeholder 2"/>
          <p:cNvSpPr>
            <a:spLocks noGrp="1"/>
          </p:cNvSpPr>
          <p:nvPr>
            <p:ph type="body" idx="1"/>
          </p:nvPr>
        </p:nvSpPr>
        <p:spPr/>
        <p:txBody>
          <a:bodyPr/>
          <a:lstStyle/>
          <a:p>
            <a:r>
              <a:rPr lang="en-US" sz="1600" dirty="0"/>
              <a:t>Due to a change in the way K-12 education is funded (referred to as the “K-12 negative factor”), </a:t>
            </a:r>
            <a:r>
              <a:rPr lang="en-US" sz="1600" b="1" dirty="0"/>
              <a:t>$3 out of every $4 in the state budget will go toward K-12 education</a:t>
            </a:r>
            <a:r>
              <a:rPr lang="en-US" sz="1600" dirty="0"/>
              <a:t>. That leaves only one-quarter of the budget to support every other state priority </a:t>
            </a:r>
            <a:endParaRPr lang="en-US" sz="1600" dirty="0" smtClean="0"/>
          </a:p>
          <a:p>
            <a:r>
              <a:rPr lang="en-US" sz="1600" dirty="0" smtClean="0"/>
              <a:t>We have heard that any </a:t>
            </a:r>
            <a:r>
              <a:rPr lang="en-US" sz="1600" dirty="0"/>
              <a:t>program/line item that doesn’t use all of their funding this year cannot expect to have that funding redirected for other purposes within their program/line item next year. Those monies will be directed toward filling the state budget gap instead.</a:t>
            </a:r>
          </a:p>
          <a:p>
            <a:endParaRPr lang="en-US" sz="1600" dirty="0"/>
          </a:p>
          <a:p>
            <a:endParaRPr lang="en-US" dirty="0"/>
          </a:p>
        </p:txBody>
      </p:sp>
      <p:graphicFrame>
        <p:nvGraphicFramePr>
          <p:cNvPr id="4" name="Chart 3"/>
          <p:cNvGraphicFramePr/>
          <p:nvPr>
            <p:extLst>
              <p:ext uri="{D42A27DB-BD31-4B8C-83A1-F6EECF244321}">
                <p14:modId xmlns:p14="http://schemas.microsoft.com/office/powerpoint/2010/main" val="3770997829"/>
              </p:ext>
            </p:extLst>
          </p:nvPr>
        </p:nvGraphicFramePr>
        <p:xfrm>
          <a:off x="2260600" y="3238500"/>
          <a:ext cx="5245100" cy="3111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890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5" y="228600"/>
            <a:ext cx="8571411" cy="990600"/>
          </a:xfrm>
        </p:spPr>
        <p:txBody>
          <a:bodyPr/>
          <a:lstStyle/>
          <a:p>
            <a:pPr algn="ctr"/>
            <a:r>
              <a:rPr lang="en-US" sz="3500" dirty="0" smtClean="0"/>
              <a:t>Join Government Relations Committee for 2016</a:t>
            </a:r>
            <a:endParaRPr lang="en-US" sz="3500" dirty="0"/>
          </a:p>
        </p:txBody>
      </p:sp>
      <p:pic>
        <p:nvPicPr>
          <p:cNvPr id="5" name="Picture 4"/>
          <p:cNvPicPr>
            <a:picLocks noChangeAspect="1"/>
          </p:cNvPicPr>
          <p:nvPr/>
        </p:nvPicPr>
        <p:blipFill>
          <a:blip r:embed="rId2"/>
          <a:stretch>
            <a:fillRect/>
          </a:stretch>
        </p:blipFill>
        <p:spPr>
          <a:xfrm>
            <a:off x="4484645" y="1769144"/>
            <a:ext cx="4659355" cy="4655154"/>
          </a:xfrm>
          <a:prstGeom prst="rect">
            <a:avLst/>
          </a:prstGeom>
        </p:spPr>
      </p:pic>
      <p:sp>
        <p:nvSpPr>
          <p:cNvPr id="3" name="Text Placeholder 2"/>
          <p:cNvSpPr>
            <a:spLocks noGrp="1"/>
          </p:cNvSpPr>
          <p:nvPr>
            <p:ph type="body" idx="1"/>
          </p:nvPr>
        </p:nvSpPr>
        <p:spPr>
          <a:xfrm rot="20071538">
            <a:off x="-25400" y="2428875"/>
            <a:ext cx="5016500" cy="619125"/>
          </a:xfrm>
        </p:spPr>
        <p:txBody>
          <a:bodyPr/>
          <a:lstStyle/>
          <a:p>
            <a:pPr marL="0" indent="0" algn="ctr">
              <a:buNone/>
            </a:pPr>
            <a:r>
              <a:rPr lang="en-US" sz="4000" b="1" i="1" dirty="0" smtClean="0">
                <a:solidFill>
                  <a:srgbClr val="1B9D9A"/>
                </a:solidFill>
              </a:rPr>
              <a:t>Be part of the solution! </a:t>
            </a:r>
            <a:endParaRPr lang="en-US" sz="4000" b="1" i="1" dirty="0">
              <a:solidFill>
                <a:srgbClr val="1B9D9A"/>
              </a:solidFill>
            </a:endParaRPr>
          </a:p>
          <a:p>
            <a:endParaRPr lang="en-US" sz="1600" dirty="0"/>
          </a:p>
          <a:p>
            <a:endParaRPr lang="en-US" dirty="0"/>
          </a:p>
        </p:txBody>
      </p:sp>
      <p:sp>
        <p:nvSpPr>
          <p:cNvPr id="4" name="TextBox 3"/>
          <p:cNvSpPr txBox="1"/>
          <p:nvPr/>
        </p:nvSpPr>
        <p:spPr>
          <a:xfrm>
            <a:off x="553565" y="3624597"/>
            <a:ext cx="3744705" cy="2954655"/>
          </a:xfrm>
          <a:prstGeom prst="rect">
            <a:avLst/>
          </a:prstGeom>
          <a:noFill/>
        </p:spPr>
        <p:txBody>
          <a:bodyPr wrap="square" rtlCol="0">
            <a:spAutoFit/>
          </a:bodyPr>
          <a:lstStyle/>
          <a:p>
            <a:pPr algn="ctr"/>
            <a:r>
              <a:rPr lang="en-US" sz="2400" dirty="0">
                <a:latin typeface="+mn-lt"/>
              </a:rPr>
              <a:t> </a:t>
            </a:r>
          </a:p>
          <a:p>
            <a:pPr algn="ctr"/>
            <a:r>
              <a:rPr lang="en-US" sz="2400" dirty="0" smtClean="0">
                <a:latin typeface="+mn-lt"/>
              </a:rPr>
              <a:t>Everyone is </a:t>
            </a:r>
            <a:r>
              <a:rPr lang="en-US" sz="2400" smtClean="0">
                <a:latin typeface="+mn-lt"/>
              </a:rPr>
              <a:t>welcome to attend </a:t>
            </a:r>
            <a:r>
              <a:rPr lang="en-US" sz="2400" dirty="0">
                <a:latin typeface="+mn-lt"/>
              </a:rPr>
              <a:t>our August Government Relations Strategy Meeting on August  11</a:t>
            </a:r>
            <a:r>
              <a:rPr lang="en-US" sz="2400" baseline="30000" dirty="0">
                <a:latin typeface="+mn-lt"/>
              </a:rPr>
              <a:t>th</a:t>
            </a:r>
            <a:r>
              <a:rPr lang="en-US" sz="2400" dirty="0">
                <a:latin typeface="+mn-lt"/>
              </a:rPr>
              <a:t>  from 10-2pm at Developmental Pathways</a:t>
            </a:r>
          </a:p>
          <a:p>
            <a:endParaRPr lang="en-US" dirty="0"/>
          </a:p>
        </p:txBody>
      </p:sp>
    </p:spTree>
    <p:extLst>
      <p:ext uri="{BB962C8B-B14F-4D97-AF65-F5344CB8AC3E}">
        <p14:creationId xmlns:p14="http://schemas.microsoft.com/office/powerpoint/2010/main" val="362014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Government Relations Committee</a:t>
            </a:r>
            <a:endParaRPr lang="en-US" dirty="0"/>
          </a:p>
        </p:txBody>
      </p:sp>
      <p:sp>
        <p:nvSpPr>
          <p:cNvPr id="3" name="TextBox 2"/>
          <p:cNvSpPr txBox="1"/>
          <p:nvPr/>
        </p:nvSpPr>
        <p:spPr>
          <a:xfrm>
            <a:off x="424720" y="1545409"/>
            <a:ext cx="7619637" cy="1261884"/>
          </a:xfrm>
          <a:prstGeom prst="rect">
            <a:avLst/>
          </a:prstGeom>
          <a:noFill/>
        </p:spPr>
        <p:txBody>
          <a:bodyPr wrap="square" rtlCol="0">
            <a:spAutoFit/>
          </a:bodyPr>
          <a:lstStyle/>
          <a:p>
            <a:r>
              <a:rPr lang="en-US" sz="2000" b="1" dirty="0" smtClean="0"/>
              <a:t>THE QUICK FACTS</a:t>
            </a:r>
          </a:p>
          <a:p>
            <a:endParaRPr lang="en-US" sz="2000" b="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Content Placeholder 3"/>
          <p:cNvSpPr txBox="1">
            <a:spLocks/>
          </p:cNvSpPr>
          <p:nvPr/>
        </p:nvSpPr>
        <p:spPr>
          <a:xfrm>
            <a:off x="424720" y="1937658"/>
            <a:ext cx="8623482" cy="4828902"/>
          </a:xfrm>
          <a:prstGeom prst="rect">
            <a:avLst/>
          </a:prstGeom>
        </p:spPr>
        <p:txBody>
          <a:bodyPr anchor="t"/>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BD9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r>
              <a:rPr lang="en-US" sz="2200" dirty="0"/>
              <a:t>Committee Chair: Randy </a:t>
            </a:r>
            <a:r>
              <a:rPr lang="en-US" sz="2200" dirty="0" err="1"/>
              <a:t>Brodersen</a:t>
            </a:r>
            <a:r>
              <a:rPr lang="en-US" sz="2200" dirty="0"/>
              <a:t>, North Metro Community Services</a:t>
            </a:r>
          </a:p>
          <a:p>
            <a:pPr>
              <a:buFont typeface="Wingdings" panose="05000000000000000000" pitchFamily="2" charset="2"/>
              <a:buChar char="q"/>
            </a:pPr>
            <a:r>
              <a:rPr lang="en-US" sz="2200" dirty="0"/>
              <a:t>There are about 20-25 active Alliance members who participate in Government Relations </a:t>
            </a:r>
            <a:r>
              <a:rPr lang="en-US" sz="2200" dirty="0" smtClean="0"/>
              <a:t>Committee</a:t>
            </a:r>
            <a:endParaRPr lang="en-US" sz="2200" dirty="0"/>
          </a:p>
          <a:p>
            <a:pPr>
              <a:buFont typeface="Wingdings" panose="05000000000000000000" pitchFamily="2" charset="2"/>
              <a:buChar char="q"/>
            </a:pPr>
            <a:r>
              <a:rPr lang="en-US" sz="2200" dirty="0" smtClean="0"/>
              <a:t>Committee meets once per month for two hours to discuss relevant legislative bills and budget updates</a:t>
            </a:r>
          </a:p>
          <a:p>
            <a:pPr>
              <a:buFont typeface="Wingdings" panose="05000000000000000000" pitchFamily="2" charset="2"/>
              <a:buChar char="q"/>
            </a:pPr>
            <a:r>
              <a:rPr lang="en-US" sz="2200" dirty="0" smtClean="0"/>
              <a:t>Alliance hosts a weekly Tuesday morning call during Session to keep the Committee and other members apprised of any changes </a:t>
            </a:r>
          </a:p>
          <a:p>
            <a:pPr>
              <a:buFont typeface="Wingdings" panose="05000000000000000000" pitchFamily="2" charset="2"/>
              <a:buChar char="q"/>
            </a:pPr>
            <a:r>
              <a:rPr lang="en-US" sz="2200" dirty="0" smtClean="0"/>
              <a:t>Committee </a:t>
            </a:r>
            <a:r>
              <a:rPr lang="en-US" sz="2200" dirty="0"/>
              <a:t>makes critical decisions about Alliance positions on bills as well as </a:t>
            </a:r>
            <a:r>
              <a:rPr lang="en-US" sz="2200" dirty="0" smtClean="0"/>
              <a:t>assists with our </a:t>
            </a:r>
            <a:r>
              <a:rPr lang="en-US" sz="2200" dirty="0"/>
              <a:t>strategic lobbying approach on a range of issues</a:t>
            </a:r>
          </a:p>
          <a:p>
            <a:pPr>
              <a:buFont typeface="Wingdings" panose="05000000000000000000" pitchFamily="2" charset="2"/>
              <a:buChar char="q"/>
            </a:pPr>
            <a:r>
              <a:rPr lang="en-US" sz="2200" dirty="0" smtClean="0"/>
              <a:t>Committee engages in grassroots </a:t>
            </a:r>
            <a:r>
              <a:rPr lang="en-US" sz="2200" dirty="0"/>
              <a:t>efforts to </a:t>
            </a:r>
            <a:r>
              <a:rPr lang="en-US" sz="2200" dirty="0" smtClean="0"/>
              <a:t>build relationships with </a:t>
            </a:r>
            <a:r>
              <a:rPr lang="en-US" sz="2200" dirty="0"/>
              <a:t>legislators including </a:t>
            </a:r>
            <a:r>
              <a:rPr lang="en-US" sz="2200" dirty="0" smtClean="0"/>
              <a:t>Capitol meet &amp; greets and agency tours</a:t>
            </a:r>
            <a:endParaRPr lang="en-US" sz="2200" dirty="0"/>
          </a:p>
          <a:p>
            <a:pPr>
              <a:buFont typeface="Wingdings" panose="05000000000000000000" pitchFamily="2" charset="2"/>
              <a:buChar char="q"/>
            </a:pPr>
            <a:r>
              <a:rPr lang="en-US" sz="2200" dirty="0"/>
              <a:t>This committee is</a:t>
            </a:r>
            <a:r>
              <a:rPr lang="en-US" sz="2200" i="1" dirty="0"/>
              <a:t> open to all members!</a:t>
            </a:r>
          </a:p>
        </p:txBody>
      </p:sp>
    </p:spTree>
    <p:extLst>
      <p:ext uri="{BB962C8B-B14F-4D97-AF65-F5344CB8AC3E}">
        <p14:creationId xmlns:p14="http://schemas.microsoft.com/office/powerpoint/2010/main" val="32304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Colorado Budget Cycle</a:t>
            </a:r>
            <a:endParaRPr lang="en-US" dirty="0"/>
          </a:p>
        </p:txBody>
      </p:sp>
      <p:sp>
        <p:nvSpPr>
          <p:cNvPr id="6" name="Footer Placeholder 5"/>
          <p:cNvSpPr>
            <a:spLocks noGrp="1"/>
          </p:cNvSpPr>
          <p:nvPr>
            <p:ph type="ftr" sz="quarter" idx="11"/>
          </p:nvPr>
        </p:nvSpPr>
        <p:spPr/>
        <p:txBody>
          <a:bodyPr/>
          <a:lstStyle/>
          <a:p>
            <a:r>
              <a:rPr lang="en-US" smtClean="0"/>
              <a:t>www.CaptiolSuccessGroup.com</a:t>
            </a:r>
            <a:endParaRPr lang="en-US"/>
          </a:p>
        </p:txBody>
      </p:sp>
      <p:graphicFrame>
        <p:nvGraphicFramePr>
          <p:cNvPr id="5" name="Diagram 4"/>
          <p:cNvGraphicFramePr/>
          <p:nvPr>
            <p:extLst>
              <p:ext uri="{D42A27DB-BD31-4B8C-83A1-F6EECF244321}">
                <p14:modId xmlns:p14="http://schemas.microsoft.com/office/powerpoint/2010/main" val="3766224379"/>
              </p:ext>
            </p:extLst>
          </p:nvPr>
        </p:nvGraphicFramePr>
        <p:xfrm>
          <a:off x="902841" y="1524000"/>
          <a:ext cx="7326760" cy="5049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711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JBC Successes</a:t>
            </a:r>
            <a:endParaRPr lang="en-US" dirty="0"/>
          </a:p>
        </p:txBody>
      </p:sp>
      <p:sp>
        <p:nvSpPr>
          <p:cNvPr id="4" name="Content Placeholder 3"/>
          <p:cNvSpPr>
            <a:spLocks noGrp="1"/>
          </p:cNvSpPr>
          <p:nvPr>
            <p:ph sz="quarter" idx="1"/>
          </p:nvPr>
        </p:nvSpPr>
        <p:spPr>
          <a:xfrm>
            <a:off x="368300" y="1589567"/>
            <a:ext cx="4630420" cy="5159576"/>
          </a:xfrm>
        </p:spPr>
        <p:txBody>
          <a:bodyPr/>
          <a:lstStyle/>
          <a:p>
            <a:pPr>
              <a:spcBef>
                <a:spcPts val="800"/>
              </a:spcBef>
            </a:pPr>
            <a:r>
              <a:rPr lang="en-US" sz="1800" dirty="0" smtClean="0"/>
              <a:t>$</a:t>
            </a:r>
            <a:r>
              <a:rPr lang="en-US" sz="1800" dirty="0"/>
              <a:t>40 million increase to IDD </a:t>
            </a:r>
            <a:r>
              <a:rPr lang="en-US" sz="1800" dirty="0" smtClean="0"/>
              <a:t>line</a:t>
            </a:r>
            <a:endParaRPr lang="en-US" sz="1800" dirty="0"/>
          </a:p>
          <a:p>
            <a:pPr>
              <a:spcBef>
                <a:spcPts val="800"/>
              </a:spcBef>
            </a:pPr>
            <a:r>
              <a:rPr lang="en-US" sz="1800" dirty="0"/>
              <a:t>1.7% Provider Rate </a:t>
            </a:r>
            <a:r>
              <a:rPr lang="en-US" sz="1800" dirty="0" smtClean="0"/>
              <a:t>Increase</a:t>
            </a:r>
            <a:endParaRPr lang="en-US" sz="1800" dirty="0"/>
          </a:p>
          <a:p>
            <a:pPr lvl="0">
              <a:spcBef>
                <a:spcPts val="800"/>
              </a:spcBef>
            </a:pPr>
            <a:r>
              <a:rPr lang="en-US" sz="1800" dirty="0" smtClean="0"/>
              <a:t>Ended </a:t>
            </a:r>
            <a:r>
              <a:rPr lang="en-US" sz="1800" dirty="0"/>
              <a:t>the autism </a:t>
            </a:r>
            <a:r>
              <a:rPr lang="en-US" sz="1800" dirty="0" smtClean="0"/>
              <a:t>waitlist</a:t>
            </a:r>
          </a:p>
          <a:p>
            <a:pPr lvl="1">
              <a:spcBef>
                <a:spcPts val="800"/>
              </a:spcBef>
            </a:pPr>
            <a:r>
              <a:rPr lang="en-US" sz="1500" dirty="0" smtClean="0"/>
              <a:t>Also expanded </a:t>
            </a:r>
            <a:r>
              <a:rPr lang="en-US" sz="1500" dirty="0"/>
              <a:t>the </a:t>
            </a:r>
            <a:r>
              <a:rPr lang="en-US" sz="1500" dirty="0" smtClean="0"/>
              <a:t>age limit and years </a:t>
            </a:r>
            <a:r>
              <a:rPr lang="en-US" sz="1500" dirty="0"/>
              <a:t>of service </a:t>
            </a:r>
            <a:endParaRPr lang="en-US" sz="1500" dirty="0" smtClean="0"/>
          </a:p>
          <a:p>
            <a:pPr>
              <a:spcBef>
                <a:spcPts val="800"/>
              </a:spcBef>
            </a:pPr>
            <a:r>
              <a:rPr lang="en-US" sz="1800" dirty="0" smtClean="0"/>
              <a:t>Continued </a:t>
            </a:r>
            <a:r>
              <a:rPr lang="en-US" sz="1800" dirty="0"/>
              <a:t>to draw down the IDD Comp wait list</a:t>
            </a:r>
          </a:p>
          <a:p>
            <a:pPr lvl="0">
              <a:spcBef>
                <a:spcPts val="800"/>
              </a:spcBef>
            </a:pPr>
            <a:r>
              <a:rPr lang="en-US" sz="1800" dirty="0"/>
              <a:t>Fully funded the SLS/CES waiver </a:t>
            </a:r>
            <a:r>
              <a:rPr lang="en-US" sz="1800" dirty="0" smtClean="0"/>
              <a:t>services </a:t>
            </a:r>
            <a:r>
              <a:rPr lang="en-US" sz="1800" dirty="0"/>
              <a:t>to </a:t>
            </a:r>
            <a:r>
              <a:rPr lang="en-US" sz="1800" dirty="0" smtClean="0"/>
              <a:t>continue elimination of wait </a:t>
            </a:r>
            <a:r>
              <a:rPr lang="en-US" sz="1800" dirty="0"/>
              <a:t>lists </a:t>
            </a:r>
          </a:p>
          <a:p>
            <a:pPr lvl="0">
              <a:spcBef>
                <a:spcPts val="800"/>
              </a:spcBef>
            </a:pPr>
            <a:r>
              <a:rPr lang="en-US" sz="1800" dirty="0"/>
              <a:t>Fully funded the EI growth and increased funding for EI service </a:t>
            </a:r>
            <a:r>
              <a:rPr lang="en-US" sz="1800" dirty="0" smtClean="0"/>
              <a:t>coordination</a:t>
            </a:r>
            <a:endParaRPr lang="en-US" sz="1800" dirty="0"/>
          </a:p>
          <a:p>
            <a:pPr lvl="0">
              <a:spcBef>
                <a:spcPts val="800"/>
              </a:spcBef>
            </a:pPr>
            <a:r>
              <a:rPr lang="en-US" sz="1800" dirty="0" smtClean="0"/>
              <a:t>$1M </a:t>
            </a:r>
            <a:r>
              <a:rPr lang="en-US" sz="1800" dirty="0"/>
              <a:t>Respite Services from IDD Cash </a:t>
            </a:r>
            <a:r>
              <a:rPr lang="en-US" sz="1800" dirty="0" smtClean="0"/>
              <a:t>Fund</a:t>
            </a:r>
            <a:endParaRPr lang="en-US" sz="1800" dirty="0"/>
          </a:p>
          <a:p>
            <a:pPr lvl="0">
              <a:spcBef>
                <a:spcPts val="800"/>
              </a:spcBef>
            </a:pPr>
            <a:r>
              <a:rPr lang="en-US" sz="1800" dirty="0" smtClean="0"/>
              <a:t>$500,000 </a:t>
            </a:r>
            <a:r>
              <a:rPr lang="en-US" sz="1800" dirty="0"/>
              <a:t>Person Centered Thinking </a:t>
            </a:r>
            <a:r>
              <a:rPr lang="en-US" sz="1800" dirty="0" smtClean="0"/>
              <a:t>Training</a:t>
            </a:r>
            <a:endParaRPr lang="en-US" sz="1800" dirty="0"/>
          </a:p>
          <a:p>
            <a:pPr lvl="0">
              <a:spcBef>
                <a:spcPts val="800"/>
              </a:spcBef>
            </a:pPr>
            <a:r>
              <a:rPr lang="en-US" sz="1800" dirty="0" smtClean="0"/>
              <a:t>Funded crisis </a:t>
            </a:r>
            <a:r>
              <a:rPr lang="en-US" sz="1800" dirty="0"/>
              <a:t>p</a:t>
            </a:r>
            <a:r>
              <a:rPr lang="en-US" sz="1800" dirty="0" smtClean="0"/>
              <a:t>ilot </a:t>
            </a:r>
            <a:r>
              <a:rPr lang="en-US" sz="1800" dirty="0"/>
              <a:t>p</a:t>
            </a:r>
            <a:r>
              <a:rPr lang="en-US" sz="1800" dirty="0" smtClean="0"/>
              <a:t>rograms for people with co-occurring mental health issues and IDD</a:t>
            </a:r>
            <a:endParaRPr lang="en-US" sz="1800" dirty="0"/>
          </a:p>
        </p:txBody>
      </p:sp>
      <p:pic>
        <p:nvPicPr>
          <p:cNvPr id="7" name="Content Placeholder 6" descr="2015 JBC.jpg"/>
          <p:cNvPicPr>
            <a:picLocks noGrp="1" noChangeAspect="1"/>
          </p:cNvPicPr>
          <p:nvPr>
            <p:ph sz="quarter" idx="2"/>
          </p:nvPr>
        </p:nvPicPr>
        <p:blipFill rotWithShape="1">
          <a:blip r:embed="rId3" cstate="email">
            <a:extLst>
              <a:ext uri="{28A0092B-C50C-407E-A947-70E740481C1C}">
                <a14:useLocalDpi xmlns:a14="http://schemas.microsoft.com/office/drawing/2010/main" val="0"/>
              </a:ext>
            </a:extLst>
          </a:blip>
          <a:srcRect l="6019" r="6019"/>
          <a:stretch/>
        </p:blipFill>
        <p:spPr>
          <a:xfrm>
            <a:off x="5260092" y="2804160"/>
            <a:ext cx="3742245" cy="2836228"/>
          </a:xfrm>
        </p:spPr>
      </p:pic>
    </p:spTree>
    <p:extLst>
      <p:ext uri="{BB962C8B-B14F-4D97-AF65-F5344CB8AC3E}">
        <p14:creationId xmlns:p14="http://schemas.microsoft.com/office/powerpoint/2010/main" val="10198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2015 IDD Bills</a:t>
            </a:r>
            <a:endParaRPr lang="en-US" dirty="0"/>
          </a:p>
        </p:txBody>
      </p:sp>
      <p:sp>
        <p:nvSpPr>
          <p:cNvPr id="5" name="Content Placeholder 4"/>
          <p:cNvSpPr>
            <a:spLocks noGrp="1"/>
          </p:cNvSpPr>
          <p:nvPr>
            <p:ph sz="quarter" idx="1"/>
          </p:nvPr>
        </p:nvSpPr>
        <p:spPr>
          <a:xfrm>
            <a:off x="609600" y="1589567"/>
            <a:ext cx="8153400" cy="4572000"/>
          </a:xfrm>
        </p:spPr>
        <p:txBody>
          <a:bodyPr/>
          <a:lstStyle/>
          <a:p>
            <a:r>
              <a:rPr lang="en-US" sz="2400" dirty="0"/>
              <a:t>46 bills </a:t>
            </a:r>
            <a:r>
              <a:rPr lang="en-US" sz="2400" dirty="0" smtClean="0"/>
              <a:t>identified with possible IDD system impact</a:t>
            </a:r>
          </a:p>
          <a:p>
            <a:endParaRPr lang="en-US" sz="1200" dirty="0" smtClean="0"/>
          </a:p>
          <a:p>
            <a:r>
              <a:rPr lang="en-US" sz="2400" dirty="0" smtClean="0"/>
              <a:t>32 </a:t>
            </a:r>
            <a:r>
              <a:rPr lang="en-US" sz="2400" dirty="0"/>
              <a:t>out of 46 total bills were </a:t>
            </a:r>
            <a:r>
              <a:rPr lang="en-US" sz="2400" dirty="0" smtClean="0"/>
              <a:t>passed</a:t>
            </a:r>
          </a:p>
          <a:p>
            <a:endParaRPr lang="en-US" sz="1200" dirty="0" smtClean="0"/>
          </a:p>
          <a:p>
            <a:r>
              <a:rPr lang="en-US" sz="2400" dirty="0" smtClean="0"/>
              <a:t>Alliance </a:t>
            </a:r>
            <a:r>
              <a:rPr lang="en-US" sz="2400" dirty="0"/>
              <a:t>‘supported’ or ‘actively supported’ 12 </a:t>
            </a:r>
            <a:r>
              <a:rPr lang="en-US" sz="2400" dirty="0" smtClean="0"/>
              <a:t>bills</a:t>
            </a:r>
          </a:p>
          <a:p>
            <a:endParaRPr lang="en-US" sz="1200" dirty="0" smtClean="0"/>
          </a:p>
          <a:p>
            <a:r>
              <a:rPr lang="en-US" sz="2400" dirty="0" smtClean="0"/>
              <a:t>All </a:t>
            </a:r>
            <a:r>
              <a:rPr lang="en-US" sz="2400" dirty="0"/>
              <a:t>bills that Alliance ‘supported’ or ‘actively supported’ passed through the General </a:t>
            </a:r>
            <a:r>
              <a:rPr lang="en-US" sz="2400" dirty="0" smtClean="0"/>
              <a:t>Assembly</a:t>
            </a:r>
          </a:p>
          <a:p>
            <a:pPr lvl="1"/>
            <a:r>
              <a:rPr lang="en-US" sz="1200" dirty="0"/>
              <a:t>O</a:t>
            </a:r>
            <a:r>
              <a:rPr lang="en-US" sz="1200" dirty="0" smtClean="0"/>
              <a:t>ne </a:t>
            </a:r>
            <a:r>
              <a:rPr lang="en-US" sz="1200" dirty="0"/>
              <a:t>exception: HB15-1314 relating to Endowment or Institutional Fund Gift Tax Credits </a:t>
            </a:r>
            <a:endParaRPr lang="en-US" sz="1200" dirty="0" smtClean="0"/>
          </a:p>
          <a:p>
            <a:pPr lvl="1"/>
            <a:endParaRPr lang="en-US" sz="1200" dirty="0" smtClean="0"/>
          </a:p>
          <a:p>
            <a:r>
              <a:rPr lang="en-US" sz="2400" dirty="0" smtClean="0"/>
              <a:t>No </a:t>
            </a:r>
            <a:r>
              <a:rPr lang="en-US" sz="2400" dirty="0"/>
              <a:t>bills were passed that Alliance formally ‘opposed’ or ‘actively opposed’</a:t>
            </a:r>
          </a:p>
        </p:txBody>
      </p:sp>
    </p:spTree>
    <p:extLst>
      <p:ext uri="{BB962C8B-B14F-4D97-AF65-F5344CB8AC3E}">
        <p14:creationId xmlns:p14="http://schemas.microsoft.com/office/powerpoint/2010/main" val="41204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 Member Bill Tracker</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2818" y="1576251"/>
            <a:ext cx="7478364" cy="6858000"/>
          </a:xfrm>
          <a:prstGeom prst="rect">
            <a:avLst/>
          </a:prstGeom>
        </p:spPr>
      </p:pic>
    </p:spTree>
    <p:extLst>
      <p:ext uri="{BB962C8B-B14F-4D97-AF65-F5344CB8AC3E}">
        <p14:creationId xmlns:p14="http://schemas.microsoft.com/office/powerpoint/2010/main" val="139577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 2015 Bills in 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92054" y="1645920"/>
            <a:ext cx="6794480" cy="4942114"/>
          </a:xfrm>
          <a:prstGeom prst="rect">
            <a:avLst/>
          </a:prstGeom>
        </p:spPr>
      </p:pic>
    </p:spTree>
    <p:extLst>
      <p:ext uri="{BB962C8B-B14F-4D97-AF65-F5344CB8AC3E}">
        <p14:creationId xmlns:p14="http://schemas.microsoft.com/office/powerpoint/2010/main" val="65714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5125"/>
            <a:ext cx="7772400" cy="1470025"/>
          </a:xfrm>
        </p:spPr>
        <p:txBody>
          <a:bodyPr/>
          <a:lstStyle/>
          <a:p>
            <a:pPr algn="ctr"/>
            <a:r>
              <a:rPr lang="en-US" dirty="0"/>
              <a:t>What’s to Come in 2016:</a:t>
            </a:r>
            <a:br>
              <a:rPr lang="en-US" dirty="0"/>
            </a:br>
            <a:r>
              <a:rPr lang="en-US" sz="5000" b="1" dirty="0"/>
              <a:t>THE BIG THREE</a:t>
            </a:r>
            <a:endParaRPr lang="en-US" dirty="0"/>
          </a:p>
        </p:txBody>
      </p:sp>
      <p:pic>
        <p:nvPicPr>
          <p:cNvPr id="4" name="Picture 3" descr="TABOR Political Carto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00" y="3105150"/>
            <a:ext cx="3582238" cy="2362200"/>
          </a:xfrm>
          <a:prstGeom prst="rect">
            <a:avLst/>
          </a:prstGeom>
        </p:spPr>
      </p:pic>
    </p:spTree>
    <p:extLst>
      <p:ext uri="{BB962C8B-B14F-4D97-AF65-F5344CB8AC3E}">
        <p14:creationId xmlns:p14="http://schemas.microsoft.com/office/powerpoint/2010/main" val="1336789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TABOR?</a:t>
            </a:r>
            <a:endParaRPr lang="en-US" dirty="0"/>
          </a:p>
        </p:txBody>
      </p:sp>
      <p:sp>
        <p:nvSpPr>
          <p:cNvPr id="4" name="Content Placeholder 3"/>
          <p:cNvSpPr>
            <a:spLocks noGrp="1"/>
          </p:cNvSpPr>
          <p:nvPr>
            <p:ph sz="quarter" idx="2"/>
          </p:nvPr>
        </p:nvSpPr>
        <p:spPr>
          <a:xfrm>
            <a:off x="5257800" y="1589567"/>
            <a:ext cx="3886200" cy="4572000"/>
          </a:xfrm>
        </p:spPr>
        <p:txBody>
          <a:bodyPr/>
          <a:lstStyle/>
          <a:p>
            <a:r>
              <a:rPr lang="en-US" sz="1600" dirty="0"/>
              <a:t>In 1992, </a:t>
            </a:r>
            <a:r>
              <a:rPr lang="en-US" sz="1600" dirty="0" smtClean="0"/>
              <a:t>Colorado voters approved </a:t>
            </a:r>
            <a:r>
              <a:rPr lang="en-US" sz="1600" dirty="0"/>
              <a:t>a measure which amended </a:t>
            </a:r>
            <a:r>
              <a:rPr lang="en-US" sz="1600" dirty="0" smtClean="0"/>
              <a:t>the </a:t>
            </a:r>
            <a:r>
              <a:rPr lang="en-US" sz="1600" dirty="0"/>
              <a:t>Colorado Constitution that restricts revenues for all levels of government (state, local, and schools).</a:t>
            </a:r>
            <a:r>
              <a:rPr lang="en-US" sz="1600" baseline="30000" dirty="0">
                <a:hlinkClick r:id="rId3"/>
              </a:rPr>
              <a:t>[2]</a:t>
            </a:r>
            <a:r>
              <a:rPr lang="en-US" sz="1600" dirty="0"/>
              <a:t> </a:t>
            </a:r>
            <a:endParaRPr lang="en-US" sz="1600" dirty="0" smtClean="0"/>
          </a:p>
          <a:p>
            <a:r>
              <a:rPr lang="en-US" sz="1600" dirty="0" smtClean="0"/>
              <a:t>Under TABOR “Taxpayer Bill of Rights”, </a:t>
            </a:r>
            <a:r>
              <a:rPr lang="en-US" sz="1600" dirty="0"/>
              <a:t>state and local governments cannot raise tax rates without voter approval and cannot spend revenues collected under existing tax rates without voter approval if revenues grow faster than the rate of inflation and population growth.</a:t>
            </a:r>
            <a:r>
              <a:rPr lang="en-US" sz="1600" baseline="30000" dirty="0">
                <a:hlinkClick r:id="rId3"/>
              </a:rPr>
              <a:t>[2</a:t>
            </a:r>
            <a:r>
              <a:rPr lang="en-US" sz="1600" baseline="30000" dirty="0" smtClean="0">
                <a:hlinkClick r:id="rId3"/>
              </a:rPr>
              <a:t>]</a:t>
            </a:r>
            <a:endParaRPr lang="en-US" sz="1600" baseline="30000" dirty="0" smtClean="0"/>
          </a:p>
          <a:p>
            <a:r>
              <a:rPr lang="en-US" sz="1600" dirty="0" smtClean="0"/>
              <a:t>Revenue </a:t>
            </a:r>
            <a:r>
              <a:rPr lang="en-US" sz="1600" dirty="0"/>
              <a:t>in excess of the TABOR limit, commonly referred to as the "TABOR surplus", must be refunded to taxpayers, unless voters approve a revenue change as an offset in a referendum</a:t>
            </a:r>
          </a:p>
          <a:p>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2826151355"/>
              </p:ext>
            </p:extLst>
          </p:nvPr>
        </p:nvGraphicFramePr>
        <p:xfrm>
          <a:off x="283973" y="1589567"/>
          <a:ext cx="4828363" cy="4832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0284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dian 2">
      <a:dk1>
        <a:srgbClr val="3A3B3C"/>
      </a:dk1>
      <a:lt1>
        <a:srgbClr val="FFFFFF"/>
      </a:lt1>
      <a:dk2>
        <a:srgbClr val="60672C"/>
      </a:dk2>
      <a:lt2>
        <a:srgbClr val="C2B59B"/>
      </a:lt2>
      <a:accent1>
        <a:srgbClr val="93A849"/>
      </a:accent1>
      <a:accent2>
        <a:srgbClr val="1B9D9A"/>
      </a:accent2>
      <a:accent3>
        <a:srgbClr val="FFFFFF"/>
      </a:accent3>
      <a:accent4>
        <a:srgbClr val="303132"/>
      </a:accent4>
      <a:accent5>
        <a:srgbClr val="C8D1B1"/>
      </a:accent5>
      <a:accent6>
        <a:srgbClr val="178E8B"/>
      </a:accent6>
      <a:hlink>
        <a:srgbClr val="FFFFFF"/>
      </a:hlink>
      <a:folHlink>
        <a:srgbClr val="EEECE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raClrScheme>
      <a:clrScheme name="Median 1">
        <a:dk1>
          <a:srgbClr val="3A3B3C"/>
        </a:dk1>
        <a:lt1>
          <a:srgbClr val="FFFFFF"/>
        </a:lt1>
        <a:dk2>
          <a:srgbClr val="60672C"/>
        </a:dk2>
        <a:lt2>
          <a:srgbClr val="C2B59B"/>
        </a:lt2>
        <a:accent1>
          <a:srgbClr val="93A849"/>
        </a:accent1>
        <a:accent2>
          <a:srgbClr val="863B31"/>
        </a:accent2>
        <a:accent3>
          <a:srgbClr val="FFFFFF"/>
        </a:accent3>
        <a:accent4>
          <a:srgbClr val="303132"/>
        </a:accent4>
        <a:accent5>
          <a:srgbClr val="C8D1B1"/>
        </a:accent5>
        <a:accent6>
          <a:srgbClr val="79352B"/>
        </a:accent6>
        <a:hlink>
          <a:srgbClr val="FFFFFF"/>
        </a:hlink>
        <a:folHlink>
          <a:srgbClr val="EEECE1"/>
        </a:folHlink>
      </a:clrScheme>
      <a:clrMap bg1="lt1" tx1="dk1" bg2="lt2" tx2="dk2" accent1="accent1" accent2="accent2" accent3="accent3" accent4="accent4" accent5="accent5" accent6="accent6" hlink="hlink" folHlink="folHlink"/>
    </a:extraClrScheme>
    <a:extraClrScheme>
      <a:clrScheme name="Median 2">
        <a:dk1>
          <a:srgbClr val="3A3B3C"/>
        </a:dk1>
        <a:lt1>
          <a:srgbClr val="FFFFFF"/>
        </a:lt1>
        <a:dk2>
          <a:srgbClr val="60672C"/>
        </a:dk2>
        <a:lt2>
          <a:srgbClr val="C2B59B"/>
        </a:lt2>
        <a:accent1>
          <a:srgbClr val="93A849"/>
        </a:accent1>
        <a:accent2>
          <a:srgbClr val="1B9D9A"/>
        </a:accent2>
        <a:accent3>
          <a:srgbClr val="FFFFFF"/>
        </a:accent3>
        <a:accent4>
          <a:srgbClr val="303132"/>
        </a:accent4>
        <a:accent5>
          <a:srgbClr val="C8D1B1"/>
        </a:accent5>
        <a:accent6>
          <a:srgbClr val="178E8B"/>
        </a:accent6>
        <a:hlink>
          <a:srgbClr val="FFFFFF"/>
        </a:hlink>
        <a:folHlink>
          <a:srgbClr val="EEECE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3_Median 2">
    <a:dk1>
      <a:srgbClr val="3A3B3C"/>
    </a:dk1>
    <a:lt1>
      <a:srgbClr val="FFFFFF"/>
    </a:lt1>
    <a:dk2>
      <a:srgbClr val="60672C"/>
    </a:dk2>
    <a:lt2>
      <a:srgbClr val="C2B59B"/>
    </a:lt2>
    <a:accent1>
      <a:srgbClr val="93A849"/>
    </a:accent1>
    <a:accent2>
      <a:srgbClr val="1B9D9A"/>
    </a:accent2>
    <a:accent3>
      <a:srgbClr val="FFFFFF"/>
    </a:accent3>
    <a:accent4>
      <a:srgbClr val="303132"/>
    </a:accent4>
    <a:accent5>
      <a:srgbClr val="C8D1B1"/>
    </a:accent5>
    <a:accent6>
      <a:srgbClr val="178E8B"/>
    </a:accent6>
    <a:hlink>
      <a:srgbClr val="FFFFFF"/>
    </a:hlink>
    <a:folHlink>
      <a:srgbClr val="EEECE1"/>
    </a:folHlink>
  </a:clrScheme>
</a:themeOverride>
</file>

<file path=ppt/theme/themeOverride2.xml><?xml version="1.0" encoding="utf-8"?>
<a:themeOverride xmlns:a="http://schemas.openxmlformats.org/drawingml/2006/main">
  <a:clrScheme name="5_Median 2">
    <a:dk1>
      <a:srgbClr val="3A3B3C"/>
    </a:dk1>
    <a:lt1>
      <a:srgbClr val="FFFFFF"/>
    </a:lt1>
    <a:dk2>
      <a:srgbClr val="60672C"/>
    </a:dk2>
    <a:lt2>
      <a:srgbClr val="C2B59B"/>
    </a:lt2>
    <a:accent1>
      <a:srgbClr val="93A849"/>
    </a:accent1>
    <a:accent2>
      <a:srgbClr val="1B9D9A"/>
    </a:accent2>
    <a:accent3>
      <a:srgbClr val="FFFFFF"/>
    </a:accent3>
    <a:accent4>
      <a:srgbClr val="303132"/>
    </a:accent4>
    <a:accent5>
      <a:srgbClr val="C8D1B1"/>
    </a:accent5>
    <a:accent6>
      <a:srgbClr val="178E8B"/>
    </a:accent6>
    <a:hlink>
      <a:srgbClr val="FFFFFF"/>
    </a:hlink>
    <a:folHlink>
      <a:srgbClr val="EEECE1"/>
    </a:folHlink>
  </a:clrScheme>
</a:themeOverride>
</file>

<file path=ppt/theme/themeOverride3.xml><?xml version="1.0" encoding="utf-8"?>
<a:themeOverride xmlns:a="http://schemas.openxmlformats.org/drawingml/2006/main">
  <a:clrScheme name="7_Median 2">
    <a:dk1>
      <a:srgbClr val="3A3B3C"/>
    </a:dk1>
    <a:lt1>
      <a:srgbClr val="FFFFFF"/>
    </a:lt1>
    <a:dk2>
      <a:srgbClr val="60672C"/>
    </a:dk2>
    <a:lt2>
      <a:srgbClr val="C2B59B"/>
    </a:lt2>
    <a:accent1>
      <a:srgbClr val="93A849"/>
    </a:accent1>
    <a:accent2>
      <a:srgbClr val="1B9D9A"/>
    </a:accent2>
    <a:accent3>
      <a:srgbClr val="FFFFFF"/>
    </a:accent3>
    <a:accent4>
      <a:srgbClr val="303132"/>
    </a:accent4>
    <a:accent5>
      <a:srgbClr val="C8D1B1"/>
    </a:accent5>
    <a:accent6>
      <a:srgbClr val="178E8B"/>
    </a:accent6>
    <a:hlink>
      <a:srgbClr val="FFFFFF"/>
    </a:hlink>
    <a:folHlink>
      <a:srgbClr val="EEECE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3" ma:contentTypeDescription="Create a new document." ma:contentTypeScope="" ma:versionID="10d7880f827223d1f3b5492e0c04cb2a">
  <xsd:schema xmlns:xsd="http://www.w3.org/2001/XMLSchema" xmlns:xs="http://www.w3.org/2001/XMLSchema" xmlns:p="http://schemas.microsoft.com/office/2006/metadata/properties" xmlns:ns2="cc541f54-964c-4b93-a605-435450d3a296" targetNamespace="http://schemas.microsoft.com/office/2006/metadata/properties" ma:root="true" ma:fieldsID="537695aedcfa2b6f9adcbd438a58574f" ns2:_="">
    <xsd:import namespace="cc541f54-964c-4b93-a605-435450d3a296"/>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3E4652-AC58-40D6-918A-A1117369D655}">
  <ds:schemaRefs>
    <ds:schemaRef ds:uri="http://schemas.microsoft.com/sharepoint/v3/contenttype/forms"/>
  </ds:schemaRefs>
</ds:datastoreItem>
</file>

<file path=customXml/itemProps2.xml><?xml version="1.0" encoding="utf-8"?>
<ds:datastoreItem xmlns:ds="http://schemas.openxmlformats.org/officeDocument/2006/customXml" ds:itemID="{1959CAAB-0928-43D9-914F-23DB5BA0BEC5}">
  <ds:schemaRefs>
    <ds:schemaRef ds:uri="http://schemas.microsoft.com/office/infopath/2007/PartnerControls"/>
    <ds:schemaRef ds:uri="http://schemas.microsoft.com/office/2006/metadata/properties"/>
    <ds:schemaRef ds:uri="http://purl.org/dc/terms/"/>
    <ds:schemaRef ds:uri="cc541f54-964c-4b93-a605-435450d3a296"/>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E608F2CB-DE8C-48F6-9730-1EF3FDFED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41f54-964c-4b93-a605-435450d3a2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454</TotalTime>
  <Words>1468</Words>
  <Application>Microsoft Office PowerPoint</Application>
  <PresentationFormat>On-screen Show (4:3)</PresentationFormat>
  <Paragraphs>117</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Tw Cen MT</vt:lpstr>
      <vt:lpstr>Wingdings</vt:lpstr>
      <vt:lpstr>Wingdings 2</vt:lpstr>
      <vt:lpstr>Default Theme</vt:lpstr>
      <vt:lpstr>2015 Legislative Session Review &amp;  UNDERSTANDING THE BIG 3: Tabor, The Negative Factor, &amp; Marijuana Revenue</vt:lpstr>
      <vt:lpstr>Government Relations Committee</vt:lpstr>
      <vt:lpstr>The Colorado Budget Cycle</vt:lpstr>
      <vt:lpstr>JBC Successes</vt:lpstr>
      <vt:lpstr>Summary of 2015 IDD Bills</vt:lpstr>
      <vt:lpstr>RESOURCE: Member Bill Tracker</vt:lpstr>
      <vt:lpstr>RESOURCE: 2015 Bills in Review</vt:lpstr>
      <vt:lpstr>What’s to Come in 2016: THE BIG THREE</vt:lpstr>
      <vt:lpstr>What is TABOR?</vt:lpstr>
      <vt:lpstr>What is the Negative Factor?</vt:lpstr>
      <vt:lpstr>Budget Consequences</vt:lpstr>
      <vt:lpstr>Marijuana Money: Refund Madness</vt:lpstr>
      <vt:lpstr>Where Are We Now?</vt:lpstr>
      <vt:lpstr>What’s to Come in 2016?</vt:lpstr>
      <vt:lpstr>Join Government Relations Committee for 2016</vt:lpstr>
    </vt:vector>
  </TitlesOfParts>
  <Company>University of Colorado-Denver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Legislative Session Review</dc:title>
  <dc:creator>Lauren Latimer</dc:creator>
  <cp:lastModifiedBy>Emma Hudson</cp:lastModifiedBy>
  <cp:revision>30</cp:revision>
  <dcterms:created xsi:type="dcterms:W3CDTF">2015-05-28T19:30:05Z</dcterms:created>
  <dcterms:modified xsi:type="dcterms:W3CDTF">2015-06-18T20:39:36Z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