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5"/>
  </p:notesMasterIdLst>
  <p:sldIdLst>
    <p:sldId id="257" r:id="rId3"/>
    <p:sldId id="277" r:id="rId4"/>
    <p:sldId id="279" r:id="rId5"/>
    <p:sldId id="281" r:id="rId6"/>
    <p:sldId id="271" r:id="rId7"/>
    <p:sldId id="285" r:id="rId8"/>
    <p:sldId id="273" r:id="rId9"/>
    <p:sldId id="278" r:id="rId10"/>
    <p:sldId id="282" r:id="rId11"/>
    <p:sldId id="280" r:id="rId12"/>
    <p:sldId id="284" r:id="rId13"/>
    <p:sldId id="269" r:id="rId14"/>
  </p:sldIdLst>
  <p:sldSz cx="9144000" cy="6858000" type="screen4x3"/>
  <p:notesSz cx="6858000" cy="9144000"/>
  <p:photoAlbum layout="1picTitle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AEBC"/>
    <a:srgbClr val="089DD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14" autoAdjust="0"/>
    <p:restoredTop sz="94589" autoAdjust="0"/>
  </p:normalViewPr>
  <p:slideViewPr>
    <p:cSldViewPr>
      <p:cViewPr varScale="1">
        <p:scale>
          <a:sx n="95" d="100"/>
          <a:sy n="95" d="100"/>
        </p:scale>
        <p:origin x="77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B132E-82A3-4245-9E5F-E6AD4A7250E7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68205-1208-4C8D-8AB7-BE1D4F1F1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Crisis Respite vs. IDD</a:t>
            </a:r>
            <a:r>
              <a:rPr lang="en-US" baseline="0" dirty="0" smtClean="0"/>
              <a:t> Respite – differences in language…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68205-1208-4C8D-8AB7-BE1D4F1F11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7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59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71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96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64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5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803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92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5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82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00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1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405D-52CE-4DF9-B996-296E82C0C923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FE9C-DF31-4F97-99BA-E96D30122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1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stslopecasa.org/" TargetMode="External"/><Relationship Id="rId3" Type="http://schemas.openxmlformats.org/officeDocument/2006/relationships/hyperlink" Target="mailto:deanna.ryerson@northeastbho.org" TargetMode="External"/><Relationship Id="rId7" Type="http://schemas.openxmlformats.org/officeDocument/2006/relationships/hyperlink" Target="mailto:dwright@mindspringshealth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csu.aspenpointe.org/Dashboard.aspx" TargetMode="External"/><Relationship Id="rId5" Type="http://schemas.openxmlformats.org/officeDocument/2006/relationships/hyperlink" Target="mailto:Jason.DeaBueno@aspenpointe.org" TargetMode="External"/><Relationship Id="rId10" Type="http://schemas.openxmlformats.org/officeDocument/2006/relationships/hyperlink" Target="http://www.communitycrisisconnection.org/" TargetMode="External"/><Relationship Id="rId4" Type="http://schemas.openxmlformats.org/officeDocument/2006/relationships/hyperlink" Target="http://www.northeastbhs.org/" TargetMode="External"/><Relationship Id="rId9" Type="http://schemas.openxmlformats.org/officeDocument/2006/relationships/hyperlink" Target="mailto:LoriBanks@aumhc.or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y.hoefler@state.co.us" TargetMode="External"/><Relationship Id="rId7" Type="http://schemas.openxmlformats.org/officeDocument/2006/relationships/hyperlink" Target="http://www.metrocrisisservices.org/6-about-rmcp/what-we-do/ccsdashboard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rmcrisispartners.org/" TargetMode="External"/><Relationship Id="rId5" Type="http://schemas.openxmlformats.org/officeDocument/2006/relationships/hyperlink" Target="mailto:cskelding@rmcrisispartners.org" TargetMode="External"/><Relationship Id="rId4" Type="http://schemas.openxmlformats.org/officeDocument/2006/relationships/hyperlink" Target="http://www.coloradocrisisservices.org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CS_Horizontal_Color_Tagline"/>
          <p:cNvPicPr>
            <a:picLocks noGrp="1" noChangeAspect="1"/>
          </p:cNvPicPr>
          <p:nvPr isPhoto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990600" y="1600200"/>
            <a:ext cx="6705600" cy="2280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80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432"/>
            <a:ext cx="8229600" cy="72194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elix Titling" panose="04060505060202020A04" pitchFamily="82" charset="0"/>
              </a:rPr>
              <a:t>Denver metro region </a:t>
            </a:r>
            <a:endParaRPr lang="en-US" sz="3200" dirty="0">
              <a:solidFill>
                <a:schemeClr val="tx1"/>
              </a:solidFill>
              <a:latin typeface="Felix Titling" panose="04060505060202020A04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" y="5744095"/>
            <a:ext cx="3275215" cy="1113905"/>
          </a:xfrm>
        </p:spPr>
      </p:pic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4" r="10505"/>
          <a:stretch/>
        </p:blipFill>
        <p:spPr>
          <a:xfrm>
            <a:off x="163711" y="2140688"/>
            <a:ext cx="2959294" cy="242793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933450" y="1371600"/>
            <a:ext cx="727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Clr>
                <a:srgbClr val="0790C1"/>
              </a:buClr>
              <a:buSzPct val="90000"/>
              <a:buFont typeface="Wingdings" panose="05000000000000000000" pitchFamily="2" charset="2"/>
              <a:buChar char="v"/>
            </a:pPr>
            <a:r>
              <a:rPr lang="en-US" b="1" u="sng" dirty="0" smtClean="0">
                <a:solidFill>
                  <a:srgbClr val="0790C1"/>
                </a:solidFill>
              </a:rPr>
              <a:t>Community Crisis Connection </a:t>
            </a:r>
            <a:r>
              <a:rPr lang="en-US" dirty="0" smtClean="0"/>
              <a:t>is a partnership of six community mental health centers serving the metro Denver/Boulder region for CCS.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0800" y="1981200"/>
            <a:ext cx="59436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300"/>
              </a:spcAft>
              <a:buClr>
                <a:srgbClr val="0790C1"/>
              </a:buClr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790C1"/>
                </a:solidFill>
              </a:rPr>
              <a:t>Mental Health Partners </a:t>
            </a:r>
            <a:r>
              <a:rPr lang="en-US" sz="1600" dirty="0" smtClean="0"/>
              <a:t>(serving Boulder and Broomfield Counties)</a:t>
            </a:r>
          </a:p>
          <a:p>
            <a:pPr marL="742950" lvl="1" indent="-285750">
              <a:spcAft>
                <a:spcPts val="300"/>
              </a:spcAft>
              <a:buClr>
                <a:srgbClr val="0790C1"/>
              </a:buClr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790C1"/>
                </a:solidFill>
              </a:rPr>
              <a:t>Jefferson Center for Mental Health </a:t>
            </a:r>
            <a:r>
              <a:rPr lang="en-US" sz="1600" dirty="0" smtClean="0"/>
              <a:t>(serving Jefferson, Gilpin and Clear Creek Counties)</a:t>
            </a:r>
          </a:p>
          <a:p>
            <a:pPr marL="742950" lvl="1" indent="-285750">
              <a:spcAft>
                <a:spcPts val="300"/>
              </a:spcAft>
              <a:buClr>
                <a:srgbClr val="0790C1"/>
              </a:buClr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790C1"/>
                </a:solidFill>
              </a:rPr>
              <a:t>Community Reach Center </a:t>
            </a:r>
            <a:r>
              <a:rPr lang="en-US" sz="1600" dirty="0" smtClean="0"/>
              <a:t>(serving Adams County)</a:t>
            </a:r>
          </a:p>
          <a:p>
            <a:pPr marL="742950" lvl="1" indent="-285750">
              <a:spcAft>
                <a:spcPts val="300"/>
              </a:spcAft>
              <a:buClr>
                <a:srgbClr val="0790C1"/>
              </a:buClr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790C1"/>
                </a:solidFill>
              </a:rPr>
              <a:t>Mental Health Center of Denver </a:t>
            </a:r>
            <a:r>
              <a:rPr lang="en-US" sz="1600" dirty="0" smtClean="0"/>
              <a:t>(serving the City and County of Denver)</a:t>
            </a:r>
          </a:p>
          <a:p>
            <a:pPr marL="742950" lvl="1" indent="-285750">
              <a:spcAft>
                <a:spcPts val="300"/>
              </a:spcAft>
              <a:buClr>
                <a:srgbClr val="0790C1"/>
              </a:buClr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790C1"/>
                </a:solidFill>
              </a:rPr>
              <a:t>Aurora Mental Health Center </a:t>
            </a:r>
            <a:r>
              <a:rPr lang="en-US" sz="1600" dirty="0" smtClean="0"/>
              <a:t>(serving the City of Aurora)</a:t>
            </a:r>
          </a:p>
          <a:p>
            <a:pPr marL="742950" lvl="1" indent="-285750">
              <a:spcAft>
                <a:spcPts val="300"/>
              </a:spcAft>
              <a:buClr>
                <a:srgbClr val="0790C1"/>
              </a:buClr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790C1"/>
                </a:solidFill>
              </a:rPr>
              <a:t>Arapahoe/Douglas Mental Health Network </a:t>
            </a:r>
            <a:r>
              <a:rPr lang="en-US" sz="1600" dirty="0" smtClean="0"/>
              <a:t>(serving Arapahoe and Douglas Counties)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3450" y="4683036"/>
            <a:ext cx="7277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Clr>
                <a:srgbClr val="0790C1"/>
              </a:buClr>
              <a:buSzPct val="90000"/>
              <a:buFont typeface="Wingdings" panose="05000000000000000000" pitchFamily="2" charset="2"/>
              <a:buChar char="v"/>
            </a:pPr>
            <a:r>
              <a:rPr lang="en-US" b="1" u="sng" dirty="0" smtClean="0">
                <a:solidFill>
                  <a:srgbClr val="0790C1"/>
                </a:solidFill>
              </a:rPr>
              <a:t>Community Crisis Connection</a:t>
            </a:r>
            <a:r>
              <a:rPr lang="en-US" dirty="0" smtClean="0">
                <a:solidFill>
                  <a:srgbClr val="0790C1"/>
                </a:solidFill>
              </a:rPr>
              <a:t> </a:t>
            </a:r>
            <a:r>
              <a:rPr lang="en-US" dirty="0" smtClean="0"/>
              <a:t>provides crisis services through the Crisis Support Line, (7) Walk-in Crisis Centers, (5) Crisis Stabilization Units, (6) Mobile Crisis and Respite</a:t>
            </a:r>
          </a:p>
        </p:txBody>
      </p:sp>
    </p:spTree>
    <p:extLst>
      <p:ext uri="{BB962C8B-B14F-4D97-AF65-F5344CB8AC3E}">
        <p14:creationId xmlns:p14="http://schemas.microsoft.com/office/powerpoint/2010/main" val="179671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205" y="279649"/>
            <a:ext cx="8229600" cy="73697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elix Titling" panose="04060505060202020A04" pitchFamily="82" charset="0"/>
              </a:rPr>
              <a:t>Regional CONTACT INFORMATION</a:t>
            </a:r>
            <a:endParaRPr lang="en-US" sz="3200" dirty="0">
              <a:solidFill>
                <a:schemeClr val="tx1"/>
              </a:solidFill>
              <a:latin typeface="Felix Titling" panose="04060505060202020A04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" y="5744095"/>
            <a:ext cx="3275215" cy="1113905"/>
          </a:xfrm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38558" y="1073385"/>
            <a:ext cx="3276600" cy="2007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altLang="en-US" b="1" dirty="0" smtClean="0"/>
              <a:t>Northeast</a:t>
            </a:r>
          </a:p>
          <a:p>
            <a:r>
              <a:rPr lang="en-US" sz="1200" dirty="0" smtClean="0"/>
              <a:t>Deanna </a:t>
            </a:r>
            <a:r>
              <a:rPr lang="en-US" sz="1200" dirty="0"/>
              <a:t>Ryerson, PhD</a:t>
            </a:r>
          </a:p>
          <a:p>
            <a:r>
              <a:rPr lang="en-US" sz="1200" dirty="0"/>
              <a:t>Director of Crisis Response</a:t>
            </a:r>
          </a:p>
          <a:p>
            <a:r>
              <a:rPr lang="en-US" sz="1200" dirty="0"/>
              <a:t>Northeast Behavioral Health</a:t>
            </a:r>
          </a:p>
          <a:p>
            <a:r>
              <a:rPr lang="en-US" sz="1200" dirty="0"/>
              <a:t>1300 N. 17</a:t>
            </a:r>
            <a:r>
              <a:rPr lang="en-US" sz="1200" baseline="30000" dirty="0"/>
              <a:t>th</a:t>
            </a:r>
            <a:r>
              <a:rPr lang="en-US" sz="1200" dirty="0"/>
              <a:t> Ave, Greeley, CO 80631</a:t>
            </a:r>
          </a:p>
          <a:p>
            <a:r>
              <a:rPr lang="en-US" sz="1200" u="sng" dirty="0">
                <a:hlinkClick r:id="rId3"/>
              </a:rPr>
              <a:t>deanna.ryerson@northeastbho.org</a:t>
            </a:r>
            <a:endParaRPr lang="en-US" sz="1200" dirty="0"/>
          </a:p>
          <a:p>
            <a:r>
              <a:rPr lang="en-US" sz="1200" dirty="0"/>
              <a:t>O: </a:t>
            </a:r>
            <a:r>
              <a:rPr lang="en-US" sz="1200" dirty="0" smtClean="0"/>
              <a:t>970-347-1308 / C</a:t>
            </a:r>
            <a:r>
              <a:rPr lang="en-US" sz="1200" dirty="0"/>
              <a:t>: 970-342-6817</a:t>
            </a:r>
          </a:p>
          <a:p>
            <a:endParaRPr lang="en-US" sz="1200" dirty="0"/>
          </a:p>
          <a:p>
            <a:r>
              <a:rPr lang="en-US" sz="1200" dirty="0" smtClean="0"/>
              <a:t>Website: </a:t>
            </a:r>
            <a:r>
              <a:rPr lang="en-US" sz="1200" dirty="0" smtClean="0">
                <a:hlinkClick r:id="rId4"/>
              </a:rPr>
              <a:t>www.northeastbhs.org</a:t>
            </a:r>
            <a:endParaRPr lang="en-US" sz="1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648200" y="1153807"/>
            <a:ext cx="35092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Southern</a:t>
            </a:r>
          </a:p>
          <a:p>
            <a:r>
              <a:rPr lang="en-US" sz="1200" dirty="0" smtClean="0"/>
              <a:t>Jason </a:t>
            </a:r>
            <a:r>
              <a:rPr lang="en-US" sz="1200" dirty="0"/>
              <a:t>DeaBueno</a:t>
            </a:r>
          </a:p>
          <a:p>
            <a:r>
              <a:rPr lang="en-US" sz="1200" dirty="0"/>
              <a:t>Southern Colorado Crisis Connection</a:t>
            </a:r>
          </a:p>
          <a:p>
            <a:r>
              <a:rPr lang="en-US" sz="1200" dirty="0"/>
              <a:t>Vice President Health Services</a:t>
            </a:r>
          </a:p>
          <a:p>
            <a:r>
              <a:rPr lang="en-US" sz="1200" dirty="0"/>
              <a:t>115 S Parkside </a:t>
            </a:r>
            <a:r>
              <a:rPr lang="en-US" sz="1200" dirty="0" err="1"/>
              <a:t>Dr</a:t>
            </a:r>
            <a:r>
              <a:rPr lang="en-US" sz="1200" dirty="0"/>
              <a:t> </a:t>
            </a:r>
          </a:p>
          <a:p>
            <a:r>
              <a:rPr lang="en-US" sz="1200" dirty="0"/>
              <a:t>Colorado Springs, CO 80906</a:t>
            </a:r>
          </a:p>
          <a:p>
            <a:r>
              <a:rPr lang="en-US" sz="1200" u="sng" dirty="0">
                <a:hlinkClick r:id="rId5"/>
              </a:rPr>
              <a:t>Jason.DeaBueno@aspenpointe.org</a:t>
            </a:r>
            <a:r>
              <a:rPr lang="en-US" sz="1200" dirty="0"/>
              <a:t> </a:t>
            </a:r>
          </a:p>
          <a:p>
            <a:r>
              <a:rPr lang="en-US" sz="1200" dirty="0" smtClean="0"/>
              <a:t>O: 719-572-6366</a:t>
            </a:r>
          </a:p>
          <a:p>
            <a:endParaRPr lang="en-US" sz="1200" dirty="0"/>
          </a:p>
          <a:p>
            <a:r>
              <a:rPr lang="en-US" sz="1200" dirty="0" smtClean="0"/>
              <a:t>Website: </a:t>
            </a:r>
            <a:r>
              <a:rPr lang="en-US" sz="1200" u="sng" dirty="0" smtClean="0">
                <a:hlinkClick r:id="rId6"/>
              </a:rPr>
              <a:t>http</a:t>
            </a:r>
            <a:r>
              <a:rPr lang="en-US" sz="1200" u="sng" dirty="0">
                <a:hlinkClick r:id="rId6"/>
              </a:rPr>
              <a:t>://csu.aspenpointe.org/Dashboard.aspx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38558" y="3352800"/>
            <a:ext cx="314893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West Slope</a:t>
            </a:r>
          </a:p>
          <a:p>
            <a:r>
              <a:rPr lang="en-US" sz="1200" dirty="0" smtClean="0"/>
              <a:t>Dale </a:t>
            </a:r>
            <a:r>
              <a:rPr lang="en-US" sz="1200" dirty="0"/>
              <a:t>Wright, LPC   </a:t>
            </a:r>
          </a:p>
          <a:p>
            <a:r>
              <a:rPr lang="en-US" sz="1200" dirty="0"/>
              <a:t>West Slope Casa Crisis Clinical Care Coordinator</a:t>
            </a:r>
          </a:p>
          <a:p>
            <a:r>
              <a:rPr lang="en-US" sz="1200" dirty="0"/>
              <a:t>515 28 ¾ Road Building A</a:t>
            </a:r>
          </a:p>
          <a:p>
            <a:r>
              <a:rPr lang="en-US" sz="1200" dirty="0"/>
              <a:t>Grand Junction, CO 81501</a:t>
            </a:r>
          </a:p>
          <a:p>
            <a:r>
              <a:rPr lang="en-US" sz="1200" u="sng" dirty="0">
                <a:hlinkClick r:id="rId7"/>
              </a:rPr>
              <a:t>dwright@mindspringshealth.org</a:t>
            </a:r>
            <a:endParaRPr lang="en-US" sz="1200" dirty="0"/>
          </a:p>
          <a:p>
            <a:r>
              <a:rPr lang="en-US" sz="1200" dirty="0" smtClean="0"/>
              <a:t>O: 970-683-7051 / </a:t>
            </a:r>
            <a:r>
              <a:rPr lang="en-US" sz="1200" dirty="0"/>
              <a:t>C: 970-261-2458</a:t>
            </a:r>
          </a:p>
          <a:p>
            <a:endParaRPr lang="en-US" sz="1200" dirty="0"/>
          </a:p>
          <a:p>
            <a:r>
              <a:rPr lang="en-US" sz="1200" dirty="0" smtClean="0"/>
              <a:t>Website: </a:t>
            </a:r>
            <a:r>
              <a:rPr lang="en-US" sz="1200" dirty="0" smtClean="0">
                <a:hlinkClick r:id="rId8"/>
              </a:rPr>
              <a:t>www.westslopecasa.org</a:t>
            </a:r>
            <a:endParaRPr lang="en-US" sz="12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3352800"/>
            <a:ext cx="312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Central (Denver) Region</a:t>
            </a:r>
          </a:p>
          <a:p>
            <a:r>
              <a:rPr lang="en-US" sz="1200" dirty="0" smtClean="0"/>
              <a:t>Lori </a:t>
            </a:r>
            <a:r>
              <a:rPr lang="en-US" sz="1200" dirty="0"/>
              <a:t>Banks, LCSW</a:t>
            </a:r>
          </a:p>
          <a:p>
            <a:r>
              <a:rPr lang="en-US" sz="1200" dirty="0"/>
              <a:t>Community Crisis Connection</a:t>
            </a:r>
          </a:p>
          <a:p>
            <a:r>
              <a:rPr lang="en-US" sz="1200" dirty="0"/>
              <a:t>Chief Operating Officer</a:t>
            </a:r>
          </a:p>
          <a:p>
            <a:r>
              <a:rPr lang="en-US" sz="1200" dirty="0"/>
              <a:t>791 North Chambers Road </a:t>
            </a:r>
          </a:p>
          <a:p>
            <a:r>
              <a:rPr lang="en-US" sz="1200" dirty="0"/>
              <a:t>Aurora, Colorado 80011</a:t>
            </a:r>
          </a:p>
          <a:p>
            <a:r>
              <a:rPr lang="en-US" sz="1200" u="sng" dirty="0">
                <a:hlinkClick r:id="rId9"/>
              </a:rPr>
              <a:t>LoriBanks@aumhc.org</a:t>
            </a:r>
            <a:endParaRPr lang="en-US" sz="1200" dirty="0"/>
          </a:p>
          <a:p>
            <a:r>
              <a:rPr lang="en-US" sz="1200" dirty="0" smtClean="0"/>
              <a:t>O: 303-923-6513</a:t>
            </a:r>
          </a:p>
          <a:p>
            <a:endParaRPr lang="en-US" sz="1200" dirty="0"/>
          </a:p>
          <a:p>
            <a:r>
              <a:rPr lang="en-US" sz="1200" dirty="0" smtClean="0"/>
              <a:t>Website: </a:t>
            </a:r>
            <a:r>
              <a:rPr lang="en-US" sz="1200" u="sng" dirty="0" smtClean="0">
                <a:hlinkClick r:id="rId10"/>
              </a:rPr>
              <a:t>www.CommunityCrisisConnection.org</a:t>
            </a:r>
            <a:r>
              <a:rPr lang="en-US" sz="1200" dirty="0" smtClean="0"/>
              <a:t> 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7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CS_Horizontal_Color_Tagline"/>
          <p:cNvPicPr>
            <a:picLocks noGrp="1" noChangeAspect="1"/>
          </p:cNvPicPr>
          <p:nvPr isPhoto="1">
            <p:ph idx="1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0" t="-2047" r="60737" b="-4150"/>
          <a:stretch/>
        </p:blipFill>
        <p:spPr bwMode="ltGray">
          <a:xfrm>
            <a:off x="3048000" y="2514600"/>
            <a:ext cx="3006099" cy="26851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249" y="762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/>
              <a:t>Thank you!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904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  <a:ea typeface="BatangChe" panose="02030609000101010101" pitchFamily="49" charset="-127"/>
              </a:rPr>
              <a:t>Presenters…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" name="Picture 2" descr="CCS_Horizontal_Color_Tagline"/>
          <p:cNvPicPr>
            <a:picLocks noGrp="1" noChangeAspect="1"/>
          </p:cNvPicPr>
          <p:nvPr isPhoto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1066800" y="4451583"/>
            <a:ext cx="6324600" cy="2150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1097345"/>
            <a:ext cx="86106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Mary Hoefler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Office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 of behavioral health, </a:t>
            </a:r>
            <a:r>
              <a:rPr lang="en-US" sz="2200" dirty="0">
                <a:solidFill>
                  <a:sysClr val="windowText" lastClr="000000"/>
                </a:solidFill>
                <a:latin typeface="Felix Titling" panose="04060505060202020A04" pitchFamily="82" charset="0"/>
              </a:rPr>
              <a:t>Manager Crisis Services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elix Titling" panose="04060505060202020A04" pitchFamily="8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elix Titling" panose="04060505060202020A04" pitchFamily="8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Bev Marquez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&amp;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Cheri Skelding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Rocky Mountain Crisis Partners, CRISISline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elix Titling" panose="04060505060202020A04" pitchFamily="8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Deanna Ryerson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Northeast Behavioral Health, Northeast REGION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elix Titling" panose="04060505060202020A04" pitchFamily="82" charset="0"/>
            </a:endParaRPr>
          </a:p>
          <a:p>
            <a:pPr marL="0" indent="0">
              <a:buNone/>
              <a:defRPr/>
            </a:pPr>
            <a:r>
              <a:rPr lang="en-US" sz="3200" b="1" dirty="0">
                <a:solidFill>
                  <a:sysClr val="windowText" lastClr="000000"/>
                </a:solidFill>
                <a:latin typeface="Felix Titling" panose="04060505060202020A04" pitchFamily="82" charset="0"/>
              </a:rPr>
              <a:t>Dale Wright</a:t>
            </a:r>
            <a:r>
              <a:rPr lang="en-US" sz="3200" dirty="0">
                <a:solidFill>
                  <a:sysClr val="windowText" lastClr="000000"/>
                </a:solidFill>
                <a:latin typeface="Felix Titling" panose="04060505060202020A04" pitchFamily="82" charset="0"/>
              </a:rPr>
              <a:t>, </a:t>
            </a:r>
            <a:r>
              <a:rPr lang="en-US" sz="2200" dirty="0">
                <a:solidFill>
                  <a:sysClr val="windowText" lastClr="000000"/>
                </a:solidFill>
                <a:latin typeface="Felix Titling" panose="04060505060202020A04" pitchFamily="82" charset="0"/>
              </a:rPr>
              <a:t>West Slope Casa, West Slope Region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elix Titling" panose="04060505060202020A04" pitchFamily="8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Lori Banks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CCC: Denver Metro Region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elix Titling" panose="04060505060202020A04" pitchFamily="8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Jason DeaBueno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elix Titling" panose="04060505060202020A04" pitchFamily="82" charset="0"/>
              </a:rPr>
              <a:t>Aspen Pointe, Southern Region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elix Titling" panose="04060505060202020A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60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elix Titling" panose="04060505060202020A04" pitchFamily="82" charset="0"/>
              </a:rPr>
              <a:t>Office of behavioral Health (OBH)</a:t>
            </a:r>
            <a:endParaRPr lang="en-US" sz="3200" dirty="0">
              <a:solidFill>
                <a:schemeClr val="tx1"/>
              </a:solidFill>
              <a:latin typeface="Felix Titling" panose="04060505060202020A04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" y="5744095"/>
            <a:ext cx="3275215" cy="1113905"/>
          </a:xfrm>
        </p:spPr>
      </p:pic>
      <p:sp>
        <p:nvSpPr>
          <p:cNvPr id="3" name="TextBox 2"/>
          <p:cNvSpPr txBox="1"/>
          <p:nvPr/>
        </p:nvSpPr>
        <p:spPr>
          <a:xfrm>
            <a:off x="609600" y="1219200"/>
            <a:ext cx="7162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SB 13-266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Continuum of care; “No wrong Door”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Multiple components: Hotline / </a:t>
            </a:r>
            <a:r>
              <a:rPr lang="en-US" sz="2800" dirty="0" err="1" smtClean="0"/>
              <a:t>Warmline</a:t>
            </a:r>
            <a:r>
              <a:rPr lang="en-US" sz="2800" dirty="0" smtClean="0"/>
              <a:t>; Walk-in Crisis Services / Crisis Stabilization Units; Residential and in-home Respite Services; Mobile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Trauma-informed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Regardless of ability to pay (no authorization for crisis stabilization services)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Presentation vs Diagnoses</a:t>
            </a:r>
            <a:endParaRPr lang="en-US" sz="2800" dirty="0"/>
          </a:p>
          <a:p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14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417" y="234206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Felix Titling" panose="04060505060202020A04" pitchFamily="82" charset="0"/>
              </a:rPr>
              <a:t>Rocky Mountain Crisis Partners</a:t>
            </a:r>
            <a:endParaRPr lang="en-US" sz="3200" dirty="0">
              <a:solidFill>
                <a:schemeClr val="tx1"/>
              </a:solidFill>
              <a:latin typeface="Felix Titling" panose="04060505060202020A04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38800"/>
            <a:ext cx="3275215" cy="1113905"/>
          </a:xfrm>
        </p:spPr>
      </p:pic>
      <p:sp>
        <p:nvSpPr>
          <p:cNvPr id="3" name="TextBox 2"/>
          <p:cNvSpPr txBox="1"/>
          <p:nvPr/>
        </p:nvSpPr>
        <p:spPr>
          <a:xfrm>
            <a:off x="1229361" y="97751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26AEBC"/>
                </a:solidFill>
              </a:rPr>
              <a:t>1-844-493-8255 (TALK)</a:t>
            </a:r>
            <a:endParaRPr lang="en-US" sz="4800" b="1" dirty="0">
              <a:solidFill>
                <a:srgbClr val="26AEB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2397205"/>
            <a:ext cx="411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cs typeface="Calibri"/>
              </a:rPr>
              <a:t>Immediate </a:t>
            </a:r>
            <a:r>
              <a:rPr lang="en-US" dirty="0">
                <a:solidFill>
                  <a:srgbClr val="000000"/>
                </a:solidFill>
                <a:cs typeface="Calibri"/>
              </a:rPr>
              <a:t>crisis support and in the moment consultation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cs typeface="Calibri"/>
              </a:rPr>
              <a:t>Telephonic </a:t>
            </a:r>
            <a:r>
              <a:rPr lang="en-US" dirty="0">
                <a:solidFill>
                  <a:srgbClr val="000000"/>
                </a:solidFill>
                <a:cs typeface="Calibri"/>
              </a:rPr>
              <a:t>assessment for wide scope of mental health and substance use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Calibri"/>
              </a:rPr>
              <a:t>Suicide/safety assessments, substance use screenings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Calibri"/>
              </a:rPr>
              <a:t>Triage to other components of the Colorado Crisis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Calibri"/>
              </a:rPr>
              <a:t>Referral and resource linkage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cs typeface="Calibri"/>
              </a:rPr>
              <a:t>3</a:t>
            </a:r>
            <a:r>
              <a:rPr lang="en-US" baseline="30000" dirty="0" smtClean="0">
                <a:solidFill>
                  <a:srgbClr val="000000"/>
                </a:solidFill>
                <a:cs typeface="Calibri"/>
              </a:rPr>
              <a:t>rd</a:t>
            </a:r>
            <a:r>
              <a:rPr lang="en-US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en-US" dirty="0">
                <a:solidFill>
                  <a:srgbClr val="000000"/>
                </a:solidFill>
                <a:cs typeface="Calibri"/>
              </a:rPr>
              <a:t>party consultation (friends, family, other professionals)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Calibri"/>
              </a:rPr>
              <a:t>Telephonic case management, continuity of care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Calibri"/>
              </a:rPr>
              <a:t>Follow up calls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161" y="2422910"/>
            <a:ext cx="426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9a – 11p 7 days a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Peer Specialists with lived experience with behavioral health challenges = Power of shared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in the moment or ongoing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Promote recovery and wellness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Triage to Crisis Line as </a:t>
            </a:r>
            <a:r>
              <a:rPr lang="en-US" dirty="0" smtClean="0"/>
              <a:t>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Follow up calls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Referral and resource linkage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868538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6AEBC"/>
                </a:solidFill>
              </a:rPr>
              <a:t>Support Line</a:t>
            </a:r>
            <a:endParaRPr lang="en-US" sz="2800" b="1" dirty="0">
              <a:solidFill>
                <a:srgbClr val="26AEB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1874571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6AEBC"/>
                </a:solidFill>
              </a:rPr>
              <a:t>Crisis Line</a:t>
            </a:r>
            <a:endParaRPr lang="en-US" sz="2800" b="1" dirty="0">
              <a:solidFill>
                <a:srgbClr val="26AE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0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Felix Titling" panose="04060505060202020A04" pitchFamily="82" charset="0"/>
              </a:rPr>
              <a:t>Crisis &amp; IDD</a:t>
            </a:r>
            <a:endParaRPr lang="en-US" sz="3200" dirty="0">
              <a:solidFill>
                <a:schemeClr val="tx1"/>
              </a:solidFill>
              <a:latin typeface="Felix Titling" panose="04060505060202020A04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" y="5744095"/>
            <a:ext cx="3275215" cy="1113905"/>
          </a:xfrm>
        </p:spPr>
      </p:pic>
      <p:sp>
        <p:nvSpPr>
          <p:cNvPr id="3" name="TextBox 2"/>
          <p:cNvSpPr txBox="1"/>
          <p:nvPr/>
        </p:nvSpPr>
        <p:spPr>
          <a:xfrm>
            <a:off x="1143000" y="1143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Crisis Services are available to individuals with an Intellectual and Developmental Disability (IDD) who are in a behavioral health crisis; </a:t>
            </a:r>
            <a:r>
              <a:rPr lang="en-US" b="1" dirty="0" smtClean="0"/>
              <a:t>regardless of etiology or primary diagnosis</a:t>
            </a:r>
            <a:r>
              <a:rPr lang="en-US" dirty="0" smtClean="0"/>
              <a:t>, individuals will be served.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Payment of services is </a:t>
            </a:r>
            <a:r>
              <a:rPr lang="en-US" b="1" dirty="0" smtClean="0"/>
              <a:t>regardless of ability to pay</a:t>
            </a:r>
            <a:r>
              <a:rPr lang="en-US" dirty="0" smtClean="0"/>
              <a:t>, though individuals with a covered benefit will be asked to provide proof of insurance and services may be billed if covered.</a:t>
            </a:r>
          </a:p>
          <a:p>
            <a:endParaRPr lang="en-US" dirty="0"/>
          </a:p>
          <a:p>
            <a:r>
              <a:rPr lang="en-US" dirty="0" smtClean="0"/>
              <a:t>Community </a:t>
            </a:r>
            <a:r>
              <a:rPr lang="en-US" b="1" dirty="0" smtClean="0"/>
              <a:t>partnership</a:t>
            </a:r>
            <a:r>
              <a:rPr lang="en-US" dirty="0" smtClean="0"/>
              <a:t> and warm-handoff from crisis is our </a:t>
            </a:r>
            <a:r>
              <a:rPr lang="en-US" b="1" dirty="0" smtClean="0"/>
              <a:t>goal</a:t>
            </a:r>
            <a:r>
              <a:rPr lang="en-US" dirty="0" smtClean="0"/>
              <a:t>. Expect collaboration and joint discharge planning with CCBs and crisis services whenever possible. </a:t>
            </a:r>
          </a:p>
          <a:p>
            <a:endParaRPr lang="en-US" dirty="0"/>
          </a:p>
          <a:p>
            <a:r>
              <a:rPr lang="en-US" dirty="0" smtClean="0"/>
              <a:t>We recognize that service </a:t>
            </a:r>
            <a:r>
              <a:rPr lang="en-US" b="1" dirty="0" smtClean="0"/>
              <a:t>limitations</a:t>
            </a:r>
            <a:r>
              <a:rPr lang="en-US" dirty="0" smtClean="0"/>
              <a:t> (up to 5 days CSU; up to 14 days Respite) can be challenging at times so we hope to enlist your help in locating appropriate disposition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205" y="279649"/>
            <a:ext cx="8229600" cy="73697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elix Titling" panose="04060505060202020A04" pitchFamily="82" charset="0"/>
              </a:rPr>
              <a:t>State-wide CONTACT INFORMATION</a:t>
            </a:r>
            <a:endParaRPr lang="en-US" sz="3200" dirty="0">
              <a:solidFill>
                <a:schemeClr val="tx1"/>
              </a:solidFill>
              <a:latin typeface="Felix Titling" panose="04060505060202020A04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" y="5744095"/>
            <a:ext cx="3275215" cy="1113905"/>
          </a:xfrm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33600" y="1255853"/>
            <a:ext cx="3276600" cy="2007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altLang="en-US" b="1" dirty="0" smtClean="0"/>
              <a:t>Office of Behavioral Health</a:t>
            </a:r>
          </a:p>
          <a:p>
            <a:r>
              <a:rPr lang="en-US" sz="1200" dirty="0" smtClean="0"/>
              <a:t>Mary Hoefler, LCSW</a:t>
            </a:r>
            <a:endParaRPr lang="en-US" sz="1200" dirty="0"/>
          </a:p>
          <a:p>
            <a:r>
              <a:rPr lang="en-US" sz="1200" dirty="0" smtClean="0"/>
              <a:t>Manager, Crisis Services</a:t>
            </a:r>
            <a:endParaRPr lang="en-US" sz="1200" dirty="0"/>
          </a:p>
          <a:p>
            <a:r>
              <a:rPr lang="en-US" sz="1200" dirty="0" smtClean="0"/>
              <a:t>Colorado Office of Behavioral </a:t>
            </a:r>
            <a:r>
              <a:rPr lang="en-US" sz="1200" dirty="0"/>
              <a:t>Health</a:t>
            </a:r>
          </a:p>
          <a:p>
            <a:r>
              <a:rPr lang="en-US" sz="1200" dirty="0" smtClean="0"/>
              <a:t>3824 West Princeton Circle, Denver, </a:t>
            </a:r>
            <a:r>
              <a:rPr lang="en-US" sz="1200" dirty="0"/>
              <a:t>CO </a:t>
            </a:r>
            <a:r>
              <a:rPr lang="en-US" sz="1200" dirty="0" smtClean="0"/>
              <a:t>80236</a:t>
            </a:r>
            <a:endParaRPr lang="en-US" sz="1200" dirty="0"/>
          </a:p>
          <a:p>
            <a:r>
              <a:rPr lang="en-US" sz="1200" u="sng" dirty="0" smtClean="0">
                <a:hlinkClick r:id="rId3"/>
              </a:rPr>
              <a:t>m</a:t>
            </a:r>
            <a:r>
              <a:rPr lang="en-US" sz="1200" u="sng" dirty="0" smtClean="0">
                <a:hlinkClick r:id="rId3"/>
              </a:rPr>
              <a:t>ary.hoefler@state.co.us</a:t>
            </a:r>
            <a:endParaRPr lang="en-US" sz="1200" dirty="0"/>
          </a:p>
          <a:p>
            <a:r>
              <a:rPr lang="en-US" sz="1200" dirty="0"/>
              <a:t>O</a:t>
            </a:r>
            <a:r>
              <a:rPr lang="en-US" sz="1200" dirty="0" smtClean="0"/>
              <a:t>: 303-866-7518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 smtClean="0"/>
              <a:t>Crisis Website: </a:t>
            </a:r>
            <a:r>
              <a:rPr lang="en-US" sz="1200" dirty="0" smtClean="0">
                <a:hlinkClick r:id="rId4"/>
              </a:rPr>
              <a:t>www.coloradocrisis</a:t>
            </a:r>
            <a:r>
              <a:rPr lang="en-US" sz="1200" dirty="0" smtClean="0">
                <a:hlinkClick r:id="rId4"/>
              </a:rPr>
              <a:t>services.org</a:t>
            </a: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133600" y="3395527"/>
            <a:ext cx="576497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Crisis Line &amp; Support Warm Line</a:t>
            </a:r>
            <a:endParaRPr lang="en-US" b="1" dirty="0" smtClean="0"/>
          </a:p>
          <a:p>
            <a:r>
              <a:rPr lang="en-US" sz="1200" dirty="0" smtClean="0"/>
              <a:t>Cheri Skelding, LCSW</a:t>
            </a:r>
            <a:endParaRPr lang="en-US" sz="1200" dirty="0"/>
          </a:p>
          <a:p>
            <a:r>
              <a:rPr lang="en-US" sz="1200" dirty="0" smtClean="0"/>
              <a:t>Clinical Director</a:t>
            </a:r>
          </a:p>
          <a:p>
            <a:r>
              <a:rPr lang="en-US" sz="1200" dirty="0" smtClean="0"/>
              <a:t>Rocky Mountain Crisis Partners</a:t>
            </a:r>
          </a:p>
          <a:p>
            <a:r>
              <a:rPr lang="en-US" sz="1200" u="sng" dirty="0" smtClean="0">
                <a:hlinkClick r:id="rId5"/>
              </a:rPr>
              <a:t>cskelding@rmcrisispartners.org</a:t>
            </a:r>
            <a:endParaRPr lang="en-US" sz="1200" u="sng" dirty="0" smtClean="0"/>
          </a:p>
          <a:p>
            <a:r>
              <a:rPr lang="en-US" sz="1200" dirty="0" smtClean="0"/>
              <a:t>O: </a:t>
            </a:r>
            <a:r>
              <a:rPr lang="en-US" sz="1200" dirty="0"/>
              <a:t>303-928-7117</a:t>
            </a:r>
          </a:p>
          <a:p>
            <a:endParaRPr lang="en-US" sz="1200" b="1" dirty="0" smtClean="0"/>
          </a:p>
          <a:p>
            <a:r>
              <a:rPr lang="en-US" sz="1200" dirty="0" smtClean="0"/>
              <a:t>Website: </a:t>
            </a:r>
            <a:r>
              <a:rPr lang="en-US" sz="1200" u="sng" dirty="0">
                <a:hlinkClick r:id="rId6"/>
              </a:rPr>
              <a:t>www.RMCrisisPartners.org</a:t>
            </a:r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Dashboard: </a:t>
            </a:r>
            <a:r>
              <a:rPr lang="en-US" sz="1200" u="sng" dirty="0">
                <a:hlinkClick r:id="rId7"/>
              </a:rPr>
              <a:t>http://www.metrocrisisservices.org/6-about-rmcp/what-we-do/ccsdashboard</a:t>
            </a:r>
            <a:endParaRPr lang="en-US" sz="1200" dirty="0"/>
          </a:p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72860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205" y="279649"/>
            <a:ext cx="8229600" cy="73697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elix Titling" panose="04060505060202020A04" pitchFamily="82" charset="0"/>
              </a:rPr>
              <a:t>Northeast Region</a:t>
            </a:r>
            <a:endParaRPr lang="en-US" sz="3200" dirty="0">
              <a:solidFill>
                <a:schemeClr val="tx1"/>
              </a:solidFill>
              <a:latin typeface="Felix Titling" panose="04060505060202020A04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" y="5744095"/>
            <a:ext cx="3275215" cy="1113905"/>
          </a:xfr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7840" r="2087" b="22604"/>
          <a:stretch>
            <a:fillRect/>
          </a:stretch>
        </p:blipFill>
        <p:spPr bwMode="auto">
          <a:xfrm>
            <a:off x="789918" y="1113036"/>
            <a:ext cx="1295400" cy="9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33600" y="1071738"/>
            <a:ext cx="5638800" cy="99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altLang="en-US" b="1" dirty="0" smtClean="0"/>
              <a:t>12-counties</a:t>
            </a:r>
            <a:r>
              <a:rPr lang="en-US" altLang="en-US" dirty="0"/>
              <a:t>:</a:t>
            </a:r>
            <a:r>
              <a:rPr lang="en-US" altLang="en-US" sz="1600" dirty="0"/>
              <a:t> Larimer, Weld, Morgan, Yuma, Washington, Logan, Phillips, Sedgwick, Kit Carson, Elbert, Cheyenne &amp; Lincoln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92" y="3897775"/>
            <a:ext cx="966884" cy="96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859332" y="3925587"/>
            <a:ext cx="277362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172426"/>
                </a:solidFill>
                <a:cs typeface="Times New Roman" panose="02020603050405020304" pitchFamily="18" charset="0"/>
              </a:rPr>
              <a:t>Crisis Walk-In Centers</a:t>
            </a:r>
          </a:p>
          <a:p>
            <a:r>
              <a:rPr lang="en-US" altLang="en-US" dirty="0" smtClean="0">
                <a:solidFill>
                  <a:srgbClr val="172426"/>
                </a:solidFill>
                <a:cs typeface="Times New Roman" panose="02020603050405020304" pitchFamily="18" charset="0"/>
              </a:rPr>
              <a:t>1) 928 </a:t>
            </a:r>
            <a:r>
              <a:rPr lang="en-US" altLang="en-US" dirty="0">
                <a:solidFill>
                  <a:srgbClr val="172426"/>
                </a:solidFill>
                <a:cs typeface="Times New Roman" panose="02020603050405020304" pitchFamily="18" charset="0"/>
              </a:rPr>
              <a:t>12</a:t>
            </a:r>
            <a:r>
              <a:rPr lang="en-US" altLang="en-US" baseline="30000" dirty="0">
                <a:solidFill>
                  <a:srgbClr val="172426"/>
                </a:solidFill>
                <a:cs typeface="Times New Roman" panose="02020603050405020304" pitchFamily="18" charset="0"/>
              </a:rPr>
              <a:t>th</a:t>
            </a:r>
            <a:r>
              <a:rPr lang="en-US" altLang="en-US" dirty="0">
                <a:solidFill>
                  <a:srgbClr val="172426"/>
                </a:solidFill>
                <a:cs typeface="Times New Roman" panose="02020603050405020304" pitchFamily="18" charset="0"/>
              </a:rPr>
              <a:t> St</a:t>
            </a:r>
            <a:r>
              <a:rPr lang="en-US" altLang="en-US" dirty="0" smtClean="0">
                <a:solidFill>
                  <a:srgbClr val="172426"/>
                </a:solidFill>
                <a:cs typeface="Times New Roman" panose="02020603050405020304" pitchFamily="18" charset="0"/>
              </a:rPr>
              <a:t>. Greeley</a:t>
            </a:r>
          </a:p>
          <a:p>
            <a:r>
              <a:rPr lang="en-US" altLang="en-US" dirty="0" smtClean="0">
                <a:solidFill>
                  <a:srgbClr val="172426"/>
                </a:solidFill>
                <a:cs typeface="Times New Roman" panose="02020603050405020304" pitchFamily="18" charset="0"/>
              </a:rPr>
              <a:t>2) 525 W. Oak St, Ft Collins </a:t>
            </a:r>
          </a:p>
          <a:p>
            <a:r>
              <a:rPr lang="en-US" altLang="en-US" sz="1400" i="1" dirty="0" smtClean="0">
                <a:solidFill>
                  <a:srgbClr val="172426"/>
                </a:solidFill>
                <a:cs typeface="Times New Roman" panose="02020603050405020304" pitchFamily="18" charset="0"/>
              </a:rPr>
              <a:t>(moving to Riverside in Summer)</a:t>
            </a:r>
            <a:endParaRPr lang="en-US" altLang="en-US" sz="1400" i="1" dirty="0">
              <a:solidFill>
                <a:srgbClr val="172426"/>
              </a:solidFill>
              <a:cs typeface="Times New Roman" panose="02020603050405020304" pitchFamily="18" charset="0"/>
            </a:endParaRPr>
          </a:p>
        </p:txBody>
      </p:sp>
      <p:pic>
        <p:nvPicPr>
          <p:cNvPr id="10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55" y="2719274"/>
            <a:ext cx="1019731" cy="101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55" y="3897775"/>
            <a:ext cx="1019731" cy="101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738" y="5076275"/>
            <a:ext cx="1000125" cy="100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200658" y="160654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92" y="2707050"/>
            <a:ext cx="1032894" cy="105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859332" y="2823472"/>
            <a:ext cx="2593139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HOTLINE</a:t>
            </a:r>
            <a:r>
              <a:rPr kumimoji="0" lang="en-US" altLang="en-US" i="0" u="none" strike="noStrike" cap="none" normalizeH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/ WARMLINE</a:t>
            </a:r>
            <a:endParaRPr kumimoji="0" lang="en-US" altLang="en-US" i="0" u="none" strike="noStrike" cap="none" normalizeH="0" baseline="0" dirty="0" smtClean="0">
              <a:ln>
                <a:noFill/>
              </a:ln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1-844-493-TALK (8255)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program of Rocky Mountain Crisis Partners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1630" y="2201547"/>
            <a:ext cx="2822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24/7 Front-Door Services:</a:t>
            </a:r>
            <a:endParaRPr lang="en-US" sz="20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632961" y="2219499"/>
            <a:ext cx="2686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Referral-Based Services:</a:t>
            </a:r>
            <a:endParaRPr lang="en-US" sz="20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11824" y="3047725"/>
            <a:ext cx="224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 Unit Response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11824" y="3892059"/>
            <a:ext cx="2499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Crisis Residential Respite</a:t>
            </a:r>
          </a:p>
          <a:p>
            <a:pPr marL="342900" indent="-342900">
              <a:buAutoNum type="arabicParenR"/>
            </a:pPr>
            <a:r>
              <a:rPr lang="en-US" dirty="0" smtClean="0"/>
              <a:t>Greeley Respite</a:t>
            </a:r>
          </a:p>
          <a:p>
            <a:pPr marL="342900" indent="-342900">
              <a:buAutoNum type="arabicParenR"/>
            </a:pPr>
            <a:r>
              <a:rPr lang="en-US" dirty="0" smtClean="0"/>
              <a:t>Sterling Respite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02680" y="5076275"/>
            <a:ext cx="24841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Crisis Stabilization Units</a:t>
            </a:r>
          </a:p>
          <a:p>
            <a:pPr marL="342900" indent="-342900">
              <a:buAutoNum type="arabicParenR"/>
            </a:pPr>
            <a:r>
              <a:rPr lang="en-US" dirty="0" smtClean="0"/>
              <a:t>Greeley ATU/Detox</a:t>
            </a:r>
          </a:p>
          <a:p>
            <a:pPr marL="342900" indent="-342900">
              <a:buAutoNum type="arabicParenR"/>
            </a:pPr>
            <a:r>
              <a:rPr lang="en-US" dirty="0" smtClean="0"/>
              <a:t>Ft Collins Riverside </a:t>
            </a:r>
            <a:r>
              <a:rPr lang="en-US" sz="1400" i="1" dirty="0" smtClean="0"/>
              <a:t>(opening in Summer)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43592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224250"/>
            <a:ext cx="8229600" cy="69002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elix Titling" panose="04060505060202020A04" pitchFamily="82" charset="0"/>
              </a:rPr>
              <a:t>Southern Region</a:t>
            </a:r>
            <a:endParaRPr lang="en-US" sz="3200" dirty="0">
              <a:solidFill>
                <a:schemeClr val="tx1"/>
              </a:solidFill>
              <a:latin typeface="Felix Titling" panose="04060505060202020A04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" y="5744095"/>
            <a:ext cx="3275215" cy="1113905"/>
          </a:xfrm>
        </p:spPr>
      </p:pic>
      <p:pic>
        <p:nvPicPr>
          <p:cNvPr id="1026" name="Picture 2" descr="C:\Users\bk3822\AppData\Local\Microsoft\Windows\Temporary Internet Files\Content.Outlook\BE8QYCXT\El-Paso-County-Ma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2743200" cy="150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76950" y="1288068"/>
            <a:ext cx="53146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22 counties served </a:t>
            </a:r>
            <a:r>
              <a:rPr lang="en-US" sz="1600" dirty="0" smtClean="0"/>
              <a:t>– El Paso, Pueblo, Park, Teller, Lake, Chaffee, Fremont, Saguache, Mineral, Rio Grande, Alamosa, Conejos, Costilla, Huerfano, Las Animas, Custer, Crowley, Otero, Bent, Kiowa, Prowers, Baca</a:t>
            </a:r>
            <a:endParaRPr lang="en-US" sz="16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52599" y="3314581"/>
            <a:ext cx="2593139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HOTLINE</a:t>
            </a:r>
            <a:r>
              <a:rPr kumimoji="0" lang="en-US" altLang="en-US" i="0" u="none" strike="noStrike" cap="none" normalizeH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/ WARMLINE</a:t>
            </a:r>
            <a:endParaRPr kumimoji="0" lang="en-US" altLang="en-US" i="0" u="none" strike="noStrike" cap="none" normalizeH="0" baseline="0" dirty="0" smtClean="0">
              <a:ln>
                <a:noFill/>
              </a:ln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1-844-493-TALK (8255)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program of Rocky Mountain Crisis Partners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98371" y="4267200"/>
            <a:ext cx="277362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172426"/>
                </a:solidFill>
                <a:cs typeface="Times New Roman" panose="02020603050405020304" pitchFamily="18" charset="0"/>
              </a:rPr>
              <a:t>Crisis Walk-In Centers</a:t>
            </a:r>
          </a:p>
          <a:p>
            <a:r>
              <a:rPr lang="en-US" altLang="en-US" sz="1500" dirty="0" smtClean="0">
                <a:solidFill>
                  <a:srgbClr val="172426"/>
                </a:solidFill>
                <a:cs typeface="Times New Roman" panose="02020603050405020304" pitchFamily="18" charset="0"/>
              </a:rPr>
              <a:t>1) 115 S. Parkside Dr. </a:t>
            </a:r>
          </a:p>
          <a:p>
            <a:r>
              <a:rPr lang="en-US" altLang="en-US" sz="1500" dirty="0" smtClean="0">
                <a:solidFill>
                  <a:srgbClr val="172426"/>
                </a:solidFill>
                <a:cs typeface="Times New Roman" panose="02020603050405020304" pitchFamily="18" charset="0"/>
              </a:rPr>
              <a:t>Colorado Springs, CO</a:t>
            </a:r>
          </a:p>
          <a:p>
            <a:r>
              <a:rPr lang="en-US" altLang="en-US" sz="1500" dirty="0" smtClean="0">
                <a:solidFill>
                  <a:srgbClr val="172426"/>
                </a:solidFill>
                <a:cs typeface="Times New Roman" panose="02020603050405020304" pitchFamily="18" charset="0"/>
              </a:rPr>
              <a:t>2) 1310 Chinook Ln Pueblo, CO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58" y="2743200"/>
            <a:ext cx="4065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Access to Services Available 24/7/365</a:t>
            </a:r>
            <a:endParaRPr lang="en-US" sz="20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3352800"/>
            <a:ext cx="224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 Unit Response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67400" y="4056146"/>
            <a:ext cx="2819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Crisis Residential Respite</a:t>
            </a:r>
          </a:p>
          <a:p>
            <a:r>
              <a:rPr lang="en-US" sz="1500" dirty="0" smtClean="0"/>
              <a:t>1) </a:t>
            </a:r>
            <a:r>
              <a:rPr lang="en-US" sz="1500" dirty="0" err="1" smtClean="0"/>
              <a:t>Alano</a:t>
            </a:r>
            <a:r>
              <a:rPr lang="en-US" sz="1500" dirty="0" smtClean="0"/>
              <a:t> House</a:t>
            </a:r>
          </a:p>
          <a:p>
            <a:r>
              <a:rPr lang="en-US" sz="1500" dirty="0" smtClean="0"/>
              <a:t>2) Special Kids Special Families</a:t>
            </a:r>
          </a:p>
          <a:p>
            <a:r>
              <a:rPr lang="en-US" sz="1500" dirty="0" smtClean="0"/>
              <a:t>3) El Pueblo Kids</a:t>
            </a:r>
          </a:p>
          <a:p>
            <a:r>
              <a:rPr lang="en-US" sz="1500" dirty="0" smtClean="0"/>
              <a:t>4) Grand House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0" y="5491371"/>
            <a:ext cx="28194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Crisis Stabilization Units</a:t>
            </a:r>
          </a:p>
          <a:p>
            <a:r>
              <a:rPr lang="en-US" sz="1500" dirty="0" smtClean="0"/>
              <a:t>1) 115 S. Parkside Dr. Colorado Springs, CO</a:t>
            </a:r>
          </a:p>
          <a:p>
            <a:r>
              <a:rPr lang="en-US" sz="1500" dirty="0" smtClean="0"/>
              <a:t>2) 1302 Chinook Ln Pueblo, CO</a:t>
            </a:r>
            <a:endParaRPr lang="en-US" sz="1500" dirty="0"/>
          </a:p>
        </p:txBody>
      </p:sp>
      <p:pic>
        <p:nvPicPr>
          <p:cNvPr id="22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5486917"/>
            <a:ext cx="1000125" cy="100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433" y="3124200"/>
            <a:ext cx="1019731" cy="101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433" y="4302701"/>
            <a:ext cx="1019731" cy="101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91825"/>
            <a:ext cx="966884" cy="96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15281"/>
            <a:ext cx="955392" cy="97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495800" y="27432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Referral Based Services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70249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980" y="293431"/>
            <a:ext cx="8229600" cy="63195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elix Titling" panose="04060505060202020A04" pitchFamily="82" charset="0"/>
              </a:rPr>
              <a:t>West slope Casa region</a:t>
            </a:r>
            <a:endParaRPr lang="en-US" sz="3200" dirty="0">
              <a:solidFill>
                <a:schemeClr val="tx1"/>
              </a:solidFill>
              <a:latin typeface="Felix Titling" panose="04060505060202020A04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" y="5744095"/>
            <a:ext cx="3275215" cy="1113905"/>
          </a:xfrm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" y="2695647"/>
            <a:ext cx="1032894" cy="105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52599" y="2735268"/>
            <a:ext cx="3039381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Three Regional Crisis Numbers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HOTLINE</a:t>
            </a:r>
            <a:r>
              <a:rPr kumimoji="0" lang="en-US" altLang="en-US" i="0" u="none" strike="noStrike" cap="none" normalizeH="0" dirty="0" smtClean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/ WARMLINE</a:t>
            </a:r>
            <a:endParaRPr kumimoji="0" lang="en-US" altLang="en-US" i="0" u="none" strike="noStrike" cap="none" normalizeH="0" baseline="0" dirty="0" smtClean="0">
              <a:ln>
                <a:noFill/>
              </a:ln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1-844-493-TALK (8255)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program of Rocky Mountain Crisis Partners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22" y="4325686"/>
            <a:ext cx="966884" cy="96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894151" y="4276733"/>
            <a:ext cx="277362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172426"/>
                </a:solidFill>
                <a:cs typeface="Times New Roman" panose="02020603050405020304" pitchFamily="18" charset="0"/>
              </a:rPr>
              <a:t>Crisis Walk-In Center:</a:t>
            </a:r>
          </a:p>
          <a:p>
            <a:r>
              <a:rPr lang="en-US" altLang="en-US" dirty="0">
                <a:solidFill>
                  <a:srgbClr val="17242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olidFill>
                  <a:srgbClr val="172426"/>
                </a:solidFill>
                <a:cs typeface="Times New Roman" panose="02020603050405020304" pitchFamily="18" charset="0"/>
              </a:rPr>
              <a:t>      515 28 ¾ Road</a:t>
            </a:r>
          </a:p>
          <a:p>
            <a:r>
              <a:rPr lang="en-US" altLang="en-US" dirty="0" smtClean="0">
                <a:solidFill>
                  <a:srgbClr val="172426"/>
                </a:solidFill>
                <a:cs typeface="Times New Roman" panose="02020603050405020304" pitchFamily="18" charset="0"/>
              </a:rPr>
              <a:t>       Grand Junction</a:t>
            </a:r>
          </a:p>
          <a:p>
            <a:endParaRPr lang="en-US" altLang="en-US" sz="1400" i="1" dirty="0">
              <a:solidFill>
                <a:srgbClr val="172426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222" y="2270739"/>
            <a:ext cx="2822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24/7 Front-Door Services:</a:t>
            </a:r>
            <a:endParaRPr lang="en-US" sz="2000" i="1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219200" y="1151606"/>
            <a:ext cx="6934200" cy="99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altLang="en-US" b="1" dirty="0" smtClean="0"/>
              <a:t>21-counties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Archeleta</a:t>
            </a:r>
            <a:r>
              <a:rPr lang="en-US" altLang="en-US" dirty="0" smtClean="0"/>
              <a:t>, Delta, Dolores, Eagle, Garfield, Grand, Gunnison, Hinsdale, Jackson, La Plata, Mesa, Moffett, Montezuma, Montrose, Ouray, Pitkin, Rio Blanco, Routt, San Juan, San Miguel, Summit</a:t>
            </a:r>
            <a:endParaRPr lang="en-US" altLang="en-US" sz="1600" dirty="0"/>
          </a:p>
        </p:txBody>
      </p:sp>
      <p:pic>
        <p:nvPicPr>
          <p:cNvPr id="11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469" y="2730786"/>
            <a:ext cx="1019731" cy="101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458" y="4191000"/>
            <a:ext cx="1019731" cy="1018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458" y="5562600"/>
            <a:ext cx="1000125" cy="100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935911" y="3085867"/>
            <a:ext cx="224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 Unit Response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35911" y="4191000"/>
            <a:ext cx="2903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Crisis Residential Respite (7)</a:t>
            </a:r>
          </a:p>
          <a:p>
            <a:r>
              <a:rPr lang="en-US" dirty="0" smtClean="0"/>
              <a:t>Grand Junction, Gunnison, Aspen, Glenwood Springs, Frisco, Steamboat, Eagle.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35911" y="5803964"/>
            <a:ext cx="248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Crisis Stabilization Unit:</a:t>
            </a:r>
          </a:p>
          <a:p>
            <a:r>
              <a:rPr lang="en-US" dirty="0"/>
              <a:t> </a:t>
            </a:r>
            <a:r>
              <a:rPr lang="en-US" dirty="0" smtClean="0"/>
              <a:t>     Grand Junction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91980" y="2280853"/>
            <a:ext cx="2686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Referral-Based Services: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5937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E555136D0EAA429927FD901CA57989" ma:contentTypeVersion="3" ma:contentTypeDescription="Create a new document." ma:contentTypeScope="" ma:versionID="0b79480bbd1466b318a9b284a34e6bb0">
  <xsd:schema xmlns:xsd="http://www.w3.org/2001/XMLSchema" xmlns:xs="http://www.w3.org/2001/XMLSchema" xmlns:p="http://schemas.microsoft.com/office/2006/metadata/properties" xmlns:ns2="cc541f54-964c-4b93-a605-435450d3a296" targetNamespace="http://schemas.microsoft.com/office/2006/metadata/properties" ma:root="true" ma:fieldsID="b700974404c55e7c9359f9ba5af7fdd5" ns2:_="">
    <xsd:import namespace="cc541f54-964c-4b93-a605-435450d3a2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541f54-964c-4b93-a605-435450d3a2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E5A27F-1ABE-4B91-B41D-79D3B7B9731F}"/>
</file>

<file path=customXml/itemProps2.xml><?xml version="1.0" encoding="utf-8"?>
<ds:datastoreItem xmlns:ds="http://schemas.openxmlformats.org/officeDocument/2006/customXml" ds:itemID="{51AA6E38-84D0-4DD3-8769-6AA49D11D659}"/>
</file>

<file path=customXml/itemProps3.xml><?xml version="1.0" encoding="utf-8"?>
<ds:datastoreItem xmlns:ds="http://schemas.openxmlformats.org/officeDocument/2006/customXml" ds:itemID="{111BB208-EBE2-4223-97B2-29BCF2AABE3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946</Words>
  <Application>Microsoft Office PowerPoint</Application>
  <PresentationFormat>On-screen Show (4:3)</PresentationFormat>
  <Paragraphs>173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BatangChe</vt:lpstr>
      <vt:lpstr>Arial</vt:lpstr>
      <vt:lpstr>Calibri</vt:lpstr>
      <vt:lpstr>Felix Titling</vt:lpstr>
      <vt:lpstr>Lucida Handwriting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Office Theme</vt:lpstr>
      <vt:lpstr>PowerPoint Presentation</vt:lpstr>
      <vt:lpstr>Presenters… </vt:lpstr>
      <vt:lpstr>Office of behavioral Health (OBH)</vt:lpstr>
      <vt:lpstr>Rocky Mountain Crisis Partners</vt:lpstr>
      <vt:lpstr>Crisis &amp; IDD</vt:lpstr>
      <vt:lpstr>State-wide CONTACT INFORMATION</vt:lpstr>
      <vt:lpstr>Northeast Region</vt:lpstr>
      <vt:lpstr>Southern Region</vt:lpstr>
      <vt:lpstr>West slope Casa region</vt:lpstr>
      <vt:lpstr>Denver metro region </vt:lpstr>
      <vt:lpstr>Regional CONTACT INFORMATION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LAUREN RUVALCABA</dc:creator>
  <cp:lastModifiedBy>DEANNA RYERSON</cp:lastModifiedBy>
  <cp:revision>35</cp:revision>
  <dcterms:created xsi:type="dcterms:W3CDTF">2015-05-22T15:30:44Z</dcterms:created>
  <dcterms:modified xsi:type="dcterms:W3CDTF">2015-07-01T16:54:26Z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0x010100FBE555136D0EAA429927FD901CA57989</vt:lpwstr>
  </property>
</Properties>
</file>