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6"/>
  </p:notesMasterIdLst>
  <p:sldIdLst>
    <p:sldId id="272" r:id="rId2"/>
    <p:sldId id="257" r:id="rId3"/>
    <p:sldId id="263" r:id="rId4"/>
    <p:sldId id="271" r:id="rId5"/>
    <p:sldId id="262" r:id="rId6"/>
    <p:sldId id="273" r:id="rId7"/>
    <p:sldId id="275" r:id="rId8"/>
    <p:sldId id="276" r:id="rId9"/>
    <p:sldId id="277" r:id="rId10"/>
    <p:sldId id="278" r:id="rId11"/>
    <p:sldId id="279" r:id="rId12"/>
    <p:sldId id="280" r:id="rId13"/>
    <p:sldId id="274" r:id="rId14"/>
    <p:sldId id="292" r:id="rId15"/>
    <p:sldId id="293" r:id="rId16"/>
    <p:sldId id="294" r:id="rId17"/>
    <p:sldId id="283" r:id="rId18"/>
    <p:sldId id="295" r:id="rId19"/>
    <p:sldId id="296" r:id="rId20"/>
    <p:sldId id="297" r:id="rId21"/>
    <p:sldId id="287" r:id="rId22"/>
    <p:sldId id="288" r:id="rId23"/>
    <p:sldId id="298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35" autoAdjust="0"/>
  </p:normalViewPr>
  <p:slideViewPr>
    <p:cSldViewPr>
      <p:cViewPr varScale="1">
        <p:scale>
          <a:sx n="69" d="100"/>
          <a:sy n="69" d="100"/>
        </p:scale>
        <p:origin x="-20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DDCDF-5BB5-41CB-B51F-9852A4FF914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14E175-6BDA-474E-B45E-F9A4AF6CCA52}">
      <dgm:prSet phldrT="[Text]"/>
      <dgm:spPr/>
      <dgm:t>
        <a:bodyPr/>
        <a:lstStyle/>
        <a:p>
          <a:r>
            <a:rPr lang="en-US" b="1" dirty="0" smtClean="0"/>
            <a:t>RCCO</a:t>
          </a:r>
          <a:endParaRPr lang="en-US" b="1" dirty="0"/>
        </a:p>
      </dgm:t>
    </dgm:pt>
    <dgm:pt modelId="{80E1EF76-DCFB-4B35-B93C-B366E4CA5C68}" type="parTrans" cxnId="{C170A710-B024-4198-AE07-C5DA2D7377EA}">
      <dgm:prSet/>
      <dgm:spPr/>
      <dgm:t>
        <a:bodyPr/>
        <a:lstStyle/>
        <a:p>
          <a:endParaRPr lang="en-US"/>
        </a:p>
      </dgm:t>
    </dgm:pt>
    <dgm:pt modelId="{2ECDA3DD-BA53-41D9-AA1C-8F5172E0EEB6}" type="sibTrans" cxnId="{C170A710-B024-4198-AE07-C5DA2D7377EA}">
      <dgm:prSet/>
      <dgm:spPr/>
      <dgm:t>
        <a:bodyPr/>
        <a:lstStyle/>
        <a:p>
          <a:endParaRPr lang="en-US"/>
        </a:p>
      </dgm:t>
    </dgm:pt>
    <dgm:pt modelId="{AD9412D2-BF7A-4237-871C-15730E595B29}">
      <dgm:prSet phldrT="[Text]" custT="1"/>
      <dgm:spPr/>
      <dgm:t>
        <a:bodyPr/>
        <a:lstStyle/>
        <a:p>
          <a:r>
            <a:rPr lang="en-US" sz="2400" b="1" dirty="0" smtClean="0"/>
            <a:t>SEPs</a:t>
          </a:r>
          <a:endParaRPr lang="en-US" sz="2400" b="1" dirty="0"/>
        </a:p>
      </dgm:t>
    </dgm:pt>
    <dgm:pt modelId="{2E03A264-0175-4D41-B709-E58AC26589D8}" type="parTrans" cxnId="{D3EA9D85-F9CC-4BA4-8D00-2BA019B71BDE}">
      <dgm:prSet/>
      <dgm:spPr/>
      <dgm:t>
        <a:bodyPr/>
        <a:lstStyle/>
        <a:p>
          <a:endParaRPr lang="en-US"/>
        </a:p>
      </dgm:t>
    </dgm:pt>
    <dgm:pt modelId="{0FD24552-8677-431F-89DC-E8EEDC013C37}" type="sibTrans" cxnId="{D3EA9D85-F9CC-4BA4-8D00-2BA019B71BDE}">
      <dgm:prSet/>
      <dgm:spPr/>
      <dgm:t>
        <a:bodyPr/>
        <a:lstStyle/>
        <a:p>
          <a:endParaRPr lang="en-US"/>
        </a:p>
      </dgm:t>
    </dgm:pt>
    <dgm:pt modelId="{CC72FDD7-B5E2-43FC-A6E0-8EFD36C184D2}">
      <dgm:prSet phldrT="[Text]" custT="1"/>
      <dgm:spPr/>
      <dgm:t>
        <a:bodyPr/>
        <a:lstStyle/>
        <a:p>
          <a:r>
            <a:rPr lang="en-US" sz="2400" b="1" dirty="0" smtClean="0"/>
            <a:t>CCBs</a:t>
          </a:r>
          <a:endParaRPr lang="en-US" sz="2400" b="1" dirty="0"/>
        </a:p>
      </dgm:t>
    </dgm:pt>
    <dgm:pt modelId="{5A67FEC0-5D00-42C0-A6E6-591FF36B92D2}" type="parTrans" cxnId="{2CF828FD-EFF4-4D1F-96FE-DDE3FCBABC3E}">
      <dgm:prSet/>
      <dgm:spPr/>
      <dgm:t>
        <a:bodyPr/>
        <a:lstStyle/>
        <a:p>
          <a:endParaRPr lang="en-US"/>
        </a:p>
      </dgm:t>
    </dgm:pt>
    <dgm:pt modelId="{5AF213F9-E0A8-4AE6-9AEE-DFA3699E1E5B}" type="sibTrans" cxnId="{2CF828FD-EFF4-4D1F-96FE-DDE3FCBABC3E}">
      <dgm:prSet/>
      <dgm:spPr/>
      <dgm:t>
        <a:bodyPr/>
        <a:lstStyle/>
        <a:p>
          <a:endParaRPr lang="en-US"/>
        </a:p>
      </dgm:t>
    </dgm:pt>
    <dgm:pt modelId="{2B11D60B-124D-47E4-8505-9E00DD0F28E8}">
      <dgm:prSet phldrT="[Text]" custT="1"/>
      <dgm:spPr/>
      <dgm:t>
        <a:bodyPr/>
        <a:lstStyle/>
        <a:p>
          <a:r>
            <a:rPr lang="en-US" sz="2400" b="1" dirty="0" smtClean="0"/>
            <a:t>Home Health</a:t>
          </a:r>
          <a:endParaRPr lang="en-US" sz="2400" b="1" dirty="0"/>
        </a:p>
      </dgm:t>
    </dgm:pt>
    <dgm:pt modelId="{C3F72315-4091-47D6-876C-4078CF9DF7CD}" type="parTrans" cxnId="{A391BB6A-48D8-45E4-9037-3128B9435443}">
      <dgm:prSet/>
      <dgm:spPr/>
      <dgm:t>
        <a:bodyPr/>
        <a:lstStyle/>
        <a:p>
          <a:endParaRPr lang="en-US"/>
        </a:p>
      </dgm:t>
    </dgm:pt>
    <dgm:pt modelId="{EECE5227-03DE-4732-BA4E-049FE3616981}" type="sibTrans" cxnId="{A391BB6A-48D8-45E4-9037-3128B9435443}">
      <dgm:prSet/>
      <dgm:spPr/>
      <dgm:t>
        <a:bodyPr/>
        <a:lstStyle/>
        <a:p>
          <a:endParaRPr lang="en-US"/>
        </a:p>
      </dgm:t>
    </dgm:pt>
    <dgm:pt modelId="{AA2F44A0-DDC3-4CD9-81F9-063DD45B05F1}">
      <dgm:prSet phldrT="[Text]" custT="1"/>
      <dgm:spPr/>
      <dgm:t>
        <a:bodyPr/>
        <a:lstStyle/>
        <a:p>
          <a:r>
            <a:rPr lang="en-US" sz="2000" b="1" dirty="0" smtClean="0"/>
            <a:t>Hospitals</a:t>
          </a:r>
          <a:endParaRPr lang="en-US" sz="2000" b="1" dirty="0"/>
        </a:p>
      </dgm:t>
    </dgm:pt>
    <dgm:pt modelId="{9C76F7DE-EF6B-47FC-B1C0-C79F5D934A55}" type="parTrans" cxnId="{649A9C11-711E-4B38-8B04-45389423B58E}">
      <dgm:prSet/>
      <dgm:spPr/>
      <dgm:t>
        <a:bodyPr/>
        <a:lstStyle/>
        <a:p>
          <a:endParaRPr lang="en-US"/>
        </a:p>
      </dgm:t>
    </dgm:pt>
    <dgm:pt modelId="{8ADCE342-4000-47FE-91A1-171AA7C1EFF9}" type="sibTrans" cxnId="{649A9C11-711E-4B38-8B04-45389423B58E}">
      <dgm:prSet/>
      <dgm:spPr/>
      <dgm:t>
        <a:bodyPr/>
        <a:lstStyle/>
        <a:p>
          <a:endParaRPr lang="en-US"/>
        </a:p>
      </dgm:t>
    </dgm:pt>
    <dgm:pt modelId="{B51C10E5-0C46-4AF6-A2EF-08E4DE5CF76A}">
      <dgm:prSet phldrT="[Text]" custT="1"/>
      <dgm:spPr/>
      <dgm:t>
        <a:bodyPr/>
        <a:lstStyle/>
        <a:p>
          <a:r>
            <a:rPr lang="en-US" sz="2400" b="1" dirty="0" smtClean="0"/>
            <a:t>SNFs</a:t>
          </a:r>
          <a:endParaRPr lang="en-US" sz="2400" b="1" dirty="0"/>
        </a:p>
      </dgm:t>
    </dgm:pt>
    <dgm:pt modelId="{3C21B2B1-0171-4F5E-9616-69A63C81375F}" type="parTrans" cxnId="{E6E7CDDC-5689-4FE8-85F7-33EB33F8590C}">
      <dgm:prSet/>
      <dgm:spPr/>
      <dgm:t>
        <a:bodyPr/>
        <a:lstStyle/>
        <a:p>
          <a:endParaRPr lang="en-US"/>
        </a:p>
      </dgm:t>
    </dgm:pt>
    <dgm:pt modelId="{475E7C93-AA39-44C0-8C68-A0F44FC89EA6}" type="sibTrans" cxnId="{E6E7CDDC-5689-4FE8-85F7-33EB33F8590C}">
      <dgm:prSet/>
      <dgm:spPr/>
      <dgm:t>
        <a:bodyPr/>
        <a:lstStyle/>
        <a:p>
          <a:endParaRPr lang="en-US"/>
        </a:p>
      </dgm:t>
    </dgm:pt>
    <dgm:pt modelId="{B8C428AA-B793-4A37-9585-2A372DA16E92}">
      <dgm:prSet phldrT="[Text]" custT="1"/>
      <dgm:spPr/>
      <dgm:t>
        <a:bodyPr/>
        <a:lstStyle/>
        <a:p>
          <a:r>
            <a:rPr lang="en-US" sz="2400" b="1" dirty="0" smtClean="0"/>
            <a:t>Hospice</a:t>
          </a:r>
          <a:endParaRPr lang="en-US" sz="2400" b="1" dirty="0"/>
        </a:p>
      </dgm:t>
    </dgm:pt>
    <dgm:pt modelId="{6E5BC369-E8AC-41EA-B089-4FE1282E387B}" type="parTrans" cxnId="{145FBB14-241B-4277-9615-46CA40D5CE2F}">
      <dgm:prSet/>
      <dgm:spPr/>
      <dgm:t>
        <a:bodyPr/>
        <a:lstStyle/>
        <a:p>
          <a:endParaRPr lang="en-US"/>
        </a:p>
      </dgm:t>
    </dgm:pt>
    <dgm:pt modelId="{6C826621-AD83-490A-8A85-F177DBD13C67}" type="sibTrans" cxnId="{145FBB14-241B-4277-9615-46CA40D5CE2F}">
      <dgm:prSet/>
      <dgm:spPr/>
      <dgm:t>
        <a:bodyPr/>
        <a:lstStyle/>
        <a:p>
          <a:endParaRPr lang="en-US"/>
        </a:p>
      </dgm:t>
    </dgm:pt>
    <dgm:pt modelId="{FACEC48E-FE59-45A0-9B1A-BF663D554B3E}">
      <dgm:prSet phldrT="[Text]" custT="1"/>
      <dgm:spPr/>
      <dgm:t>
        <a:bodyPr/>
        <a:lstStyle/>
        <a:p>
          <a:r>
            <a:rPr lang="en-US" sz="1800" b="1" dirty="0" smtClean="0"/>
            <a:t>Disability Orgs</a:t>
          </a:r>
          <a:endParaRPr lang="en-US" sz="1800" b="1" dirty="0"/>
        </a:p>
      </dgm:t>
    </dgm:pt>
    <dgm:pt modelId="{BCF393E3-2C27-47AD-A75C-8772D2F48BEB}" type="parTrans" cxnId="{6D301425-271D-4BFD-B484-661009788C58}">
      <dgm:prSet/>
      <dgm:spPr/>
      <dgm:t>
        <a:bodyPr/>
        <a:lstStyle/>
        <a:p>
          <a:endParaRPr lang="en-US"/>
        </a:p>
      </dgm:t>
    </dgm:pt>
    <dgm:pt modelId="{95952ACF-444D-4813-9843-E035CF560A24}" type="sibTrans" cxnId="{6D301425-271D-4BFD-B484-661009788C58}">
      <dgm:prSet/>
      <dgm:spPr/>
      <dgm:t>
        <a:bodyPr/>
        <a:lstStyle/>
        <a:p>
          <a:endParaRPr lang="en-US"/>
        </a:p>
      </dgm:t>
    </dgm:pt>
    <dgm:pt modelId="{A87D3DBD-BD25-4F9B-ACDF-378BA6B63B19}">
      <dgm:prSet phldrT="[Text]"/>
      <dgm:spPr/>
      <dgm:t>
        <a:bodyPr/>
        <a:lstStyle/>
        <a:p>
          <a:endParaRPr lang="en-US" dirty="0"/>
        </a:p>
      </dgm:t>
    </dgm:pt>
    <dgm:pt modelId="{5B482377-12B0-466E-BA54-E341561B1914}" type="parTrans" cxnId="{6A9E3E58-A505-4EF0-9AF0-8B16EED3080D}">
      <dgm:prSet/>
      <dgm:spPr/>
      <dgm:t>
        <a:bodyPr/>
        <a:lstStyle/>
        <a:p>
          <a:endParaRPr lang="en-US"/>
        </a:p>
      </dgm:t>
    </dgm:pt>
    <dgm:pt modelId="{F9756BD1-F3C7-414E-9D3A-86454540E6CC}" type="sibTrans" cxnId="{6A9E3E58-A505-4EF0-9AF0-8B16EED3080D}">
      <dgm:prSet/>
      <dgm:spPr/>
      <dgm:t>
        <a:bodyPr/>
        <a:lstStyle/>
        <a:p>
          <a:endParaRPr lang="en-US"/>
        </a:p>
      </dgm:t>
    </dgm:pt>
    <dgm:pt modelId="{5DE09461-405B-49D1-BA95-42448EEDA356}">
      <dgm:prSet phldrT="[Text]" custT="1"/>
      <dgm:spPr/>
      <dgm:t>
        <a:bodyPr/>
        <a:lstStyle/>
        <a:p>
          <a:r>
            <a:rPr lang="en-US" sz="2400" b="1" dirty="0" smtClean="0"/>
            <a:t>BHOs</a:t>
          </a:r>
          <a:endParaRPr lang="en-US" sz="2400" b="1" dirty="0"/>
        </a:p>
      </dgm:t>
    </dgm:pt>
    <dgm:pt modelId="{FD8DC985-9EA3-429A-8DF8-577A9560A85A}" type="parTrans" cxnId="{A23007B4-1FB2-497A-BFBC-9E857C69BC3A}">
      <dgm:prSet/>
      <dgm:spPr/>
      <dgm:t>
        <a:bodyPr/>
        <a:lstStyle/>
        <a:p>
          <a:endParaRPr lang="en-US"/>
        </a:p>
      </dgm:t>
    </dgm:pt>
    <dgm:pt modelId="{B5E8D4B9-1FC7-48CA-B5EF-1390EE7EADF7}" type="sibTrans" cxnId="{A23007B4-1FB2-497A-BFBC-9E857C69BC3A}">
      <dgm:prSet/>
      <dgm:spPr/>
      <dgm:t>
        <a:bodyPr/>
        <a:lstStyle/>
        <a:p>
          <a:endParaRPr lang="en-US"/>
        </a:p>
      </dgm:t>
    </dgm:pt>
    <dgm:pt modelId="{D69D3A2A-1FDB-4A39-8057-63D6477DA656}" type="pres">
      <dgm:prSet presAssocID="{079DDCDF-5BB5-41CB-B51F-9852A4FF914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F14088-A7A0-4254-AE0B-F6B79509DBC1}" type="pres">
      <dgm:prSet presAssocID="{1414E175-6BDA-474E-B45E-F9A4AF6CCA52}" presName="centerShape" presStyleLbl="node0" presStyleIdx="0" presStyleCnt="1"/>
      <dgm:spPr/>
      <dgm:t>
        <a:bodyPr/>
        <a:lstStyle/>
        <a:p>
          <a:endParaRPr lang="en-US"/>
        </a:p>
      </dgm:t>
    </dgm:pt>
    <dgm:pt modelId="{1A518047-C4F7-4870-BE55-03A7167EDA02}" type="pres">
      <dgm:prSet presAssocID="{2E03A264-0175-4D41-B709-E58AC26589D8}" presName="parTrans" presStyleLbl="bgSibTrans2D1" presStyleIdx="0" presStyleCnt="8" custScaleX="65275" custLinFactNeighborX="20724" custRadScaleRad="12095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9260928-2FC9-4F89-A47D-7B194CFDBF42}" type="pres">
      <dgm:prSet presAssocID="{AD9412D2-BF7A-4237-871C-15730E595B2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F76259-56DC-4BA9-96A6-E19FE54347DF}" type="pres">
      <dgm:prSet presAssocID="{5A67FEC0-5D00-42C0-A6E6-591FF36B92D2}" presName="parTrans" presStyleLbl="bgSibTrans2D1" presStyleIdx="1" presStyleCnt="8" custScaleX="65275" custLinFactNeighborX="17960" custLinFactNeighborY="29382" custRadScaleRad="40317" custRadScaleInc="-2147483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46FEBFB8-3C6C-4B43-85F2-01F9011D8A4A}" type="pres">
      <dgm:prSet presAssocID="{CC72FDD7-B5E2-43FC-A6E0-8EFD36C184D2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AE2B4-B51F-4690-876E-80D062A6192A}" type="pres">
      <dgm:prSet presAssocID="{C3F72315-4091-47D6-876C-4078CF9DF7CD}" presName="parTrans" presStyleLbl="bgSibTrans2D1" presStyleIdx="2" presStyleCnt="8" custScaleX="65275" custLinFactNeighborX="7599" custLinFactNeighborY="52965" custRadScaleRad="57017" custRadScaleInc="-2147483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C87D751-1194-41E9-BFA8-FCC9ED7AA3CB}" type="pres">
      <dgm:prSet presAssocID="{2B11D60B-124D-47E4-8505-9E00DD0F28E8}" presName="node" presStyleLbl="node1" presStyleIdx="2" presStyleCnt="8" custScaleX="134022" custRadScaleRad="100797" custRadScaleInc="-14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54372-8975-49E4-A105-0CCA10B1B818}" type="pres">
      <dgm:prSet presAssocID="{9C76F7DE-EF6B-47FC-B1C0-C79F5D934A55}" presName="parTrans" presStyleLbl="bgSibTrans2D1" presStyleIdx="3" presStyleCnt="8" custScaleX="65275" custLinFactNeighborY="5342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0970048D-79DF-467C-BA5E-BEB3AE0AEDA6}" type="pres">
      <dgm:prSet presAssocID="{AA2F44A0-DDC3-4CD9-81F9-063DD45B05F1}" presName="node" presStyleLbl="node1" presStyleIdx="3" presStyleCnt="8" custScaleX="120155" custScaleY="88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0EF5C-345C-4942-BDC4-ACC67327E449}" type="pres">
      <dgm:prSet presAssocID="{3C21B2B1-0171-4F5E-9616-69A63C81375F}" presName="parTrans" presStyleLbl="bgSibTrans2D1" presStyleIdx="4" presStyleCnt="8" custScaleX="65275" custLinFactNeighborX="-8289" custLinFactNeighborY="53422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F28B8F39-E371-4ECC-A3A0-AB4564CFFDEC}" type="pres">
      <dgm:prSet presAssocID="{B51C10E5-0C46-4AF6-A2EF-08E4DE5CF76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6670D-1598-495A-AB94-FE3913BC7B2A}" type="pres">
      <dgm:prSet presAssocID="{6E5BC369-E8AC-41EA-B089-4FE1282E387B}" presName="parTrans" presStyleLbl="bgSibTrans2D1" presStyleIdx="5" presStyleCnt="8" custScaleX="65275" custLinFactNeighborX="-17270" custLinFactNeighborY="29381" custRadScaleRad="40317" custRadScaleInc="-214748364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AD7DCAC-335F-4037-9845-83CEA15101FB}" type="pres">
      <dgm:prSet presAssocID="{B8C428AA-B793-4A37-9585-2A372DA16E92}" presName="node" presStyleLbl="node1" presStyleIdx="5" presStyleCnt="8" custScaleX="157871" custRadScaleRad="106790" custRadScaleInc="21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9CAC4-6694-4FAE-B3CE-A56FA4676BAB}" type="pres">
      <dgm:prSet presAssocID="{FD8DC985-9EA3-429A-8DF8-577A9560A85A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2FCB40E2-6BF0-4AFE-AD87-941D8FF15091}" type="pres">
      <dgm:prSet presAssocID="{5DE09461-405B-49D1-BA95-42448EEDA35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0B67E-8A4A-455A-9FC5-6DC57009950A}" type="pres">
      <dgm:prSet presAssocID="{BCF393E3-2C27-47AD-A75C-8772D2F48BEB}" presName="parTrans" presStyleLbl="bgSibTrans2D1" presStyleIdx="7" presStyleCnt="8" custScaleX="65275" custLinFactNeighborX="-20723" custRadScaleRad="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9CFE648-2043-482D-A3A0-3E0CCF6DBC2B}" type="pres">
      <dgm:prSet presAssocID="{FACEC48E-FE59-45A0-9B1A-BF663D554B3E}" presName="node" presStyleLbl="node1" presStyleIdx="7" presStyleCnt="8" custScaleX="123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20E51A-F2AD-4BB7-BBA6-729B60499979}" type="presOf" srcId="{9C76F7DE-EF6B-47FC-B1C0-C79F5D934A55}" destId="{90E54372-8975-49E4-A105-0CCA10B1B818}" srcOrd="0" destOrd="0" presId="urn:microsoft.com/office/officeart/2005/8/layout/radial4"/>
    <dgm:cxn modelId="{A391BB6A-48D8-45E4-9037-3128B9435443}" srcId="{1414E175-6BDA-474E-B45E-F9A4AF6CCA52}" destId="{2B11D60B-124D-47E4-8505-9E00DD0F28E8}" srcOrd="2" destOrd="0" parTransId="{C3F72315-4091-47D6-876C-4078CF9DF7CD}" sibTransId="{EECE5227-03DE-4732-BA4E-049FE3616981}"/>
    <dgm:cxn modelId="{6A9E3E58-A505-4EF0-9AF0-8B16EED3080D}" srcId="{079DDCDF-5BB5-41CB-B51F-9852A4FF9141}" destId="{A87D3DBD-BD25-4F9B-ACDF-378BA6B63B19}" srcOrd="1" destOrd="0" parTransId="{5B482377-12B0-466E-BA54-E341561B1914}" sibTransId="{F9756BD1-F3C7-414E-9D3A-86454540E6CC}"/>
    <dgm:cxn modelId="{A23007B4-1FB2-497A-BFBC-9E857C69BC3A}" srcId="{1414E175-6BDA-474E-B45E-F9A4AF6CCA52}" destId="{5DE09461-405B-49D1-BA95-42448EEDA356}" srcOrd="6" destOrd="0" parTransId="{FD8DC985-9EA3-429A-8DF8-577A9560A85A}" sibTransId="{B5E8D4B9-1FC7-48CA-B5EF-1390EE7EADF7}"/>
    <dgm:cxn modelId="{1EAF20CB-8C6C-4378-B21F-BE7DA12A6AC8}" type="presOf" srcId="{CC72FDD7-B5E2-43FC-A6E0-8EFD36C184D2}" destId="{46FEBFB8-3C6C-4B43-85F2-01F9011D8A4A}" srcOrd="0" destOrd="0" presId="urn:microsoft.com/office/officeart/2005/8/layout/radial4"/>
    <dgm:cxn modelId="{C94710E8-3E29-44D7-9D21-A89B89822B97}" type="presOf" srcId="{AD9412D2-BF7A-4237-871C-15730E595B29}" destId="{D9260928-2FC9-4F89-A47D-7B194CFDBF42}" srcOrd="0" destOrd="0" presId="urn:microsoft.com/office/officeart/2005/8/layout/radial4"/>
    <dgm:cxn modelId="{D3EA9D85-F9CC-4BA4-8D00-2BA019B71BDE}" srcId="{1414E175-6BDA-474E-B45E-F9A4AF6CCA52}" destId="{AD9412D2-BF7A-4237-871C-15730E595B29}" srcOrd="0" destOrd="0" parTransId="{2E03A264-0175-4D41-B709-E58AC26589D8}" sibTransId="{0FD24552-8677-431F-89DC-E8EEDC013C37}"/>
    <dgm:cxn modelId="{2CF828FD-EFF4-4D1F-96FE-DDE3FCBABC3E}" srcId="{1414E175-6BDA-474E-B45E-F9A4AF6CCA52}" destId="{CC72FDD7-B5E2-43FC-A6E0-8EFD36C184D2}" srcOrd="1" destOrd="0" parTransId="{5A67FEC0-5D00-42C0-A6E6-591FF36B92D2}" sibTransId="{5AF213F9-E0A8-4AE6-9AEE-DFA3699E1E5B}"/>
    <dgm:cxn modelId="{1C1F4A9F-90CA-4254-A879-2E8393A88EAB}" type="presOf" srcId="{2B11D60B-124D-47E4-8505-9E00DD0F28E8}" destId="{EC87D751-1194-41E9-BFA8-FCC9ED7AA3CB}" srcOrd="0" destOrd="0" presId="urn:microsoft.com/office/officeart/2005/8/layout/radial4"/>
    <dgm:cxn modelId="{7220EE75-4CF5-4FE7-9C73-031004BBDC1C}" type="presOf" srcId="{B8C428AA-B793-4A37-9585-2A372DA16E92}" destId="{DAD7DCAC-335F-4037-9845-83CEA15101FB}" srcOrd="0" destOrd="0" presId="urn:microsoft.com/office/officeart/2005/8/layout/radial4"/>
    <dgm:cxn modelId="{1C07E522-68EF-4D48-855F-78C30F744BFF}" type="presOf" srcId="{FACEC48E-FE59-45A0-9B1A-BF663D554B3E}" destId="{D9CFE648-2043-482D-A3A0-3E0CCF6DBC2B}" srcOrd="0" destOrd="0" presId="urn:microsoft.com/office/officeart/2005/8/layout/radial4"/>
    <dgm:cxn modelId="{BC070408-40DB-4E6A-B995-5CB27B7DFBF1}" type="presOf" srcId="{FD8DC985-9EA3-429A-8DF8-577A9560A85A}" destId="{A289CAC4-6694-4FAE-B3CE-A56FA4676BAB}" srcOrd="0" destOrd="0" presId="urn:microsoft.com/office/officeart/2005/8/layout/radial4"/>
    <dgm:cxn modelId="{2B2420AB-7A85-4BD6-8931-3CA4715D1C78}" type="presOf" srcId="{6E5BC369-E8AC-41EA-B089-4FE1282E387B}" destId="{A7B6670D-1598-495A-AB94-FE3913BC7B2A}" srcOrd="0" destOrd="0" presId="urn:microsoft.com/office/officeart/2005/8/layout/radial4"/>
    <dgm:cxn modelId="{DD20AB00-6B94-4BA9-95E3-B98A602B1CB4}" type="presOf" srcId="{BCF393E3-2C27-47AD-A75C-8772D2F48BEB}" destId="{D940B67E-8A4A-455A-9FC5-6DC57009950A}" srcOrd="0" destOrd="0" presId="urn:microsoft.com/office/officeart/2005/8/layout/radial4"/>
    <dgm:cxn modelId="{D2EE7B61-61A8-453D-87F2-2C25A6F69808}" type="presOf" srcId="{C3F72315-4091-47D6-876C-4078CF9DF7CD}" destId="{C01AE2B4-B51F-4690-876E-80D062A6192A}" srcOrd="0" destOrd="0" presId="urn:microsoft.com/office/officeart/2005/8/layout/radial4"/>
    <dgm:cxn modelId="{70218CC9-35BC-4D4D-851D-ED53204F9F18}" type="presOf" srcId="{1414E175-6BDA-474E-B45E-F9A4AF6CCA52}" destId="{CFF14088-A7A0-4254-AE0B-F6B79509DBC1}" srcOrd="0" destOrd="0" presId="urn:microsoft.com/office/officeart/2005/8/layout/radial4"/>
    <dgm:cxn modelId="{747A9257-1017-4D69-940A-6F368064861F}" type="presOf" srcId="{B51C10E5-0C46-4AF6-A2EF-08E4DE5CF76A}" destId="{F28B8F39-E371-4ECC-A3A0-AB4564CFFDEC}" srcOrd="0" destOrd="0" presId="urn:microsoft.com/office/officeart/2005/8/layout/radial4"/>
    <dgm:cxn modelId="{B457805F-EB9B-40AB-85C4-E44E970B58DB}" type="presOf" srcId="{AA2F44A0-DDC3-4CD9-81F9-063DD45B05F1}" destId="{0970048D-79DF-467C-BA5E-BEB3AE0AEDA6}" srcOrd="0" destOrd="0" presId="urn:microsoft.com/office/officeart/2005/8/layout/radial4"/>
    <dgm:cxn modelId="{A03571E5-5B30-48C0-B037-5EDF7E4ED9AC}" type="presOf" srcId="{5DE09461-405B-49D1-BA95-42448EEDA356}" destId="{2FCB40E2-6BF0-4AFE-AD87-941D8FF15091}" srcOrd="0" destOrd="0" presId="urn:microsoft.com/office/officeart/2005/8/layout/radial4"/>
    <dgm:cxn modelId="{7E81CB16-4FA8-4250-88E2-2CBE11D8C75D}" type="presOf" srcId="{2E03A264-0175-4D41-B709-E58AC26589D8}" destId="{1A518047-C4F7-4870-BE55-03A7167EDA02}" srcOrd="0" destOrd="0" presId="urn:microsoft.com/office/officeart/2005/8/layout/radial4"/>
    <dgm:cxn modelId="{6D301425-271D-4BFD-B484-661009788C58}" srcId="{1414E175-6BDA-474E-B45E-F9A4AF6CCA52}" destId="{FACEC48E-FE59-45A0-9B1A-BF663D554B3E}" srcOrd="7" destOrd="0" parTransId="{BCF393E3-2C27-47AD-A75C-8772D2F48BEB}" sibTransId="{95952ACF-444D-4813-9843-E035CF560A24}"/>
    <dgm:cxn modelId="{CC8B6EB8-2E93-47D5-91BA-D540F8E5138C}" type="presOf" srcId="{079DDCDF-5BB5-41CB-B51F-9852A4FF9141}" destId="{D69D3A2A-1FDB-4A39-8057-63D6477DA656}" srcOrd="0" destOrd="0" presId="urn:microsoft.com/office/officeart/2005/8/layout/radial4"/>
    <dgm:cxn modelId="{C170A710-B024-4198-AE07-C5DA2D7377EA}" srcId="{079DDCDF-5BB5-41CB-B51F-9852A4FF9141}" destId="{1414E175-6BDA-474E-B45E-F9A4AF6CCA52}" srcOrd="0" destOrd="0" parTransId="{80E1EF76-DCFB-4B35-B93C-B366E4CA5C68}" sibTransId="{2ECDA3DD-BA53-41D9-AA1C-8F5172E0EEB6}"/>
    <dgm:cxn modelId="{54CB19F5-D220-4516-993A-B083F156AB3E}" type="presOf" srcId="{5A67FEC0-5D00-42C0-A6E6-591FF36B92D2}" destId="{63F76259-56DC-4BA9-96A6-E19FE54347DF}" srcOrd="0" destOrd="0" presId="urn:microsoft.com/office/officeart/2005/8/layout/radial4"/>
    <dgm:cxn modelId="{3E347E78-BD0D-4463-9992-A98220B3F4B3}" type="presOf" srcId="{3C21B2B1-0171-4F5E-9616-69A63C81375F}" destId="{1BE0EF5C-345C-4942-BDC4-ACC67327E449}" srcOrd="0" destOrd="0" presId="urn:microsoft.com/office/officeart/2005/8/layout/radial4"/>
    <dgm:cxn modelId="{145FBB14-241B-4277-9615-46CA40D5CE2F}" srcId="{1414E175-6BDA-474E-B45E-F9A4AF6CCA52}" destId="{B8C428AA-B793-4A37-9585-2A372DA16E92}" srcOrd="5" destOrd="0" parTransId="{6E5BC369-E8AC-41EA-B089-4FE1282E387B}" sibTransId="{6C826621-AD83-490A-8A85-F177DBD13C67}"/>
    <dgm:cxn modelId="{E6E7CDDC-5689-4FE8-85F7-33EB33F8590C}" srcId="{1414E175-6BDA-474E-B45E-F9A4AF6CCA52}" destId="{B51C10E5-0C46-4AF6-A2EF-08E4DE5CF76A}" srcOrd="4" destOrd="0" parTransId="{3C21B2B1-0171-4F5E-9616-69A63C81375F}" sibTransId="{475E7C93-AA39-44C0-8C68-A0F44FC89EA6}"/>
    <dgm:cxn modelId="{649A9C11-711E-4B38-8B04-45389423B58E}" srcId="{1414E175-6BDA-474E-B45E-F9A4AF6CCA52}" destId="{AA2F44A0-DDC3-4CD9-81F9-063DD45B05F1}" srcOrd="3" destOrd="0" parTransId="{9C76F7DE-EF6B-47FC-B1C0-C79F5D934A55}" sibTransId="{8ADCE342-4000-47FE-91A1-171AA7C1EFF9}"/>
    <dgm:cxn modelId="{34E28B03-5708-4B6A-A79A-F33E4F5B30BA}" type="presParOf" srcId="{D69D3A2A-1FDB-4A39-8057-63D6477DA656}" destId="{CFF14088-A7A0-4254-AE0B-F6B79509DBC1}" srcOrd="0" destOrd="0" presId="urn:microsoft.com/office/officeart/2005/8/layout/radial4"/>
    <dgm:cxn modelId="{C4A2255A-99C1-4CA0-954B-C3B08DDD3B15}" type="presParOf" srcId="{D69D3A2A-1FDB-4A39-8057-63D6477DA656}" destId="{1A518047-C4F7-4870-BE55-03A7167EDA02}" srcOrd="1" destOrd="0" presId="urn:microsoft.com/office/officeart/2005/8/layout/radial4"/>
    <dgm:cxn modelId="{70EAF220-235F-464F-9E46-88DD995CB827}" type="presParOf" srcId="{D69D3A2A-1FDB-4A39-8057-63D6477DA656}" destId="{D9260928-2FC9-4F89-A47D-7B194CFDBF42}" srcOrd="2" destOrd="0" presId="urn:microsoft.com/office/officeart/2005/8/layout/radial4"/>
    <dgm:cxn modelId="{F79274A1-37C5-4E38-BC83-A50077E2716D}" type="presParOf" srcId="{D69D3A2A-1FDB-4A39-8057-63D6477DA656}" destId="{63F76259-56DC-4BA9-96A6-E19FE54347DF}" srcOrd="3" destOrd="0" presId="urn:microsoft.com/office/officeart/2005/8/layout/radial4"/>
    <dgm:cxn modelId="{D9B90CBE-A8EB-45ED-AE37-2041A7B1EF26}" type="presParOf" srcId="{D69D3A2A-1FDB-4A39-8057-63D6477DA656}" destId="{46FEBFB8-3C6C-4B43-85F2-01F9011D8A4A}" srcOrd="4" destOrd="0" presId="urn:microsoft.com/office/officeart/2005/8/layout/radial4"/>
    <dgm:cxn modelId="{A87FE710-DA05-4F3F-BE97-42A8BDB8542C}" type="presParOf" srcId="{D69D3A2A-1FDB-4A39-8057-63D6477DA656}" destId="{C01AE2B4-B51F-4690-876E-80D062A6192A}" srcOrd="5" destOrd="0" presId="urn:microsoft.com/office/officeart/2005/8/layout/radial4"/>
    <dgm:cxn modelId="{84D26F20-7313-4D28-8C76-0D6639DB8F68}" type="presParOf" srcId="{D69D3A2A-1FDB-4A39-8057-63D6477DA656}" destId="{EC87D751-1194-41E9-BFA8-FCC9ED7AA3CB}" srcOrd="6" destOrd="0" presId="urn:microsoft.com/office/officeart/2005/8/layout/radial4"/>
    <dgm:cxn modelId="{7F9C7900-606F-451F-A101-2D1F5F14B007}" type="presParOf" srcId="{D69D3A2A-1FDB-4A39-8057-63D6477DA656}" destId="{90E54372-8975-49E4-A105-0CCA10B1B818}" srcOrd="7" destOrd="0" presId="urn:microsoft.com/office/officeart/2005/8/layout/radial4"/>
    <dgm:cxn modelId="{305A8113-B233-4F0F-B45B-2821BE4A155E}" type="presParOf" srcId="{D69D3A2A-1FDB-4A39-8057-63D6477DA656}" destId="{0970048D-79DF-467C-BA5E-BEB3AE0AEDA6}" srcOrd="8" destOrd="0" presId="urn:microsoft.com/office/officeart/2005/8/layout/radial4"/>
    <dgm:cxn modelId="{E7AFE4B8-5D0B-46AC-A72B-AFAB1C0F905A}" type="presParOf" srcId="{D69D3A2A-1FDB-4A39-8057-63D6477DA656}" destId="{1BE0EF5C-345C-4942-BDC4-ACC67327E449}" srcOrd="9" destOrd="0" presId="urn:microsoft.com/office/officeart/2005/8/layout/radial4"/>
    <dgm:cxn modelId="{0F14F41A-8B72-47DE-A7D2-5090315619F0}" type="presParOf" srcId="{D69D3A2A-1FDB-4A39-8057-63D6477DA656}" destId="{F28B8F39-E371-4ECC-A3A0-AB4564CFFDEC}" srcOrd="10" destOrd="0" presId="urn:microsoft.com/office/officeart/2005/8/layout/radial4"/>
    <dgm:cxn modelId="{7FAD7627-0D89-4F60-8897-750BAB56712E}" type="presParOf" srcId="{D69D3A2A-1FDB-4A39-8057-63D6477DA656}" destId="{A7B6670D-1598-495A-AB94-FE3913BC7B2A}" srcOrd="11" destOrd="0" presId="urn:microsoft.com/office/officeart/2005/8/layout/radial4"/>
    <dgm:cxn modelId="{A6281EA8-592B-4DA8-A3C7-C554A65311EA}" type="presParOf" srcId="{D69D3A2A-1FDB-4A39-8057-63D6477DA656}" destId="{DAD7DCAC-335F-4037-9845-83CEA15101FB}" srcOrd="12" destOrd="0" presId="urn:microsoft.com/office/officeart/2005/8/layout/radial4"/>
    <dgm:cxn modelId="{E47DFEC0-E8EC-49DC-A0B7-DA4FFD1E180A}" type="presParOf" srcId="{D69D3A2A-1FDB-4A39-8057-63D6477DA656}" destId="{A289CAC4-6694-4FAE-B3CE-A56FA4676BAB}" srcOrd="13" destOrd="0" presId="urn:microsoft.com/office/officeart/2005/8/layout/radial4"/>
    <dgm:cxn modelId="{B6E3FE6B-287A-4BCF-81C0-76E8938AD1EE}" type="presParOf" srcId="{D69D3A2A-1FDB-4A39-8057-63D6477DA656}" destId="{2FCB40E2-6BF0-4AFE-AD87-941D8FF15091}" srcOrd="14" destOrd="0" presId="urn:microsoft.com/office/officeart/2005/8/layout/radial4"/>
    <dgm:cxn modelId="{3D4594A0-9C67-4D3F-9FAE-B6ADF3077A74}" type="presParOf" srcId="{D69D3A2A-1FDB-4A39-8057-63D6477DA656}" destId="{D940B67E-8A4A-455A-9FC5-6DC57009950A}" srcOrd="15" destOrd="0" presId="urn:microsoft.com/office/officeart/2005/8/layout/radial4"/>
    <dgm:cxn modelId="{2E131D6D-9170-49C3-9D2C-E8F6AB75D75D}" type="presParOf" srcId="{D69D3A2A-1FDB-4A39-8057-63D6477DA656}" destId="{D9CFE648-2043-482D-A3A0-3E0CCF6DBC2B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14088-A7A0-4254-AE0B-F6B79509DBC1}">
      <dsp:nvSpPr>
        <dsp:cNvPr id="0" name=""/>
        <dsp:cNvSpPr/>
      </dsp:nvSpPr>
      <dsp:spPr>
        <a:xfrm>
          <a:off x="2924179" y="3107616"/>
          <a:ext cx="1703784" cy="170378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RCCO</a:t>
          </a:r>
          <a:endParaRPr lang="en-US" sz="2800" b="1" kern="1200" dirty="0"/>
        </a:p>
      </dsp:txBody>
      <dsp:txXfrm>
        <a:off x="3173692" y="3357129"/>
        <a:ext cx="1204758" cy="1204758"/>
      </dsp:txXfrm>
    </dsp:sp>
    <dsp:sp modelId="{1A518047-C4F7-4870-BE55-03A7167EDA02}">
      <dsp:nvSpPr>
        <dsp:cNvPr id="0" name=""/>
        <dsp:cNvSpPr/>
      </dsp:nvSpPr>
      <dsp:spPr>
        <a:xfrm rot="10800000">
          <a:off x="1391193" y="3716719"/>
          <a:ext cx="1477341" cy="485578"/>
        </a:xfrm>
        <a:prstGeom prst="left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60928-2FC9-4F89-A47D-7B194CFDBF42}">
      <dsp:nvSpPr>
        <dsp:cNvPr id="0" name=""/>
        <dsp:cNvSpPr/>
      </dsp:nvSpPr>
      <dsp:spPr>
        <a:xfrm>
          <a:off x="-67127" y="3482448"/>
          <a:ext cx="1192649" cy="9541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SEPs</a:t>
          </a:r>
          <a:endParaRPr lang="en-US" sz="2400" b="1" kern="1200" dirty="0"/>
        </a:p>
      </dsp:txBody>
      <dsp:txXfrm>
        <a:off x="-39182" y="3510393"/>
        <a:ext cx="1136759" cy="898229"/>
      </dsp:txXfrm>
    </dsp:sp>
    <dsp:sp modelId="{63F76259-56DC-4BA9-96A6-E19FE54347DF}">
      <dsp:nvSpPr>
        <dsp:cNvPr id="0" name=""/>
        <dsp:cNvSpPr/>
      </dsp:nvSpPr>
      <dsp:spPr>
        <a:xfrm rot="12342857">
          <a:off x="1538111" y="2941621"/>
          <a:ext cx="1477341" cy="485578"/>
        </a:xfrm>
        <a:prstGeom prst="leftRightArrow">
          <a:avLst/>
        </a:prstGeom>
        <a:solidFill>
          <a:schemeClr val="accent5">
            <a:hueOff val="-39647"/>
            <a:satOff val="-3790"/>
            <a:lumOff val="-38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EBFB8-3C6C-4B43-85F2-01F9011D8A4A}">
      <dsp:nvSpPr>
        <dsp:cNvPr id="0" name=""/>
        <dsp:cNvSpPr/>
      </dsp:nvSpPr>
      <dsp:spPr>
        <a:xfrm>
          <a:off x="254414" y="2073682"/>
          <a:ext cx="1192649" cy="954119"/>
        </a:xfrm>
        <a:prstGeom prst="roundRect">
          <a:avLst>
            <a:gd name="adj" fmla="val 10000"/>
          </a:avLst>
        </a:prstGeom>
        <a:solidFill>
          <a:schemeClr val="accent5">
            <a:hueOff val="-39647"/>
            <a:satOff val="-3790"/>
            <a:lumOff val="-38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CCBs</a:t>
          </a:r>
          <a:endParaRPr lang="en-US" sz="2400" b="1" kern="1200" dirty="0"/>
        </a:p>
      </dsp:txBody>
      <dsp:txXfrm>
        <a:off x="282359" y="2101627"/>
        <a:ext cx="1136759" cy="898229"/>
      </dsp:txXfrm>
    </dsp:sp>
    <dsp:sp modelId="{C01AE2B4-B51F-4690-876E-80D062A6192A}">
      <dsp:nvSpPr>
        <dsp:cNvPr id="0" name=""/>
        <dsp:cNvSpPr/>
      </dsp:nvSpPr>
      <dsp:spPr>
        <a:xfrm rot="13695958">
          <a:off x="1786113" y="2385232"/>
          <a:ext cx="1493304" cy="485578"/>
        </a:xfrm>
        <a:prstGeom prst="leftRightArrow">
          <a:avLst/>
        </a:prstGeom>
        <a:solidFill>
          <a:schemeClr val="accent5">
            <a:hueOff val="-79294"/>
            <a:satOff val="-7579"/>
            <a:lumOff val="-76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87D751-1194-41E9-BFA8-FCC9ED7AA3CB}">
      <dsp:nvSpPr>
        <dsp:cNvPr id="0" name=""/>
        <dsp:cNvSpPr/>
      </dsp:nvSpPr>
      <dsp:spPr>
        <a:xfrm>
          <a:off x="798280" y="1040180"/>
          <a:ext cx="1598412" cy="954119"/>
        </a:xfrm>
        <a:prstGeom prst="roundRect">
          <a:avLst>
            <a:gd name="adj" fmla="val 10000"/>
          </a:avLst>
        </a:prstGeom>
        <a:solidFill>
          <a:schemeClr val="accent5">
            <a:hueOff val="-79294"/>
            <a:satOff val="-7579"/>
            <a:lumOff val="-76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Home Health</a:t>
          </a:r>
          <a:endParaRPr lang="en-US" sz="2400" b="1" kern="1200" dirty="0"/>
        </a:p>
      </dsp:txBody>
      <dsp:txXfrm>
        <a:off x="826225" y="1068125"/>
        <a:ext cx="1542522" cy="898229"/>
      </dsp:txXfrm>
    </dsp:sp>
    <dsp:sp modelId="{90E54372-8975-49E4-A105-0CCA10B1B818}">
      <dsp:nvSpPr>
        <dsp:cNvPr id="0" name=""/>
        <dsp:cNvSpPr/>
      </dsp:nvSpPr>
      <dsp:spPr>
        <a:xfrm rot="15428571">
          <a:off x="2566714" y="1913908"/>
          <a:ext cx="1477341" cy="485578"/>
        </a:xfrm>
        <a:prstGeom prst="leftRightArrow">
          <a:avLst/>
        </a:prstGeom>
        <a:solidFill>
          <a:schemeClr val="accent5">
            <a:hueOff val="-118940"/>
            <a:satOff val="-11369"/>
            <a:lumOff val="-114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0048D-79DF-467C-BA5E-BEB3AE0AEDA6}">
      <dsp:nvSpPr>
        <dsp:cNvPr id="0" name=""/>
        <dsp:cNvSpPr/>
      </dsp:nvSpPr>
      <dsp:spPr>
        <a:xfrm>
          <a:off x="2337060" y="373077"/>
          <a:ext cx="1433027" cy="841924"/>
        </a:xfrm>
        <a:prstGeom prst="roundRect">
          <a:avLst>
            <a:gd name="adj" fmla="val 10000"/>
          </a:avLst>
        </a:prstGeom>
        <a:solidFill>
          <a:schemeClr val="accent5">
            <a:hueOff val="-118940"/>
            <a:satOff val="-11369"/>
            <a:lumOff val="-114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Hospitals</a:t>
          </a:r>
          <a:endParaRPr lang="en-US" sz="2000" b="1" kern="1200" dirty="0"/>
        </a:p>
      </dsp:txBody>
      <dsp:txXfrm>
        <a:off x="2361719" y="397736"/>
        <a:ext cx="1383709" cy="792606"/>
      </dsp:txXfrm>
    </dsp:sp>
    <dsp:sp modelId="{1BE0EF5C-345C-4942-BDC4-ACC67327E449}">
      <dsp:nvSpPr>
        <dsp:cNvPr id="0" name=""/>
        <dsp:cNvSpPr/>
      </dsp:nvSpPr>
      <dsp:spPr>
        <a:xfrm rot="16971429">
          <a:off x="3320485" y="1913913"/>
          <a:ext cx="1477341" cy="485578"/>
        </a:xfrm>
        <a:prstGeom prst="leftRightArrow">
          <a:avLst/>
        </a:prstGeom>
        <a:solidFill>
          <a:schemeClr val="accent5">
            <a:hueOff val="-158587"/>
            <a:satOff val="-15158"/>
            <a:lumOff val="-152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B8F39-E371-4ECC-A3A0-AB4564CFFDEC}">
      <dsp:nvSpPr>
        <dsp:cNvPr id="0" name=""/>
        <dsp:cNvSpPr/>
      </dsp:nvSpPr>
      <dsp:spPr>
        <a:xfrm>
          <a:off x="3902244" y="316980"/>
          <a:ext cx="1192649" cy="954119"/>
        </a:xfrm>
        <a:prstGeom prst="roundRect">
          <a:avLst>
            <a:gd name="adj" fmla="val 10000"/>
          </a:avLst>
        </a:prstGeom>
        <a:solidFill>
          <a:schemeClr val="accent5">
            <a:hueOff val="-158587"/>
            <a:satOff val="-15158"/>
            <a:lumOff val="-152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SNFs</a:t>
          </a:r>
          <a:endParaRPr lang="en-US" sz="2400" b="1" kern="1200" dirty="0"/>
        </a:p>
      </dsp:txBody>
      <dsp:txXfrm>
        <a:off x="3930189" y="344925"/>
        <a:ext cx="1136759" cy="898229"/>
      </dsp:txXfrm>
    </dsp:sp>
    <dsp:sp modelId="{A7B6670D-1598-495A-AB94-FE3913BC7B2A}">
      <dsp:nvSpPr>
        <dsp:cNvPr id="0" name=""/>
        <dsp:cNvSpPr/>
      </dsp:nvSpPr>
      <dsp:spPr>
        <a:xfrm rot="18805184">
          <a:off x="4076381" y="2238534"/>
          <a:ext cx="1613333" cy="485578"/>
        </a:xfrm>
        <a:prstGeom prst="leftRightArrow">
          <a:avLst/>
        </a:prstGeom>
        <a:solidFill>
          <a:schemeClr val="accent5">
            <a:hueOff val="-198234"/>
            <a:satOff val="-18948"/>
            <a:lumOff val="-190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7DCAC-335F-4037-9845-83CEA15101FB}">
      <dsp:nvSpPr>
        <dsp:cNvPr id="0" name=""/>
        <dsp:cNvSpPr/>
      </dsp:nvSpPr>
      <dsp:spPr>
        <a:xfrm>
          <a:off x="5217879" y="963989"/>
          <a:ext cx="1882847" cy="954119"/>
        </a:xfrm>
        <a:prstGeom prst="roundRect">
          <a:avLst>
            <a:gd name="adj" fmla="val 10000"/>
          </a:avLst>
        </a:prstGeom>
        <a:solidFill>
          <a:schemeClr val="accent5">
            <a:hueOff val="-198234"/>
            <a:satOff val="-18948"/>
            <a:lumOff val="-190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Hospice</a:t>
          </a:r>
          <a:endParaRPr lang="en-US" sz="2400" b="1" kern="1200" dirty="0"/>
        </a:p>
      </dsp:txBody>
      <dsp:txXfrm>
        <a:off x="5245824" y="991934"/>
        <a:ext cx="1826957" cy="898229"/>
      </dsp:txXfrm>
    </dsp:sp>
    <dsp:sp modelId="{A289CAC4-6694-4FAE-B3CE-A56FA4676BAB}">
      <dsp:nvSpPr>
        <dsp:cNvPr id="0" name=""/>
        <dsp:cNvSpPr/>
      </dsp:nvSpPr>
      <dsp:spPr>
        <a:xfrm rot="20057143">
          <a:off x="4550212" y="2798948"/>
          <a:ext cx="2263258" cy="48557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37881"/>
            <a:satOff val="-22737"/>
            <a:lumOff val="-228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CB40E2-6BF0-4AFE-AD87-941D8FF15091}">
      <dsp:nvSpPr>
        <dsp:cNvPr id="0" name=""/>
        <dsp:cNvSpPr/>
      </dsp:nvSpPr>
      <dsp:spPr>
        <a:xfrm>
          <a:off x="6105079" y="2073682"/>
          <a:ext cx="1192649" cy="954119"/>
        </a:xfrm>
        <a:prstGeom prst="roundRect">
          <a:avLst>
            <a:gd name="adj" fmla="val 10000"/>
          </a:avLst>
        </a:prstGeom>
        <a:solidFill>
          <a:schemeClr val="accent5">
            <a:hueOff val="-237881"/>
            <a:satOff val="-22737"/>
            <a:lumOff val="-228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BHOs</a:t>
          </a:r>
          <a:endParaRPr lang="en-US" sz="2400" b="1" kern="1200" dirty="0"/>
        </a:p>
      </dsp:txBody>
      <dsp:txXfrm>
        <a:off x="6133024" y="2101627"/>
        <a:ext cx="1136759" cy="898229"/>
      </dsp:txXfrm>
    </dsp:sp>
    <dsp:sp modelId="{D940B67E-8A4A-455A-9FC5-6DC57009950A}">
      <dsp:nvSpPr>
        <dsp:cNvPr id="0" name=""/>
        <dsp:cNvSpPr/>
      </dsp:nvSpPr>
      <dsp:spPr>
        <a:xfrm>
          <a:off x="4683631" y="3716719"/>
          <a:ext cx="1477341" cy="485578"/>
        </a:xfrm>
        <a:prstGeom prst="leftRightArrow">
          <a:avLst/>
        </a:prstGeom>
        <a:solidFill>
          <a:schemeClr val="accent5">
            <a:hueOff val="-277527"/>
            <a:satOff val="-26527"/>
            <a:lumOff val="-266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FE648-2043-482D-A3A0-3E0CCF6DBC2B}">
      <dsp:nvSpPr>
        <dsp:cNvPr id="0" name=""/>
        <dsp:cNvSpPr/>
      </dsp:nvSpPr>
      <dsp:spPr>
        <a:xfrm>
          <a:off x="6286193" y="3482448"/>
          <a:ext cx="1473506" cy="954119"/>
        </a:xfrm>
        <a:prstGeom prst="roundRect">
          <a:avLst>
            <a:gd name="adj" fmla="val 10000"/>
          </a:avLst>
        </a:prstGeom>
        <a:solidFill>
          <a:schemeClr val="accent5">
            <a:hueOff val="-277527"/>
            <a:satOff val="-26527"/>
            <a:lumOff val="-266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Disability Orgs</a:t>
          </a:r>
          <a:endParaRPr lang="en-US" sz="1800" b="1" kern="1200" dirty="0"/>
        </a:p>
      </dsp:txBody>
      <dsp:txXfrm>
        <a:off x="6314138" y="3510393"/>
        <a:ext cx="1417616" cy="898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EE9D-288C-43CF-939A-0D16DE55E662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C565A-59BD-4966-AFF0-C01EA294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2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Predates ACA, although some parts of the ACC program are enhanced</a:t>
            </a:r>
            <a:r>
              <a:rPr lang="en-US" baseline="0" dirty="0" smtClean="0"/>
              <a:t> by ACA</a:t>
            </a:r>
            <a:endParaRPr lang="en-US" dirty="0" smtClean="0"/>
          </a:p>
          <a:p>
            <a:r>
              <a:rPr lang="en-US" dirty="0" smtClean="0"/>
              <a:t>Purpose</a:t>
            </a:r>
            <a:r>
              <a:rPr lang="en-US" baseline="0" dirty="0" smtClean="0"/>
              <a:t> to meet the Triple Aim-quality, health outcomes,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C565A-59BD-4966-AFF0-C01EA2940A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2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550,000 members statewide– about half of all Medicaid clients. </a:t>
            </a:r>
          </a:p>
          <a:p>
            <a:r>
              <a:rPr lang="en-US" dirty="0" smtClean="0"/>
              <a:t>This is the vehicle of the Medicaid delivery going forward</a:t>
            </a:r>
          </a:p>
          <a:p>
            <a:r>
              <a:rPr lang="en-US" dirty="0" err="1" smtClean="0"/>
              <a:t>mFFS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Role</a:t>
            </a:r>
            <a:r>
              <a:rPr lang="en-US" baseline="0" dirty="0" smtClean="0"/>
              <a:t> of data, role of PCMPs, role of RCCO– and patient at the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C565A-59BD-4966-AFF0-C01EA2940A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8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divided and what‘s different about each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C565A-59BD-4966-AFF0-C01EA2940A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</a:t>
            </a:r>
            <a:r>
              <a:rPr lang="en-US" baseline="0" dirty="0" smtClean="0"/>
              <a:t> those of you who attended a previous webinar, some of this information will be familiar… </a:t>
            </a:r>
          </a:p>
          <a:p>
            <a:endParaRPr lang="en-US" dirty="0"/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/>
              <a:t>Nationwide, around 10 million people rely on Medicare and Medicaid for most all their healthcare needs. 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/>
              <a:t>A large majority of these individuals have received their care from a fragmented fee-for-service delivery system.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/>
              <a:t>To address the problems associated with fee-for-service delivery systems, and to coordinate the two largest payers of healthcare in the united states:</a:t>
            </a:r>
          </a:p>
          <a:p>
            <a:pPr marL="167970" indent="-167970">
              <a:buFont typeface="Arial" panose="020B0604020202020204" pitchFamily="34" charset="0"/>
              <a:buChar char="•"/>
            </a:pPr>
            <a:r>
              <a:rPr lang="en-US" dirty="0"/>
              <a:t>The Affordable Care Act authorized the Federal DHS to support state-led programs (demonstrations) to integrate care for people who receive both Medicare and Medicaid benefits. </a:t>
            </a:r>
          </a:p>
          <a:p>
            <a:endParaRPr lang="en-US" dirty="0"/>
          </a:p>
          <a:p>
            <a:r>
              <a:rPr lang="en-US" dirty="0"/>
              <a:t>Co is One of only 12 states participating, only 2</a:t>
            </a:r>
            <a:r>
              <a:rPr lang="en-US" baseline="30000" dirty="0"/>
              <a:t>nd</a:t>
            </a:r>
            <a:r>
              <a:rPr lang="en-US" dirty="0"/>
              <a:t> FFS state with largest FFS population </a:t>
            </a:r>
          </a:p>
          <a:p>
            <a:r>
              <a:rPr lang="en-US" dirty="0"/>
              <a:t>~ 50,000 clients will be enrolled across the state over a period of 7 months, beginning September 1</a:t>
            </a:r>
            <a:r>
              <a:rPr lang="en-US" baseline="30000" dirty="0"/>
              <a:t>st</a:t>
            </a:r>
            <a:endParaRPr lang="en-US" dirty="0"/>
          </a:p>
          <a:p>
            <a:pPr marL="615888" lvl="1" indent="-167970">
              <a:buFont typeface="Arial" panose="020B0604020202020204" pitchFamily="34" charset="0"/>
              <a:buChar char="•"/>
            </a:pPr>
            <a:r>
              <a:rPr lang="en-US" dirty="0"/>
              <a:t>7,500 clients per month, passively enrolled based on RCCO geographic area and existing beneficiary-provider relationships</a:t>
            </a:r>
          </a:p>
          <a:p>
            <a:pPr marL="615888" lvl="1" indent="-167970">
              <a:buFont typeface="Arial" panose="020B0604020202020204" pitchFamily="34" charset="0"/>
              <a:buChar char="•"/>
            </a:pPr>
            <a:r>
              <a:rPr lang="en-US" dirty="0"/>
              <a:t>Allows existing infrastructure optimization</a:t>
            </a:r>
          </a:p>
          <a:p>
            <a:pPr marL="615888" lvl="1" indent="-167970">
              <a:buFont typeface="Arial" panose="020B0604020202020204" pitchFamily="34" charset="0"/>
              <a:buChar char="•"/>
            </a:pPr>
            <a:r>
              <a:rPr lang="en-US" dirty="0"/>
              <a:t>Monthly categorization of potential enrollees in RCCO/county/delivery system/provider-type matrix</a:t>
            </a:r>
          </a:p>
          <a:p>
            <a:r>
              <a:rPr lang="en-US" dirty="0"/>
              <a:t>Intended to coordinate services across Medicare/Medicaid and achieve cost-savings for Fed/State governments through improvements in quality of care and reductions in unnecessary expenditures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73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Accountable Care Collaborative (ACC) is…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4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58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Care coordination is the backbone of Colorado’s proposal to CMS on how to improve outcomes for </a:t>
            </a:r>
            <a:r>
              <a:rPr lang="en-US" baseline="0" dirty="0" err="1" smtClean="0"/>
              <a:t>MME</a:t>
            </a:r>
            <a:r>
              <a:rPr lang="en-US" baseline="0" dirty="0" smtClean="0"/>
              <a:t> clients and help them achieve their goals.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coordinate Medicare and Medicaid services more effectively, CMS is requiring each demonstration state to develop a “care plan”.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support beneficiaries in implementing their care plan, RCCOs will offer care coordination, either thru RCCO staff or arrangements with local providers.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worked with the RCCOs to develop Colorado’s care plan, called the Service Coordination Plan (or “skip”). There was a workgroup that developed the tool; clients of the workgroup included: RCCO contract managers and care coordinators; HCPF (quality and program offices); and FBMME subcommittee review (advocates). The SCP is based off of the recommendations from the project proposal (which was created in concert with the FBMME subcommittee).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86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14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3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smtClean="0"/>
              <a:t>Protocols describe the process for identifying and working with beneficiaries, fulfilling existing</a:t>
            </a:r>
            <a:r>
              <a:rPr lang="en-US" i="0" baseline="0" dirty="0" smtClean="0"/>
              <a:t> responsibilities, and mutually agreed upon support functions and establishing regular contact and communication. </a:t>
            </a:r>
          </a:p>
          <a:p>
            <a:endParaRPr lang="en-US" i="0" dirty="0" smtClean="0"/>
          </a:p>
          <a:p>
            <a:r>
              <a:rPr lang="en-US" i="0" dirty="0" smtClean="0"/>
              <a:t>The protocols were developed in collaboration with the RCCOs. </a:t>
            </a:r>
          </a:p>
          <a:p>
            <a:endParaRPr lang="en-US" i="0" dirty="0" smtClean="0"/>
          </a:p>
          <a:p>
            <a:r>
              <a:rPr lang="en-US" i="0" dirty="0" smtClean="0"/>
              <a:t>These protocols will be emailed out to you after this webinar. You can also find them on</a:t>
            </a:r>
            <a:r>
              <a:rPr lang="en-US" i="0" baseline="0" dirty="0" smtClean="0"/>
              <a:t> our website (?). </a:t>
            </a:r>
            <a:endParaRPr lang="en-US" i="0" dirty="0" smtClean="0"/>
          </a:p>
          <a:p>
            <a:pPr defTabSz="447919">
              <a:defRPr/>
            </a:pPr>
            <a:endParaRPr lang="en-US" i="1" dirty="0" smtClean="0"/>
          </a:p>
          <a:p>
            <a:pPr defTabSz="447919">
              <a:defRPr/>
            </a:pPr>
            <a:r>
              <a:rPr lang="en-US" i="1" dirty="0" smtClean="0"/>
              <a:t>(Define Acronyms)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14BF4-21F9-9141-9F28-D940A6CB923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3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34720" y="41275"/>
            <a:ext cx="7204075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Blank 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3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524000"/>
            <a:ext cx="8077200" cy="4572000"/>
          </a:xfrm>
          <a:prstGeom prst="rect">
            <a:avLst/>
          </a:prstGeom>
        </p:spPr>
        <p:txBody>
          <a:bodyPr anchor="t"/>
          <a:lstStyle>
            <a:lvl1pPr marL="346075" indent="-346075">
              <a:buSzPct val="100000"/>
              <a:buFont typeface="Arial" pitchFamily="34" charset="0"/>
              <a:buChar char="•"/>
              <a:defRPr sz="3200" baseline="0"/>
            </a:lvl1pPr>
            <a:lvl2pPr>
              <a:buSzPct val="75000"/>
              <a:buFont typeface="Wingdings" pitchFamily="2" charset="2"/>
              <a:buChar char="Ø"/>
              <a:defRPr sz="2600">
                <a:latin typeface="+mn-lt"/>
              </a:defRPr>
            </a:lvl2pPr>
            <a:lvl3pPr>
              <a:buSzPct val="75000"/>
              <a:buFont typeface="Wingdings" pitchFamily="2" charset="2"/>
              <a:buNone/>
              <a:defRPr/>
            </a:lvl3pPr>
          </a:lstStyle>
          <a:p>
            <a:pPr lvl="0"/>
            <a:r>
              <a:rPr lang="en-US" dirty="0" smtClean="0"/>
              <a:t>Use bullets sparingly</a:t>
            </a:r>
          </a:p>
          <a:p>
            <a:pPr lvl="1"/>
            <a:r>
              <a:rPr lang="en-US" dirty="0" smtClean="0"/>
              <a:t>3 – 5 maximum</a:t>
            </a:r>
          </a:p>
          <a:p>
            <a:pPr lvl="0"/>
            <a:r>
              <a:rPr lang="en-US" dirty="0" smtClean="0"/>
              <a:t>Only represent key ideas</a:t>
            </a:r>
          </a:p>
          <a:p>
            <a:pPr lvl="0"/>
            <a:r>
              <a:rPr lang="en-US" dirty="0" smtClean="0"/>
              <a:t>Examine font size</a:t>
            </a:r>
          </a:p>
          <a:p>
            <a:pPr lvl="1"/>
            <a:r>
              <a:rPr lang="en-US" dirty="0" smtClean="0"/>
              <a:t>Not below 20</a:t>
            </a:r>
          </a:p>
          <a:p>
            <a:pPr lvl="0"/>
            <a:r>
              <a:rPr lang="en-US" dirty="0" smtClean="0"/>
              <a:t>Add relevant image(s) or other media</a:t>
            </a:r>
          </a:p>
          <a:p>
            <a:pPr lvl="0"/>
            <a:r>
              <a:rPr lang="en-US" dirty="0" smtClean="0"/>
              <a:t>See Strategic &amp; Tactical Themes for more ideas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34720" y="41275"/>
            <a:ext cx="7204075" cy="1309688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baseline="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What’s In It For the Audience?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81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81658B-E254-4B34-A879-A6737107B407}" type="datetimeFigureOut">
              <a:rPr lang="en-US" smtClean="0"/>
              <a:t>6/12/2015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D596BD-246A-44D4-88CD-4EEB2DBFD7E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Lora.Roberts@valueoptions.com" TargetMode="External"/><Relationship Id="rId2" Type="http://schemas.openxmlformats.org/officeDocument/2006/relationships/hyperlink" Target="mailto:Jenny.Nate@rmhpcommunity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elley@ppchp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Working together to improve health of shared clients: RCCOs, CCBs and care coordination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 Alliance June Summit</a:t>
            </a:r>
          </a:p>
          <a:p>
            <a:r>
              <a:rPr lang="en-US" dirty="0" smtClean="0"/>
              <a:t>June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98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3147" y="1214203"/>
            <a:ext cx="8723053" cy="48817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4">
                    <a:lumMod val="75000"/>
                  </a:schemeClr>
                </a:solidFill>
              </a:rPr>
              <a:t>Centers for Medicare and Medicaid Services (CMS) requires: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“Plan of care” for each enrollee</a:t>
            </a:r>
          </a:p>
          <a:p>
            <a:pPr marL="1139825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Colorado’s plan of care is Service Coordination Plan (SCP)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Enrollees determined “high risk” to have SCP completed within 90 days</a:t>
            </a:r>
          </a:p>
          <a:p>
            <a:pPr marL="1139825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ll other enrollees 120 days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SCPs must be updated every six months or as needed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 ensure client is on track and achieving health care goals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Process for Provider Communication and Collaboration to complete SCP =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Provider Protocols</a:t>
            </a:r>
          </a:p>
          <a:p>
            <a:pPr lvl="1"/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43147" y="41275"/>
            <a:ext cx="8657706" cy="1309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None/>
              <a:defRPr sz="4000" b="1" baseline="0"/>
            </a:lvl1pPr>
            <a:lvl2pPr marL="742950" indent="-285750">
              <a:spcBef>
                <a:spcPct val="20000"/>
              </a:spcBef>
              <a:buFont typeface="Arial" pitchFamily="34" charset="0"/>
              <a:buNone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None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None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None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sz="3000" b="0" dirty="0" smtClean="0"/>
              <a:t>Care Coordination Requirements</a:t>
            </a:r>
            <a:endParaRPr lang="en-US" sz="3000" b="0" dirty="0"/>
          </a:p>
        </p:txBody>
      </p:sp>
    </p:spTree>
    <p:extLst>
      <p:ext uri="{BB962C8B-B14F-4D97-AF65-F5344CB8AC3E}">
        <p14:creationId xmlns:p14="http://schemas.microsoft.com/office/powerpoint/2010/main" val="10807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656330"/>
            <a:ext cx="2506350" cy="2506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"/>
          <a:stretch/>
        </p:blipFill>
        <p:spPr>
          <a:xfrm>
            <a:off x="458102" y="1467819"/>
            <a:ext cx="3949073" cy="3980740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533175" y="1382915"/>
            <a:ext cx="4337407" cy="3779765"/>
          </a:xfrm>
          <a:prstGeom prst="roundRect">
            <a:avLst>
              <a:gd name="adj" fmla="val 5284"/>
            </a:avLst>
          </a:prstGeom>
          <a:solidFill>
            <a:srgbClr val="FFFFFF">
              <a:alpha val="89804"/>
            </a:srgbClr>
          </a:solidFill>
          <a:ln w="28575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/>
          <a:lstStyle>
            <a:lvl1pPr marL="0" marR="0" indent="0" algn="ctr" defTabSz="8205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1" i="1" kern="1200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234950" algn="l">
              <a:buFont typeface="Arial" panose="020B0604020202020204" pitchFamily="34" charset="0"/>
              <a:buChar char="•"/>
            </a:pPr>
            <a:r>
              <a:rPr lang="en-US" sz="1800" b="0" i="0" dirty="0"/>
              <a:t>Promotes </a:t>
            </a:r>
            <a:r>
              <a:rPr lang="en-US" sz="1800" i="0" dirty="0"/>
              <a:t>proactive, person-centered, strength-based coordination of services </a:t>
            </a:r>
            <a:r>
              <a:rPr lang="en-US" sz="1800" i="0" dirty="0" smtClean="0"/>
              <a:t>and </a:t>
            </a:r>
            <a:r>
              <a:rPr lang="en-US" sz="1800" i="0" dirty="0"/>
              <a:t>supports</a:t>
            </a:r>
            <a:r>
              <a:rPr lang="en-US" sz="1800" b="0" i="0" dirty="0"/>
              <a:t>, including:</a:t>
            </a:r>
          </a:p>
          <a:p>
            <a:pPr marL="574675" lvl="1" indent="-234950">
              <a:buSzPct val="75000"/>
              <a:buFont typeface="Wingdings" panose="05000000000000000000" pitchFamily="2" charset="2"/>
              <a:buChar char="Ø"/>
            </a:pPr>
            <a:r>
              <a:rPr lang="en-US" sz="1800" dirty="0" smtClean="0"/>
              <a:t>Coordinating physical</a:t>
            </a:r>
            <a:r>
              <a:rPr lang="en-US" sz="1800" dirty="0"/>
              <a:t>, behavioral and social health needs for </a:t>
            </a:r>
            <a:r>
              <a:rPr lang="en-US" sz="1800" dirty="0" smtClean="0"/>
              <a:t>clients </a:t>
            </a:r>
            <a:r>
              <a:rPr lang="en-US" sz="1800" dirty="0"/>
              <a:t>w/complex conditions</a:t>
            </a:r>
          </a:p>
          <a:p>
            <a:pPr marL="574675" lvl="1" indent="-234950">
              <a:buSzPct val="75000"/>
              <a:buFont typeface="Wingdings" panose="05000000000000000000" pitchFamily="2" charset="2"/>
              <a:buChar char="Ø"/>
            </a:pPr>
            <a:r>
              <a:rPr lang="en-US" sz="1800" b="0" i="0" dirty="0"/>
              <a:t>System-level oversight </a:t>
            </a:r>
            <a:r>
              <a:rPr lang="en-US" sz="1800" b="0" i="0" dirty="0" smtClean="0"/>
              <a:t>and </a:t>
            </a:r>
            <a:r>
              <a:rPr lang="en-US" sz="1800" b="0" i="0" dirty="0"/>
              <a:t>support for </a:t>
            </a:r>
            <a:r>
              <a:rPr lang="en-US" sz="1800" b="0" i="0" dirty="0" smtClean="0"/>
              <a:t>people </a:t>
            </a:r>
            <a:r>
              <a:rPr lang="en-US" sz="1800" b="0" i="0" dirty="0"/>
              <a:t>w/multiple case managers</a:t>
            </a:r>
          </a:p>
          <a:p>
            <a:pPr marL="574675" lvl="1" indent="-234950">
              <a:buSzPct val="75000"/>
              <a:buFont typeface="Wingdings" panose="05000000000000000000" pitchFamily="2" charset="2"/>
              <a:buChar char="Ø"/>
            </a:pPr>
            <a:r>
              <a:rPr lang="en-US" sz="1800" dirty="0"/>
              <a:t>Promoting patient </a:t>
            </a:r>
            <a:r>
              <a:rPr lang="en-US" sz="1800" dirty="0" smtClean="0"/>
              <a:t>activation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57200" y="41275"/>
            <a:ext cx="7848600" cy="1309688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None/>
              <a:defRPr sz="4000" b="1" baseline="0"/>
            </a:lvl1pPr>
            <a:lvl2pPr marL="742950" indent="-285750">
              <a:spcBef>
                <a:spcPct val="20000"/>
              </a:spcBef>
              <a:buFont typeface="Arial" pitchFamily="34" charset="0"/>
              <a:buNone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None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None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None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sz="3000" b="0" dirty="0"/>
              <a:t>Service Coordination </a:t>
            </a:r>
            <a:r>
              <a:rPr lang="en-US" sz="3000" b="0" dirty="0" smtClean="0"/>
              <a:t>Plan</a:t>
            </a:r>
            <a:endParaRPr lang="en-US" sz="3000" b="0" dirty="0"/>
          </a:p>
        </p:txBody>
      </p:sp>
    </p:spTree>
    <p:extLst>
      <p:ext uri="{BB962C8B-B14F-4D97-AF65-F5344CB8AC3E}">
        <p14:creationId xmlns:p14="http://schemas.microsoft.com/office/powerpoint/2010/main" val="1331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57200" y="41275"/>
            <a:ext cx="7924800" cy="1025525"/>
          </a:xfrm>
          <a:prstGeom prst="rect">
            <a:avLst/>
          </a:prstGeom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itchFamily="34" charset="0"/>
              <a:buNone/>
              <a:defRPr sz="4000" b="1" baseline="0"/>
            </a:lvl1pPr>
            <a:lvl2pPr marL="742950" indent="-285750">
              <a:spcBef>
                <a:spcPct val="20000"/>
              </a:spcBef>
              <a:buFont typeface="Arial" pitchFamily="34" charset="0"/>
              <a:buNone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None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None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None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sz="3000" b="0" dirty="0"/>
              <a:t>Protocol Network</a:t>
            </a:r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660030434"/>
              </p:ext>
            </p:extLst>
          </p:nvPr>
        </p:nvGraphicFramePr>
        <p:xfrm>
          <a:off x="725714" y="1169610"/>
          <a:ext cx="7692572" cy="5128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6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 1: Rocky Mountain Health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58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Care Teams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Locally employed, live within the counties served</a:t>
            </a:r>
          </a:p>
          <a:p>
            <a:r>
              <a:rPr lang="en-US" dirty="0" smtClean="0"/>
              <a:t>Integrated physical and behavioral health</a:t>
            </a:r>
          </a:p>
          <a:p>
            <a:r>
              <a:rPr lang="en-US" dirty="0" smtClean="0"/>
              <a:t>Multidisciplinary teams</a:t>
            </a:r>
          </a:p>
          <a:p>
            <a:r>
              <a:rPr lang="en-US" dirty="0" smtClean="0"/>
              <a:t>Provide support to PCMPs</a:t>
            </a:r>
          </a:p>
          <a:p>
            <a:r>
              <a:rPr lang="en-US" dirty="0" smtClean="0"/>
              <a:t>Provide ancillary support to others working with our Members</a:t>
            </a:r>
          </a:p>
          <a:p>
            <a:r>
              <a:rPr lang="en-US" dirty="0" smtClean="0"/>
              <a:t>Coordinating the coordination</a:t>
            </a:r>
          </a:p>
          <a:p>
            <a:r>
              <a:rPr lang="en-US" dirty="0" smtClean="0"/>
              <a:t>Provide clinical/medical support, address psych-social needs, connect community resources, Medicaid navigation, conduct home visits, help with referrals, get Members from point A to B.</a:t>
            </a:r>
          </a:p>
        </p:txBody>
      </p:sp>
    </p:spTree>
    <p:extLst>
      <p:ext uri="{BB962C8B-B14F-4D97-AF65-F5344CB8AC3E}">
        <p14:creationId xmlns:p14="http://schemas.microsoft.com/office/powerpoint/2010/main" val="4162910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62"/>
            <a:ext cx="7467600" cy="579438"/>
          </a:xfrm>
        </p:spPr>
        <p:txBody>
          <a:bodyPr/>
          <a:lstStyle/>
          <a:p>
            <a:r>
              <a:rPr lang="en-US" dirty="0" smtClean="0"/>
              <a:t>Community Care Teams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45719878"/>
              </p:ext>
            </p:extLst>
          </p:nvPr>
        </p:nvGraphicFramePr>
        <p:xfrm>
          <a:off x="457200" y="990600"/>
          <a:ext cx="8001000" cy="479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90800"/>
                <a:gridCol w="2895600"/>
              </a:tblGrid>
              <a:tr h="49276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Served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Led 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Partners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r>
                        <a:rPr lang="en-US" dirty="0" smtClean="0"/>
                        <a:t>Fort</a:t>
                      </a:r>
                      <a:r>
                        <a:rPr lang="en-US" baseline="0" dirty="0" smtClean="0"/>
                        <a:t> Collins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Poudre Valley Health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Touchstone, Health</a:t>
                      </a:r>
                      <a:r>
                        <a:rPr lang="en-US" baseline="0" dirty="0" smtClean="0"/>
                        <a:t> District of </a:t>
                      </a:r>
                      <a:r>
                        <a:rPr lang="en-US" baseline="0" dirty="0" err="1" smtClean="0"/>
                        <a:t>NoLaCo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r>
                        <a:rPr lang="en-US" dirty="0" smtClean="0"/>
                        <a:t>Loveland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Sunrise </a:t>
                      </a:r>
                      <a:r>
                        <a:rPr lang="en-US" dirty="0" err="1" smtClean="0"/>
                        <a:t>Comm</a:t>
                      </a:r>
                      <a:r>
                        <a:rPr lang="en-US" baseline="0" dirty="0" smtClean="0"/>
                        <a:t> Clinic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North CO Health</a:t>
                      </a:r>
                      <a:r>
                        <a:rPr lang="en-US" baseline="0" dirty="0" smtClean="0"/>
                        <a:t> District, Touchstone,  Banner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r>
                        <a:rPr lang="en-US" dirty="0" smtClean="0"/>
                        <a:t>Routt, Moffat, Grand, Jackson, Rio Blanco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NW</a:t>
                      </a:r>
                      <a:r>
                        <a:rPr lang="en-US" baseline="0" dirty="0" smtClean="0"/>
                        <a:t> CO </a:t>
                      </a:r>
                      <a:r>
                        <a:rPr lang="en-US" baseline="0" dirty="0" err="1" smtClean="0"/>
                        <a:t>Comm</a:t>
                      </a:r>
                      <a:r>
                        <a:rPr lang="en-US" baseline="0" dirty="0" smtClean="0"/>
                        <a:t> Health Partnership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NWCOVNA,</a:t>
                      </a:r>
                      <a:r>
                        <a:rPr lang="en-US" baseline="0" dirty="0" smtClean="0"/>
                        <a:t> Mind Springs, Grand </a:t>
                      </a:r>
                      <a:r>
                        <a:rPr lang="en-US" baseline="0" dirty="0" err="1" smtClean="0"/>
                        <a:t>Cty</a:t>
                      </a:r>
                      <a:r>
                        <a:rPr lang="en-US" baseline="0" dirty="0" smtClean="0"/>
                        <a:t> Rural Health Network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r>
                        <a:rPr lang="en-US" dirty="0" smtClean="0"/>
                        <a:t>Eagle, Garfield,</a:t>
                      </a:r>
                      <a:r>
                        <a:rPr lang="en-US" baseline="0" dirty="0" smtClean="0"/>
                        <a:t> Pitkin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Mountain Family Health Centers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MFHC, Mind Springs,  WMRHA</a:t>
                      </a:r>
                      <a:endParaRPr lang="en-US" dirty="0"/>
                    </a:p>
                  </a:txBody>
                  <a:tcPr/>
                </a:tc>
              </a:tr>
              <a:tr h="492760">
                <a:tc>
                  <a:txBody>
                    <a:bodyPr/>
                    <a:lstStyle/>
                    <a:p>
                      <a:r>
                        <a:rPr lang="en-US" dirty="0" smtClean="0"/>
                        <a:t>La Plata, Archuleta, San Juan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San</a:t>
                      </a:r>
                      <a:r>
                        <a:rPr lang="en-US" baseline="0" dirty="0" smtClean="0"/>
                        <a:t> Juan Basin Health </a:t>
                      </a:r>
                      <a:r>
                        <a:rPr lang="en-US" baseline="0" dirty="0" err="1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Axis Health</a:t>
                      </a:r>
                      <a:r>
                        <a:rPr lang="en-US" baseline="0" dirty="0" smtClean="0"/>
                        <a:t> Systems, Mercy, SWAHEC, CO </a:t>
                      </a:r>
                      <a:r>
                        <a:rPr lang="en-US" baseline="0" dirty="0" err="1" smtClean="0"/>
                        <a:t>Ctr</a:t>
                      </a:r>
                      <a:r>
                        <a:rPr lang="en-US" baseline="0" dirty="0" smtClean="0"/>
                        <a:t> for Excellence in Care Coordination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675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Coordination-Expansion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Medicaid Expansion-RCCO 1 membership doubled in six months</a:t>
            </a:r>
          </a:p>
          <a:p>
            <a:r>
              <a:rPr lang="en-US" dirty="0" smtClean="0"/>
              <a:t>RMHP hired and trained additional care coordination staff to serve as extension of community care teams. </a:t>
            </a:r>
            <a:endParaRPr lang="en-US" dirty="0"/>
          </a:p>
          <a:p>
            <a:pPr lvl="1"/>
            <a:r>
              <a:rPr lang="en-US" dirty="0" smtClean="0"/>
              <a:t>Greater Larimer County</a:t>
            </a:r>
          </a:p>
          <a:p>
            <a:pPr lvl="1"/>
            <a:r>
              <a:rPr lang="en-US" dirty="0" smtClean="0"/>
              <a:t>Montezuma, Dolores, Ouray,  Hinsdale, San Miguel</a:t>
            </a:r>
          </a:p>
          <a:p>
            <a:pPr lvl="1"/>
            <a:r>
              <a:rPr lang="en-US" dirty="0" smtClean="0"/>
              <a:t>Summit, Garfield, Pitkin, Eagle</a:t>
            </a:r>
          </a:p>
          <a:p>
            <a:pPr lvl="1"/>
            <a:r>
              <a:rPr lang="en-US" dirty="0" smtClean="0"/>
              <a:t>Mesa, Montrose, Delta, Gunnison</a:t>
            </a:r>
          </a:p>
          <a:p>
            <a:r>
              <a:rPr lang="en-US" smtClean="0"/>
              <a:t>RMHP staff live </a:t>
            </a:r>
            <a:r>
              <a:rPr lang="en-US" dirty="0" smtClean="0"/>
              <a:t>in the regions they serve and provide in-person CC support.</a:t>
            </a:r>
          </a:p>
          <a:p>
            <a:r>
              <a:rPr lang="en-US" dirty="0" smtClean="0"/>
              <a:t>Clients with low levels of need are supported by RMHP Care Management </a:t>
            </a:r>
            <a:r>
              <a:rPr lang="en-US" dirty="0"/>
              <a:t>telephonic </a:t>
            </a:r>
            <a:r>
              <a:rPr lang="en-US" dirty="0" smtClean="0"/>
              <a:t>team.</a:t>
            </a:r>
          </a:p>
        </p:txBody>
      </p:sp>
    </p:spTree>
    <p:extLst>
      <p:ext uri="{BB962C8B-B14F-4D97-AF65-F5344CB8AC3E}">
        <p14:creationId xmlns:p14="http://schemas.microsoft.com/office/powerpoint/2010/main" val="1992317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 4: Integrated Community Health Partners (ICHP)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1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 Integrated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Our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36" y="2003820"/>
            <a:ext cx="6096528" cy="40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496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105,680 </a:t>
            </a:r>
            <a:r>
              <a:rPr lang="en-US" dirty="0"/>
              <a:t>enrollees as of </a:t>
            </a:r>
            <a:r>
              <a:rPr lang="en-US" dirty="0" smtClean="0"/>
              <a:t>May 2015</a:t>
            </a:r>
            <a:endParaRPr lang="en-US" dirty="0"/>
          </a:p>
          <a:p>
            <a:r>
              <a:rPr lang="en-US" dirty="0"/>
              <a:t>Approximately </a:t>
            </a:r>
            <a:r>
              <a:rPr lang="en-US" dirty="0" smtClean="0"/>
              <a:t>6,471 </a:t>
            </a:r>
            <a:r>
              <a:rPr lang="en-US" dirty="0"/>
              <a:t>new Medicare-Medicaid</a:t>
            </a:r>
          </a:p>
          <a:p>
            <a:pPr marL="0" indent="0">
              <a:buNone/>
            </a:pPr>
            <a:r>
              <a:rPr lang="en-US" dirty="0"/>
              <a:t>    enrollees</a:t>
            </a:r>
          </a:p>
          <a:p>
            <a:r>
              <a:rPr lang="en-US" dirty="0"/>
              <a:t>252 individual practitioners</a:t>
            </a:r>
          </a:p>
          <a:p>
            <a:r>
              <a:rPr lang="en-US" dirty="0"/>
              <a:t>95 practices</a:t>
            </a:r>
          </a:p>
          <a:p>
            <a:r>
              <a:rPr lang="en-US" dirty="0"/>
              <a:t>10 community care teams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51530599-ABF4-4497-95F9-26D2FC04901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ICHP Demographics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</a:t>
            </a:r>
            <a:r>
              <a:rPr lang="en-US" dirty="0" smtClean="0"/>
              <a:t>he Accountable care collaborative (ACC)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382000" cy="4373563"/>
          </a:xfrm>
        </p:spPr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/>
            </a:pPr>
            <a:r>
              <a:rPr lang="en-US" dirty="0"/>
              <a:t>Transforming our systems from a medical model to a </a:t>
            </a:r>
            <a:r>
              <a:rPr lang="en-US" b="1" i="1" dirty="0">
                <a:solidFill>
                  <a:schemeClr val="accent1"/>
                </a:solidFill>
              </a:rPr>
              <a:t>health model</a:t>
            </a:r>
            <a:r>
              <a:rPr lang="en-US" dirty="0"/>
              <a:t>.  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lvl="0" indent="-514350">
              <a:buFont typeface="+mj-lt"/>
              <a:buAutoNum type="arabicPeriod"/>
            </a:pPr>
            <a:r>
              <a:rPr lang="en-US" dirty="0"/>
              <a:t>Moving toward </a:t>
            </a:r>
            <a:r>
              <a:rPr lang="en-US" b="1" i="1" dirty="0">
                <a:solidFill>
                  <a:schemeClr val="accent1"/>
                </a:solidFill>
              </a:rPr>
              <a:t>person-centered, integrated and coordinated</a:t>
            </a:r>
            <a:r>
              <a:rPr lang="en-US" dirty="0"/>
              <a:t> supports and services.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/>
              <a:t>Leveraging efficiencies to provide </a:t>
            </a:r>
            <a:r>
              <a:rPr lang="en-US" b="1" i="1" dirty="0">
                <a:solidFill>
                  <a:schemeClr val="accent1"/>
                </a:solidFill>
              </a:rPr>
              <a:t>better quality care at lower costs </a:t>
            </a:r>
            <a:r>
              <a:rPr lang="en-US" dirty="0"/>
              <a:t>to more people.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14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Case management and care coordination integration among PCMP, BH </a:t>
            </a:r>
            <a:r>
              <a:rPr lang="en-US" dirty="0" smtClean="0"/>
              <a:t>and </a:t>
            </a:r>
            <a:r>
              <a:rPr lang="en-US" dirty="0"/>
              <a:t>local resources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Identification of high cost/utilization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Implementation of Tier System with Member care protocols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Use of Health Risk Assessments and algorithms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Chronic disease management programs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Patient education and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Establish policies and processes for consistent delivery of CC efforts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Reporting and tracking of process improvement efforts to enhance the on-going </a:t>
            </a:r>
            <a:r>
              <a:rPr lang="en-US" dirty="0" smtClean="0"/>
              <a:t>delivery </a:t>
            </a:r>
            <a:r>
              <a:rPr lang="en-US" dirty="0"/>
              <a:t>of care to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Practice Transformation around Care Coordination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accent6"/>
                </a:solidFill>
              </a:rPr>
              <a:t>ICHP and the Care Coordination </a:t>
            </a:r>
            <a:r>
              <a:rPr lang="en-US" sz="3200" dirty="0" smtClean="0">
                <a:solidFill>
                  <a:schemeClr val="accent6"/>
                </a:solidFill>
              </a:rPr>
              <a:t>process: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 7: Community Care of Central Colorado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16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62633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99" y="228600"/>
            <a:ext cx="208341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3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MMP Care </a:t>
            </a:r>
            <a:r>
              <a:rPr lang="en-US" dirty="0"/>
              <a:t>Coordination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6"/>
                </a:solidFill>
              </a:rPr>
              <a:t>Developmental Disabilities Health Center—PVCHC and TRE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6"/>
                </a:solidFill>
              </a:rPr>
              <a:t>SCP Completion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6"/>
                </a:solidFill>
              </a:rPr>
              <a:t>Advanced </a:t>
            </a:r>
            <a:r>
              <a:rPr lang="en-US" sz="2600" dirty="0" smtClean="0">
                <a:solidFill>
                  <a:schemeClr val="accent6"/>
                </a:solidFill>
              </a:rPr>
              <a:t>Illness Counseling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6"/>
                </a:solidFill>
              </a:rPr>
              <a:t>Recuperative </a:t>
            </a:r>
            <a:r>
              <a:rPr lang="en-US" sz="2600" dirty="0" smtClean="0">
                <a:solidFill>
                  <a:schemeClr val="accent6"/>
                </a:solidFill>
              </a:rPr>
              <a:t>Care for </a:t>
            </a:r>
            <a:r>
              <a:rPr lang="en-US" sz="2600" dirty="0" smtClean="0">
                <a:solidFill>
                  <a:schemeClr val="accent6"/>
                </a:solidFill>
              </a:rPr>
              <a:t>Homeless/At-Risk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6"/>
                </a:solidFill>
              </a:rPr>
              <a:t>The Independence Center</a:t>
            </a:r>
            <a:endParaRPr lang="en-US" sz="2600" dirty="0" smtClean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99" y="228600"/>
            <a:ext cx="208341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3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Jenny Nate</a:t>
            </a:r>
          </a:p>
          <a:p>
            <a:pPr marL="0" indent="0">
              <a:buNone/>
            </a:pPr>
            <a:r>
              <a:rPr lang="en-US" dirty="0" smtClean="0"/>
              <a:t>Rocky </a:t>
            </a:r>
            <a:r>
              <a:rPr lang="en-US" dirty="0"/>
              <a:t>Mountain Health Plans (RCCO 1)</a:t>
            </a:r>
          </a:p>
          <a:p>
            <a:pPr marL="0" indent="0">
              <a:buNone/>
            </a:pPr>
            <a:r>
              <a:rPr lang="en-US" dirty="0" smtClean="0"/>
              <a:t>720-934-4293/</a:t>
            </a:r>
            <a:r>
              <a:rPr lang="en-US" u="sng" dirty="0" smtClean="0">
                <a:hlinkClick r:id="rId2"/>
              </a:rPr>
              <a:t>Jenny.Nate@rmhpcommunity.org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Lori Roberts </a:t>
            </a:r>
          </a:p>
          <a:p>
            <a:pPr marL="0" indent="0">
              <a:buNone/>
            </a:pPr>
            <a:r>
              <a:rPr lang="en-US" dirty="0" smtClean="0"/>
              <a:t>Integrated </a:t>
            </a:r>
            <a:r>
              <a:rPr lang="en-US" dirty="0"/>
              <a:t>Community Health Partners (RCCO 4)</a:t>
            </a:r>
          </a:p>
          <a:p>
            <a:pPr marL="0" indent="0">
              <a:buNone/>
            </a:pPr>
            <a:r>
              <a:rPr lang="en-US" dirty="0" smtClean="0"/>
              <a:t>719-244-9721</a:t>
            </a:r>
            <a:r>
              <a:rPr lang="en-US" dirty="0"/>
              <a:t>/</a:t>
            </a:r>
            <a:r>
              <a:rPr lang="en-US" u="sng" dirty="0" smtClean="0">
                <a:hlinkClick r:id="rId3"/>
              </a:rPr>
              <a:t>Lora.Roberts@valueoptions.com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Kelley Vivian</a:t>
            </a:r>
          </a:p>
          <a:p>
            <a:pPr marL="0" indent="0">
              <a:buNone/>
            </a:pPr>
            <a:r>
              <a:rPr lang="en-US" dirty="0" smtClean="0"/>
              <a:t>Community </a:t>
            </a:r>
            <a:r>
              <a:rPr lang="en-US" dirty="0"/>
              <a:t>Care of Central Colorado (RCCO 7)</a:t>
            </a:r>
          </a:p>
          <a:p>
            <a:pPr marL="0" indent="0">
              <a:buNone/>
            </a:pPr>
            <a:r>
              <a:rPr lang="en-US" dirty="0" smtClean="0"/>
              <a:t>719-632-5094</a:t>
            </a:r>
            <a:r>
              <a:rPr lang="en-US" dirty="0"/>
              <a:t>/</a:t>
            </a:r>
            <a:r>
              <a:rPr lang="en-US" u="sng" dirty="0" smtClean="0">
                <a:hlinkClick r:id="rId4"/>
              </a:rPr>
              <a:t>Kelley@ppchp.org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66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Colorado’s ACC Model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8301228" y="7017544"/>
            <a:ext cx="365760" cy="365125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3</a:t>
            </a:fld>
            <a:endParaRPr kumimoji="0"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742188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pic>
        <p:nvPicPr>
          <p:cNvPr id="6" name="Content Placeholder 6" descr="ACC flow chart.jpg"/>
          <p:cNvPicPr>
            <a:picLocks noChangeAspect="1"/>
          </p:cNvPicPr>
          <p:nvPr/>
        </p:nvPicPr>
        <p:blipFill>
          <a:blip r:embed="rId3" cstate="print"/>
          <a:srcRect l="42593"/>
          <a:stretch>
            <a:fillRect/>
          </a:stretch>
        </p:blipFill>
        <p:spPr>
          <a:xfrm>
            <a:off x="1143000" y="1066800"/>
            <a:ext cx="6320936" cy="4953000"/>
          </a:xfrm>
          <a:prstGeom prst="rect">
            <a:avLst/>
          </a:prstGeom>
        </p:spPr>
      </p:pic>
      <p:pic>
        <p:nvPicPr>
          <p:cNvPr id="7" name="Picture 6" descr="pati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3468" y="3543300"/>
            <a:ext cx="569976" cy="121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4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BDF879-A2E0-4F70-BA76-E296807BF017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70849" y="-462012"/>
            <a:ext cx="9885698" cy="7589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Geographic Regions in the ACC</a:t>
            </a:r>
            <a:endParaRPr lang="en-US" dirty="0"/>
          </a:p>
        </p:txBody>
      </p:sp>
      <p:pic>
        <p:nvPicPr>
          <p:cNvPr id="4" name="Picture 2" descr="http://www.colorado.gov/cs/Satellite?blobcol=urldata&amp;blobkey=id&amp;blobtable=MungoBlobs&amp;blobwhere=1251903707056&amp;ssbinary=tru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513" y="1600200"/>
            <a:ext cx="538097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2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ACC: Medicare-Medicaid Program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8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/>
              <a:t>Program </a:t>
            </a: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cs typeface="Arial" panose="020B0604020202020204" pitchFamily="34" charset="0"/>
              </a:rPr>
              <a:t>10 million people </a:t>
            </a:r>
            <a:r>
              <a:rPr lang="en-US" sz="2800" dirty="0" smtClean="0">
                <a:cs typeface="Arial" panose="020B0604020202020204" pitchFamily="34" charset="0"/>
              </a:rPr>
              <a:t>nationwide rely on Medicare and Medicaid</a:t>
            </a:r>
          </a:p>
          <a:p>
            <a:r>
              <a:rPr lang="en-US" sz="2800" dirty="0" smtClean="0">
                <a:cs typeface="Arial" panose="020B0604020202020204" pitchFamily="34" charset="0"/>
              </a:rPr>
              <a:t>Fragmented fee-for-service (FFS) delivery system</a:t>
            </a:r>
          </a:p>
          <a:p>
            <a:r>
              <a:rPr lang="en-US" sz="2800" dirty="0" smtClean="0">
                <a:cs typeface="Arial" panose="020B0604020202020204" pitchFamily="34" charset="0"/>
              </a:rPr>
              <a:t>Affordable Care Act authorization of state-led demonstration programs to integrate care</a:t>
            </a:r>
          </a:p>
          <a:p>
            <a:r>
              <a:rPr lang="en-US" sz="2800" dirty="0" smtClean="0">
                <a:cs typeface="Arial" panose="020B0604020202020204" pitchFamily="34" charset="0"/>
              </a:rPr>
              <a:t>Colorado is </a:t>
            </a:r>
            <a:r>
              <a:rPr lang="en-US" sz="2800" b="1" dirty="0" smtClean="0">
                <a:cs typeface="Arial" panose="020B0604020202020204" pitchFamily="34" charset="0"/>
              </a:rPr>
              <a:t>one of 15</a:t>
            </a:r>
            <a:r>
              <a:rPr lang="en-US" sz="2800" dirty="0" smtClean="0">
                <a:cs typeface="Arial" panose="020B0604020202020204" pitchFamily="34" charset="0"/>
              </a:rPr>
              <a:t> participating states</a:t>
            </a:r>
          </a:p>
          <a:p>
            <a:r>
              <a:rPr lang="en-US" sz="2800" b="1" dirty="0" smtClean="0">
                <a:cs typeface="Arial" panose="020B0604020202020204" pitchFamily="34" charset="0"/>
              </a:rPr>
              <a:t>32,000 </a:t>
            </a:r>
            <a:r>
              <a:rPr lang="en-US" sz="2800" dirty="0" smtClean="0">
                <a:cs typeface="Arial" panose="020B0604020202020204" pitchFamily="34" charset="0"/>
              </a:rPr>
              <a:t>eligible clients statewide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456900" y="41275"/>
            <a:ext cx="8657706" cy="1309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None/>
              <a:defRPr sz="4000" b="1" baseline="0"/>
            </a:lvl1pPr>
            <a:lvl2pPr marL="742950" indent="-285750">
              <a:spcBef>
                <a:spcPct val="20000"/>
              </a:spcBef>
              <a:buFont typeface="Arial" pitchFamily="34" charset="0"/>
              <a:buNone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None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None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None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93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199" y="1524000"/>
            <a:ext cx="8031707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Improve MME health outcomes</a:t>
            </a:r>
          </a:p>
          <a:p>
            <a:r>
              <a:rPr lang="en-US" sz="2800" dirty="0" smtClean="0"/>
              <a:t>Decrease unnecessary and duplicative services</a:t>
            </a:r>
          </a:p>
          <a:p>
            <a:r>
              <a:rPr lang="en-US" sz="2800" dirty="0" smtClean="0"/>
              <a:t>Promote person-centered planning</a:t>
            </a:r>
          </a:p>
          <a:p>
            <a:r>
              <a:rPr lang="en-US" sz="2800" dirty="0" smtClean="0"/>
              <a:t>Improve client experience through enhanced coordination and quality of care</a:t>
            </a:r>
            <a:endParaRPr lang="en-US" sz="2800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43147" y="41275"/>
            <a:ext cx="8657706" cy="1309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None/>
              <a:defRPr sz="4000" b="1" baseline="0"/>
            </a:lvl1pPr>
            <a:lvl2pPr marL="742950" indent="-285750">
              <a:spcBef>
                <a:spcPct val="20000"/>
              </a:spcBef>
              <a:buFont typeface="Arial" pitchFamily="34" charset="0"/>
              <a:buNone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None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None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None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sz="3000" b="0" dirty="0">
                <a:latin typeface="+mj-lt"/>
              </a:rPr>
              <a:t>ACC: Medicare-Medicaid Program Goals</a:t>
            </a:r>
          </a:p>
        </p:txBody>
      </p:sp>
    </p:spTree>
    <p:extLst>
      <p:ext uri="{BB962C8B-B14F-4D97-AF65-F5344CB8AC3E}">
        <p14:creationId xmlns:p14="http://schemas.microsoft.com/office/powerpoint/2010/main" val="16348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60657" y="2492510"/>
            <a:ext cx="4167732" cy="372999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371600" y="3921502"/>
            <a:ext cx="2561333" cy="2349125"/>
          </a:xfrm>
          <a:custGeom>
            <a:avLst/>
            <a:gdLst>
              <a:gd name="connsiteX0" fmla="*/ 0 w 2479234"/>
              <a:gd name="connsiteY0" fmla="*/ 1239617 h 2479234"/>
              <a:gd name="connsiteX1" fmla="*/ 1239617 w 2479234"/>
              <a:gd name="connsiteY1" fmla="*/ 0 h 2479234"/>
              <a:gd name="connsiteX2" fmla="*/ 2479234 w 2479234"/>
              <a:gd name="connsiteY2" fmla="*/ 1239617 h 2479234"/>
              <a:gd name="connsiteX3" fmla="*/ 1239617 w 2479234"/>
              <a:gd name="connsiteY3" fmla="*/ 2479234 h 2479234"/>
              <a:gd name="connsiteX4" fmla="*/ 0 w 2479234"/>
              <a:gd name="connsiteY4" fmla="*/ 1239617 h 2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234" h="2479234">
                <a:moveTo>
                  <a:pt x="0" y="1239617"/>
                </a:moveTo>
                <a:cubicBezTo>
                  <a:pt x="0" y="554995"/>
                  <a:pt x="554995" y="0"/>
                  <a:pt x="1239617" y="0"/>
                </a:cubicBezTo>
                <a:cubicBezTo>
                  <a:pt x="1924239" y="0"/>
                  <a:pt x="2479234" y="554995"/>
                  <a:pt x="2479234" y="1239617"/>
                </a:cubicBezTo>
                <a:cubicBezTo>
                  <a:pt x="2479234" y="1924239"/>
                  <a:pt x="1924239" y="2479234"/>
                  <a:pt x="1239617" y="2479234"/>
                </a:cubicBezTo>
                <a:cubicBezTo>
                  <a:pt x="554995" y="2479234"/>
                  <a:pt x="0" y="1924239"/>
                  <a:pt x="0" y="1239617"/>
                </a:cubicBezTo>
                <a:close/>
              </a:path>
            </a:pathLst>
          </a:custGeom>
          <a:solidFill>
            <a:srgbClr val="CBD0DE">
              <a:alpha val="89804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99516" tIns="392285" rIns="499516" bIns="392285" numCol="1" spcCol="127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Acute Care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and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Hospital services</a:t>
            </a:r>
          </a:p>
        </p:txBody>
      </p:sp>
      <p:sp>
        <p:nvSpPr>
          <p:cNvPr id="9" name="Freeform 8"/>
          <p:cNvSpPr/>
          <p:nvPr/>
        </p:nvSpPr>
        <p:spPr>
          <a:xfrm>
            <a:off x="3567196" y="3921502"/>
            <a:ext cx="2610724" cy="2349125"/>
          </a:xfrm>
          <a:custGeom>
            <a:avLst/>
            <a:gdLst>
              <a:gd name="connsiteX0" fmla="*/ 0 w 2479234"/>
              <a:gd name="connsiteY0" fmla="*/ 1239617 h 2479234"/>
              <a:gd name="connsiteX1" fmla="*/ 1239617 w 2479234"/>
              <a:gd name="connsiteY1" fmla="*/ 0 h 2479234"/>
              <a:gd name="connsiteX2" fmla="*/ 2479234 w 2479234"/>
              <a:gd name="connsiteY2" fmla="*/ 1239617 h 2479234"/>
              <a:gd name="connsiteX3" fmla="*/ 1239617 w 2479234"/>
              <a:gd name="connsiteY3" fmla="*/ 2479234 h 2479234"/>
              <a:gd name="connsiteX4" fmla="*/ 0 w 2479234"/>
              <a:gd name="connsiteY4" fmla="*/ 1239617 h 2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9234" h="2479234">
                <a:moveTo>
                  <a:pt x="0" y="1239617"/>
                </a:moveTo>
                <a:cubicBezTo>
                  <a:pt x="0" y="554995"/>
                  <a:pt x="554995" y="0"/>
                  <a:pt x="1239617" y="0"/>
                </a:cubicBezTo>
                <a:cubicBezTo>
                  <a:pt x="1924239" y="0"/>
                  <a:pt x="2479234" y="554995"/>
                  <a:pt x="2479234" y="1239617"/>
                </a:cubicBezTo>
                <a:cubicBezTo>
                  <a:pt x="2479234" y="1924239"/>
                  <a:pt x="1924239" y="2479234"/>
                  <a:pt x="1239617" y="2479234"/>
                </a:cubicBezTo>
                <a:cubicBezTo>
                  <a:pt x="554995" y="2479234"/>
                  <a:pt x="0" y="1924239"/>
                  <a:pt x="0" y="1239617"/>
                </a:cubicBezTo>
                <a:close/>
              </a:path>
            </a:pathLst>
          </a:custGeom>
          <a:solidFill>
            <a:srgbClr val="D3AC01">
              <a:alpha val="49804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99516" tIns="392285" rIns="499516" bIns="392285" numCol="1" spcCol="1270" anchor="ctr" anchorCtr="0">
            <a:noAutofit/>
          </a:bodyPr>
          <a:lstStyle/>
          <a:p>
            <a:pPr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Community-Based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Services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and Supports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4170" y="3182838"/>
            <a:ext cx="2570466" cy="203132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</a:t>
            </a:r>
            <a:r>
              <a:rPr lang="en-US" dirty="0" smtClean="0"/>
              <a:t>lients </a:t>
            </a:r>
            <a:r>
              <a:rPr lang="en-US" dirty="0"/>
              <a:t>receiving LTSS:</a:t>
            </a:r>
          </a:p>
          <a:p>
            <a:r>
              <a:rPr lang="en-US" b="0" dirty="0"/>
              <a:t>Existing Long-Term Care (</a:t>
            </a:r>
            <a:r>
              <a:rPr lang="en-US" b="0" dirty="0" smtClean="0"/>
              <a:t>LTC) </a:t>
            </a:r>
            <a:r>
              <a:rPr lang="en-US" b="0" dirty="0"/>
              <a:t>“Service Plans” </a:t>
            </a:r>
            <a:r>
              <a:rPr lang="en-US" b="0" dirty="0" smtClean="0"/>
              <a:t>and </a:t>
            </a:r>
            <a:r>
              <a:rPr lang="en-US" b="0" dirty="0"/>
              <a:t>other assessments largely inform the SCP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9595" y="2612443"/>
            <a:ext cx="2170718" cy="1446210"/>
          </a:xfrm>
          <a:prstGeom prst="rect">
            <a:avLst/>
          </a:prstGeom>
          <a:solidFill>
            <a:srgbClr val="7ABDEA">
              <a:alpha val="50196"/>
            </a:srgbClr>
          </a:solidFill>
          <a:ln>
            <a:solidFill>
              <a:srgbClr val="588A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Service Coordination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Plan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27171" y="1752540"/>
            <a:ext cx="5034705" cy="644350"/>
            <a:chOff x="1339465" y="1752540"/>
            <a:chExt cx="5034705" cy="644350"/>
          </a:xfrm>
        </p:grpSpPr>
        <p:sp>
          <p:nvSpPr>
            <p:cNvPr id="17" name="Rectangle 16"/>
            <p:cNvSpPr/>
            <p:nvPr/>
          </p:nvSpPr>
          <p:spPr>
            <a:xfrm>
              <a:off x="1355506" y="1752540"/>
              <a:ext cx="5002622" cy="6443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39465" y="1782327"/>
              <a:ext cx="5034705" cy="584775"/>
            </a:xfrm>
            <a:prstGeom prst="rect">
              <a:avLst/>
            </a:prstGeom>
            <a:noFill/>
            <a:ln>
              <a:noFill/>
              <a:prstDash val="solid"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pPr lvl="0"/>
              <a:r>
                <a:rPr lang="en-US" sz="1600" b="0" dirty="0">
                  <a:solidFill>
                    <a:srgbClr val="52514C">
                      <a:lumMod val="75000"/>
                    </a:srgbClr>
                  </a:solidFill>
                </a:rPr>
                <a:t>RC</a:t>
              </a:r>
              <a:r>
                <a:rPr lang="en-US" sz="1600" b="0" dirty="0">
                  <a:solidFill>
                    <a:srgbClr val="3E3D39"/>
                  </a:solidFill>
                </a:rPr>
                <a:t>C</a:t>
              </a:r>
              <a:r>
                <a:rPr lang="en-US" sz="1600" b="0" dirty="0">
                  <a:solidFill>
                    <a:srgbClr val="52514C">
                      <a:lumMod val="75000"/>
                    </a:srgbClr>
                  </a:solidFill>
                </a:rPr>
                <a:t>O Coordinates</a:t>
              </a:r>
              <a:r>
                <a:rPr lang="en-US" sz="1600" b="0" dirty="0">
                  <a:solidFill>
                    <a:srgbClr val="3E3D39"/>
                  </a:solidFill>
                </a:rPr>
                <a:t> </a:t>
              </a:r>
              <a:r>
                <a:rPr lang="en-US" sz="1600" u="sng" dirty="0">
                  <a:solidFill>
                    <a:srgbClr val="3E3D39"/>
                  </a:solidFill>
                </a:rPr>
                <a:t>both</a:t>
              </a:r>
              <a:r>
                <a:rPr lang="en-US" sz="1600" b="0" dirty="0">
                  <a:solidFill>
                    <a:srgbClr val="3E3D39"/>
                  </a:solidFill>
                </a:rPr>
                <a:t> </a:t>
              </a:r>
              <a:r>
                <a:rPr lang="en-US" sz="1600" b="0" dirty="0">
                  <a:solidFill>
                    <a:srgbClr val="52514C">
                      <a:lumMod val="75000"/>
                    </a:srgbClr>
                  </a:solidFill>
                </a:rPr>
                <a:t>acute and community-based services for</a:t>
              </a:r>
              <a:r>
                <a:rPr lang="en-US" sz="1600" dirty="0">
                  <a:solidFill>
                    <a:srgbClr val="3E3D39"/>
                  </a:solidFill>
                </a:rPr>
                <a:t> </a:t>
              </a:r>
              <a:r>
                <a:rPr lang="en-US" sz="1600" u="sng" dirty="0">
                  <a:solidFill>
                    <a:srgbClr val="3E3D39"/>
                  </a:solidFill>
                </a:rPr>
                <a:t>ALL</a:t>
              </a:r>
              <a:r>
                <a:rPr lang="en-US" sz="1600" dirty="0">
                  <a:solidFill>
                    <a:srgbClr val="3E3D39"/>
                  </a:solidFill>
                </a:rPr>
                <a:t> </a:t>
              </a:r>
              <a:r>
                <a:rPr lang="en-US" sz="1600" b="0" dirty="0">
                  <a:solidFill>
                    <a:srgbClr val="52514C">
                      <a:lumMod val="75000"/>
                    </a:srgbClr>
                  </a:solidFill>
                </a:rPr>
                <a:t>enrolled clients</a:t>
              </a:r>
            </a:p>
          </p:txBody>
        </p:sp>
      </p:grpSp>
      <p:sp>
        <p:nvSpPr>
          <p:cNvPr id="14" name="Text Placeholder 3"/>
          <p:cNvSpPr txBox="1">
            <a:spLocks/>
          </p:cNvSpPr>
          <p:nvPr/>
        </p:nvSpPr>
        <p:spPr>
          <a:xfrm>
            <a:off x="243147" y="41275"/>
            <a:ext cx="8657706" cy="1309688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342900" indent="-342900">
              <a:spcBef>
                <a:spcPct val="20000"/>
              </a:spcBef>
              <a:buFont typeface="Arial" pitchFamily="34" charset="0"/>
              <a:buNone/>
              <a:defRPr sz="4000" b="1" baseline="0"/>
            </a:lvl1pPr>
            <a:lvl2pPr marL="742950" indent="-285750">
              <a:spcBef>
                <a:spcPct val="20000"/>
              </a:spcBef>
              <a:buFont typeface="Arial" pitchFamily="34" charset="0"/>
              <a:buNone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None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None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None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ctr"/>
            <a:r>
              <a:rPr lang="en-US" sz="3000" b="0" dirty="0" smtClean="0"/>
              <a:t>New System for MME’s</a:t>
            </a:r>
            <a:endParaRPr lang="en-US" sz="3000" b="0" dirty="0"/>
          </a:p>
        </p:txBody>
      </p:sp>
      <p:cxnSp>
        <p:nvCxnSpPr>
          <p:cNvPr id="16" name="Elbow Connector 15"/>
          <p:cNvCxnSpPr/>
          <p:nvPr/>
        </p:nvCxnSpPr>
        <p:spPr>
          <a:xfrm>
            <a:off x="4806320" y="2892228"/>
            <a:ext cx="2743200" cy="290610"/>
          </a:xfrm>
          <a:prstGeom prst="bentConnector2">
            <a:avLst/>
          </a:prstGeom>
          <a:ln>
            <a:solidFill>
              <a:srgbClr val="588AAC"/>
            </a:solidFill>
            <a:headEnd type="triangl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flipV="1">
            <a:off x="5903600" y="4660166"/>
            <a:ext cx="1645920" cy="537728"/>
          </a:xfrm>
          <a:prstGeom prst="bentConnector2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3147" y="1031311"/>
            <a:ext cx="8367453" cy="369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ctr"/>
            <a:r>
              <a:rPr lang="en-US" b="0" dirty="0"/>
              <a:t>Coordination of Primary Care, Acute, Sub-Acute, and Specialty Care</a:t>
            </a:r>
          </a:p>
        </p:txBody>
      </p:sp>
    </p:spTree>
    <p:extLst>
      <p:ext uri="{BB962C8B-B14F-4D97-AF65-F5344CB8AC3E}">
        <p14:creationId xmlns:p14="http://schemas.microsoft.com/office/powerpoint/2010/main" val="8659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555136D0EAA429927FD901CA57989" ma:contentTypeVersion="3" ma:contentTypeDescription="Create a new document." ma:contentTypeScope="" ma:versionID="10d7880f827223d1f3b5492e0c04cb2a">
  <xsd:schema xmlns:xsd="http://www.w3.org/2001/XMLSchema" xmlns:xs="http://www.w3.org/2001/XMLSchema" xmlns:p="http://schemas.microsoft.com/office/2006/metadata/properties" xmlns:ns2="cc541f54-964c-4b93-a605-435450d3a296" targetNamespace="http://schemas.microsoft.com/office/2006/metadata/properties" ma:root="true" ma:fieldsID="537695aedcfa2b6f9adcbd438a58574f" ns2:_="">
    <xsd:import namespace="cc541f54-964c-4b93-a605-435450d3a2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41f54-964c-4b93-a605-435450d3a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A2E48A-5C3C-483C-84EB-EF7B8EA96AB5}"/>
</file>

<file path=customXml/itemProps2.xml><?xml version="1.0" encoding="utf-8"?>
<ds:datastoreItem xmlns:ds="http://schemas.openxmlformats.org/officeDocument/2006/customXml" ds:itemID="{95A8711A-30D9-4291-B9B6-46ACC10BF64B}"/>
</file>

<file path=customXml/itemProps3.xml><?xml version="1.0" encoding="utf-8"?>
<ds:datastoreItem xmlns:ds="http://schemas.openxmlformats.org/officeDocument/2006/customXml" ds:itemID="{D46B9F97-60BE-43A4-94FE-62A9D4A874D8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383</TotalTime>
  <Words>1282</Words>
  <Application>Microsoft Office PowerPoint</Application>
  <PresentationFormat>On-screen Show (4:3)</PresentationFormat>
  <Paragraphs>181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Oriel</vt:lpstr>
      <vt:lpstr>Working together to improve health of shared clients: RCCOs, CCBs and care coordination </vt:lpstr>
      <vt:lpstr>The Accountable care collaborative (ACC)</vt:lpstr>
      <vt:lpstr>Colorado’s ACC Model </vt:lpstr>
      <vt:lpstr>PowerPoint Presentation</vt:lpstr>
      <vt:lpstr>Geographic Regions in the ACC</vt:lpstr>
      <vt:lpstr>ACC: Medicare-Medicaid Program</vt:lpstr>
      <vt:lpstr>Program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Region 1: Rocky Mountain Health Plans</vt:lpstr>
      <vt:lpstr>Community Care Teams </vt:lpstr>
      <vt:lpstr>Community Care Teams</vt:lpstr>
      <vt:lpstr>Care Coordination-Expansion </vt:lpstr>
      <vt:lpstr>Region 4: Integrated Community Health Partners (ICHP)</vt:lpstr>
      <vt:lpstr>Innovative Integrated Leadership Our Board</vt:lpstr>
      <vt:lpstr>ICHP Demographics</vt:lpstr>
      <vt:lpstr>ICHP and the Care Coordination process:</vt:lpstr>
      <vt:lpstr>Region 7: Community Care of Central Colorado </vt:lpstr>
      <vt:lpstr>Demographics</vt:lpstr>
      <vt:lpstr>MMP Care Coordination Partnerships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</dc:creator>
  <cp:lastModifiedBy>Kelley Vivian</cp:lastModifiedBy>
  <cp:revision>30</cp:revision>
  <dcterms:created xsi:type="dcterms:W3CDTF">2014-01-09T01:55:39Z</dcterms:created>
  <dcterms:modified xsi:type="dcterms:W3CDTF">2015-06-12T21:23:02Z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0x010100FBE555136D0EAA429927FD901CA57989</vt:lpwstr>
  </property>
</Properties>
</file>