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50.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38.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44.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43.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42.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61.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slideLayouts/slideLayout24.xml" ContentType="application/vnd.openxmlformats-officedocument.presentationml.slideLayout+xml"/>
  <Override PartName="/ppt/notesSlides/notesSlide59.xml" ContentType="application/vnd.openxmlformats-officedocument.presentationml.notesSlide+xml"/>
  <Override PartName="/ppt/slideLayouts/slideLayout9.xml" ContentType="application/vnd.openxmlformats-officedocument.presentationml.slideLayout+xml"/>
  <Override PartName="/ppt/notesSlides/notesSlide58.xml" ContentType="application/vnd.openxmlformats-officedocument.presentationml.notesSlide+xml"/>
  <Override PartName="/ppt/slideLayouts/slideLayout10.xml" ContentType="application/vnd.openxmlformats-officedocument.presentationml.slideLayout+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slideLayouts/slideLayout11.xml" ContentType="application/vnd.openxmlformats-officedocument.presentationml.slideLayout+xml"/>
  <Override PartName="/ppt/notesSlides/notesSlide55.xml" ContentType="application/vnd.openxmlformats-officedocument.presentationml.notesSlide+xml"/>
  <Override PartName="/ppt/slideLayouts/slideLayout8.xml" ContentType="application/vnd.openxmlformats-officedocument.presentationml.slideLayout+xml"/>
  <Override PartName="/ppt/notesSlides/notesSlide60.xml" ContentType="application/vnd.openxmlformats-officedocument.presentationml.notesSlide+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notesSlides/notesSlide54.xml" ContentType="application/vnd.openxmlformats-officedocument.presentationml.notesSlide+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notesSlides/notesSlide48.xml" ContentType="application/vnd.openxmlformats-officedocument.presentationml.notesSlide+xml"/>
  <Override PartName="/ppt/slideLayouts/slideLayout20.xml" ContentType="application/vnd.openxmlformats-officedocument.presentationml.slideLayout+xml"/>
  <Override PartName="/ppt/notesSlides/notesSlide47.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6.xml" ContentType="application/vnd.openxmlformats-officedocument.presentationml.notesSlide+xml"/>
  <Override PartName="/ppt/slideLayouts/slideLayout23.xml" ContentType="application/vnd.openxmlformats-officedocument.presentationml.slideLayout+xml"/>
  <Override PartName="/ppt/notesSlides/notesSlide49.xml" ContentType="application/vnd.openxmlformats-officedocument.presentationml.notesSlide+xml"/>
  <Override PartName="/ppt/slideLayouts/slideLayout18.xml" ContentType="application/vnd.openxmlformats-officedocument.presentationml.slideLayout+xml"/>
  <Override PartName="/ppt/notesSlides/notesSlide53.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slideLayouts/slideLayout16.xml" ContentType="application/vnd.openxmlformats-officedocument.presentationml.slideLayout+xml"/>
  <Override PartName="/ppt/notesSlides/notesSlide50.xml" ContentType="application/vnd.openxmlformats-officedocument.presentationml.notesSlide+xml"/>
  <Override PartName="/ppt/slideLayouts/slideLayout17.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7.xml" ContentType="application/vnd.openxmlformats-officedocument.presentationml.tags+xml"/>
  <Override PartName="/ppt/tags/tag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2.xml" ContentType="application/vnd.openxmlformats-officedocument.presentationml.tags+xml"/>
  <Override PartName="/ppt/tags/tag6.xml" ContentType="application/vnd.openxmlformats-officedocument.presentationml.tags+xml"/>
  <Override PartName="/ppt/tags/tag19.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20.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5"/>
  </p:notesMasterIdLst>
  <p:handoutMasterIdLst>
    <p:handoutMasterId r:id="rId66"/>
  </p:handoutMasterIdLst>
  <p:sldIdLst>
    <p:sldId id="257" r:id="rId3"/>
    <p:sldId id="394" r:id="rId4"/>
    <p:sldId id="438" r:id="rId5"/>
    <p:sldId id="420" r:id="rId6"/>
    <p:sldId id="421" r:id="rId7"/>
    <p:sldId id="376" r:id="rId8"/>
    <p:sldId id="439" r:id="rId9"/>
    <p:sldId id="440" r:id="rId10"/>
    <p:sldId id="476" r:id="rId11"/>
    <p:sldId id="445" r:id="rId12"/>
    <p:sldId id="446" r:id="rId13"/>
    <p:sldId id="447" r:id="rId14"/>
    <p:sldId id="449" r:id="rId15"/>
    <p:sldId id="450" r:id="rId16"/>
    <p:sldId id="451" r:id="rId17"/>
    <p:sldId id="453" r:id="rId18"/>
    <p:sldId id="454" r:id="rId19"/>
    <p:sldId id="455" r:id="rId20"/>
    <p:sldId id="456" r:id="rId21"/>
    <p:sldId id="457" r:id="rId22"/>
    <p:sldId id="478" r:id="rId23"/>
    <p:sldId id="458" r:id="rId24"/>
    <p:sldId id="459" r:id="rId25"/>
    <p:sldId id="460" r:id="rId26"/>
    <p:sldId id="461" r:id="rId27"/>
    <p:sldId id="486" r:id="rId28"/>
    <p:sldId id="487" r:id="rId29"/>
    <p:sldId id="488" r:id="rId30"/>
    <p:sldId id="489" r:id="rId31"/>
    <p:sldId id="490" r:id="rId32"/>
    <p:sldId id="491" r:id="rId33"/>
    <p:sldId id="477" r:id="rId34"/>
    <p:sldId id="480" r:id="rId35"/>
    <p:sldId id="463" r:id="rId36"/>
    <p:sldId id="464" r:id="rId37"/>
    <p:sldId id="465" r:id="rId38"/>
    <p:sldId id="441" r:id="rId39"/>
    <p:sldId id="395" r:id="rId40"/>
    <p:sldId id="384" r:id="rId41"/>
    <p:sldId id="382" r:id="rId42"/>
    <p:sldId id="383" r:id="rId43"/>
    <p:sldId id="378" r:id="rId44"/>
    <p:sldId id="377" r:id="rId45"/>
    <p:sldId id="358" r:id="rId46"/>
    <p:sldId id="387" r:id="rId47"/>
    <p:sldId id="360" r:id="rId48"/>
    <p:sldId id="361" r:id="rId49"/>
    <p:sldId id="442" r:id="rId50"/>
    <p:sldId id="443" r:id="rId51"/>
    <p:sldId id="444" r:id="rId52"/>
    <p:sldId id="479" r:id="rId53"/>
    <p:sldId id="437" r:id="rId54"/>
    <p:sldId id="470" r:id="rId55"/>
    <p:sldId id="471" r:id="rId56"/>
    <p:sldId id="472" r:id="rId57"/>
    <p:sldId id="473" r:id="rId58"/>
    <p:sldId id="469" r:id="rId59"/>
    <p:sldId id="468" r:id="rId60"/>
    <p:sldId id="474" r:id="rId61"/>
    <p:sldId id="466" r:id="rId62"/>
    <p:sldId id="356" r:id="rId63"/>
    <p:sldId id="475" r:id="rId6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9" userDrawn="1">
          <p15:clr>
            <a:srgbClr val="A4A3A4"/>
          </p15:clr>
        </p15:guide>
        <p15:guide id="3"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19" autoAdjust="0"/>
    <p:restoredTop sz="91517" autoAdjust="0"/>
  </p:normalViewPr>
  <p:slideViewPr>
    <p:cSldViewPr>
      <p:cViewPr varScale="1">
        <p:scale>
          <a:sx n="61" d="100"/>
          <a:sy n="61" d="100"/>
        </p:scale>
        <p:origin x="-777" y="-57"/>
      </p:cViewPr>
      <p:guideLst>
        <p:guide orient="horz" pos="2160"/>
        <p:guide pos="2880"/>
      </p:guideLst>
    </p:cSldViewPr>
  </p:slideViewPr>
  <p:outlineViewPr>
    <p:cViewPr>
      <p:scale>
        <a:sx n="33" d="100"/>
        <a:sy n="33" d="100"/>
      </p:scale>
      <p:origin x="0" y="1950"/>
    </p:cViewPr>
  </p:outlineViewPr>
  <p:notesTextViewPr>
    <p:cViewPr>
      <p:scale>
        <a:sx n="3" d="2"/>
        <a:sy n="3" d="2"/>
      </p:scale>
      <p:origin x="0" y="0"/>
    </p:cViewPr>
  </p:notesTextViewPr>
  <p:sorterViewPr>
    <p:cViewPr>
      <p:scale>
        <a:sx n="100" d="100"/>
        <a:sy n="100" d="100"/>
      </p:scale>
      <p:origin x="0" y="4770"/>
    </p:cViewPr>
  </p:sorterViewPr>
  <p:notesViewPr>
    <p:cSldViewPr>
      <p:cViewPr varScale="1">
        <p:scale>
          <a:sx n="74" d="100"/>
          <a:sy n="74" d="100"/>
        </p:scale>
        <p:origin x="-2676" y="-90"/>
      </p:cViewPr>
      <p:guideLst>
        <p:guide orient="horz" pos="2909"/>
        <p:guide pos="2151"/>
        <p:guide pos="219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53A49A09-EEEB-4B63-BCEB-29ED59B4FC18}" type="datetimeFigureOut">
              <a:rPr lang="en-US" smtClean="0"/>
              <a:t>6/11/2015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CB4B0328-482B-4A17-85AE-5C35CDCEC5B5}" type="slidenum">
              <a:rPr lang="en-US" smtClean="0"/>
              <a:t>‹#›</a:t>
            </a:fld>
            <a:endParaRPr lang="en-US"/>
          </a:p>
        </p:txBody>
      </p:sp>
    </p:spTree>
    <p:extLst>
      <p:ext uri="{BB962C8B-B14F-4D97-AF65-F5344CB8AC3E}">
        <p14:creationId xmlns:p14="http://schemas.microsoft.com/office/powerpoint/2010/main" val="2024790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60550" y="153988"/>
            <a:ext cx="3384550" cy="2540000"/>
          </a:xfrm>
          <a:prstGeom prst="rect">
            <a:avLst/>
          </a:prstGeom>
          <a:noFill/>
          <a:ln w="12700">
            <a:solidFill>
              <a:prstClr val="black"/>
            </a:solidFill>
          </a:ln>
        </p:spPr>
        <p:txBody>
          <a:bodyPr vert="horz" lIns="90744" tIns="45372" rIns="90744" bIns="45372" rtlCol="0" anchor="ctr"/>
          <a:lstStyle/>
          <a:p>
            <a:endParaRPr lang="en-US"/>
          </a:p>
        </p:txBody>
      </p:sp>
      <p:sp>
        <p:nvSpPr>
          <p:cNvPr id="5" name="Notes Placeholder 4"/>
          <p:cNvSpPr>
            <a:spLocks noGrp="1"/>
          </p:cNvSpPr>
          <p:nvPr>
            <p:ph type="body" sz="quarter" idx="3"/>
          </p:nvPr>
        </p:nvSpPr>
        <p:spPr>
          <a:xfrm>
            <a:off x="695008" y="2693855"/>
            <a:ext cx="5560060" cy="6388285"/>
          </a:xfrm>
          <a:prstGeom prst="rect">
            <a:avLst/>
          </a:prstGeom>
        </p:spPr>
        <p:txBody>
          <a:bodyPr vert="horz" lIns="90744" tIns="45372" rIns="90744" bIns="453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0744" tIns="45372" rIns="90744" bIns="4537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0744" tIns="45372" rIns="90744" bIns="45372" rtlCol="0" anchor="b"/>
          <a:lstStyle>
            <a:lvl1pPr algn="r">
              <a:defRPr sz="1200"/>
            </a:lvl1pPr>
          </a:lstStyle>
          <a:p>
            <a:fld id="{15194864-0F35-45CC-8F0E-C9EAE6BBC7A4}" type="slidenum">
              <a:rPr lang="en-US" smtClean="0"/>
              <a:t>‹#›</a:t>
            </a:fld>
            <a:endParaRPr lang="en-US"/>
          </a:p>
        </p:txBody>
      </p:sp>
    </p:spTree>
    <p:extLst>
      <p:ext uri="{BB962C8B-B14F-4D97-AF65-F5344CB8AC3E}">
        <p14:creationId xmlns:p14="http://schemas.microsoft.com/office/powerpoint/2010/main" val="170866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1</a:t>
            </a:fld>
            <a:endParaRPr lang="en-US"/>
          </a:p>
        </p:txBody>
      </p:sp>
    </p:spTree>
    <p:extLst>
      <p:ext uri="{BB962C8B-B14F-4D97-AF65-F5344CB8AC3E}">
        <p14:creationId xmlns:p14="http://schemas.microsoft.com/office/powerpoint/2010/main" val="3133443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10</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1"/>
            <a:ext cx="3052134" cy="466454"/>
          </a:xfrm>
          <a:prstGeom prst="rect">
            <a:avLst/>
          </a:prstGeom>
        </p:spPr>
        <p:txBody>
          <a:bodyPr lIns="90744" tIns="45372" rIns="90744" bIns="45372"/>
          <a:lstStyle/>
          <a:p>
            <a:endParaRPr lang="en-US" dirty="0">
              <a:solidFill>
                <a:prstClr val="black"/>
              </a:solidFill>
            </a:endParaRPr>
          </a:p>
        </p:txBody>
      </p:sp>
      <p:sp>
        <p:nvSpPr>
          <p:cNvPr id="5" name="Date Placeholder 4"/>
          <p:cNvSpPr>
            <a:spLocks noGrp="1"/>
          </p:cNvSpPr>
          <p:nvPr>
            <p:ph type="dt" idx="11"/>
          </p:nvPr>
        </p:nvSpPr>
        <p:spPr>
          <a:xfrm>
            <a:off x="3989624" y="1"/>
            <a:ext cx="3052134" cy="466454"/>
          </a:xfrm>
          <a:prstGeom prst="rect">
            <a:avLst/>
          </a:prstGeom>
        </p:spPr>
        <p:txBody>
          <a:bodyPr lIns="90744" tIns="45372" rIns="90744" bIns="45372"/>
          <a:lstStyle/>
          <a:p>
            <a:fld id="{81331B57-0BE5-4F82-AA58-76F53EFF3ADA}" type="datetime8">
              <a:rPr lang="en-US" smtClean="0">
                <a:solidFill>
                  <a:prstClr val="black"/>
                </a:solidFill>
              </a:rPr>
              <a:pPr/>
              <a:t>6/11/2015 5:25 PM</a:t>
            </a:fld>
            <a:endParaRPr lang="en-US" dirty="0">
              <a:solidFill>
                <a:prstClr val="black"/>
              </a:solidFill>
            </a:endParaRPr>
          </a:p>
        </p:txBody>
      </p:sp>
      <p:sp>
        <p:nvSpPr>
          <p:cNvPr id="6" name="Footer Placeholder 5"/>
          <p:cNvSpPr>
            <a:spLocks noGrp="1"/>
          </p:cNvSpPr>
          <p:nvPr>
            <p:ph type="ftr" sz="quarter" idx="12"/>
          </p:nvPr>
        </p:nvSpPr>
        <p:spPr>
          <a:xfrm>
            <a:off x="2" y="8861004"/>
            <a:ext cx="6339048" cy="46645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339051" y="8861004"/>
            <a:ext cx="702708" cy="466454"/>
          </a:xfrm>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9346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94864-0F35-45CC-8F0E-C9EAE6BBC7A4}" type="slidenum">
              <a:rPr lang="en-US" smtClean="0"/>
              <a:t>12</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94864-0F35-45CC-8F0E-C9EAE6BBC7A4}" type="slidenum">
              <a:rPr lang="en-US" smtClean="0"/>
              <a:t>13</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1"/>
            <a:ext cx="3052134" cy="466454"/>
          </a:xfrm>
          <a:prstGeom prst="rect">
            <a:avLst/>
          </a:prstGeom>
        </p:spPr>
        <p:txBody>
          <a:bodyPr lIns="90744" tIns="45372" rIns="90744" bIns="45372"/>
          <a:lstStyle/>
          <a:p>
            <a:endParaRPr lang="en-US" dirty="0">
              <a:solidFill>
                <a:prstClr val="black"/>
              </a:solidFill>
            </a:endParaRPr>
          </a:p>
        </p:txBody>
      </p:sp>
      <p:sp>
        <p:nvSpPr>
          <p:cNvPr id="5" name="Date Placeholder 4"/>
          <p:cNvSpPr>
            <a:spLocks noGrp="1"/>
          </p:cNvSpPr>
          <p:nvPr>
            <p:ph type="dt" idx="11"/>
          </p:nvPr>
        </p:nvSpPr>
        <p:spPr>
          <a:xfrm>
            <a:off x="3989624" y="1"/>
            <a:ext cx="3052134" cy="466454"/>
          </a:xfrm>
          <a:prstGeom prst="rect">
            <a:avLst/>
          </a:prstGeom>
        </p:spPr>
        <p:txBody>
          <a:bodyPr lIns="90744" tIns="45372" rIns="90744" bIns="45372"/>
          <a:lstStyle/>
          <a:p>
            <a:fld id="{81331B57-0BE5-4F82-AA58-76F53EFF3ADA}" type="datetime8">
              <a:rPr lang="en-US" smtClean="0">
                <a:solidFill>
                  <a:prstClr val="black"/>
                </a:solidFill>
              </a:rPr>
              <a:pPr/>
              <a:t>6/11/2015 5:25 PM</a:t>
            </a:fld>
            <a:endParaRPr lang="en-US" dirty="0">
              <a:solidFill>
                <a:prstClr val="black"/>
              </a:solidFill>
            </a:endParaRPr>
          </a:p>
        </p:txBody>
      </p:sp>
      <p:sp>
        <p:nvSpPr>
          <p:cNvPr id="6" name="Footer Placeholder 5"/>
          <p:cNvSpPr>
            <a:spLocks noGrp="1"/>
          </p:cNvSpPr>
          <p:nvPr>
            <p:ph type="ftr" sz="quarter" idx="12"/>
          </p:nvPr>
        </p:nvSpPr>
        <p:spPr>
          <a:xfrm>
            <a:off x="2" y="8861004"/>
            <a:ext cx="6339048" cy="46645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339051" y="8861004"/>
            <a:ext cx="702708" cy="466454"/>
          </a:xfrm>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9346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1"/>
            <a:ext cx="3052134" cy="466454"/>
          </a:xfrm>
          <a:prstGeom prst="rect">
            <a:avLst/>
          </a:prstGeom>
        </p:spPr>
        <p:txBody>
          <a:bodyPr lIns="90744" tIns="45372" rIns="90744" bIns="45372"/>
          <a:lstStyle/>
          <a:p>
            <a:endParaRPr lang="en-US" dirty="0">
              <a:solidFill>
                <a:prstClr val="black"/>
              </a:solidFill>
            </a:endParaRPr>
          </a:p>
        </p:txBody>
      </p:sp>
      <p:sp>
        <p:nvSpPr>
          <p:cNvPr id="5" name="Date Placeholder 4"/>
          <p:cNvSpPr>
            <a:spLocks noGrp="1"/>
          </p:cNvSpPr>
          <p:nvPr>
            <p:ph type="dt" idx="11"/>
          </p:nvPr>
        </p:nvSpPr>
        <p:spPr>
          <a:xfrm>
            <a:off x="3989624" y="1"/>
            <a:ext cx="3052134" cy="466454"/>
          </a:xfrm>
          <a:prstGeom prst="rect">
            <a:avLst/>
          </a:prstGeom>
        </p:spPr>
        <p:txBody>
          <a:bodyPr lIns="90744" tIns="45372" rIns="90744" bIns="45372"/>
          <a:lstStyle/>
          <a:p>
            <a:fld id="{81331B57-0BE5-4F82-AA58-76F53EFF3ADA}" type="datetime8">
              <a:rPr lang="en-US" smtClean="0">
                <a:solidFill>
                  <a:prstClr val="black"/>
                </a:solidFill>
              </a:rPr>
              <a:pPr/>
              <a:t>6/11/2015 5:25 PM</a:t>
            </a:fld>
            <a:endParaRPr lang="en-US" dirty="0">
              <a:solidFill>
                <a:prstClr val="black"/>
              </a:solidFill>
            </a:endParaRPr>
          </a:p>
        </p:txBody>
      </p:sp>
      <p:sp>
        <p:nvSpPr>
          <p:cNvPr id="6" name="Footer Placeholder 5"/>
          <p:cNvSpPr>
            <a:spLocks noGrp="1"/>
          </p:cNvSpPr>
          <p:nvPr>
            <p:ph type="ftr" sz="quarter" idx="12"/>
          </p:nvPr>
        </p:nvSpPr>
        <p:spPr>
          <a:xfrm>
            <a:off x="2" y="8861004"/>
            <a:ext cx="6339048" cy="46645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339051" y="8861004"/>
            <a:ext cx="702708" cy="466454"/>
          </a:xfrm>
        </p:spPr>
        <p:txBody>
          <a:bodyPr/>
          <a:lstStyle/>
          <a:p>
            <a:fld id="{EC87E0CF-87F6-4B58-B8B8-DCAB2DAAF3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793461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1"/>
            <a:ext cx="3052134" cy="466454"/>
          </a:xfrm>
          <a:prstGeom prst="rect">
            <a:avLst/>
          </a:prstGeom>
        </p:spPr>
        <p:txBody>
          <a:bodyPr lIns="90744" tIns="45372" rIns="90744" bIns="45372"/>
          <a:lstStyle/>
          <a:p>
            <a:endParaRPr lang="en-US" dirty="0">
              <a:solidFill>
                <a:prstClr val="black"/>
              </a:solidFill>
            </a:endParaRPr>
          </a:p>
        </p:txBody>
      </p:sp>
      <p:sp>
        <p:nvSpPr>
          <p:cNvPr id="5" name="Date Placeholder 4"/>
          <p:cNvSpPr>
            <a:spLocks noGrp="1"/>
          </p:cNvSpPr>
          <p:nvPr>
            <p:ph type="dt" idx="11"/>
          </p:nvPr>
        </p:nvSpPr>
        <p:spPr>
          <a:xfrm>
            <a:off x="3989624" y="1"/>
            <a:ext cx="3052134" cy="466454"/>
          </a:xfrm>
          <a:prstGeom prst="rect">
            <a:avLst/>
          </a:prstGeom>
        </p:spPr>
        <p:txBody>
          <a:bodyPr lIns="90744" tIns="45372" rIns="90744" bIns="45372"/>
          <a:lstStyle/>
          <a:p>
            <a:fld id="{81331B57-0BE5-4F82-AA58-76F53EFF3ADA}" type="datetime8">
              <a:rPr lang="en-US" smtClean="0">
                <a:solidFill>
                  <a:prstClr val="black"/>
                </a:solidFill>
              </a:rPr>
              <a:pPr/>
              <a:t>6/11/2015 5:25 PM</a:t>
            </a:fld>
            <a:endParaRPr lang="en-US" dirty="0">
              <a:solidFill>
                <a:prstClr val="black"/>
              </a:solidFill>
            </a:endParaRPr>
          </a:p>
        </p:txBody>
      </p:sp>
      <p:sp>
        <p:nvSpPr>
          <p:cNvPr id="6" name="Footer Placeholder 5"/>
          <p:cNvSpPr>
            <a:spLocks noGrp="1"/>
          </p:cNvSpPr>
          <p:nvPr>
            <p:ph type="ftr" sz="quarter" idx="12"/>
          </p:nvPr>
        </p:nvSpPr>
        <p:spPr>
          <a:xfrm>
            <a:off x="2" y="8861004"/>
            <a:ext cx="6339048" cy="46645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339051" y="8861004"/>
            <a:ext cx="702708" cy="466454"/>
          </a:xfrm>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93461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17</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18</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19</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1"/>
            <a:ext cx="3052134" cy="466454"/>
          </a:xfrm>
          <a:prstGeom prst="rect">
            <a:avLst/>
          </a:prstGeom>
        </p:spPr>
        <p:txBody>
          <a:bodyPr lIns="90744" tIns="45372" rIns="90744" bIns="45372"/>
          <a:lstStyle/>
          <a:p>
            <a:endParaRPr lang="en-US" dirty="0"/>
          </a:p>
        </p:txBody>
      </p:sp>
      <p:sp>
        <p:nvSpPr>
          <p:cNvPr id="5" name="Date Placeholder 4"/>
          <p:cNvSpPr>
            <a:spLocks noGrp="1"/>
          </p:cNvSpPr>
          <p:nvPr>
            <p:ph type="dt" idx="11"/>
          </p:nvPr>
        </p:nvSpPr>
        <p:spPr>
          <a:xfrm>
            <a:off x="3989624" y="1"/>
            <a:ext cx="3052134" cy="466454"/>
          </a:xfrm>
          <a:prstGeom prst="rect">
            <a:avLst/>
          </a:prstGeom>
        </p:spPr>
        <p:txBody>
          <a:bodyPr lIns="90744" tIns="45372" rIns="90744" bIns="45372"/>
          <a:lstStyle/>
          <a:p>
            <a:fld id="{81331B57-0BE5-4F82-AA58-76F53EFF3ADA}" type="datetime8">
              <a:rPr lang="en-US" smtClean="0"/>
              <a:pPr/>
              <a:t>6/11/2015 4:30 PM</a:t>
            </a:fld>
            <a:endParaRPr lang="en-US" dirty="0"/>
          </a:p>
        </p:txBody>
      </p:sp>
      <p:sp>
        <p:nvSpPr>
          <p:cNvPr id="6" name="Footer Placeholder 5"/>
          <p:cNvSpPr>
            <a:spLocks noGrp="1"/>
          </p:cNvSpPr>
          <p:nvPr>
            <p:ph type="ftr" sz="quarter" idx="12"/>
          </p:nvPr>
        </p:nvSpPr>
        <p:spPr>
          <a:xfrm>
            <a:off x="2" y="8861004"/>
            <a:ext cx="6339048" cy="46645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39051" y="8861004"/>
            <a:ext cx="702708" cy="466454"/>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793461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20</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21</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22</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23</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697A6E-ABEE-46B6-A445-A81BB07602D2}" type="slidenum">
              <a:rPr lang="en-US" smtClean="0"/>
              <a:pPr/>
              <a:t>24</a:t>
            </a:fld>
            <a:endParaRPr lang="en-US" dirty="0"/>
          </a:p>
        </p:txBody>
      </p:sp>
    </p:spTree>
    <p:extLst>
      <p:ext uri="{BB962C8B-B14F-4D97-AF65-F5344CB8AC3E}">
        <p14:creationId xmlns:p14="http://schemas.microsoft.com/office/powerpoint/2010/main" val="386238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25</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26</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27</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28</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29</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3</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30</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31</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32</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33</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34</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35</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36</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72">
              <a:defRPr/>
            </a:pPr>
            <a:endParaRPr lang="en-US" b="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37</a:t>
            </a:fld>
            <a:endParaRPr lang="en-US" dirty="0"/>
          </a:p>
        </p:txBody>
      </p:sp>
    </p:spTree>
    <p:extLst>
      <p:ext uri="{BB962C8B-B14F-4D97-AF65-F5344CB8AC3E}">
        <p14:creationId xmlns:p14="http://schemas.microsoft.com/office/powerpoint/2010/main" val="2801863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38</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39</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4</a:t>
            </a:fld>
            <a:endParaRPr lang="en-US"/>
          </a:p>
        </p:txBody>
      </p:sp>
    </p:spTree>
    <p:extLst>
      <p:ext uri="{BB962C8B-B14F-4D97-AF65-F5344CB8AC3E}">
        <p14:creationId xmlns:p14="http://schemas.microsoft.com/office/powerpoint/2010/main" val="2579064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40</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41</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42</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43</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44</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45</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46</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47</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94864-0F35-45CC-8F0E-C9EAE6BBC7A4}" type="slidenum">
              <a:rPr lang="en-US" smtClean="0"/>
              <a:t>48</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194864-0F35-45CC-8F0E-C9EAE6BBC7A4}" type="slidenum">
              <a:rPr lang="en-US" smtClean="0"/>
              <a:t>49</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15194864-0F35-45CC-8F0E-C9EAE6BBC7A4}" type="slidenum">
              <a:rPr lang="en-US" smtClean="0"/>
              <a:t>5</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dirty="0"/>
          </a:p>
        </p:txBody>
      </p:sp>
      <p:sp>
        <p:nvSpPr>
          <p:cNvPr id="4" name="Slide Number Placeholder 3"/>
          <p:cNvSpPr>
            <a:spLocks noGrp="1"/>
          </p:cNvSpPr>
          <p:nvPr>
            <p:ph type="sldNum" sz="quarter" idx="10"/>
          </p:nvPr>
        </p:nvSpPr>
        <p:spPr/>
        <p:txBody>
          <a:bodyPr/>
          <a:lstStyle/>
          <a:p>
            <a:fld id="{FD697A6E-ABEE-46B6-A445-A81BB07602D2}" type="slidenum">
              <a:rPr lang="en-US" smtClean="0"/>
              <a:pPr/>
              <a:t>50</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dirty="0"/>
          </a:p>
        </p:txBody>
      </p:sp>
      <p:sp>
        <p:nvSpPr>
          <p:cNvPr id="4" name="Slide Number Placeholder 3"/>
          <p:cNvSpPr>
            <a:spLocks noGrp="1"/>
          </p:cNvSpPr>
          <p:nvPr>
            <p:ph type="sldNum" sz="quarter" idx="10"/>
          </p:nvPr>
        </p:nvSpPr>
        <p:spPr/>
        <p:txBody>
          <a:bodyPr/>
          <a:lstStyle/>
          <a:p>
            <a:fld id="{FD697A6E-ABEE-46B6-A445-A81BB07602D2}" type="slidenum">
              <a:rPr lang="en-US" smtClean="0"/>
              <a:pPr/>
              <a:t>51</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72">
              <a:defRPr/>
            </a:pPr>
            <a:endParaRPr lang="en-US" b="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52</a:t>
            </a:fld>
            <a:endParaRPr lang="en-US" dirty="0"/>
          </a:p>
        </p:txBody>
      </p:sp>
    </p:spTree>
    <p:extLst>
      <p:ext uri="{BB962C8B-B14F-4D97-AF65-F5344CB8AC3E}">
        <p14:creationId xmlns:p14="http://schemas.microsoft.com/office/powerpoint/2010/main" val="2801863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53</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54</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55</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56</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57</a:t>
            </a:fld>
            <a:endParaRPr lang="en-US"/>
          </a:p>
        </p:txBody>
      </p:sp>
    </p:spTree>
    <p:extLst>
      <p:ext uri="{BB962C8B-B14F-4D97-AF65-F5344CB8AC3E}">
        <p14:creationId xmlns:p14="http://schemas.microsoft.com/office/powerpoint/2010/main" val="1877875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58</a:t>
            </a:fld>
            <a:endParaRPr lang="en-US"/>
          </a:p>
        </p:txBody>
      </p:sp>
    </p:spTree>
    <p:extLst>
      <p:ext uri="{BB962C8B-B14F-4D97-AF65-F5344CB8AC3E}">
        <p14:creationId xmlns:p14="http://schemas.microsoft.com/office/powerpoint/2010/main" val="298856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59</a:t>
            </a:fld>
            <a:endParaRPr lang="en-US"/>
          </a:p>
        </p:txBody>
      </p:sp>
    </p:spTree>
    <p:extLst>
      <p:ext uri="{BB962C8B-B14F-4D97-AF65-F5344CB8AC3E}">
        <p14:creationId xmlns:p14="http://schemas.microsoft.com/office/powerpoint/2010/main" val="29885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6</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60</a:t>
            </a:fld>
            <a:endParaRPr lang="en-US"/>
          </a:p>
        </p:txBody>
      </p:sp>
    </p:spTree>
    <p:extLst>
      <p:ext uri="{BB962C8B-B14F-4D97-AF65-F5344CB8AC3E}">
        <p14:creationId xmlns:p14="http://schemas.microsoft.com/office/powerpoint/2010/main" val="986654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61</a:t>
            </a:fld>
            <a:endParaRPr lang="en-US"/>
          </a:p>
        </p:txBody>
      </p:sp>
    </p:spTree>
    <p:extLst>
      <p:ext uri="{BB962C8B-B14F-4D97-AF65-F5344CB8AC3E}">
        <p14:creationId xmlns:p14="http://schemas.microsoft.com/office/powerpoint/2010/main" val="986654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194864-0F35-45CC-8F0E-C9EAE6BBC7A4}" type="slidenum">
              <a:rPr lang="en-US" smtClean="0"/>
              <a:t>62</a:t>
            </a:fld>
            <a:endParaRPr lang="en-US"/>
          </a:p>
        </p:txBody>
      </p:sp>
    </p:spTree>
    <p:extLst>
      <p:ext uri="{BB962C8B-B14F-4D97-AF65-F5344CB8AC3E}">
        <p14:creationId xmlns:p14="http://schemas.microsoft.com/office/powerpoint/2010/main" val="98665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7</a:t>
            </a:fld>
            <a:endParaRPr lang="en-US" dirty="0"/>
          </a:p>
        </p:txBody>
      </p:sp>
    </p:spTree>
    <p:extLst>
      <p:ext uri="{BB962C8B-B14F-4D97-AF65-F5344CB8AC3E}">
        <p14:creationId xmlns:p14="http://schemas.microsoft.com/office/powerpoint/2010/main" val="161788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72">
              <a:defRPr/>
            </a:pPr>
            <a:endParaRPr lang="en-US" b="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8</a:t>
            </a:fld>
            <a:endParaRPr lang="en-US" dirty="0"/>
          </a:p>
        </p:txBody>
      </p:sp>
    </p:spTree>
    <p:extLst>
      <p:ext uri="{BB962C8B-B14F-4D97-AF65-F5344CB8AC3E}">
        <p14:creationId xmlns:p14="http://schemas.microsoft.com/office/powerpoint/2010/main" val="280186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733">
              <a:defRPr/>
            </a:pPr>
            <a:endParaRPr lang="en-US" sz="1000" b="0" baseline="0" dirty="0" smtClean="0"/>
          </a:p>
        </p:txBody>
      </p:sp>
      <p:sp>
        <p:nvSpPr>
          <p:cNvPr id="4" name="Slide Number Placeholder 3"/>
          <p:cNvSpPr>
            <a:spLocks noGrp="1"/>
          </p:cNvSpPr>
          <p:nvPr>
            <p:ph type="sldNum" sz="quarter" idx="10"/>
          </p:nvPr>
        </p:nvSpPr>
        <p:spPr/>
        <p:txBody>
          <a:bodyPr/>
          <a:lstStyle/>
          <a:p>
            <a:fld id="{FD697A6E-ABEE-46B6-A445-A81BB07602D2}" type="slidenum">
              <a:rPr lang="en-US" smtClean="0"/>
              <a:pPr/>
              <a:t>9</a:t>
            </a:fld>
            <a:endParaRPr lang="en-US" dirty="0"/>
          </a:p>
        </p:txBody>
      </p:sp>
    </p:spTree>
    <p:extLst>
      <p:ext uri="{BB962C8B-B14F-4D97-AF65-F5344CB8AC3E}">
        <p14:creationId xmlns:p14="http://schemas.microsoft.com/office/powerpoint/2010/main" val="161788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9ED97-79CF-4FCD-AFC8-F0DF88041F96}"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224041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9ED97-79CF-4FCD-AFC8-F0DF88041F96}"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103666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9ED97-79CF-4FCD-AFC8-F0DF88041F96}"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158795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9ED97-79CF-4FCD-AFC8-F0DF88041F96}"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228480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2800" b="1" dirty="0">
                <a:solidFill>
                  <a:srgbClr val="000000"/>
                </a:solidFill>
                <a:latin typeface="Calibri" pitchFamily="34" charset="0"/>
                <a:ea typeface="+mj-ea"/>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p:nvPr>
        </p:nvSpPr>
        <p:spPr>
          <a:xfrm>
            <a:off x="0" y="6248400"/>
            <a:ext cx="6477000" cy="533400"/>
          </a:xfrm>
          <a:prstGeom prst="rect">
            <a:avLst/>
          </a:prstGeom>
        </p:spPr>
        <p:txBody>
          <a:bodyPr/>
          <a:lstStyle>
            <a:lvl1pPr marL="0" indent="0" algn="l">
              <a:spcBef>
                <a:spcPts val="0"/>
              </a:spcBef>
              <a:buNone/>
              <a:defRPr sz="1150" baseline="0">
                <a:solidFill>
                  <a:schemeClr val="tx1"/>
                </a:solidFill>
                <a:latin typeface="Calibri" pitchFamily="34" charset="0"/>
                <a:cs typeface="Calibri" pitchFamily="34" charset="0"/>
              </a:defRPr>
            </a:lvl1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2"/>
          </p:nvPr>
        </p:nvSpPr>
        <p:spPr/>
        <p:txBody>
          <a:bodyPr/>
          <a:lstStyle/>
          <a:p>
            <a:r>
              <a:rPr lang="en-US" smtClean="0"/>
              <a:t>1/31/2014</a:t>
            </a:r>
            <a:endParaRPr lang="en-US" dirty="0"/>
          </a:p>
        </p:txBody>
      </p:sp>
      <p:sp>
        <p:nvSpPr>
          <p:cNvPr id="5" name="Footer Placeholder 4"/>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F45CD627-AFD1-43C3-8D77-47B47C4FD8CA}" type="slidenum">
              <a:rPr lang="en-US" smtClean="0"/>
              <a:pPr/>
              <a:t>‹#›</a:t>
            </a:fld>
            <a:endParaRPr lang="en-US" dirty="0"/>
          </a:p>
        </p:txBody>
      </p:sp>
    </p:spTree>
    <p:extLst>
      <p:ext uri="{BB962C8B-B14F-4D97-AF65-F5344CB8AC3E}">
        <p14:creationId xmlns:p14="http://schemas.microsoft.com/office/powerpoint/2010/main" val="403264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137C8E-47C6-4282-9EFF-76BF1008BE63}"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295171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37C8E-47C6-4282-9EFF-76BF1008BE63}"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1933122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37C8E-47C6-4282-9EFF-76BF1008BE63}"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1659763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137C8E-47C6-4282-9EFF-76BF1008BE63}"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39559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137C8E-47C6-4282-9EFF-76BF1008BE63}" type="datetimeFigureOut">
              <a:rPr lang="en-US" smtClean="0"/>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228782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137C8E-47C6-4282-9EFF-76BF1008BE63}" type="datetimeFigureOut">
              <a:rPr lang="en-US" smtClean="0"/>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28476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9ED97-79CF-4FCD-AFC8-F0DF88041F96}"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131940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37C8E-47C6-4282-9EFF-76BF1008BE63}" type="datetimeFigureOut">
              <a:rPr lang="en-US" smtClean="0"/>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1940996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37C8E-47C6-4282-9EFF-76BF1008BE63}"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3455811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37C8E-47C6-4282-9EFF-76BF1008BE63}"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269726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37C8E-47C6-4282-9EFF-76BF1008BE63}"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1213512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37C8E-47C6-4282-9EFF-76BF1008BE63}"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E5523-902B-4CE0-8A6C-31C8873763FE}" type="slidenum">
              <a:rPr lang="en-US" smtClean="0"/>
              <a:t>‹#›</a:t>
            </a:fld>
            <a:endParaRPr lang="en-US"/>
          </a:p>
        </p:txBody>
      </p:sp>
    </p:spTree>
    <p:extLst>
      <p:ext uri="{BB962C8B-B14F-4D97-AF65-F5344CB8AC3E}">
        <p14:creationId xmlns:p14="http://schemas.microsoft.com/office/powerpoint/2010/main" val="322849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9ED97-79CF-4FCD-AFC8-F0DF88041F96}" type="datetimeFigureOut">
              <a:rPr lang="en-US" smtClean="0"/>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285252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9ED97-79CF-4FCD-AFC8-F0DF88041F96}"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416964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9ED97-79CF-4FCD-AFC8-F0DF88041F96}" type="datetimeFigureOut">
              <a:rPr lang="en-US" smtClean="0"/>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316244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9ED97-79CF-4FCD-AFC8-F0DF88041F96}" type="datetimeFigureOut">
              <a:rPr lang="en-US" smtClean="0"/>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64015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9ED97-79CF-4FCD-AFC8-F0DF88041F96}" type="datetimeFigureOut">
              <a:rPr lang="en-US" smtClean="0"/>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158718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9ED97-79CF-4FCD-AFC8-F0DF88041F96}" type="datetimeFigureOut">
              <a:rPr lang="en-US" smtClean="0"/>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17356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9ED97-79CF-4FCD-AFC8-F0DF88041F96}" type="datetimeFigureOut">
              <a:rPr lang="en-US" smtClean="0"/>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E47EA-2E08-4F2F-A4DD-983CEC81A8F0}" type="slidenum">
              <a:rPr lang="en-US" smtClean="0"/>
              <a:t>‹#›</a:t>
            </a:fld>
            <a:endParaRPr lang="en-US"/>
          </a:p>
        </p:txBody>
      </p:sp>
    </p:spTree>
    <p:extLst>
      <p:ext uri="{BB962C8B-B14F-4D97-AF65-F5344CB8AC3E}">
        <p14:creationId xmlns:p14="http://schemas.microsoft.com/office/powerpoint/2010/main" val="79954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9ED97-79CF-4FCD-AFC8-F0DF88041F96}" type="datetimeFigureOut">
              <a:rPr lang="en-US" smtClean="0"/>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E47EA-2E08-4F2F-A4DD-983CEC81A8F0}" type="slidenum">
              <a:rPr lang="en-US" smtClean="0"/>
              <a:t>‹#›</a:t>
            </a:fld>
            <a:endParaRPr lang="en-US"/>
          </a:p>
        </p:txBody>
      </p:sp>
    </p:spTree>
    <p:extLst>
      <p:ext uri="{BB962C8B-B14F-4D97-AF65-F5344CB8AC3E}">
        <p14:creationId xmlns:p14="http://schemas.microsoft.com/office/powerpoint/2010/main" val="207678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37C8E-47C6-4282-9EFF-76BF1008BE63}" type="datetimeFigureOut">
              <a:rPr lang="en-US" smtClean="0"/>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E5523-902B-4CE0-8A6C-31C8873763FE}" type="slidenum">
              <a:rPr lang="en-US" smtClean="0"/>
              <a:t>‹#›</a:t>
            </a:fld>
            <a:endParaRPr lang="en-US"/>
          </a:p>
        </p:txBody>
      </p:sp>
    </p:spTree>
    <p:extLst>
      <p:ext uri="{BB962C8B-B14F-4D97-AF65-F5344CB8AC3E}">
        <p14:creationId xmlns:p14="http://schemas.microsoft.com/office/powerpoint/2010/main" val="39520338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hyperlink" Target="http://www.google.com/url?sa=i&amp;rct=j&amp;q=&amp;esrc=s&amp;source=images&amp;cd=&amp;cad=rja&amp;uact=8&amp;ved=0CAcQjRw&amp;url=http://www.workforceessentials.com/blog/news/2015/01/30/wioa-advisory-committee-holds-first-meeting/&amp;ei=JqVDVZy_IIapNreVgMAE&amp;bvm=bv.92189499,d.eXY&amp;psig=AFQjCNHfLn7EG7wqjlCqa1q3Dkd9f6lhaA&amp;ust=1430582945797366"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hyperlink" Target="https://www.google.com/url?sa=i&amp;rct=j&amp;q=&amp;esrc=s&amp;source=images&amp;cd=&amp;cad=rja&amp;uact=8&amp;ved=0CAcQjRxqFQoTCP3fktrMiMYCFcQkrAodgbQAHA&amp;url=https%3A%2F%2Fvirginiadem.wordpress.com%2F2012%2F06%2F26%2Fdemocrats-celebrate-the-anniversary-of-the-fair-labor-standards-act-of-1938%2F&amp;ei=hv95Vf2EKcTJsAWB6YLgAQ&amp;bvm=bv.95277229,d.b2w&amp;psig=AFQjCNEyOUsF0YBpwpUv6xCums3pLXm0UA&amp;ust=1434145015110336"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egrant@ancor.org"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hyperlink" Target="http://www.opwdd.ny.gov/"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hyperlink" Target="http://www.gpo.gov/fdsys/pkg/FR-2015-06-01/pdf/2015-12965.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www.google.com/url?sa=i&amp;rct=j&amp;q=&amp;esrc=s&amp;source=images&amp;cd=&amp;cad=rja&amp;uact=8&amp;ved=0CAcQjRw&amp;url=http://popehat.com/2009/07/14/nice-television-station-ya-got-here-be-a-shame-if-anything-happened-to-it/&amp;ei=I3RBVZj6HM6ryASgp4Bo&amp;bvm=bv.92189499,d.aWw&amp;psig=AFQjCNGEqVXnZNjL9_mzussMJRlAJZsUxQ&amp;ust=1430439308934112" TargetMode="Externa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1.jpeg"/><Relationship Id="rId5" Type="http://schemas.openxmlformats.org/officeDocument/2006/relationships/hyperlink" Target="http://www.google.com/url?sa=i&amp;rct=j&amp;q=&amp;esrc=s&amp;source=images&amp;cd=&amp;cad=rja&amp;uact=8&amp;ved=0CAcQjRw&amp;url=http://www.liamnee.com/apps/blog/show/42987606-infographic-114th-congressional-leadership&amp;ei=pnRBVfDXMsuyyASKxYHwDw&amp;bvm=bv.92189499,d.aWw&amp;psig=AFQjCNH3IFldWZPfURGEMMkkwpwAMzyKgQ&amp;ust=1430439458106764"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hyperlink" Target="http://www.google.com/url?sa=i&amp;rct=j&amp;q=&amp;esrc=s&amp;source=images&amp;cd=&amp;cad=rja&amp;uact=8&amp;ved=0CAcQjRw&amp;url=http://www.artsactionfund.org/pages/congressional-budget-process&amp;ei=-GFBVdGUM8OUNvzXgMgM&amp;bvm=bv.92189499,d.eXY&amp;psig=AFQjCNHZ_IHBF-Sj9dvJQMOHOkUGVdIfVQ&amp;ust=1430434678055134" TargetMode="Externa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2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24.jpeg"/><Relationship Id="rId5" Type="http://schemas.openxmlformats.org/officeDocument/2006/relationships/hyperlink" Target="http://www.google.com/url?sa=i&amp;rct=j&amp;q=&amp;esrc=s&amp;source=images&amp;cd=&amp;cad=rja&amp;uact=8&amp;ved=0CAcQjRw&amp;url=http://www.budget.senate.gov/republican/public/index.cfm/press-releases?ID%3D956aadee-6b1f-4059-93e3-e17f46cf86d6&amp;ei=CI1DVbuLGsmhNqjWgbgG&amp;bvm=bv.92189499,d.eXY&amp;psig=AFQjCNGLHx-ELV6dWfxIY_B5gpLka1VYCw&amp;ust=1430576765863785" TargetMode="Externa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25.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hyperlink" Target="http://www.google.com/url?sa=i&amp;rct=j&amp;q=&amp;esrc=s&amp;source=images&amp;cd=&amp;cad=rja&amp;uact=8&amp;ved=0CAcQjRxqFQoTCL2P74zFiMYCFYclrAodU6gA3g&amp;url=http%3A%2F%2Fwww.grassley.senate.gov%2Fissues-legislation%2Fissues%2Fagriculturerural-development&amp;ei=jfd5Vf2UIofLsAXT0ILwDQ&amp;bvm=bv.95277229,d.b2w&amp;psig=AFQjCNEezBbJWaURuVYgrU1b1AigGv6W6w&amp;ust=1434142987234594" TargetMode="Externa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7.jpeg"/><Relationship Id="rId5" Type="http://schemas.openxmlformats.org/officeDocument/2006/relationships/hyperlink" Target="http://www.google.com/url?sa=i&amp;rct=j&amp;q=&amp;esrc=s&amp;source=images&amp;cd=&amp;cad=rja&amp;uact=8&amp;ved=0CAcQjRw&amp;url=http://www.usatoday.com/story/money/personalfinance/2014/02/01/retirement-crisis-pension-tom-harkin/5084689/&amp;ei=z3lBVbH0HIiHyATnhoCgAQ&amp;bvm=bv.92189499,d.aWw&amp;psig=AFQjCNGWWq41Si2bbUrjJfFCbcqupJy5gA&amp;ust=1430440745925135" TargetMode="Externa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hyperlink" Target="http://www.google.com/url?sa=i&amp;rct=j&amp;q=&amp;esrc=s&amp;source=images&amp;cd=&amp;cad=rja&amp;uact=8&amp;ved=0CAcQjRxqFQoTCNKF1bzWiMYCFUYfrAoddb4A0g&amp;url=http%3A%2F%2Fm.yousearch.co%2Fimages%2Fssdi&amp;ei=xQl6VZKPDMa-sAX1_IKQDQ&amp;bvm=bv.95277229,d.b2w&amp;psig=AFQjCNGIBiNNYhrEJZ0Su9zjD63l2Sd9UA&amp;ust=1434147639762085"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8.xml"/><Relationship Id="rId5" Type="http://schemas.openxmlformats.org/officeDocument/2006/relationships/hyperlink" Target="http://www.dol.gov/whd/homecare/" TargetMode="Externa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hyperlink" Target="http://www.employmentandlaborinsider.com/wp-content/uploads/sites/328/2014/12/Blog.1.2.15.Home-Care-Assn-v.-Weil.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60.xml"/><Relationship Id="rId7" Type="http://schemas.openxmlformats.org/officeDocument/2006/relationships/hyperlink" Target="amplifier.ancor.org" TargetMode="Externa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35.png"/><Relationship Id="rId5" Type="http://schemas.openxmlformats.org/officeDocument/2006/relationships/hyperlink" Target="http://amplifier.ancor.org/ancor/HillDay2015" TargetMode="Externa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8.xml"/><Relationship Id="rId5" Type="http://schemas.openxmlformats.org/officeDocument/2006/relationships/hyperlink" Target="mailto:kberland@ancor.org" TargetMode="External"/><Relationship Id="rId4" Type="http://schemas.openxmlformats.org/officeDocument/2006/relationships/hyperlink" Target="mailto:egrant@ancor.or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hyperlink" Target="http://www.google.com/url?sa=i&amp;rct=j&amp;q=&amp;esrc=s&amp;source=images&amp;cd=&amp;cad=rja&amp;uact=8&amp;ved=0CAcQjRxqFQoTCMyi6fPUiMYCFYJorQod_CEAyg&amp;url=http%3A%2F%2Fwww.fiercegovernmentit.com%2Fspecial-reports%2Fpresidents-2016-budget-request-federal-information-technology&amp;ei=IAh6VcwSgtG1BfzDgNAM&amp;bvm=bv.95277229,d.b2w&amp;psig=AFQjCNH_oWD_te9kWWtUs6TN9vgYzBBjwQ&amp;ust=1434147222400580"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COR WHITE-3 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304800" y="5105400"/>
            <a:ext cx="86106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300" dirty="0">
                <a:solidFill>
                  <a:schemeClr val="bg1"/>
                </a:solidFill>
              </a:rPr>
              <a:t>Shaping </a:t>
            </a:r>
            <a:r>
              <a:rPr lang="en-US" altLang="en-US" sz="2300" dirty="0" smtClean="0">
                <a:solidFill>
                  <a:schemeClr val="bg1"/>
                </a:solidFill>
              </a:rPr>
              <a:t>policy </a:t>
            </a:r>
            <a:r>
              <a:rPr lang="en-US" altLang="en-US" sz="2300" dirty="0" smtClean="0">
                <a:solidFill>
                  <a:schemeClr val="bg1"/>
                </a:solidFill>
                <a:sym typeface="Symbol"/>
              </a:rPr>
              <a:t></a:t>
            </a:r>
            <a:r>
              <a:rPr lang="en-US" altLang="en-US" sz="2300" dirty="0" smtClean="0">
                <a:solidFill>
                  <a:schemeClr val="bg1"/>
                </a:solidFill>
              </a:rPr>
              <a:t> Sharing solutions </a:t>
            </a:r>
            <a:r>
              <a:rPr lang="en-US" altLang="en-US" sz="2300" dirty="0">
                <a:solidFill>
                  <a:schemeClr val="bg1"/>
                </a:solidFill>
                <a:sym typeface="Symbol"/>
              </a:rPr>
              <a:t> </a:t>
            </a:r>
            <a:r>
              <a:rPr lang="en-US" altLang="en-US" sz="2300" dirty="0" smtClean="0">
                <a:solidFill>
                  <a:schemeClr val="bg1"/>
                </a:solidFill>
                <a:sym typeface="Symbol"/>
              </a:rPr>
              <a:t>S</a:t>
            </a:r>
            <a:r>
              <a:rPr lang="en-US" altLang="en-US" sz="2300" dirty="0" smtClean="0">
                <a:solidFill>
                  <a:schemeClr val="bg1"/>
                </a:solidFill>
              </a:rPr>
              <a:t>trengthening </a:t>
            </a:r>
            <a:r>
              <a:rPr lang="en-US" altLang="en-US" sz="2300" dirty="0">
                <a:solidFill>
                  <a:schemeClr val="bg1"/>
                </a:solidFill>
              </a:rPr>
              <a:t>communities</a:t>
            </a:r>
          </a:p>
        </p:txBody>
      </p:sp>
      <p:sp>
        <p:nvSpPr>
          <p:cNvPr id="3076" name="Line 4"/>
          <p:cNvSpPr>
            <a:spLocks noChangeShapeType="1"/>
          </p:cNvSpPr>
          <p:nvPr/>
        </p:nvSpPr>
        <p:spPr bwMode="auto">
          <a:xfrm>
            <a:off x="914400" y="4495800"/>
            <a:ext cx="7239000" cy="0"/>
          </a:xfrm>
          <a:prstGeom prst="line">
            <a:avLst/>
          </a:prstGeom>
          <a:noFill/>
          <a:ln w="2857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34776215"/>
      </p:ext>
    </p:extLst>
  </p:cSld>
  <p:clrMapOvr>
    <a:masterClrMapping/>
  </p:clrMapOvr>
  <mc:AlternateContent xmlns:mc="http://schemas.openxmlformats.org/markup-compatibility/2006" xmlns:p14="http://schemas.microsoft.com/office/powerpoint/2010/main">
    <mc:Choice Requires="p14">
      <p:transition spd="slow" p14:dur="2000" advTm="1911"/>
    </mc:Choice>
    <mc:Fallback xmlns="">
      <p:transition spd="slow" advTm="19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3086100"/>
            <a:ext cx="8229600" cy="685800"/>
          </a:xfrm>
          <a:noFill/>
        </p:spPr>
        <p:txBody>
          <a:bodyPr>
            <a:noAutofit/>
          </a:bodyPr>
          <a:lstStyle/>
          <a:p>
            <a:pPr algn="ctr">
              <a:defRPr/>
            </a:pPr>
            <a:r>
              <a:rPr lang="en-US" sz="4400" kern="0" dirty="0" smtClean="0"/>
              <a:t>DOL and DOE: </a:t>
            </a:r>
            <a:br>
              <a:rPr lang="en-US" sz="4400" kern="0" dirty="0" smtClean="0"/>
            </a:br>
            <a:r>
              <a:rPr lang="en-US" sz="4400" kern="0" dirty="0" smtClean="0"/>
              <a:t>Workforce </a:t>
            </a:r>
            <a:r>
              <a:rPr lang="en-US" sz="4400" kern="0" dirty="0" smtClean="0"/>
              <a:t>Innovation and Opportunity Act (WIOA</a:t>
            </a:r>
            <a:r>
              <a:rPr lang="en-US" sz="4400" kern="0" dirty="0" smtClean="0"/>
              <a:t>)</a:t>
            </a:r>
            <a:r>
              <a:rPr lang="en-US" sz="4400" kern="0" dirty="0" smtClean="0"/>
              <a:t/>
            </a:r>
            <a:br>
              <a:rPr lang="en-US" sz="4400" kern="0" dirty="0" smtClean="0"/>
            </a:br>
            <a:r>
              <a:rPr lang="en-US" sz="4400" kern="0" dirty="0" smtClean="0"/>
              <a:t>Proposed Regulations</a:t>
            </a:r>
            <a:endParaRPr lang="en-US" sz="44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10</a:t>
            </a:fld>
            <a:endParaRPr lang="en-US" dirty="0"/>
          </a:p>
        </p:txBody>
      </p:sp>
    </p:spTree>
    <p:custDataLst>
      <p:tags r:id="rId1"/>
    </p:custDataLst>
    <p:extLst>
      <p:ext uri="{BB962C8B-B14F-4D97-AF65-F5344CB8AC3E}">
        <p14:creationId xmlns:p14="http://schemas.microsoft.com/office/powerpoint/2010/main" val="2779718981"/>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PT Pag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028700" y="1143000"/>
            <a:ext cx="7086600" cy="762000"/>
          </a:xfrm>
        </p:spPr>
        <p:txBody>
          <a:bodyPr>
            <a:normAutofit/>
          </a:bodyPr>
          <a:lstStyle/>
          <a:p>
            <a:r>
              <a:rPr lang="en-US" altLang="en-US" b="1" dirty="0" smtClean="0"/>
              <a:t>WIOA Proposed Regulations</a:t>
            </a:r>
            <a:endParaRPr lang="en-US" altLang="en-US" b="1" dirty="0"/>
          </a:p>
        </p:txBody>
      </p:sp>
      <p:sp>
        <p:nvSpPr>
          <p:cNvPr id="8" name="Rectangle 7"/>
          <p:cNvSpPr/>
          <p:nvPr/>
        </p:nvSpPr>
        <p:spPr>
          <a:xfrm>
            <a:off x="457200" y="4267200"/>
            <a:ext cx="6553200" cy="369332"/>
          </a:xfrm>
          <a:prstGeom prst="rect">
            <a:avLst/>
          </a:prstGeom>
        </p:spPr>
        <p:txBody>
          <a:bodyPr wrap="square">
            <a:spAutoFit/>
          </a:bodyPr>
          <a:lstStyle/>
          <a:p>
            <a:endParaRPr lang="en-US" altLang="en-US" dirty="0" smtClean="0">
              <a:solidFill>
                <a:prstClr val="black"/>
              </a:solidFill>
            </a:endParaRPr>
          </a:p>
        </p:txBody>
      </p:sp>
      <p:sp>
        <p:nvSpPr>
          <p:cNvPr id="3" name="TextBox 2"/>
          <p:cNvSpPr txBox="1"/>
          <p:nvPr/>
        </p:nvSpPr>
        <p:spPr>
          <a:xfrm>
            <a:off x="457200" y="1828800"/>
            <a:ext cx="8229600" cy="954107"/>
          </a:xfrm>
          <a:prstGeom prst="rect">
            <a:avLst/>
          </a:prstGeom>
          <a:noFill/>
        </p:spPr>
        <p:txBody>
          <a:bodyPr wrap="square" rtlCol="0">
            <a:spAutoFit/>
          </a:bodyPr>
          <a:lstStyle/>
          <a:p>
            <a:r>
              <a:rPr lang="en-US" dirty="0" smtClean="0"/>
              <a:t>Five Notices of Proposed Rulemaking (NPRMs) were published in the Federal Register on April 16, 2015. Comments </a:t>
            </a:r>
            <a:r>
              <a:rPr lang="en-US" dirty="0" smtClean="0"/>
              <a:t>were due and submitted by ANCOR June </a:t>
            </a:r>
            <a:r>
              <a:rPr lang="en-US" dirty="0" smtClean="0"/>
              <a:t>15, 2015.</a:t>
            </a:r>
          </a:p>
          <a:p>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951488606"/>
              </p:ext>
            </p:extLst>
          </p:nvPr>
        </p:nvGraphicFramePr>
        <p:xfrm>
          <a:off x="457200" y="2590800"/>
          <a:ext cx="8382000" cy="4086186"/>
        </p:xfrm>
        <a:graphic>
          <a:graphicData uri="http://schemas.openxmlformats.org/drawingml/2006/table">
            <a:tbl>
              <a:tblPr firstRow="1" bandRow="1">
                <a:tableStyleId>{5C22544A-7EE6-4342-B048-85BDC9FD1C3A}</a:tableStyleId>
              </a:tblPr>
              <a:tblGrid>
                <a:gridCol w="2898302"/>
                <a:gridCol w="1424327"/>
                <a:gridCol w="4059371"/>
              </a:tblGrid>
              <a:tr h="447662">
                <a:tc>
                  <a:txBody>
                    <a:bodyPr/>
                    <a:lstStyle/>
                    <a:p>
                      <a:r>
                        <a:rPr lang="en-US" dirty="0" smtClean="0"/>
                        <a:t>Issuing Agency</a:t>
                      </a:r>
                      <a:endParaRPr lang="en-US" dirty="0"/>
                    </a:p>
                  </a:txBody>
                  <a:tcPr/>
                </a:tc>
                <a:tc>
                  <a:txBody>
                    <a:bodyPr/>
                    <a:lstStyle/>
                    <a:p>
                      <a:r>
                        <a:rPr lang="en-US" dirty="0" smtClean="0"/>
                        <a:t>Citation</a:t>
                      </a:r>
                      <a:endParaRPr lang="en-US" dirty="0"/>
                    </a:p>
                  </a:txBody>
                  <a:tcPr/>
                </a:tc>
                <a:tc>
                  <a:txBody>
                    <a:bodyPr/>
                    <a:lstStyle/>
                    <a:p>
                      <a:r>
                        <a:rPr lang="en-US" dirty="0" smtClean="0"/>
                        <a:t>Sections Impacted</a:t>
                      </a:r>
                      <a:endParaRPr lang="en-US" dirty="0"/>
                    </a:p>
                  </a:txBody>
                  <a:tcPr/>
                </a:tc>
              </a:tr>
              <a:tr h="615380">
                <a:tc>
                  <a:txBody>
                    <a:bodyPr/>
                    <a:lstStyle/>
                    <a:p>
                      <a:r>
                        <a:rPr lang="en-US" dirty="0" smtClean="0"/>
                        <a:t>Department</a:t>
                      </a:r>
                      <a:r>
                        <a:rPr lang="en-US" baseline="0" dirty="0" smtClean="0"/>
                        <a:t> of Labor &amp; Department of Education</a:t>
                      </a:r>
                      <a:endParaRPr lang="en-US" dirty="0"/>
                    </a:p>
                  </a:txBody>
                  <a:tcPr/>
                </a:tc>
                <a:tc>
                  <a:txBody>
                    <a:bodyPr/>
                    <a:lstStyle/>
                    <a:p>
                      <a:r>
                        <a:rPr lang="en-US" dirty="0" smtClean="0"/>
                        <a:t>2015-05528</a:t>
                      </a:r>
                      <a:endParaRPr lang="en-US" dirty="0"/>
                    </a:p>
                  </a:txBody>
                  <a:tcPr/>
                </a:tc>
                <a:tc>
                  <a:txBody>
                    <a:bodyPr/>
                    <a:lstStyle/>
                    <a:p>
                      <a:r>
                        <a:rPr lang="en-US" dirty="0" smtClean="0"/>
                        <a:t>Unified and Combined State Plans, Performance Accountability, and the One-Stop System Joint Provision</a:t>
                      </a:r>
                      <a:endParaRPr lang="en-US" dirty="0"/>
                    </a:p>
                  </a:txBody>
                  <a:tcPr/>
                </a:tc>
              </a:tr>
              <a:tr h="447662">
                <a:tc>
                  <a:txBody>
                    <a:bodyPr/>
                    <a:lstStyle/>
                    <a:p>
                      <a:r>
                        <a:rPr lang="en-US" dirty="0" smtClean="0"/>
                        <a:t>Department</a:t>
                      </a:r>
                      <a:r>
                        <a:rPr lang="en-US" baseline="0" dirty="0" smtClean="0"/>
                        <a:t> of Labor</a:t>
                      </a:r>
                      <a:endParaRPr lang="en-US" dirty="0"/>
                    </a:p>
                  </a:txBody>
                  <a:tcPr/>
                </a:tc>
                <a:tc>
                  <a:txBody>
                    <a:bodyPr/>
                    <a:lstStyle/>
                    <a:p>
                      <a:r>
                        <a:rPr lang="en-US" dirty="0" smtClean="0"/>
                        <a:t>2015-05530</a:t>
                      </a:r>
                      <a:endParaRPr lang="en-US" dirty="0"/>
                    </a:p>
                  </a:txBody>
                  <a:tcPr/>
                </a:tc>
                <a:tc>
                  <a:txBody>
                    <a:bodyPr/>
                    <a:lstStyle/>
                    <a:p>
                      <a:r>
                        <a:rPr lang="en-US" dirty="0" smtClean="0"/>
                        <a:t>Titles</a:t>
                      </a:r>
                      <a:r>
                        <a:rPr lang="en-US" baseline="0" dirty="0" smtClean="0"/>
                        <a:t> I and II of WIOA</a:t>
                      </a:r>
                      <a:endParaRPr lang="en-US" dirty="0"/>
                    </a:p>
                  </a:txBody>
                  <a:tcPr/>
                </a:tc>
              </a:tr>
              <a:tr h="447662">
                <a:tc>
                  <a:txBody>
                    <a:bodyPr/>
                    <a:lstStyle/>
                    <a:p>
                      <a:r>
                        <a:rPr lang="en-US" dirty="0" smtClean="0"/>
                        <a:t>Department</a:t>
                      </a:r>
                      <a:r>
                        <a:rPr lang="en-US" baseline="0" dirty="0" smtClean="0"/>
                        <a:t> of Education</a:t>
                      </a:r>
                    </a:p>
                  </a:txBody>
                  <a:tcPr/>
                </a:tc>
                <a:tc>
                  <a:txBody>
                    <a:bodyPr/>
                    <a:lstStyle/>
                    <a:p>
                      <a:r>
                        <a:rPr lang="en-US" dirty="0" smtClean="0"/>
                        <a:t>2015-05535</a:t>
                      </a:r>
                      <a:endParaRPr lang="en-US" dirty="0"/>
                    </a:p>
                  </a:txBody>
                  <a:tcPr/>
                </a:tc>
                <a:tc>
                  <a:txBody>
                    <a:bodyPr/>
                    <a:lstStyle/>
                    <a:p>
                      <a:r>
                        <a:rPr lang="en-US" dirty="0" smtClean="0"/>
                        <a:t>Miscellaneous</a:t>
                      </a:r>
                      <a:r>
                        <a:rPr lang="en-US" baseline="0" dirty="0" smtClean="0"/>
                        <a:t> Program Changes</a:t>
                      </a:r>
                      <a:endParaRPr lang="en-US" dirty="0"/>
                    </a:p>
                  </a:txBody>
                  <a:tcPr/>
                </a:tc>
              </a:tr>
              <a:tr h="447662">
                <a:tc>
                  <a:txBody>
                    <a:bodyPr/>
                    <a:lstStyle/>
                    <a:p>
                      <a:r>
                        <a:rPr lang="en-US" dirty="0" smtClean="0"/>
                        <a:t>Department</a:t>
                      </a:r>
                      <a:r>
                        <a:rPr lang="en-US" baseline="0" dirty="0" smtClean="0"/>
                        <a:t> of Education </a:t>
                      </a:r>
                      <a:endParaRPr lang="en-US" dirty="0"/>
                    </a:p>
                  </a:txBody>
                  <a:tcPr/>
                </a:tc>
                <a:tc>
                  <a:txBody>
                    <a:bodyPr/>
                    <a:lstStyle/>
                    <a:p>
                      <a:r>
                        <a:rPr lang="en-US" dirty="0" smtClean="0"/>
                        <a:t>2015-05538</a:t>
                      </a:r>
                      <a:endParaRPr lang="en-US" dirty="0"/>
                    </a:p>
                  </a:txBody>
                  <a:tcPr/>
                </a:tc>
                <a:tc>
                  <a:txBody>
                    <a:bodyPr/>
                    <a:lstStyle/>
                    <a:p>
                      <a:r>
                        <a:rPr lang="en-US" dirty="0" smtClean="0"/>
                        <a:t>State VR Services</a:t>
                      </a:r>
                      <a:r>
                        <a:rPr lang="en-US" baseline="0" dirty="0" smtClean="0"/>
                        <a:t> Program; State Supported Employment Services Program; Limitations on Use of Subminimum Wage</a:t>
                      </a:r>
                      <a:endParaRPr lang="en-US" dirty="0"/>
                    </a:p>
                  </a:txBody>
                  <a:tcPr/>
                </a:tc>
              </a:tr>
              <a:tr h="447662">
                <a:tc>
                  <a:txBody>
                    <a:bodyPr/>
                    <a:lstStyle/>
                    <a:p>
                      <a:r>
                        <a:rPr lang="en-US" dirty="0" smtClean="0"/>
                        <a:t>Department of Education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2015-05540</a:t>
                      </a:r>
                      <a:endParaRPr lang="en-US" dirty="0"/>
                    </a:p>
                  </a:txBody>
                  <a:tcPr/>
                </a:tc>
                <a:tc>
                  <a:txBody>
                    <a:bodyPr/>
                    <a:lstStyle/>
                    <a:p>
                      <a:r>
                        <a:rPr lang="en-US" dirty="0" smtClean="0"/>
                        <a:t>Adult Education and Family Literacy Act (AEFLA)</a:t>
                      </a:r>
                      <a:endParaRPr lang="en-US" dirty="0"/>
                    </a:p>
                  </a:txBody>
                  <a:tcPr/>
                </a:tc>
              </a:tr>
            </a:tbl>
          </a:graphicData>
        </a:graphic>
      </p:graphicFrame>
    </p:spTree>
    <p:extLst>
      <p:ext uri="{BB962C8B-B14F-4D97-AF65-F5344CB8AC3E}">
        <p14:creationId xmlns:p14="http://schemas.microsoft.com/office/powerpoint/2010/main" val="3990767826"/>
      </p:ext>
    </p:extLst>
  </p:cSld>
  <p:clrMapOvr>
    <a:masterClrMapping/>
  </p:clrMapOvr>
  <p:transition advTm="2449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3657600" y="1905000"/>
            <a:ext cx="5029200" cy="3809999"/>
          </a:xfrm>
          <a:prstGeom prst="rect">
            <a:avLst/>
          </a:prstGeom>
        </p:spPr>
        <p:txBody>
          <a:bodyPr/>
          <a:lstStyle/>
          <a:p>
            <a:pPr marL="225425" indent="-225425">
              <a:spcAft>
                <a:spcPts val="600"/>
              </a:spcAft>
              <a:buFont typeface="Arial" panose="020B0604020202020204" pitchFamily="34" charset="0"/>
              <a:buChar char="•"/>
              <a:defRPr/>
            </a:pPr>
            <a:r>
              <a:rPr lang="en-US" kern="0" dirty="0" smtClean="0">
                <a:latin typeface="Calibri" pitchFamily="34" charset="0"/>
              </a:rPr>
              <a:t>Signed into law on July 22, 2014</a:t>
            </a:r>
            <a:endParaRPr lang="en-US" kern="0" dirty="0">
              <a:latin typeface="Calibri" pitchFamily="34" charset="0"/>
            </a:endParaRPr>
          </a:p>
          <a:p>
            <a:pPr marL="225425" indent="-225425">
              <a:spcAft>
                <a:spcPts val="600"/>
              </a:spcAft>
              <a:buFont typeface="Arial" panose="020B0604020202020204" pitchFamily="34" charset="0"/>
              <a:buChar char="•"/>
              <a:defRPr/>
            </a:pPr>
            <a:r>
              <a:rPr lang="en-US" kern="0" dirty="0" smtClean="0">
                <a:latin typeface="Calibri" pitchFamily="34" charset="0"/>
              </a:rPr>
              <a:t>Contains strong presumption of non-sheltered employment</a:t>
            </a:r>
          </a:p>
          <a:p>
            <a:pPr marL="225425" indent="-225425">
              <a:spcAft>
                <a:spcPts val="600"/>
              </a:spcAft>
              <a:buFont typeface="Arial" panose="020B0604020202020204" pitchFamily="34" charset="0"/>
              <a:buChar char="•"/>
              <a:defRPr/>
            </a:pPr>
            <a:r>
              <a:rPr lang="en-US" kern="0" dirty="0" smtClean="0">
                <a:latin typeface="Calibri" pitchFamily="34" charset="0"/>
              </a:rPr>
              <a:t>Requires appropriate youth transitioning services</a:t>
            </a:r>
          </a:p>
          <a:p>
            <a:pPr marL="225425" indent="-225425">
              <a:spcAft>
                <a:spcPts val="600"/>
              </a:spcAft>
              <a:buFont typeface="Arial" panose="020B0604020202020204" pitchFamily="34" charset="0"/>
              <a:buChar char="•"/>
              <a:defRPr/>
            </a:pPr>
            <a:r>
              <a:rPr lang="en-US" kern="0" dirty="0">
                <a:latin typeface="Calibri" pitchFamily="34" charset="0"/>
              </a:rPr>
              <a:t>Requires access to employment training and supports</a:t>
            </a:r>
          </a:p>
          <a:p>
            <a:pPr marL="225425" indent="-225425">
              <a:spcAft>
                <a:spcPts val="600"/>
              </a:spcAft>
              <a:buFont typeface="Arial" panose="020B0604020202020204" pitchFamily="34" charset="0"/>
              <a:buChar char="•"/>
              <a:defRPr/>
            </a:pPr>
            <a:r>
              <a:rPr lang="en-US" kern="0" dirty="0" smtClean="0">
                <a:latin typeface="Calibri" pitchFamily="34" charset="0"/>
              </a:rPr>
              <a:t>Retains 14(c) special wage certificates, but requires additional review to ensure appropriateness</a:t>
            </a:r>
          </a:p>
          <a:p>
            <a:pPr marL="225425" indent="-225425">
              <a:spcAft>
                <a:spcPts val="600"/>
              </a:spcAft>
              <a:buFont typeface="Arial" panose="020B0604020202020204" pitchFamily="34" charset="0"/>
              <a:buChar char="•"/>
              <a:defRPr/>
            </a:pPr>
            <a:r>
              <a:rPr lang="en-US" kern="0" dirty="0" smtClean="0">
                <a:latin typeface="Calibri" pitchFamily="34" charset="0"/>
              </a:rPr>
              <a:t>WIOA Advisory committee on competitive, integrated employment convened for the first time in January 2015</a:t>
            </a:r>
          </a:p>
          <a:p>
            <a:pPr marL="571500" indent="-571500">
              <a:spcBef>
                <a:spcPct val="20000"/>
              </a:spcBef>
              <a:buFont typeface="Arial" panose="020B0604020202020204" pitchFamily="34" charset="0"/>
              <a:buChar char="•"/>
              <a:defRPr/>
            </a:pPr>
            <a:endParaRPr lang="en-US" sz="2000" kern="0" dirty="0">
              <a:latin typeface="Calibri" pitchFamily="34" charset="0"/>
            </a:endParaRPr>
          </a:p>
          <a:p>
            <a:pPr marL="285750" indent="-285750">
              <a:spcBef>
                <a:spcPts val="600"/>
              </a:spcBef>
              <a:spcAft>
                <a:spcPts val="600"/>
              </a:spcAft>
              <a:buFont typeface="Arial" panose="020B0604020202020204" pitchFamily="34" charset="0"/>
              <a:buChar char="•"/>
              <a:defRPr/>
            </a:pPr>
            <a:endParaRPr lang="en-US" sz="20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35" y="1948061"/>
            <a:ext cx="3240165" cy="3240165"/>
          </a:xfrm>
          <a:prstGeom prst="rect">
            <a:avLst/>
          </a:prstGeom>
        </p:spPr>
      </p:pic>
      <p:sp>
        <p:nvSpPr>
          <p:cNvPr id="6" name="Title 1"/>
          <p:cNvSpPr txBox="1">
            <a:spLocks/>
          </p:cNvSpPr>
          <p:nvPr/>
        </p:nvSpPr>
        <p:spPr>
          <a:xfrm>
            <a:off x="1028700" y="1143000"/>
            <a:ext cx="7086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t>What’s in WIOA?</a:t>
            </a:r>
            <a:endParaRPr lang="en-US" altLang="en-US" b="1" dirty="0"/>
          </a:p>
        </p:txBody>
      </p:sp>
    </p:spTree>
    <p:extLst>
      <p:ext uri="{BB962C8B-B14F-4D97-AF65-F5344CB8AC3E}">
        <p14:creationId xmlns:p14="http://schemas.microsoft.com/office/powerpoint/2010/main" val="35399503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3657600" y="1905001"/>
            <a:ext cx="5334000" cy="3809999"/>
          </a:xfrm>
          <a:prstGeom prst="rect">
            <a:avLst/>
          </a:prstGeom>
        </p:spPr>
        <p:txBody>
          <a:bodyPr/>
          <a:lstStyle/>
          <a:p>
            <a:pPr marL="285750" indent="-285750">
              <a:spcAft>
                <a:spcPts val="600"/>
              </a:spcAft>
              <a:buFont typeface="Arial" panose="020B0604020202020204" pitchFamily="34" charset="0"/>
              <a:buChar char="•"/>
              <a:defRPr/>
            </a:pPr>
            <a:r>
              <a:rPr lang="en-US" sz="1600" kern="0" dirty="0" smtClean="0">
                <a:latin typeface="Calibri" pitchFamily="34" charset="0"/>
              </a:rPr>
              <a:t>Requires states to reserve 15% of VR allotment to provide pre-employment transition services to students with disabilities.</a:t>
            </a:r>
          </a:p>
          <a:p>
            <a:pPr marL="285750" indent="-285750">
              <a:spcAft>
                <a:spcPts val="600"/>
              </a:spcAft>
              <a:buFont typeface="Arial" panose="020B0604020202020204" pitchFamily="34" charset="0"/>
              <a:buChar char="•"/>
              <a:defRPr/>
            </a:pPr>
            <a:r>
              <a:rPr lang="en-US" sz="1600" kern="0" dirty="0" smtClean="0">
                <a:latin typeface="Calibri" pitchFamily="34" charset="0"/>
              </a:rPr>
              <a:t>Requires states to reserve 50% of their supported employment program allotment for the provision of supported employment services to youth with the most significant disabilities.</a:t>
            </a:r>
          </a:p>
          <a:p>
            <a:pPr marL="285750" indent="-285750">
              <a:spcAft>
                <a:spcPts val="600"/>
              </a:spcAft>
              <a:buFont typeface="Arial" panose="020B0604020202020204" pitchFamily="34" charset="0"/>
              <a:buChar char="•"/>
              <a:defRPr/>
            </a:pPr>
            <a:r>
              <a:rPr lang="en-US" sz="1600" kern="0" dirty="0" smtClean="0">
                <a:latin typeface="Calibri" pitchFamily="34" charset="0"/>
              </a:rPr>
              <a:t>Section 511 (effective July 22, 2016) requires that transitioning youths and others have access to job training and other resources prior to moving to sheltered work. Once in sheltered work, the individual’s plan must be reviewed regularly and documentation made whether it remains an appropriate placement. </a:t>
            </a:r>
          </a:p>
          <a:p>
            <a:pPr marL="285750" indent="-285750">
              <a:spcAft>
                <a:spcPts val="600"/>
              </a:spcAft>
              <a:buFont typeface="Arial" panose="020B0604020202020204" pitchFamily="34" charset="0"/>
              <a:buChar char="•"/>
              <a:defRPr/>
            </a:pPr>
            <a:endParaRPr lang="en-US"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35" y="1948061"/>
            <a:ext cx="3240165" cy="3240165"/>
          </a:xfrm>
          <a:prstGeom prst="rect">
            <a:avLst/>
          </a:prstGeom>
        </p:spPr>
      </p:pic>
      <p:sp>
        <p:nvSpPr>
          <p:cNvPr id="6" name="Title 1"/>
          <p:cNvSpPr txBox="1">
            <a:spLocks/>
          </p:cNvSpPr>
          <p:nvPr/>
        </p:nvSpPr>
        <p:spPr>
          <a:xfrm>
            <a:off x="1028700" y="1143000"/>
            <a:ext cx="7086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t>What’s in WIOA?</a:t>
            </a:r>
            <a:endParaRPr lang="en-US" altLang="en-US" b="1" dirty="0"/>
          </a:p>
        </p:txBody>
      </p:sp>
    </p:spTree>
    <p:extLst>
      <p:ext uri="{BB962C8B-B14F-4D97-AF65-F5344CB8AC3E}">
        <p14:creationId xmlns:p14="http://schemas.microsoft.com/office/powerpoint/2010/main" val="3079087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PT Pag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028700" y="1143000"/>
            <a:ext cx="7086600" cy="762000"/>
          </a:xfrm>
        </p:spPr>
        <p:txBody>
          <a:bodyPr>
            <a:normAutofit/>
          </a:bodyPr>
          <a:lstStyle/>
          <a:p>
            <a:r>
              <a:rPr lang="en-US" altLang="en-US" b="1" dirty="0" smtClean="0"/>
              <a:t>WIOA Proposed Regulations</a:t>
            </a:r>
            <a:endParaRPr lang="en-US" altLang="en-US" b="1" dirty="0"/>
          </a:p>
        </p:txBody>
      </p:sp>
      <p:sp>
        <p:nvSpPr>
          <p:cNvPr id="8" name="Rectangle 7"/>
          <p:cNvSpPr/>
          <p:nvPr/>
        </p:nvSpPr>
        <p:spPr>
          <a:xfrm>
            <a:off x="457200" y="4267200"/>
            <a:ext cx="6553200" cy="369332"/>
          </a:xfrm>
          <a:prstGeom prst="rect">
            <a:avLst/>
          </a:prstGeom>
        </p:spPr>
        <p:txBody>
          <a:bodyPr wrap="square">
            <a:spAutoFit/>
          </a:bodyPr>
          <a:lstStyle/>
          <a:p>
            <a:endParaRPr lang="en-US" altLang="en-US" dirty="0" smtClean="0">
              <a:solidFill>
                <a:prstClr val="black"/>
              </a:solidFill>
            </a:endParaRPr>
          </a:p>
        </p:txBody>
      </p:sp>
      <p:sp>
        <p:nvSpPr>
          <p:cNvPr id="3" name="TextBox 2"/>
          <p:cNvSpPr txBox="1"/>
          <p:nvPr/>
        </p:nvSpPr>
        <p:spPr>
          <a:xfrm>
            <a:off x="457200" y="1828800"/>
            <a:ext cx="8229600" cy="3123932"/>
          </a:xfrm>
          <a:prstGeom prst="rect">
            <a:avLst/>
          </a:prstGeom>
          <a:noFill/>
        </p:spPr>
        <p:txBody>
          <a:bodyPr wrap="square" rtlCol="0">
            <a:spAutoFit/>
          </a:bodyPr>
          <a:lstStyle/>
          <a:p>
            <a:r>
              <a:rPr lang="en-US" sz="1700" b="1" u="sng" dirty="0" smtClean="0"/>
              <a:t>Purpose and Goals of the Proposed Rules (2015-05530):</a:t>
            </a:r>
          </a:p>
          <a:p>
            <a:pPr marL="342900" indent="-342900">
              <a:spcAft>
                <a:spcPts val="600"/>
              </a:spcAft>
              <a:buFont typeface="Arial" panose="020B0604020202020204" pitchFamily="34" charset="0"/>
              <a:buChar char="•"/>
            </a:pPr>
            <a:r>
              <a:rPr lang="en-US" sz="1700" dirty="0" smtClean="0"/>
              <a:t>Foster </a:t>
            </a:r>
            <a:r>
              <a:rPr lang="en-US" sz="1700" dirty="0"/>
              <a:t>regional collaboration by having local areas plan and coordinate service delivery within a </a:t>
            </a:r>
            <a:r>
              <a:rPr lang="en-US" sz="1700" dirty="0" smtClean="0"/>
              <a:t>region Emphasize </a:t>
            </a:r>
            <a:r>
              <a:rPr lang="en-US" sz="1700" dirty="0"/>
              <a:t>the use of career pathways and sector partnerships to promote employment in in-demand industries and </a:t>
            </a:r>
            <a:r>
              <a:rPr lang="en-US" sz="1700" dirty="0" smtClean="0"/>
              <a:t>occupations</a:t>
            </a:r>
          </a:p>
          <a:p>
            <a:pPr marL="342900" indent="-342900">
              <a:spcAft>
                <a:spcPts val="600"/>
              </a:spcAft>
              <a:buFont typeface="Arial" panose="020B0604020202020204" pitchFamily="34" charset="0"/>
              <a:buChar char="•"/>
            </a:pPr>
            <a:r>
              <a:rPr lang="en-US" sz="1700" dirty="0" smtClean="0"/>
              <a:t>Promote </a:t>
            </a:r>
            <a:r>
              <a:rPr lang="en-US" sz="1700" dirty="0"/>
              <a:t>work-based training by authorizing local areas to provide incumbent worker training and transitional jobs, increasing the reimbursement to employers for </a:t>
            </a:r>
            <a:r>
              <a:rPr lang="en-US" sz="1700" dirty="0" smtClean="0"/>
              <a:t>on-the-job training </a:t>
            </a:r>
            <a:r>
              <a:rPr lang="en-US" sz="1700" dirty="0"/>
              <a:t>and customized training and by increasing linkages with Registered </a:t>
            </a:r>
            <a:r>
              <a:rPr lang="en-US" sz="1700" dirty="0" smtClean="0"/>
              <a:t>Apprentices Our comments: </a:t>
            </a:r>
          </a:p>
          <a:p>
            <a:pPr marL="342900" indent="-342900">
              <a:spcAft>
                <a:spcPts val="600"/>
              </a:spcAft>
              <a:buFont typeface="Arial" panose="020B0604020202020204" pitchFamily="34" charset="0"/>
              <a:buChar char="•"/>
            </a:pPr>
            <a:r>
              <a:rPr lang="en-US" sz="1700" dirty="0" smtClean="0"/>
              <a:t>Refocus </a:t>
            </a:r>
            <a:r>
              <a:rPr lang="en-US" sz="1700" dirty="0"/>
              <a:t>the youth formula program to serve disconnected youth by requiring a minimum of 75 percent of funds to be used for out-of-school youth compared to 30 percent under </a:t>
            </a:r>
            <a:r>
              <a:rPr lang="en-US" sz="1700" dirty="0" smtClean="0"/>
              <a:t>WIA </a:t>
            </a:r>
            <a:endParaRPr lang="en-US" sz="1700" dirty="0"/>
          </a:p>
        </p:txBody>
      </p:sp>
    </p:spTree>
    <p:extLst>
      <p:ext uri="{BB962C8B-B14F-4D97-AF65-F5344CB8AC3E}">
        <p14:creationId xmlns:p14="http://schemas.microsoft.com/office/powerpoint/2010/main" val="1002589837"/>
      </p:ext>
    </p:extLst>
  </p:cSld>
  <p:clrMapOvr>
    <a:masterClrMapping/>
  </p:clrMapOvr>
  <p:transition advTm="2449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PT Pag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028700" y="990600"/>
            <a:ext cx="7086600" cy="762000"/>
          </a:xfrm>
        </p:spPr>
        <p:txBody>
          <a:bodyPr>
            <a:normAutofit/>
          </a:bodyPr>
          <a:lstStyle/>
          <a:p>
            <a:r>
              <a:rPr lang="en-US" altLang="en-US" b="1" dirty="0" smtClean="0"/>
              <a:t>WIOA Proposed Regulations</a:t>
            </a:r>
            <a:endParaRPr lang="en-US" altLang="en-US" b="1" dirty="0"/>
          </a:p>
        </p:txBody>
      </p:sp>
      <p:sp>
        <p:nvSpPr>
          <p:cNvPr id="8" name="Rectangle 7"/>
          <p:cNvSpPr/>
          <p:nvPr/>
        </p:nvSpPr>
        <p:spPr>
          <a:xfrm>
            <a:off x="457200" y="4267200"/>
            <a:ext cx="6553200" cy="369332"/>
          </a:xfrm>
          <a:prstGeom prst="rect">
            <a:avLst/>
          </a:prstGeom>
        </p:spPr>
        <p:txBody>
          <a:bodyPr wrap="square">
            <a:spAutoFit/>
          </a:bodyPr>
          <a:lstStyle/>
          <a:p>
            <a:endParaRPr lang="en-US" altLang="en-US" dirty="0" smtClean="0">
              <a:solidFill>
                <a:prstClr val="black"/>
              </a:solidFill>
            </a:endParaRPr>
          </a:p>
        </p:txBody>
      </p:sp>
      <p:sp>
        <p:nvSpPr>
          <p:cNvPr id="3" name="TextBox 2"/>
          <p:cNvSpPr txBox="1"/>
          <p:nvPr/>
        </p:nvSpPr>
        <p:spPr>
          <a:xfrm>
            <a:off x="457200" y="1676400"/>
            <a:ext cx="8229600" cy="4201150"/>
          </a:xfrm>
          <a:prstGeom prst="rect">
            <a:avLst/>
          </a:prstGeom>
          <a:noFill/>
        </p:spPr>
        <p:txBody>
          <a:bodyPr wrap="square" rtlCol="0">
            <a:spAutoFit/>
          </a:bodyPr>
          <a:lstStyle/>
          <a:p>
            <a:r>
              <a:rPr lang="en-US" sz="1700" b="1" u="sng" dirty="0" smtClean="0"/>
              <a:t>Purpose and Goals of the Proposed Rules (2015-05538):</a:t>
            </a:r>
          </a:p>
          <a:p>
            <a:pPr marL="342900" indent="-342900">
              <a:spcAft>
                <a:spcPts val="600"/>
              </a:spcAft>
              <a:buFont typeface="Arial" panose="020B0604020202020204" pitchFamily="34" charset="0"/>
              <a:buChar char="•"/>
            </a:pPr>
            <a:r>
              <a:rPr lang="en-US" sz="1600" dirty="0" smtClean="0"/>
              <a:t>Ensure </a:t>
            </a:r>
            <a:r>
              <a:rPr lang="en-US" sz="1600" dirty="0"/>
              <a:t>that federal core program </a:t>
            </a:r>
            <a:r>
              <a:rPr lang="en-US" sz="1600" dirty="0" smtClean="0"/>
              <a:t>services </a:t>
            </a:r>
            <a:r>
              <a:rPr lang="en-US" sz="1600" dirty="0"/>
              <a:t>are coordinated </a:t>
            </a:r>
            <a:r>
              <a:rPr lang="en-US" sz="1600" dirty="0" smtClean="0"/>
              <a:t>by </a:t>
            </a:r>
            <a:r>
              <a:rPr lang="en-US" sz="1600" dirty="0"/>
              <a:t>requiring a single, </a:t>
            </a:r>
            <a:r>
              <a:rPr lang="en-US" sz="1600" dirty="0" smtClean="0"/>
              <a:t>4-year Strategic </a:t>
            </a:r>
            <a:r>
              <a:rPr lang="en-US" sz="1600" dirty="0"/>
              <a:t>State Plan for achieving the workforce goals of the </a:t>
            </a:r>
            <a:r>
              <a:rPr lang="en-US" sz="1600" dirty="0" smtClean="0"/>
              <a:t>State. States </a:t>
            </a:r>
            <a:r>
              <a:rPr lang="en-US" sz="1600" dirty="0"/>
              <a:t>may </a:t>
            </a:r>
            <a:r>
              <a:rPr lang="en-US" sz="1600" dirty="0" smtClean="0"/>
              <a:t>include collaborative </a:t>
            </a:r>
            <a:r>
              <a:rPr lang="en-US" sz="1600" dirty="0"/>
              <a:t>planning with other Federal education and training programs specified in WIOA (generally, </a:t>
            </a:r>
            <a:r>
              <a:rPr lang="en-US" sz="1600" b="1" dirty="0"/>
              <a:t>the One-Stop partners </a:t>
            </a:r>
            <a:r>
              <a:rPr lang="en-US" sz="1600" dirty="0"/>
              <a:t>that are in addition to the core programs) to develop Combined State plans; </a:t>
            </a:r>
          </a:p>
          <a:p>
            <a:pPr marL="342900" indent="-342900">
              <a:spcAft>
                <a:spcPts val="600"/>
              </a:spcAft>
              <a:buFont typeface="Arial" panose="020B0604020202020204" pitchFamily="34" charset="0"/>
              <a:buChar char="•"/>
            </a:pPr>
            <a:r>
              <a:rPr lang="en-US" sz="1600" dirty="0" smtClean="0"/>
              <a:t>Ensure </a:t>
            </a:r>
            <a:r>
              <a:rPr lang="en-US" sz="1600" dirty="0"/>
              <a:t>that federal </a:t>
            </a:r>
            <a:r>
              <a:rPr lang="en-US" sz="1600" b="1" dirty="0"/>
              <a:t>investments in </a:t>
            </a:r>
            <a:r>
              <a:rPr lang="en-US" sz="1600" b="1" dirty="0" smtClean="0"/>
              <a:t>programs </a:t>
            </a:r>
            <a:r>
              <a:rPr lang="en-US" sz="1600" b="1" dirty="0"/>
              <a:t>are evidence-based, data-driven, and accountable</a:t>
            </a:r>
            <a:r>
              <a:rPr lang="en-US" sz="1600" dirty="0"/>
              <a:t> to participants and taxpayers by establishing a common performance accountability system for the core programs, requiring other authorized programs to report on the common performance indicators, and providing </a:t>
            </a:r>
            <a:r>
              <a:rPr lang="en-US" sz="1600" dirty="0" smtClean="0"/>
              <a:t>easy-to-understand </a:t>
            </a:r>
            <a:r>
              <a:rPr lang="en-US" sz="1600" dirty="0"/>
              <a:t>information to consumers and the public about training provider and program performance; and </a:t>
            </a:r>
          </a:p>
          <a:p>
            <a:pPr marL="342900" indent="-342900">
              <a:spcAft>
                <a:spcPts val="600"/>
              </a:spcAft>
              <a:buFont typeface="Arial" panose="020B0604020202020204" pitchFamily="34" charset="0"/>
              <a:buChar char="•"/>
            </a:pPr>
            <a:r>
              <a:rPr lang="en-US" sz="1600" dirty="0" smtClean="0"/>
              <a:t>Enhance </a:t>
            </a:r>
            <a:r>
              <a:rPr lang="en-US" sz="1600" dirty="0"/>
              <a:t>services</a:t>
            </a:r>
            <a:r>
              <a:rPr lang="en-US" sz="1600" b="1" dirty="0"/>
              <a:t> provided to all job seekers and employers through the American Job </a:t>
            </a:r>
            <a:r>
              <a:rPr lang="en-US" sz="1600" b="1" dirty="0" smtClean="0"/>
              <a:t>Center</a:t>
            </a:r>
            <a:r>
              <a:rPr lang="en-US" sz="1600" dirty="0" smtClean="0"/>
              <a:t>; </a:t>
            </a:r>
            <a:r>
              <a:rPr lang="en-US" sz="1600" dirty="0"/>
              <a:t>providing for State-established certification to ensure high-quality American Job Centers; requiring partners to dedicate funding for allowable infrastructure and other shared costs; and promoting the development of integrated intake, case management, and reporting systems.</a:t>
            </a:r>
            <a:endParaRPr lang="en-US" sz="1700" dirty="0"/>
          </a:p>
        </p:txBody>
      </p:sp>
    </p:spTree>
    <p:extLst>
      <p:ext uri="{BB962C8B-B14F-4D97-AF65-F5344CB8AC3E}">
        <p14:creationId xmlns:p14="http://schemas.microsoft.com/office/powerpoint/2010/main" val="606538727"/>
      </p:ext>
    </p:extLst>
  </p:cSld>
  <p:clrMapOvr>
    <a:masterClrMapping/>
  </p:clrMapOvr>
  <p:transition advTm="2449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PT Pag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028700" y="1143000"/>
            <a:ext cx="7086600" cy="762000"/>
          </a:xfrm>
        </p:spPr>
        <p:txBody>
          <a:bodyPr>
            <a:normAutofit fontScale="90000"/>
          </a:bodyPr>
          <a:lstStyle/>
          <a:p>
            <a:r>
              <a:rPr lang="en-US" altLang="en-US" b="1" dirty="0" smtClean="0"/>
              <a:t/>
            </a:r>
            <a:br>
              <a:rPr lang="en-US" altLang="en-US" b="1" dirty="0" smtClean="0"/>
            </a:br>
            <a:r>
              <a:rPr lang="en-US" altLang="en-US" b="1" dirty="0" smtClean="0"/>
              <a:t>Summary of ANCOR Comments on WIOA Regulations</a:t>
            </a:r>
            <a:endParaRPr lang="en-US" altLang="en-US" b="1" dirty="0"/>
          </a:p>
        </p:txBody>
      </p:sp>
      <p:sp>
        <p:nvSpPr>
          <p:cNvPr id="8" name="Rectangle 7"/>
          <p:cNvSpPr/>
          <p:nvPr/>
        </p:nvSpPr>
        <p:spPr>
          <a:xfrm>
            <a:off x="457200" y="4267200"/>
            <a:ext cx="6553200" cy="369332"/>
          </a:xfrm>
          <a:prstGeom prst="rect">
            <a:avLst/>
          </a:prstGeom>
        </p:spPr>
        <p:txBody>
          <a:bodyPr wrap="square">
            <a:spAutoFit/>
          </a:bodyPr>
          <a:lstStyle/>
          <a:p>
            <a:endParaRPr lang="en-US" altLang="en-US" dirty="0" smtClean="0">
              <a:solidFill>
                <a:prstClr val="black"/>
              </a:solidFill>
            </a:endParaRPr>
          </a:p>
        </p:txBody>
      </p:sp>
      <p:sp>
        <p:nvSpPr>
          <p:cNvPr id="4" name="TextBox 3"/>
          <p:cNvSpPr txBox="1"/>
          <p:nvPr/>
        </p:nvSpPr>
        <p:spPr>
          <a:xfrm>
            <a:off x="1066800" y="2590800"/>
            <a:ext cx="73152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Mandatory inclusion of disability service providers, direct support professionals, and people with disabilities on local and state workforce boards</a:t>
            </a:r>
          </a:p>
          <a:p>
            <a:pPr marL="285750" indent="-285750">
              <a:buFont typeface="Arial" panose="020B0604020202020204" pitchFamily="34" charset="0"/>
              <a:buChar char="•"/>
            </a:pPr>
            <a:r>
              <a:rPr lang="en-US" dirty="0" smtClean="0"/>
              <a:t>Continuation of efforts to improve disability access of One Stop shops</a:t>
            </a:r>
          </a:p>
          <a:p>
            <a:pPr marL="285750" indent="-285750">
              <a:buFont typeface="Arial" panose="020B0604020202020204" pitchFamily="34" charset="0"/>
              <a:buChar char="•"/>
            </a:pPr>
            <a:r>
              <a:rPr lang="en-US" dirty="0" smtClean="0"/>
              <a:t>Increased focus of Rehab Act of 1973 in state workforce programs</a:t>
            </a:r>
          </a:p>
          <a:p>
            <a:pPr marL="285750" indent="-285750">
              <a:buFont typeface="Arial" panose="020B0604020202020204" pitchFamily="34" charset="0"/>
              <a:buChar char="•"/>
            </a:pPr>
            <a:r>
              <a:rPr lang="en-US" dirty="0" smtClean="0"/>
              <a:t>Inclusion of tracking of DSP turnover and wages in labor market data required for collection by states</a:t>
            </a:r>
          </a:p>
          <a:p>
            <a:pPr marL="285750" indent="-285750">
              <a:buFont typeface="Arial" panose="020B0604020202020204" pitchFamily="34" charset="0"/>
              <a:buChar char="•"/>
            </a:pPr>
            <a:r>
              <a:rPr lang="en-US" dirty="0" smtClean="0"/>
              <a:t>Mandated attention on training/retention programs for DSPs </a:t>
            </a:r>
          </a:p>
          <a:p>
            <a:pPr marL="285750" indent="-285750">
              <a:buFont typeface="Arial" panose="020B0604020202020204" pitchFamily="34" charset="0"/>
              <a:buChar char="•"/>
            </a:pPr>
            <a:r>
              <a:rPr lang="en-US" dirty="0" smtClean="0"/>
              <a:t>Inclusion of services for individuals with significant I/DD in all WIOA programs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2595024"/>
      </p:ext>
    </p:extLst>
  </p:cSld>
  <p:clrMapOvr>
    <a:masterClrMapping/>
  </p:clrMapOvr>
  <p:transition advTm="2449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WIOA Advisory Committee Testimony </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17</a:t>
            </a:fld>
            <a:endParaRPr lang="en-US" dirty="0"/>
          </a:p>
        </p:txBody>
      </p:sp>
      <p:sp>
        <p:nvSpPr>
          <p:cNvPr id="9" name="TextBox 8"/>
          <p:cNvSpPr txBox="1"/>
          <p:nvPr/>
        </p:nvSpPr>
        <p:spPr>
          <a:xfrm>
            <a:off x="647700" y="1752600"/>
            <a:ext cx="7620000" cy="646331"/>
          </a:xfrm>
          <a:prstGeom prst="rect">
            <a:avLst/>
          </a:prstGeom>
          <a:solidFill>
            <a:schemeClr val="bg1">
              <a:alpha val="50000"/>
            </a:schemeClr>
          </a:solidFill>
        </p:spPr>
        <p:txBody>
          <a:bodyPr wrap="square" rtlCol="0">
            <a:spAutoFit/>
          </a:bodyPr>
          <a:lstStyle/>
          <a:p>
            <a:pPr algn="ctr" fontAlgn="t"/>
            <a:r>
              <a:rPr lang="en-US" b="1" dirty="0"/>
              <a:t>Advisory Committee on Increasing Competitive </a:t>
            </a:r>
            <a:endParaRPr lang="en-US" b="1" dirty="0" smtClean="0"/>
          </a:p>
          <a:p>
            <a:pPr algn="ctr" fontAlgn="t"/>
            <a:r>
              <a:rPr lang="en-US" b="1" dirty="0" smtClean="0"/>
              <a:t>Integrated </a:t>
            </a:r>
            <a:r>
              <a:rPr lang="en-US" b="1" dirty="0"/>
              <a:t>Employment for Individuals with Disabilities</a:t>
            </a:r>
            <a:endParaRPr lang="en-US" dirty="0" smtClean="0"/>
          </a:p>
        </p:txBody>
      </p:sp>
      <p:sp>
        <p:nvSpPr>
          <p:cNvPr id="3" name="TextBox 2"/>
          <p:cNvSpPr txBox="1"/>
          <p:nvPr/>
        </p:nvSpPr>
        <p:spPr>
          <a:xfrm>
            <a:off x="457200" y="2675215"/>
            <a:ext cx="8001000" cy="2677656"/>
          </a:xfrm>
          <a:prstGeom prst="rect">
            <a:avLst/>
          </a:prstGeom>
          <a:noFill/>
        </p:spPr>
        <p:txBody>
          <a:bodyPr wrap="square" rtlCol="0">
            <a:spAutoFit/>
          </a:bodyPr>
          <a:lstStyle/>
          <a:p>
            <a:r>
              <a:rPr lang="en-US" sz="2400" b="1" dirty="0" smtClean="0"/>
              <a:t>Themes of ANCOR Testimony</a:t>
            </a:r>
            <a:endParaRPr lang="en-US" sz="2400" b="1" dirty="0" smtClean="0"/>
          </a:p>
          <a:p>
            <a:pPr marL="285750" indent="-285750">
              <a:buFont typeface="Arial" panose="020B0604020202020204" pitchFamily="34" charset="0"/>
              <a:buChar char="•"/>
            </a:pPr>
            <a:r>
              <a:rPr lang="en-US" sz="2400" dirty="0" smtClean="0"/>
              <a:t>Emphasize </a:t>
            </a:r>
            <a:r>
              <a:rPr lang="en-US" sz="2400" dirty="0" smtClean="0"/>
              <a:t>expertise of membership </a:t>
            </a:r>
          </a:p>
          <a:p>
            <a:pPr marL="285750" indent="-285750">
              <a:buFont typeface="Arial" panose="020B0604020202020204" pitchFamily="34" charset="0"/>
              <a:buChar char="•"/>
            </a:pPr>
            <a:r>
              <a:rPr lang="en-US" sz="2400" dirty="0" smtClean="0"/>
              <a:t>Support transition but with focus on realistic outcomes</a:t>
            </a:r>
          </a:p>
          <a:p>
            <a:pPr marL="285750" indent="-285750">
              <a:buFont typeface="Arial" panose="020B0604020202020204" pitchFamily="34" charset="0"/>
              <a:buChar char="•"/>
            </a:pPr>
            <a:r>
              <a:rPr lang="en-US" sz="2400" dirty="0" smtClean="0"/>
              <a:t>Include provider perspective </a:t>
            </a:r>
            <a:endParaRPr lang="en-US" sz="2400" dirty="0"/>
          </a:p>
          <a:p>
            <a:pPr marL="285750" indent="-285750">
              <a:buFont typeface="Arial" panose="020B0604020202020204" pitchFamily="34" charset="0"/>
              <a:buChar char="•"/>
            </a:pPr>
            <a:r>
              <a:rPr lang="en-US" sz="2400" dirty="0" smtClean="0"/>
              <a:t>Address </a:t>
            </a:r>
            <a:r>
              <a:rPr lang="en-US" sz="2400" dirty="0" smtClean="0"/>
              <a:t>issues of direct support professionals role in job support</a:t>
            </a:r>
          </a:p>
          <a:p>
            <a:pPr marL="285750" indent="-285750">
              <a:buFont typeface="Arial" panose="020B0604020202020204" pitchFamily="34" charset="0"/>
              <a:buChar char="•"/>
            </a:pPr>
            <a:r>
              <a:rPr lang="en-US" sz="2400" dirty="0" smtClean="0"/>
              <a:t>Support technology recommendations</a:t>
            </a:r>
            <a:endParaRPr lang="en-US" dirty="0"/>
          </a:p>
        </p:txBody>
      </p:sp>
    </p:spTree>
    <p:custDataLst>
      <p:tags r:id="rId1"/>
    </p:custDataLst>
    <p:extLst>
      <p:ext uri="{BB962C8B-B14F-4D97-AF65-F5344CB8AC3E}">
        <p14:creationId xmlns:p14="http://schemas.microsoft.com/office/powerpoint/2010/main" val="3539546439"/>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780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WIOA Advisory Committee</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18</a:t>
            </a:fld>
            <a:endParaRPr lang="en-US" dirty="0"/>
          </a:p>
        </p:txBody>
      </p:sp>
      <p:sp>
        <p:nvSpPr>
          <p:cNvPr id="9" name="TextBox 8"/>
          <p:cNvSpPr txBox="1"/>
          <p:nvPr/>
        </p:nvSpPr>
        <p:spPr>
          <a:xfrm>
            <a:off x="647700" y="1752600"/>
            <a:ext cx="7620000" cy="369332"/>
          </a:xfrm>
          <a:prstGeom prst="rect">
            <a:avLst/>
          </a:prstGeom>
          <a:solidFill>
            <a:schemeClr val="bg1">
              <a:alpha val="50000"/>
            </a:schemeClr>
          </a:solidFill>
        </p:spPr>
        <p:txBody>
          <a:bodyPr wrap="square" rtlCol="0">
            <a:spAutoFit/>
          </a:bodyPr>
          <a:lstStyle/>
          <a:p>
            <a:pPr algn="ctr" fontAlgn="t"/>
            <a:endParaRPr lang="en-US" dirty="0" smtClean="0"/>
          </a:p>
        </p:txBody>
      </p:sp>
      <p:sp>
        <p:nvSpPr>
          <p:cNvPr id="3" name="TextBox 2"/>
          <p:cNvSpPr txBox="1"/>
          <p:nvPr/>
        </p:nvSpPr>
        <p:spPr>
          <a:xfrm>
            <a:off x="457200" y="2675215"/>
            <a:ext cx="8001000" cy="1292662"/>
          </a:xfrm>
          <a:prstGeom prst="rect">
            <a:avLst/>
          </a:prstGeom>
          <a:noFill/>
        </p:spPr>
        <p:txBody>
          <a:bodyPr wrap="square" rtlCol="0">
            <a:spAutoFit/>
          </a:bodyPr>
          <a:lstStyle/>
          <a:p>
            <a:endParaRPr lang="en-US" sz="2400" dirty="0" smtClean="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p:txBody>
      </p:sp>
      <p:pic>
        <p:nvPicPr>
          <p:cNvPr id="4098" name="Picture 2" descr="http://www.workforceessentials.com/blog/wp-content/uploads/2015/01/Sharyn-1st-Meeting-in-DC-Jan.-2015.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800" y="1752600"/>
            <a:ext cx="7620000" cy="39243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7604193"/>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Department of Labor: FLSA</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19</a:t>
            </a:fld>
            <a:endParaRPr lang="en-US" dirty="0"/>
          </a:p>
        </p:txBody>
      </p:sp>
      <p:sp>
        <p:nvSpPr>
          <p:cNvPr id="9" name="TextBox 8"/>
          <p:cNvSpPr txBox="1"/>
          <p:nvPr/>
        </p:nvSpPr>
        <p:spPr>
          <a:xfrm>
            <a:off x="647700" y="1752600"/>
            <a:ext cx="7620000" cy="369332"/>
          </a:xfrm>
          <a:prstGeom prst="rect">
            <a:avLst/>
          </a:prstGeom>
          <a:solidFill>
            <a:schemeClr val="bg1">
              <a:alpha val="50000"/>
            </a:schemeClr>
          </a:solidFill>
        </p:spPr>
        <p:txBody>
          <a:bodyPr wrap="square" rtlCol="0">
            <a:spAutoFit/>
          </a:bodyPr>
          <a:lstStyle/>
          <a:p>
            <a:pPr algn="ctr" fontAlgn="t"/>
            <a:endParaRPr lang="en-US" dirty="0" smtClean="0"/>
          </a:p>
        </p:txBody>
      </p:sp>
      <p:sp>
        <p:nvSpPr>
          <p:cNvPr id="3" name="TextBox 2"/>
          <p:cNvSpPr txBox="1"/>
          <p:nvPr/>
        </p:nvSpPr>
        <p:spPr>
          <a:xfrm>
            <a:off x="509953" y="2895600"/>
            <a:ext cx="8001000" cy="1292662"/>
          </a:xfrm>
          <a:prstGeom prst="rect">
            <a:avLst/>
          </a:prstGeom>
          <a:noFill/>
        </p:spPr>
        <p:txBody>
          <a:bodyPr wrap="square" rtlCol="0">
            <a:spAutoFit/>
          </a:bodyPr>
          <a:lstStyle/>
          <a:p>
            <a:endParaRPr lang="en-US" sz="2400" dirty="0" smtClean="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p:txBody>
      </p:sp>
      <p:sp>
        <p:nvSpPr>
          <p:cNvPr id="8" name="TextBox 7"/>
          <p:cNvSpPr txBox="1"/>
          <p:nvPr/>
        </p:nvSpPr>
        <p:spPr>
          <a:xfrm>
            <a:off x="4114800" y="2227927"/>
            <a:ext cx="4820138"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Companionship Exemption </a:t>
            </a:r>
            <a:endParaRPr lang="en-US" sz="3200" dirty="0"/>
          </a:p>
          <a:p>
            <a:pPr marL="285750" indent="-285750">
              <a:buFont typeface="Arial" panose="020B0604020202020204" pitchFamily="34" charset="0"/>
              <a:buChar char="•"/>
            </a:pPr>
            <a:r>
              <a:rPr lang="en-US" sz="3200" dirty="0" smtClean="0"/>
              <a:t>Overtime Rules</a:t>
            </a:r>
          </a:p>
          <a:p>
            <a:pPr marL="285750" indent="-285750">
              <a:buFont typeface="Arial" panose="020B0604020202020204" pitchFamily="34" charset="0"/>
              <a:buChar char="•"/>
            </a:pPr>
            <a:r>
              <a:rPr lang="en-US" sz="3200" dirty="0" smtClean="0"/>
              <a:t>14c certificates</a:t>
            </a:r>
          </a:p>
          <a:p>
            <a:pPr marL="285750" indent="-285750">
              <a:buFont typeface="Arial" panose="020B0604020202020204" pitchFamily="34" charset="0"/>
              <a:buChar char="•"/>
            </a:pPr>
            <a:r>
              <a:rPr lang="en-US" sz="3200" dirty="0" smtClean="0"/>
              <a:t>Independent Contractor </a:t>
            </a:r>
          </a:p>
        </p:txBody>
      </p:sp>
      <p:pic>
        <p:nvPicPr>
          <p:cNvPr id="8199" name="Picture 7" descr="https://virginiadem.files.wordpress.com/2012/06/306501_10150904465976275_754373274_n.jpg?w=45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831" y="1945081"/>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353337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PT Pag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028700" y="1905000"/>
            <a:ext cx="7086600" cy="1447800"/>
          </a:xfrm>
        </p:spPr>
        <p:txBody>
          <a:bodyPr>
            <a:normAutofit/>
          </a:bodyPr>
          <a:lstStyle/>
          <a:p>
            <a:r>
              <a:rPr lang="en-US" altLang="en-US" b="1" dirty="0" smtClean="0"/>
              <a:t>Federal Update </a:t>
            </a:r>
            <a:br>
              <a:rPr lang="en-US" altLang="en-US" b="1" dirty="0" smtClean="0"/>
            </a:br>
            <a:r>
              <a:rPr lang="en-US" altLang="en-US" b="1" dirty="0" smtClean="0"/>
              <a:t>June 2015</a:t>
            </a:r>
            <a:endParaRPr lang="en-US" altLang="en-US"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359987"/>
            <a:ext cx="3276600" cy="1406418"/>
          </a:xfrm>
          <a:prstGeom prst="rect">
            <a:avLst/>
          </a:prstGeom>
        </p:spPr>
      </p:pic>
      <p:sp>
        <p:nvSpPr>
          <p:cNvPr id="8" name="Rectangle 7"/>
          <p:cNvSpPr/>
          <p:nvPr/>
        </p:nvSpPr>
        <p:spPr>
          <a:xfrm>
            <a:off x="1295400" y="3352800"/>
            <a:ext cx="6553200" cy="1200329"/>
          </a:xfrm>
          <a:prstGeom prst="rect">
            <a:avLst/>
          </a:prstGeom>
        </p:spPr>
        <p:txBody>
          <a:bodyPr wrap="square">
            <a:spAutoFit/>
          </a:bodyPr>
          <a:lstStyle/>
          <a:p>
            <a:pPr algn="ctr"/>
            <a:r>
              <a:rPr lang="en-US" altLang="en-US" b="1" dirty="0" smtClean="0"/>
              <a:t>Esm</a:t>
            </a:r>
            <a:r>
              <a:rPr lang="en-US" b="1" dirty="0" smtClean="0"/>
              <a:t>é</a:t>
            </a:r>
            <a:r>
              <a:rPr lang="en-US" altLang="en-US" b="1" dirty="0" smtClean="0"/>
              <a:t> </a:t>
            </a:r>
            <a:r>
              <a:rPr lang="en-US" altLang="en-US" b="1" dirty="0" smtClean="0"/>
              <a:t>Grant Grewal, Esq.</a:t>
            </a:r>
          </a:p>
          <a:p>
            <a:pPr algn="ctr"/>
            <a:r>
              <a:rPr lang="en-US" altLang="en-US" b="1" dirty="0" smtClean="0"/>
              <a:t> </a:t>
            </a:r>
            <a:r>
              <a:rPr lang="en-US" altLang="en-US" dirty="0" smtClean="0"/>
              <a:t>ANCOR </a:t>
            </a:r>
            <a:r>
              <a:rPr lang="en-US" altLang="en-US" i="1" dirty="0" smtClean="0"/>
              <a:t>Senior </a:t>
            </a:r>
            <a:r>
              <a:rPr lang="en-US" altLang="en-US" i="1" dirty="0" smtClean="0"/>
              <a:t>Director of </a:t>
            </a:r>
            <a:r>
              <a:rPr lang="en-US" altLang="en-US" i="1" dirty="0"/>
              <a:t>G</a:t>
            </a:r>
            <a:r>
              <a:rPr lang="en-US" altLang="en-US" i="1" dirty="0" smtClean="0"/>
              <a:t>overnment </a:t>
            </a:r>
            <a:r>
              <a:rPr lang="en-US" altLang="en-US" i="1" dirty="0" smtClean="0"/>
              <a:t>Relations</a:t>
            </a:r>
          </a:p>
          <a:p>
            <a:pPr algn="ctr"/>
            <a:r>
              <a:rPr lang="en-US" altLang="en-US" i="1" dirty="0" smtClean="0">
                <a:hlinkClick r:id="rId5"/>
              </a:rPr>
              <a:t>egrant@ancor.org</a:t>
            </a:r>
            <a:r>
              <a:rPr lang="en-US" altLang="en-US" i="1" dirty="0" smtClean="0"/>
              <a:t> </a:t>
            </a:r>
            <a:endParaRPr lang="en-US" altLang="en-US" i="1" dirty="0" smtClean="0"/>
          </a:p>
          <a:p>
            <a:endParaRPr lang="en-US" altLang="en-US" dirty="0"/>
          </a:p>
        </p:txBody>
      </p:sp>
    </p:spTree>
    <p:extLst>
      <p:ext uri="{BB962C8B-B14F-4D97-AF65-F5344CB8AC3E}">
        <p14:creationId xmlns:p14="http://schemas.microsoft.com/office/powerpoint/2010/main" val="3235874453"/>
      </p:ext>
    </p:extLst>
  </p:cSld>
  <p:clrMapOvr>
    <a:masterClrMapping/>
  </p:clrMapOvr>
  <p:transition advTm="2449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33185" y="0"/>
            <a:ext cx="9144000" cy="6858000"/>
          </a:xfrm>
          <a:prstGeom prst="rect">
            <a:avLst/>
          </a:prstGeom>
          <a:noFill/>
          <a:ln w="9525">
            <a:noFill/>
            <a:miter lim="800000"/>
            <a:headEnd/>
            <a:tailEnd/>
          </a:ln>
        </p:spPr>
      </p:pic>
      <p:sp>
        <p:nvSpPr>
          <p:cNvPr id="2" name="Title 1"/>
          <p:cNvSpPr>
            <a:spLocks noGrp="1"/>
          </p:cNvSpPr>
          <p:nvPr>
            <p:ph type="title"/>
          </p:nvPr>
        </p:nvSpPr>
        <p:spPr>
          <a:xfrm>
            <a:off x="490385" y="1251466"/>
            <a:ext cx="8229600" cy="685800"/>
          </a:xfrm>
          <a:noFill/>
        </p:spPr>
        <p:txBody>
          <a:bodyPr>
            <a:normAutofit fontScale="90000"/>
          </a:bodyPr>
          <a:lstStyle/>
          <a:p>
            <a:pPr algn="ctr">
              <a:defRPr/>
            </a:pPr>
            <a:r>
              <a:rPr lang="en-US" sz="3200" kern="0" dirty="0" smtClean="0"/>
              <a:t>Department of Health &amp; Human Services</a:t>
            </a:r>
            <a:br>
              <a:rPr lang="en-US" sz="3200" kern="0" dirty="0" smtClean="0"/>
            </a:br>
            <a:r>
              <a:rPr lang="en-US" sz="3200" kern="0" dirty="0" smtClean="0"/>
              <a:t>CMS</a:t>
            </a:r>
            <a:r>
              <a:rPr lang="en-US" sz="3200" kern="0" dirty="0" smtClean="0"/>
              <a:t> HCBS Settings </a:t>
            </a:r>
            <a:r>
              <a:rPr lang="en-US" sz="3200" kern="0" dirty="0" smtClean="0"/>
              <a:t>Rule</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20</a:t>
            </a:fld>
            <a:endParaRPr lang="en-US" dirty="0"/>
          </a:p>
        </p:txBody>
      </p:sp>
      <p:sp>
        <p:nvSpPr>
          <p:cNvPr id="9" name="TextBox 8"/>
          <p:cNvSpPr txBox="1"/>
          <p:nvPr/>
        </p:nvSpPr>
        <p:spPr>
          <a:xfrm>
            <a:off x="609600" y="1760415"/>
            <a:ext cx="7620000" cy="369332"/>
          </a:xfrm>
          <a:prstGeom prst="rect">
            <a:avLst/>
          </a:prstGeom>
          <a:solidFill>
            <a:schemeClr val="bg1">
              <a:alpha val="50000"/>
            </a:schemeClr>
          </a:solidFill>
        </p:spPr>
        <p:txBody>
          <a:bodyPr wrap="square" rtlCol="0">
            <a:spAutoFit/>
          </a:bodyPr>
          <a:lstStyle/>
          <a:p>
            <a:pPr fontAlgn="t"/>
            <a:endParaRPr lang="en-US" dirty="0" smtClean="0"/>
          </a:p>
        </p:txBody>
      </p:sp>
      <p:pic>
        <p:nvPicPr>
          <p:cNvPr id="7170" name="Picture 2" descr="http://www.opwdd.ny.gov/sites/default/files/features/HCBSStoryBrows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209800"/>
            <a:ext cx="5353508" cy="32977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8169679"/>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4270513" cy="3611215"/>
          </a:xfrm>
          <a:prstGeom prst="rect">
            <a:avLst/>
          </a:prstGeom>
        </p:spPr>
        <p:txBody>
          <a:bodyPr/>
          <a:lstStyle/>
          <a:p>
            <a:pPr marL="225425" indent="-225425">
              <a:spcBef>
                <a:spcPts val="300"/>
              </a:spcBef>
              <a:spcAft>
                <a:spcPts val="300"/>
              </a:spcAft>
              <a:buFont typeface="Arial" panose="020B0604020202020204" pitchFamily="34" charset="0"/>
              <a:buChar char="•"/>
            </a:pPr>
            <a:r>
              <a:rPr lang="en-US" sz="2000" dirty="0"/>
              <a:t>Released </a:t>
            </a:r>
            <a:r>
              <a:rPr lang="en-US" sz="2000" dirty="0" smtClean="0"/>
              <a:t>1/10/2014, </a:t>
            </a:r>
            <a:r>
              <a:rPr lang="en-US" sz="2000" dirty="0"/>
              <a:t>effective date of </a:t>
            </a:r>
            <a:r>
              <a:rPr lang="en-US" sz="2000" dirty="0" smtClean="0"/>
              <a:t>3/17/2014</a:t>
            </a:r>
            <a:r>
              <a:rPr lang="en-US" sz="2000" dirty="0" smtClean="0"/>
              <a:t>, compliance date 2019.</a:t>
            </a:r>
            <a:endParaRPr lang="en-US" sz="2000" dirty="0"/>
          </a:p>
          <a:p>
            <a:pPr marL="225425" indent="-225425">
              <a:spcBef>
                <a:spcPts val="300"/>
              </a:spcBef>
              <a:spcAft>
                <a:spcPts val="300"/>
              </a:spcAft>
              <a:buFont typeface="Arial" panose="020B0604020202020204" pitchFamily="34" charset="0"/>
              <a:buChar char="•"/>
            </a:pPr>
            <a:r>
              <a:rPr lang="en-US" sz="2000" dirty="0"/>
              <a:t>Defines and describes </a:t>
            </a:r>
            <a:r>
              <a:rPr lang="en-US" sz="2000" dirty="0" smtClean="0"/>
              <a:t>HCB </a:t>
            </a:r>
            <a:r>
              <a:rPr lang="en-US" sz="2000" dirty="0"/>
              <a:t>settings under section 1915(c) waivers and section 1915(</a:t>
            </a:r>
            <a:r>
              <a:rPr lang="en-US" sz="2000" dirty="0" err="1"/>
              <a:t>i</a:t>
            </a:r>
            <a:r>
              <a:rPr lang="en-US" sz="2000" dirty="0"/>
              <a:t>)/1915(k) state plan options.</a:t>
            </a:r>
          </a:p>
          <a:p>
            <a:pPr marL="225425" indent="-225425">
              <a:spcBef>
                <a:spcPts val="300"/>
              </a:spcBef>
              <a:spcAft>
                <a:spcPts val="300"/>
              </a:spcAft>
              <a:buFont typeface="Arial" panose="020B0604020202020204" pitchFamily="34" charset="0"/>
              <a:buChar char="•"/>
            </a:pPr>
            <a:r>
              <a:rPr lang="en-US" sz="2000" dirty="0"/>
              <a:t>Sets forth requirements for person-centered planning process and person-centered service plan.</a:t>
            </a:r>
          </a:p>
          <a:p>
            <a:pPr marL="225425" indent="-225425">
              <a:spcBef>
                <a:spcPts val="300"/>
              </a:spcBef>
              <a:spcAft>
                <a:spcPts val="300"/>
              </a:spcAft>
              <a:buFont typeface="Arial" panose="020B0604020202020204" pitchFamily="34" charset="0"/>
              <a:buChar char="•"/>
            </a:pPr>
            <a:r>
              <a:rPr lang="en-US" sz="2000" dirty="0"/>
              <a:t>Lays out transition timeframe and requirements.</a:t>
            </a:r>
          </a:p>
          <a:p>
            <a:pPr marL="285750" indent="-285750">
              <a:spcBef>
                <a:spcPts val="600"/>
              </a:spcBef>
              <a:spcAft>
                <a:spcPts val="600"/>
              </a:spcAft>
              <a:buFont typeface="Arial" panose="020B0604020202020204" pitchFamily="34" charset="0"/>
              <a:buChar char="•"/>
              <a:defRPr/>
            </a:pPr>
            <a:endParaRPr lang="en-US" sz="2200" dirty="0" smtClean="0"/>
          </a:p>
        </p:txBody>
      </p:sp>
      <p:sp>
        <p:nvSpPr>
          <p:cNvPr id="5" name="Title 1"/>
          <p:cNvSpPr txBox="1">
            <a:spLocks/>
          </p:cNvSpPr>
          <p:nvPr/>
        </p:nvSpPr>
        <p:spPr>
          <a:xfrm>
            <a:off x="304800" y="1077546"/>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a:t>
            </a:r>
            <a:r>
              <a:rPr lang="en-US" sz="3200" b="1" kern="0" dirty="0" smtClean="0"/>
              <a:t>Settings </a:t>
            </a:r>
            <a:r>
              <a:rPr lang="en-US" sz="3200" b="1" kern="0" dirty="0" smtClean="0"/>
              <a:t>Rule</a:t>
            </a:r>
          </a:p>
          <a:p>
            <a:pPr>
              <a:defRPr/>
            </a:pPr>
            <a:endParaRPr lang="en-US" sz="3200" b="1" kern="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020" y="2743200"/>
            <a:ext cx="4171583" cy="2363896"/>
          </a:xfrm>
          <a:prstGeom prst="rect">
            <a:avLst/>
          </a:prstGeom>
        </p:spPr>
      </p:pic>
      <p:sp>
        <p:nvSpPr>
          <p:cNvPr id="6" name="Title 1"/>
          <p:cNvSpPr txBox="1">
            <a:spLocks/>
          </p:cNvSpPr>
          <p:nvPr/>
        </p:nvSpPr>
        <p:spPr>
          <a:xfrm>
            <a:off x="457200" y="1586278"/>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t>Major Provisions</a:t>
            </a:r>
          </a:p>
          <a:p>
            <a:pPr>
              <a:defRPr/>
            </a:pPr>
            <a:endParaRPr lang="en-US" sz="3200" b="1" i="1" kern="0" dirty="0"/>
          </a:p>
        </p:txBody>
      </p:sp>
    </p:spTree>
    <p:extLst>
      <p:ext uri="{BB962C8B-B14F-4D97-AF65-F5344CB8AC3E}">
        <p14:creationId xmlns:p14="http://schemas.microsoft.com/office/powerpoint/2010/main" val="2614135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8232914" cy="3611215"/>
          </a:xfrm>
          <a:prstGeom prst="rect">
            <a:avLst/>
          </a:prstGeom>
        </p:spPr>
        <p:txBody>
          <a:bodyPr/>
          <a:lstStyle/>
          <a:p>
            <a:r>
              <a:rPr lang="en-US" sz="2000" b="1" i="1" u="sng" dirty="0"/>
              <a:t>All HCBS settings must:</a:t>
            </a:r>
          </a:p>
          <a:p>
            <a:pPr marL="225425" lvl="0" indent="-225425">
              <a:buFont typeface="Arial" panose="020B0604020202020204" pitchFamily="34" charset="0"/>
              <a:buChar char="•"/>
            </a:pPr>
            <a:r>
              <a:rPr lang="en-US" sz="1900" dirty="0"/>
              <a:t>Be integrated in the community</a:t>
            </a:r>
          </a:p>
          <a:p>
            <a:pPr marL="225425" lvl="0" indent="-225425">
              <a:buFont typeface="Arial" panose="020B0604020202020204" pitchFamily="34" charset="0"/>
              <a:buChar char="•"/>
            </a:pPr>
            <a:r>
              <a:rPr lang="en-US" sz="1900" dirty="0"/>
              <a:t>Be selected by the individual among setting options</a:t>
            </a:r>
          </a:p>
          <a:p>
            <a:pPr marL="225425" lvl="0" indent="-225425">
              <a:buFont typeface="Arial" panose="020B0604020202020204" pitchFamily="34" charset="0"/>
              <a:buChar char="•"/>
            </a:pPr>
            <a:r>
              <a:rPr lang="en-US" sz="1900" dirty="0"/>
              <a:t>Respect privacy rights</a:t>
            </a:r>
          </a:p>
          <a:p>
            <a:pPr marL="225425" lvl="0" indent="-225425">
              <a:buFont typeface="Arial" panose="020B0604020202020204" pitchFamily="34" charset="0"/>
              <a:buChar char="•"/>
            </a:pPr>
            <a:r>
              <a:rPr lang="en-US" sz="1900" dirty="0"/>
              <a:t>Ensure coercion and restraint are not used</a:t>
            </a:r>
          </a:p>
          <a:p>
            <a:pPr marL="225425" lvl="0" indent="-225425">
              <a:buFont typeface="Arial" panose="020B0604020202020204" pitchFamily="34" charset="0"/>
              <a:buChar char="•"/>
            </a:pPr>
            <a:r>
              <a:rPr lang="en-US" sz="1900" dirty="0"/>
              <a:t>Optimize independence and autonomy</a:t>
            </a:r>
          </a:p>
          <a:p>
            <a:pPr marL="225425" lvl="0" indent="-225425"/>
            <a:r>
              <a:rPr lang="en-US" sz="2000" b="1" i="1" u="sng" dirty="0"/>
              <a:t>If provider-controlled, </a:t>
            </a:r>
            <a:r>
              <a:rPr lang="en-US" sz="2000" b="1" i="1" u="sng" dirty="0" smtClean="0"/>
              <a:t>residential settings also:</a:t>
            </a:r>
            <a:endParaRPr lang="en-US" sz="2000" b="1" i="1" u="sng" dirty="0"/>
          </a:p>
          <a:p>
            <a:pPr marL="225425" indent="-225425">
              <a:buFont typeface="Arial" panose="020B0604020202020204" pitchFamily="34" charset="0"/>
              <a:buChar char="•"/>
            </a:pPr>
            <a:r>
              <a:rPr lang="en-US" sz="1900" dirty="0"/>
              <a:t>Written lease or residency agreement</a:t>
            </a:r>
          </a:p>
          <a:p>
            <a:pPr marL="225425" indent="-225425">
              <a:buFont typeface="Arial" panose="020B0604020202020204" pitchFamily="34" charset="0"/>
              <a:buChar char="•"/>
            </a:pPr>
            <a:r>
              <a:rPr lang="en-US" sz="1900" dirty="0"/>
              <a:t>Additional privacy requirements (door locks, roommates, decorating)</a:t>
            </a:r>
          </a:p>
          <a:p>
            <a:pPr marL="225425" indent="-225425">
              <a:buFont typeface="Arial" panose="020B0604020202020204" pitchFamily="34" charset="0"/>
              <a:buChar char="•"/>
            </a:pPr>
            <a:r>
              <a:rPr lang="en-US" sz="1900" dirty="0"/>
              <a:t>Individual control of schedules, access to food, and visitors</a:t>
            </a:r>
          </a:p>
          <a:p>
            <a:pPr marL="225425" indent="-225425">
              <a:buFont typeface="Arial" panose="020B0604020202020204" pitchFamily="34" charset="0"/>
              <a:buChar char="•"/>
            </a:pPr>
            <a:r>
              <a:rPr lang="en-US" sz="1900" dirty="0"/>
              <a:t>Must be physically accessible</a:t>
            </a:r>
          </a:p>
          <a:p>
            <a:pPr marL="225425" indent="-225425">
              <a:buFont typeface="Arial" panose="020B0604020202020204" pitchFamily="34" charset="0"/>
              <a:buChar char="•"/>
            </a:pPr>
            <a:r>
              <a:rPr lang="en-US" sz="1900" dirty="0" smtClean="0"/>
              <a:t>Modification only with </a:t>
            </a:r>
            <a:r>
              <a:rPr lang="en-US" sz="1900" dirty="0"/>
              <a:t>specific assessed need justified in person-centered plan</a:t>
            </a:r>
          </a:p>
          <a:p>
            <a:pPr marL="285750" indent="-285750">
              <a:spcBef>
                <a:spcPts val="600"/>
              </a:spcBef>
              <a:spcAft>
                <a:spcPts val="600"/>
              </a:spcAft>
              <a:buFont typeface="Arial" panose="020B0604020202020204" pitchFamily="34" charset="0"/>
              <a:buChar char="•"/>
              <a:defRPr/>
            </a:pPr>
            <a:endParaRPr lang="en-US" sz="22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a:t>
            </a:r>
            <a:r>
              <a:rPr lang="en-US" sz="3200" b="1" kern="0" dirty="0" smtClean="0"/>
              <a:t>Settings </a:t>
            </a:r>
            <a:r>
              <a:rPr lang="en-US" sz="3200" b="1" kern="0" dirty="0" smtClean="0"/>
              <a:t>Rule</a:t>
            </a:r>
          </a:p>
          <a:p>
            <a:pPr>
              <a:defRPr/>
            </a:pPr>
            <a:endParaRPr lang="en-US" sz="3200" b="1" kern="0" dirty="0"/>
          </a:p>
        </p:txBody>
      </p:sp>
      <p:sp>
        <p:nvSpPr>
          <p:cNvPr id="6" name="Title 1"/>
          <p:cNvSpPr txBox="1">
            <a:spLocks/>
          </p:cNvSpPr>
          <p:nvPr/>
        </p:nvSpPr>
        <p:spPr>
          <a:xfrm>
            <a:off x="457200" y="1586278"/>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t>Settings Requirements</a:t>
            </a:r>
          </a:p>
          <a:p>
            <a:pPr>
              <a:defRPr/>
            </a:pPr>
            <a:endParaRPr lang="en-US" sz="3200" b="1" i="1" kern="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981200"/>
            <a:ext cx="2514600" cy="2514600"/>
          </a:xfrm>
          <a:prstGeom prst="rect">
            <a:avLst/>
          </a:prstGeom>
        </p:spPr>
      </p:pic>
    </p:spTree>
    <p:extLst>
      <p:ext uri="{BB962C8B-B14F-4D97-AF65-F5344CB8AC3E}">
        <p14:creationId xmlns:p14="http://schemas.microsoft.com/office/powerpoint/2010/main" val="3246738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d3mod6n032mdiz.cloudfront.net/thumb2/j/a/c/jackmorsey/jackmorsey-540x360.jpg"/>
          <p:cNvPicPr>
            <a:picLocks noChangeAspect="1" noChangeArrowheads="1"/>
          </p:cNvPicPr>
          <p:nvPr/>
        </p:nvPicPr>
        <p:blipFill rotWithShape="1">
          <a:blip r:embed="rId4">
            <a:extLst>
              <a:ext uri="{28A0092B-C50C-407E-A947-70E740481C1C}">
                <a14:useLocalDpi xmlns:a14="http://schemas.microsoft.com/office/drawing/2010/main" val="0"/>
              </a:ext>
            </a:extLst>
          </a:blip>
          <a:srcRect t="23247" r="12148" b="4469"/>
          <a:stretch/>
        </p:blipFill>
        <p:spPr bwMode="auto">
          <a:xfrm flipH="1">
            <a:off x="4919472" y="3939206"/>
            <a:ext cx="3614928" cy="17775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3886" y="2133600"/>
            <a:ext cx="8232914" cy="3611215"/>
          </a:xfrm>
          <a:prstGeom prst="rect">
            <a:avLst/>
          </a:prstGeom>
        </p:spPr>
        <p:txBody>
          <a:bodyPr/>
          <a:lstStyle/>
          <a:p>
            <a:r>
              <a:rPr lang="en-US" sz="2000" b="1" i="1" u="sng" dirty="0" smtClean="0"/>
              <a:t>The same criteria for residential HCBS settings apply</a:t>
            </a:r>
          </a:p>
          <a:p>
            <a:pPr marL="225425" lvl="0" indent="-225425">
              <a:spcAft>
                <a:spcPts val="300"/>
              </a:spcAft>
              <a:buFont typeface="Arial" panose="020B0604020202020204" pitchFamily="34" charset="0"/>
              <a:buChar char="•"/>
            </a:pPr>
            <a:r>
              <a:rPr lang="en-US" sz="1900" dirty="0" smtClean="0"/>
              <a:t>Most recent guidance out of CMS focuses on outcomes and the nature and quality of individuals’ experiences</a:t>
            </a:r>
          </a:p>
          <a:p>
            <a:pPr marL="225425" lvl="0" indent="-225425">
              <a:spcAft>
                <a:spcPts val="300"/>
              </a:spcAft>
              <a:buFont typeface="Arial" panose="020B0604020202020204" pitchFamily="34" charset="0"/>
              <a:buChar char="•"/>
            </a:pPr>
            <a:r>
              <a:rPr lang="en-US" sz="1900" dirty="0" smtClean="0"/>
              <a:t>Individuals must have opportunities to seek competitive, integrated employment</a:t>
            </a:r>
          </a:p>
          <a:p>
            <a:pPr marL="225425" lvl="0" indent="-225425">
              <a:spcAft>
                <a:spcPts val="300"/>
              </a:spcAft>
              <a:buFont typeface="Arial" panose="020B0604020202020204" pitchFamily="34" charset="0"/>
              <a:buChar char="•"/>
            </a:pPr>
            <a:r>
              <a:rPr lang="en-US" sz="1900" dirty="0" smtClean="0"/>
              <a:t>Must have options available that are non disability-specific</a:t>
            </a:r>
          </a:p>
          <a:p>
            <a:pPr marL="238125" indent="-238125">
              <a:spcAft>
                <a:spcPts val="300"/>
              </a:spcAft>
              <a:buFont typeface="Arial" panose="020B0604020202020204" pitchFamily="34" charset="0"/>
              <a:buChar char="•"/>
            </a:pPr>
            <a:r>
              <a:rPr lang="en-US" sz="1900" dirty="0"/>
              <a:t>HCBS funding for non-residential and other day programs is </a:t>
            </a:r>
            <a:r>
              <a:rPr lang="en-US" sz="1900" dirty="0" smtClean="0"/>
              <a:t>available </a:t>
            </a:r>
          </a:p>
          <a:p>
            <a:pPr>
              <a:spcAft>
                <a:spcPts val="300"/>
              </a:spcAft>
            </a:pPr>
            <a:r>
              <a:rPr lang="en-US" sz="1900" dirty="0"/>
              <a:t> </a:t>
            </a:r>
            <a:r>
              <a:rPr lang="en-US" sz="1900" dirty="0" smtClean="0"/>
              <a:t>   ONLY </a:t>
            </a:r>
            <a:r>
              <a:rPr lang="en-US" sz="1900" dirty="0"/>
              <a:t>to individuals that reside in settings that are </a:t>
            </a:r>
            <a:r>
              <a:rPr lang="en-US" sz="1900" dirty="0" smtClean="0"/>
              <a:t>compliant  with </a:t>
            </a:r>
          </a:p>
          <a:p>
            <a:pPr>
              <a:spcAft>
                <a:spcPts val="300"/>
              </a:spcAft>
            </a:pPr>
            <a:r>
              <a:rPr lang="en-US" sz="1900" dirty="0"/>
              <a:t> </a:t>
            </a:r>
            <a:r>
              <a:rPr lang="en-US" sz="1900" dirty="0" smtClean="0"/>
              <a:t>   the rule’s </a:t>
            </a:r>
            <a:r>
              <a:rPr lang="en-US" sz="1900" dirty="0"/>
              <a:t>residential </a:t>
            </a:r>
            <a:r>
              <a:rPr lang="en-US" sz="1900" dirty="0" smtClean="0"/>
              <a:t>requirements</a:t>
            </a:r>
            <a:endParaRPr lang="en-US" sz="1900" dirty="0"/>
          </a:p>
          <a:p>
            <a:pPr marL="238125" indent="-238125">
              <a:spcAft>
                <a:spcPts val="300"/>
              </a:spcAft>
              <a:buFont typeface="Arial" panose="020B0604020202020204" pitchFamily="34" charset="0"/>
              <a:buChar char="•"/>
            </a:pPr>
            <a:r>
              <a:rPr lang="en-US" sz="1900" dirty="0" smtClean="0"/>
              <a:t>States have until 2019 to fully transition                                                                          all HCBS settings</a:t>
            </a:r>
            <a:endParaRPr lang="en-US" sz="1900" dirty="0"/>
          </a:p>
          <a:p>
            <a:pPr marL="285750" indent="-285750">
              <a:spcBef>
                <a:spcPts val="600"/>
              </a:spcBef>
              <a:spcAft>
                <a:spcPts val="600"/>
              </a:spcAft>
              <a:buFont typeface="Arial" panose="020B0604020202020204" pitchFamily="34" charset="0"/>
              <a:buChar char="•"/>
              <a:defRPr/>
            </a:pPr>
            <a:endParaRPr lang="en-US" sz="22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Services Rule</a:t>
            </a:r>
          </a:p>
          <a:p>
            <a:pPr>
              <a:defRPr/>
            </a:pPr>
            <a:endParaRPr lang="en-US" sz="3200" b="1" kern="0" dirty="0"/>
          </a:p>
        </p:txBody>
      </p:sp>
      <p:sp>
        <p:nvSpPr>
          <p:cNvPr id="6" name="Title 1"/>
          <p:cNvSpPr txBox="1">
            <a:spLocks/>
          </p:cNvSpPr>
          <p:nvPr/>
        </p:nvSpPr>
        <p:spPr>
          <a:xfrm>
            <a:off x="457200" y="1586278"/>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t>Non-Residential/Day Settings</a:t>
            </a:r>
          </a:p>
          <a:p>
            <a:pPr>
              <a:defRPr/>
            </a:pPr>
            <a:endParaRPr lang="en-US" sz="3200" b="1" i="1" kern="0" dirty="0"/>
          </a:p>
        </p:txBody>
      </p:sp>
    </p:spTree>
    <p:extLst>
      <p:ext uri="{BB962C8B-B14F-4D97-AF65-F5344CB8AC3E}">
        <p14:creationId xmlns:p14="http://schemas.microsoft.com/office/powerpoint/2010/main" val="493549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85800" y="1524000"/>
            <a:ext cx="7772400" cy="685800"/>
          </a:xfrm>
          <a:noFill/>
        </p:spPr>
        <p:txBody>
          <a:bodyPr>
            <a:normAutofit/>
          </a:bodyPr>
          <a:lstStyle/>
          <a:p>
            <a:pPr algn="ctr"/>
            <a:r>
              <a:rPr lang="en-US" b="0" i="1" kern="0" dirty="0">
                <a:solidFill>
                  <a:schemeClr val="tx1"/>
                </a:solidFill>
                <a:latin typeface="+mj-lt"/>
                <a:cs typeface="+mj-cs"/>
              </a:rPr>
              <a:t>Person-Centered</a:t>
            </a:r>
            <a:r>
              <a:rPr lang="en-US" sz="3200" b="0" dirty="0" smtClean="0"/>
              <a:t> </a:t>
            </a:r>
            <a:r>
              <a:rPr lang="en-US" b="0" i="1" kern="0" dirty="0">
                <a:solidFill>
                  <a:schemeClr val="tx1"/>
                </a:solidFill>
                <a:latin typeface="+mj-lt"/>
                <a:cs typeface="+mj-cs"/>
              </a:rPr>
              <a:t>Planning</a:t>
            </a:r>
            <a:r>
              <a:rPr lang="en-US" sz="3200" b="0" dirty="0" smtClean="0"/>
              <a:t> </a:t>
            </a:r>
            <a:r>
              <a:rPr lang="en-US" b="0" i="1" kern="0" dirty="0">
                <a:solidFill>
                  <a:schemeClr val="tx1"/>
                </a:solidFill>
                <a:latin typeface="+mj-lt"/>
                <a:cs typeface="+mj-cs"/>
              </a:rPr>
              <a:t>Process</a:t>
            </a:r>
          </a:p>
        </p:txBody>
      </p:sp>
      <p:sp>
        <p:nvSpPr>
          <p:cNvPr id="3" name="Content Placeholder 2"/>
          <p:cNvSpPr>
            <a:spLocks noGrp="1"/>
          </p:cNvSpPr>
          <p:nvPr>
            <p:ph idx="1"/>
          </p:nvPr>
        </p:nvSpPr>
        <p:spPr>
          <a:xfrm>
            <a:off x="457200" y="2209800"/>
            <a:ext cx="8229600" cy="3505200"/>
          </a:xfrm>
          <a:noFill/>
        </p:spPr>
        <p:txBody>
          <a:bodyPr>
            <a:noAutofit/>
          </a:bodyPr>
          <a:lstStyle/>
          <a:p>
            <a:pPr marL="0" indent="0">
              <a:buNone/>
            </a:pPr>
            <a:r>
              <a:rPr lang="en-US" sz="2000" b="1" i="1" u="sng" dirty="0" smtClean="0"/>
              <a:t>The State must develop a written service plan jointly with the individual using a process driven by the individual. The process must:</a:t>
            </a:r>
          </a:p>
          <a:p>
            <a:pPr marL="0" indent="0" algn="ctr">
              <a:buNone/>
            </a:pPr>
            <a:r>
              <a:rPr lang="en-US" sz="2800" i="1" dirty="0" smtClean="0"/>
              <a:t>Be person-centered</a:t>
            </a:r>
          </a:p>
        </p:txBody>
      </p:sp>
      <p:sp>
        <p:nvSpPr>
          <p:cNvPr id="5" name="Slide Number Placeholder 4"/>
          <p:cNvSpPr>
            <a:spLocks noGrp="1"/>
          </p:cNvSpPr>
          <p:nvPr>
            <p:ph type="sldNum" sz="quarter" idx="14"/>
          </p:nvPr>
        </p:nvSpPr>
        <p:spPr/>
        <p:txBody>
          <a:bodyPr/>
          <a:lstStyle/>
          <a:p>
            <a:fld id="{F45CD627-AFD1-43C3-8D77-47B47C4FD8CA}" type="slidenum">
              <a:rPr lang="en-US" smtClean="0"/>
              <a:pPr/>
              <a:t>24</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100" y="3429000"/>
            <a:ext cx="2971800" cy="2243982"/>
          </a:xfrm>
          <a:prstGeom prst="rect">
            <a:avLst/>
          </a:prstGeom>
        </p:spPr>
      </p:pic>
      <p:sp>
        <p:nvSpPr>
          <p:cNvPr id="7" name="Title 1"/>
          <p:cNvSpPr txBox="1">
            <a:spLocks/>
          </p:cNvSpPr>
          <p:nvPr/>
        </p:nvSpPr>
        <p:spPr>
          <a:xfrm>
            <a:off x="457200" y="1133061"/>
            <a:ext cx="8229600" cy="619539"/>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a:t>
            </a:r>
            <a:r>
              <a:rPr lang="en-US" sz="3200" b="1" kern="0" dirty="0" smtClean="0"/>
              <a:t>Settings </a:t>
            </a:r>
            <a:r>
              <a:rPr lang="en-US" sz="3200" b="1" kern="0" dirty="0" smtClean="0"/>
              <a:t>Rule</a:t>
            </a:r>
          </a:p>
          <a:p>
            <a:pPr>
              <a:defRPr/>
            </a:pPr>
            <a:endParaRPr lang="en-US" sz="3000" i="1" kern="0" dirty="0"/>
          </a:p>
        </p:txBody>
      </p:sp>
    </p:spTree>
    <p:extLst>
      <p:ext uri="{BB962C8B-B14F-4D97-AF65-F5344CB8AC3E}">
        <p14:creationId xmlns:p14="http://schemas.microsoft.com/office/powerpoint/2010/main" val="210037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4270513" cy="3611215"/>
          </a:xfrm>
          <a:prstGeom prst="rect">
            <a:avLst/>
          </a:prstGeom>
        </p:spPr>
        <p:txBody>
          <a:bodyPr/>
          <a:lstStyle/>
          <a:p>
            <a:pPr marL="225425" indent="-225425">
              <a:spcBef>
                <a:spcPts val="300"/>
              </a:spcBef>
              <a:spcAft>
                <a:spcPts val="300"/>
              </a:spcAft>
              <a:buFont typeface="Arial" panose="020B0604020202020204" pitchFamily="34" charset="0"/>
              <a:buChar char="•"/>
            </a:pPr>
            <a:r>
              <a:rPr lang="en-US" sz="1900" dirty="0" smtClean="0"/>
              <a:t>All states that operate HCBS under 1915(c) or 1915(</a:t>
            </a:r>
            <a:r>
              <a:rPr lang="en-US" sz="1900" dirty="0" err="1" smtClean="0"/>
              <a:t>i</a:t>
            </a:r>
            <a:r>
              <a:rPr lang="en-US" sz="1900" dirty="0" smtClean="0"/>
              <a:t>) </a:t>
            </a:r>
            <a:r>
              <a:rPr lang="en-US" sz="1900" dirty="0" smtClean="0"/>
              <a:t>should have submitted statewide </a:t>
            </a:r>
            <a:r>
              <a:rPr lang="en-US" sz="1900" dirty="0" smtClean="0"/>
              <a:t>transition plan by 3/17/15 (or sooner, as required).</a:t>
            </a:r>
            <a:endParaRPr lang="en-US" sz="1900" dirty="0"/>
          </a:p>
          <a:p>
            <a:pPr marL="225425" indent="-225425">
              <a:spcBef>
                <a:spcPts val="300"/>
              </a:spcBef>
              <a:spcAft>
                <a:spcPts val="300"/>
              </a:spcAft>
              <a:buFont typeface="Arial" panose="020B0604020202020204" pitchFamily="34" charset="0"/>
              <a:buChar char="•"/>
            </a:pPr>
            <a:r>
              <a:rPr lang="en-US" sz="1900" dirty="0" smtClean="0"/>
              <a:t>Initial guidance focused on residential settings, including settings that tend to isolate. </a:t>
            </a:r>
          </a:p>
          <a:p>
            <a:pPr marL="225425" indent="-225425">
              <a:spcBef>
                <a:spcPts val="300"/>
              </a:spcBef>
              <a:spcAft>
                <a:spcPts val="300"/>
              </a:spcAft>
              <a:buFont typeface="Arial" panose="020B0604020202020204" pitchFamily="34" charset="0"/>
              <a:buChar char="•"/>
            </a:pPr>
            <a:r>
              <a:rPr lang="en-US" sz="1900" dirty="0" smtClean="0"/>
              <a:t>Guidance </a:t>
            </a:r>
            <a:r>
              <a:rPr lang="en-US" sz="1900" dirty="0" smtClean="0"/>
              <a:t>issued in December on non-residential settings</a:t>
            </a:r>
            <a:r>
              <a:rPr lang="en-US" sz="1900" dirty="0" smtClean="0"/>
              <a:t>.</a:t>
            </a:r>
          </a:p>
          <a:p>
            <a:pPr marL="225425" indent="-225425">
              <a:spcBef>
                <a:spcPts val="300"/>
              </a:spcBef>
              <a:spcAft>
                <a:spcPts val="300"/>
              </a:spcAft>
              <a:buFont typeface="Arial" panose="020B0604020202020204" pitchFamily="34" charset="0"/>
              <a:buChar char="•"/>
            </a:pPr>
            <a:r>
              <a:rPr lang="en-US" sz="1900" dirty="0" smtClean="0"/>
              <a:t>CMS has now issued review standards. </a:t>
            </a:r>
            <a:endParaRPr lang="en-US" sz="1900" dirty="0"/>
          </a:p>
          <a:p>
            <a:pPr marL="285750" indent="-285750">
              <a:spcBef>
                <a:spcPts val="600"/>
              </a:spcBef>
              <a:spcAft>
                <a:spcPts val="600"/>
              </a:spcAft>
              <a:buFont typeface="Arial" panose="020B0604020202020204" pitchFamily="34" charset="0"/>
              <a:buChar char="•"/>
              <a:defRPr/>
            </a:pPr>
            <a:endParaRPr lang="en-US" sz="19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a:t>
            </a:r>
            <a:r>
              <a:rPr lang="en-US" sz="3200" b="1" kern="0" dirty="0" smtClean="0"/>
              <a:t>Settings </a:t>
            </a:r>
            <a:r>
              <a:rPr lang="en-US" sz="3200" b="1" kern="0" dirty="0" smtClean="0"/>
              <a:t>Rule</a:t>
            </a:r>
          </a:p>
          <a:p>
            <a:pPr>
              <a:defRPr/>
            </a:pPr>
            <a:endParaRPr lang="en-US" sz="3200" b="1" kern="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398" y="2588294"/>
            <a:ext cx="4064799" cy="2668696"/>
          </a:xfrm>
          <a:prstGeom prst="rect">
            <a:avLst/>
          </a:prstGeom>
        </p:spPr>
      </p:pic>
      <p:sp>
        <p:nvSpPr>
          <p:cNvPr id="6" name="Title 1"/>
          <p:cNvSpPr txBox="1">
            <a:spLocks/>
          </p:cNvSpPr>
          <p:nvPr/>
        </p:nvSpPr>
        <p:spPr>
          <a:xfrm>
            <a:off x="457200" y="1586278"/>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t>Transition Plans and Guidance</a:t>
            </a:r>
          </a:p>
          <a:p>
            <a:pPr>
              <a:defRPr/>
            </a:pPr>
            <a:endParaRPr lang="en-US" sz="3200" b="1" i="1" kern="0" dirty="0"/>
          </a:p>
        </p:txBody>
      </p:sp>
    </p:spTree>
    <p:extLst>
      <p:ext uri="{BB962C8B-B14F-4D97-AF65-F5344CB8AC3E}">
        <p14:creationId xmlns:p14="http://schemas.microsoft.com/office/powerpoint/2010/main" val="5275365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7775714" cy="3611215"/>
          </a:xfrm>
          <a:prstGeom prst="rect">
            <a:avLst/>
          </a:prstGeom>
        </p:spPr>
        <p:txBody>
          <a:bodyPr/>
          <a:lstStyle/>
          <a:p>
            <a:pPr algn="ctr"/>
            <a:r>
              <a:rPr lang="en-US" sz="2400" b="1" dirty="0"/>
              <a:t>5 Steps for Transition Plan  </a:t>
            </a:r>
          </a:p>
          <a:p>
            <a:pPr algn="ctr"/>
            <a:r>
              <a:rPr lang="en-US" sz="2400" b="1" dirty="0"/>
              <a:t>Assessing Current Services &amp; </a:t>
            </a:r>
            <a:r>
              <a:rPr lang="en-US" sz="2400" b="1" dirty="0" smtClean="0"/>
              <a:t>Settings</a:t>
            </a:r>
            <a:endParaRPr lang="en-US" sz="2400" b="1" dirty="0"/>
          </a:p>
          <a:p>
            <a:r>
              <a:rPr lang="en-US" sz="2000" b="1" dirty="0"/>
              <a:t>Step 1: </a:t>
            </a:r>
            <a:r>
              <a:rPr lang="en-US" sz="2000" dirty="0"/>
              <a:t>Settings that are NOT HCBS </a:t>
            </a:r>
          </a:p>
          <a:p>
            <a:r>
              <a:rPr lang="en-US" sz="2000" b="1" dirty="0"/>
              <a:t>Step 2: </a:t>
            </a:r>
            <a:r>
              <a:rPr lang="en-US" sz="2000" dirty="0"/>
              <a:t>Settings</a:t>
            </a:r>
            <a:r>
              <a:rPr lang="en-US" sz="2000" i="1" dirty="0"/>
              <a:t> PRESUMED </a:t>
            </a:r>
            <a:r>
              <a:rPr lang="en-US" sz="2000" dirty="0"/>
              <a:t>not to be HCBS</a:t>
            </a:r>
          </a:p>
          <a:p>
            <a:r>
              <a:rPr lang="en-US" sz="2000" b="1" dirty="0"/>
              <a:t>Step 3: </a:t>
            </a:r>
            <a:r>
              <a:rPr lang="en-US" sz="2000" dirty="0"/>
              <a:t>Determine if state’s services meet person-centered planning requirements</a:t>
            </a:r>
          </a:p>
          <a:p>
            <a:r>
              <a:rPr lang="en-US" sz="2000" b="1" dirty="0"/>
              <a:t>Step 4: </a:t>
            </a:r>
            <a:r>
              <a:rPr lang="en-US" sz="2000" dirty="0"/>
              <a:t>Determine if state’s settings/services meet new regulatory requirements for HCBS</a:t>
            </a:r>
          </a:p>
          <a:p>
            <a:r>
              <a:rPr lang="en-US" sz="2000" b="1" dirty="0"/>
              <a:t>Step 5: </a:t>
            </a:r>
            <a:r>
              <a:rPr lang="en-US" sz="2000" dirty="0"/>
              <a:t>Determine if the state’s provider owned/controlled settings meet the new regulatory requirements for HCBS </a:t>
            </a:r>
          </a:p>
          <a:p>
            <a:pPr marL="285750" indent="-285750">
              <a:spcBef>
                <a:spcPts val="600"/>
              </a:spcBef>
              <a:spcAft>
                <a:spcPts val="600"/>
              </a:spcAft>
              <a:buFont typeface="Arial" panose="020B0604020202020204" pitchFamily="34" charset="0"/>
              <a:buChar char="•"/>
              <a:defRPr/>
            </a:pPr>
            <a:endParaRPr lang="en-US" sz="19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a:t>
            </a:r>
            <a:r>
              <a:rPr lang="en-US" sz="3200" b="1" kern="0" dirty="0" smtClean="0"/>
              <a:t>Settings </a:t>
            </a:r>
            <a:r>
              <a:rPr lang="en-US" sz="3200" b="1" kern="0" dirty="0" smtClean="0"/>
              <a:t>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Tree>
    <p:extLst>
      <p:ext uri="{BB962C8B-B14F-4D97-AF65-F5344CB8AC3E}">
        <p14:creationId xmlns:p14="http://schemas.microsoft.com/office/powerpoint/2010/main" val="3784837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8" y="2149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1760415"/>
            <a:ext cx="7775714" cy="3611215"/>
          </a:xfrm>
          <a:prstGeom prst="rect">
            <a:avLst/>
          </a:prstGeom>
        </p:spPr>
        <p:txBody>
          <a:bodyPr/>
          <a:lstStyle/>
          <a:p>
            <a:r>
              <a:rPr lang="en-US" sz="2000" b="1" dirty="0"/>
              <a:t>STEP 1: </a:t>
            </a:r>
            <a:r>
              <a:rPr lang="en-US" sz="2000" dirty="0"/>
              <a:t>Determine if the state has appropriately identified settings that are NOT a home and community-based as determined by the HCBS rule </a:t>
            </a:r>
          </a:p>
          <a:p>
            <a:r>
              <a:rPr lang="en-US" sz="2000" dirty="0"/>
              <a:t>Is the setting</a:t>
            </a:r>
          </a:p>
          <a:p>
            <a:pPr lvl="1"/>
            <a:r>
              <a:rPr lang="en-US" sz="1600" dirty="0"/>
              <a:t>A nursing facility</a:t>
            </a:r>
          </a:p>
          <a:p>
            <a:pPr lvl="1"/>
            <a:r>
              <a:rPr lang="en-US" sz="1600" dirty="0"/>
              <a:t>An institution for mental disease</a:t>
            </a:r>
          </a:p>
          <a:p>
            <a:pPr lvl="1"/>
            <a:r>
              <a:rPr lang="en-US" sz="1600" dirty="0"/>
              <a:t>An intermediate care facility for individuals with I/DD</a:t>
            </a:r>
          </a:p>
          <a:p>
            <a:pPr lvl="1"/>
            <a:r>
              <a:rPr lang="en-US" sz="1600" dirty="0"/>
              <a:t>A hospital </a:t>
            </a:r>
          </a:p>
          <a:p>
            <a:pPr marL="471487" lvl="1" indent="0">
              <a:buNone/>
            </a:pPr>
            <a:endParaRPr lang="en-US" sz="1600" dirty="0"/>
          </a:p>
          <a:p>
            <a:pPr marL="471487" lvl="1" indent="0">
              <a:buNone/>
            </a:pPr>
            <a:r>
              <a:rPr lang="en-US" sz="1600" dirty="0"/>
              <a:t>Finding: The rule prohibits 1915(c), 1915(</a:t>
            </a:r>
            <a:r>
              <a:rPr lang="en-US" sz="1600" dirty="0" err="1"/>
              <a:t>i</a:t>
            </a:r>
            <a:r>
              <a:rPr lang="en-US" sz="1600" dirty="0"/>
              <a:t>), and 1915(k) funding from going to any of the above settings</a:t>
            </a:r>
            <a:endParaRPr lang="en-US" sz="19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CMS: Home and Community-Based Settings 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Tree>
    <p:extLst>
      <p:ext uri="{BB962C8B-B14F-4D97-AF65-F5344CB8AC3E}">
        <p14:creationId xmlns:p14="http://schemas.microsoft.com/office/powerpoint/2010/main" val="3742988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1760415"/>
            <a:ext cx="7775714" cy="3611215"/>
          </a:xfrm>
          <a:prstGeom prst="rect">
            <a:avLst/>
          </a:prstGeom>
        </p:spPr>
        <p:txBody>
          <a:bodyPr/>
          <a:lstStyle/>
          <a:p>
            <a:r>
              <a:rPr lang="en-US" sz="2000" b="1" dirty="0"/>
              <a:t>STEP 2: </a:t>
            </a:r>
            <a:r>
              <a:rPr lang="en-US" sz="2000" dirty="0"/>
              <a:t>Determine if the state has appropriately identified settings that are PRESUMED to have the qualities of an institution and are not home and community-based </a:t>
            </a:r>
          </a:p>
          <a:p>
            <a:endParaRPr lang="en-US" sz="2000" dirty="0"/>
          </a:p>
          <a:p>
            <a:r>
              <a:rPr lang="en-US" sz="2000" dirty="0"/>
              <a:t>Does the setting: </a:t>
            </a:r>
          </a:p>
          <a:p>
            <a:pPr lvl="1"/>
            <a:r>
              <a:rPr lang="en-US" sz="1600" dirty="0"/>
              <a:t>Have the effect of isolating individuals with disabilities</a:t>
            </a:r>
          </a:p>
          <a:p>
            <a:pPr lvl="1"/>
            <a:r>
              <a:rPr lang="en-US" sz="1600" dirty="0"/>
              <a:t>Put individuals receiving Medicaid in further isolation than those who do not receive it</a:t>
            </a:r>
          </a:p>
          <a:p>
            <a:pPr lvl="1"/>
            <a:r>
              <a:rPr lang="en-US" sz="1600" dirty="0"/>
              <a:t>Qualify as a farmstead, gated community, or disability-specific residential school? </a:t>
            </a:r>
          </a:p>
          <a:p>
            <a:pPr lvl="1"/>
            <a:r>
              <a:rPr lang="en-US" sz="1600" dirty="0"/>
              <a:t>Operate in abuilding that also provides inpatient institutional </a:t>
            </a:r>
            <a:r>
              <a:rPr lang="en-US" sz="1600" dirty="0" err="1"/>
              <a:t>treament</a:t>
            </a:r>
            <a:r>
              <a:rPr lang="en-US" sz="1600" dirty="0"/>
              <a:t>? </a:t>
            </a:r>
          </a:p>
          <a:p>
            <a:pPr lvl="1"/>
            <a:endParaRPr lang="en-US" sz="1600" dirty="0"/>
          </a:p>
          <a:p>
            <a:pPr marL="471487" lvl="1" indent="0">
              <a:buNone/>
            </a:pPr>
            <a:r>
              <a:rPr lang="en-US" sz="1600" dirty="0"/>
              <a:t>Finding: A presumption of an institutional setting has to overcome heightened </a:t>
            </a:r>
            <a:r>
              <a:rPr lang="en-US" sz="1600" dirty="0" err="1"/>
              <a:t>scruitiny</a:t>
            </a:r>
            <a:r>
              <a:rPr lang="en-US" sz="1600" dirty="0"/>
              <a:t> by the Secretary of HHS in order to receive 1915c, 1915i, or 1915k funding </a:t>
            </a:r>
          </a:p>
          <a:p>
            <a:pPr marL="285750" indent="-285750">
              <a:spcBef>
                <a:spcPts val="600"/>
              </a:spcBef>
              <a:spcAft>
                <a:spcPts val="600"/>
              </a:spcAft>
              <a:buFont typeface="Arial" panose="020B0604020202020204" pitchFamily="34" charset="0"/>
              <a:buChar char="•"/>
              <a:defRPr/>
            </a:pPr>
            <a:endParaRPr lang="en-US" sz="19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CMS: Home and Community-Based Settings 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Tree>
    <p:extLst>
      <p:ext uri="{BB962C8B-B14F-4D97-AF65-F5344CB8AC3E}">
        <p14:creationId xmlns:p14="http://schemas.microsoft.com/office/powerpoint/2010/main" val="614407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1760415"/>
            <a:ext cx="7775714" cy="3611215"/>
          </a:xfrm>
          <a:prstGeom prst="rect">
            <a:avLst/>
          </a:prstGeom>
        </p:spPr>
        <p:txBody>
          <a:bodyPr/>
          <a:lstStyle/>
          <a:p>
            <a:r>
              <a:rPr lang="en-US" sz="2000" b="1" dirty="0"/>
              <a:t>STEP 3: </a:t>
            </a:r>
            <a:r>
              <a:rPr lang="en-US" sz="2000" dirty="0"/>
              <a:t>Determine if the state’s services are administered in accordance with the new HCBS rule requirements for the person-centered planning process (also called plan of care)</a:t>
            </a:r>
          </a:p>
          <a:p>
            <a:pPr algn="ctr"/>
            <a:r>
              <a:rPr lang="en-US" sz="2000" dirty="0">
                <a:solidFill>
                  <a:srgbClr val="FF0000"/>
                </a:solidFill>
              </a:rPr>
              <a:t>Note: Important update from CMS</a:t>
            </a:r>
          </a:p>
          <a:p>
            <a:r>
              <a:rPr lang="en-US" sz="2000" dirty="0"/>
              <a:t>Considerations include: 	</a:t>
            </a:r>
          </a:p>
          <a:p>
            <a:pPr lvl="1"/>
            <a:r>
              <a:rPr lang="en-US" sz="1600" dirty="0"/>
              <a:t>Process is in language easily understood by individual</a:t>
            </a:r>
          </a:p>
          <a:p>
            <a:pPr lvl="1"/>
            <a:r>
              <a:rPr lang="en-US" sz="1600" dirty="0"/>
              <a:t>Provides necessary information and support to ensure individual can make their own choices</a:t>
            </a:r>
          </a:p>
          <a:p>
            <a:pPr lvl="1"/>
            <a:r>
              <a:rPr lang="en-US" sz="1600" dirty="0"/>
              <a:t>Includes people chosen by the individual to be there</a:t>
            </a:r>
          </a:p>
          <a:p>
            <a:pPr lvl="1"/>
            <a:r>
              <a:rPr lang="en-US" sz="1600" dirty="0"/>
              <a:t>Offers a method for the individual to request updates to the plan as needed</a:t>
            </a:r>
          </a:p>
          <a:p>
            <a:pPr lvl="1"/>
            <a:r>
              <a:rPr lang="en-US" sz="1600" dirty="0"/>
              <a:t>Records the alternative HCBS settings considered by the individual </a:t>
            </a:r>
          </a:p>
          <a:p>
            <a:pPr lvl="1"/>
            <a:endParaRPr lang="en-US" sz="1600" dirty="0"/>
          </a:p>
          <a:p>
            <a:pPr marL="471487" lvl="1" indent="0">
              <a:buNone/>
            </a:pPr>
            <a:r>
              <a:rPr lang="en-US" sz="1600" dirty="0"/>
              <a:t>Finding: If weaknesses in the process, state should propose improvements in the transition plan  </a:t>
            </a:r>
            <a:endParaRPr lang="en-US" sz="1600" dirty="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Services 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Tree>
    <p:extLst>
      <p:ext uri="{BB962C8B-B14F-4D97-AF65-F5344CB8AC3E}">
        <p14:creationId xmlns:p14="http://schemas.microsoft.com/office/powerpoint/2010/main" val="453436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36146" y="0"/>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3</a:t>
            </a:fld>
            <a:endParaRPr lang="en-US" dirty="0"/>
          </a:p>
        </p:txBody>
      </p:sp>
      <p:sp>
        <p:nvSpPr>
          <p:cNvPr id="7" name="TextBox 6"/>
          <p:cNvSpPr txBox="1"/>
          <p:nvPr/>
        </p:nvSpPr>
        <p:spPr>
          <a:xfrm>
            <a:off x="390769" y="1318846"/>
            <a:ext cx="8458200" cy="6955750"/>
          </a:xfrm>
          <a:prstGeom prst="rect">
            <a:avLst/>
          </a:prstGeom>
          <a:noFill/>
        </p:spPr>
        <p:txBody>
          <a:bodyPr wrap="square" rtlCol="0">
            <a:spAutoFit/>
          </a:bodyPr>
          <a:lstStyle/>
          <a:p>
            <a:pPr algn="ctr"/>
            <a:r>
              <a:rPr lang="en-US" sz="2200" b="1" u="sng" kern="0" dirty="0" smtClean="0"/>
              <a:t>AGENDA</a:t>
            </a:r>
          </a:p>
          <a:p>
            <a:pPr marL="342900" indent="-342900">
              <a:buFont typeface="Arial" panose="020B0604020202020204" pitchFamily="34" charset="0"/>
              <a:buChar char="•"/>
            </a:pPr>
            <a:r>
              <a:rPr lang="en-US" b="1" kern="0" dirty="0" smtClean="0"/>
              <a:t>About ANCOR and GR Department</a:t>
            </a:r>
          </a:p>
          <a:p>
            <a:pPr marL="342900" indent="-342900">
              <a:buFont typeface="Arial" panose="020B0604020202020204" pitchFamily="34" charset="0"/>
              <a:buChar char="•"/>
            </a:pPr>
            <a:r>
              <a:rPr lang="en-US" b="1" kern="0" dirty="0" smtClean="0"/>
              <a:t>What’s Happening in DC? </a:t>
            </a:r>
            <a:endParaRPr lang="en-US" b="1" kern="0" dirty="0"/>
          </a:p>
          <a:p>
            <a:pPr marL="800100" lvl="1" indent="-342900">
              <a:buFont typeface="Arial" panose="020B0604020202020204" pitchFamily="34" charset="0"/>
              <a:buChar char="•"/>
            </a:pPr>
            <a:r>
              <a:rPr lang="en-US" b="1" kern="0" dirty="0" smtClean="0">
                <a:solidFill>
                  <a:srgbClr val="FF0000"/>
                </a:solidFill>
              </a:rPr>
              <a:t>Executive – Obama Administration </a:t>
            </a:r>
          </a:p>
          <a:p>
            <a:pPr marL="1257300" lvl="2" indent="-342900">
              <a:buFont typeface="Arial" panose="020B0604020202020204" pitchFamily="34" charset="0"/>
              <a:buChar char="•"/>
            </a:pPr>
            <a:r>
              <a:rPr lang="en-US" kern="0" dirty="0"/>
              <a:t>President’s FY16 Budget</a:t>
            </a:r>
          </a:p>
          <a:p>
            <a:pPr marL="1257300" lvl="2" indent="-342900">
              <a:buFont typeface="Arial" panose="020B0604020202020204" pitchFamily="34" charset="0"/>
              <a:buChar char="•"/>
            </a:pPr>
            <a:r>
              <a:rPr lang="en-US" kern="0" dirty="0" smtClean="0"/>
              <a:t>Regulatory </a:t>
            </a:r>
            <a:endParaRPr lang="en-US" kern="0" dirty="0"/>
          </a:p>
          <a:p>
            <a:pPr marL="1714500" lvl="3" indent="-342900">
              <a:buFont typeface="Arial" panose="020B0604020202020204" pitchFamily="34" charset="0"/>
              <a:buChar char="•"/>
            </a:pPr>
            <a:r>
              <a:rPr lang="en-US" kern="0" dirty="0" smtClean="0"/>
              <a:t>DOL and DOE: </a:t>
            </a:r>
            <a:r>
              <a:rPr lang="en-US" kern="0" dirty="0"/>
              <a:t>WIOA, FLSA</a:t>
            </a:r>
          </a:p>
          <a:p>
            <a:pPr marL="1714500" lvl="3" indent="-342900">
              <a:buFont typeface="Arial" panose="020B0604020202020204" pitchFamily="34" charset="0"/>
              <a:buChar char="•"/>
            </a:pPr>
            <a:r>
              <a:rPr lang="en-US" kern="0" dirty="0" smtClean="0"/>
              <a:t>HHS/CMS: </a:t>
            </a:r>
            <a:r>
              <a:rPr lang="en-US" kern="0" dirty="0"/>
              <a:t>HCBS, Managed </a:t>
            </a:r>
            <a:r>
              <a:rPr lang="en-US" kern="0" dirty="0" smtClean="0"/>
              <a:t>Care</a:t>
            </a:r>
          </a:p>
          <a:p>
            <a:pPr marL="800100" lvl="1" indent="-342900">
              <a:buFont typeface="Arial" panose="020B0604020202020204" pitchFamily="34" charset="0"/>
              <a:buChar char="•"/>
            </a:pPr>
            <a:r>
              <a:rPr lang="en-US" b="1" kern="0" dirty="0" smtClean="0">
                <a:solidFill>
                  <a:srgbClr val="FF0000"/>
                </a:solidFill>
              </a:rPr>
              <a:t>Legislative - Congress</a:t>
            </a:r>
          </a:p>
          <a:p>
            <a:pPr marL="1257300" lvl="2" indent="-342900">
              <a:buFont typeface="Arial" panose="020B0604020202020204" pitchFamily="34" charset="0"/>
              <a:buChar char="•"/>
            </a:pPr>
            <a:r>
              <a:rPr lang="en-US" kern="0" dirty="0" smtClean="0"/>
              <a:t>Congressional FY16 Budget</a:t>
            </a:r>
          </a:p>
          <a:p>
            <a:pPr marL="1257300" lvl="2" indent="-342900">
              <a:buFont typeface="Arial" panose="020B0604020202020204" pitchFamily="34" charset="0"/>
              <a:buChar char="•"/>
            </a:pPr>
            <a:r>
              <a:rPr lang="en-US" kern="0" dirty="0" smtClean="0"/>
              <a:t>Proposed Legislation: Grassley Demo, CIA, DSP, Min Wage, SSDI </a:t>
            </a:r>
          </a:p>
          <a:p>
            <a:pPr marL="1257300" lvl="2" indent="-342900">
              <a:buFont typeface="Arial" panose="020B0604020202020204" pitchFamily="34" charset="0"/>
              <a:buChar char="•"/>
            </a:pPr>
            <a:r>
              <a:rPr lang="en-US" kern="0" dirty="0" smtClean="0"/>
              <a:t>Caucus Work: Assisting Caregivers Today (ACT)</a:t>
            </a:r>
          </a:p>
          <a:p>
            <a:pPr marL="800100" lvl="1" indent="-342900">
              <a:buFont typeface="Arial" panose="020B0604020202020204" pitchFamily="34" charset="0"/>
              <a:buChar char="•"/>
            </a:pPr>
            <a:r>
              <a:rPr lang="en-US" b="1" kern="0" dirty="0" smtClean="0">
                <a:solidFill>
                  <a:srgbClr val="FF0000"/>
                </a:solidFill>
              </a:rPr>
              <a:t>Judicial – U.S. Supreme and Federal Courts</a:t>
            </a:r>
          </a:p>
          <a:p>
            <a:pPr marL="1257300" lvl="2" indent="-342900">
              <a:buFont typeface="Arial" panose="020B0604020202020204" pitchFamily="34" charset="0"/>
              <a:buChar char="•"/>
            </a:pPr>
            <a:r>
              <a:rPr lang="en-US" kern="0" dirty="0" smtClean="0"/>
              <a:t>USSC: Rate Setting</a:t>
            </a:r>
          </a:p>
          <a:p>
            <a:pPr marL="1257300" lvl="2" indent="-342900">
              <a:buFont typeface="Arial" panose="020B0604020202020204" pitchFamily="34" charset="0"/>
              <a:buChar char="•"/>
            </a:pPr>
            <a:r>
              <a:rPr lang="en-US" kern="0" dirty="0" smtClean="0"/>
              <a:t>Federal: Companionship Exemption </a:t>
            </a:r>
          </a:p>
          <a:p>
            <a:pPr marL="1257300" lvl="2" indent="-342900">
              <a:buFont typeface="Arial" panose="020B0604020202020204" pitchFamily="34" charset="0"/>
              <a:buChar char="•"/>
            </a:pPr>
            <a:r>
              <a:rPr lang="en-US" kern="0" dirty="0" smtClean="0"/>
              <a:t>Olmstead </a:t>
            </a:r>
          </a:p>
          <a:p>
            <a:pPr marL="1714500" lvl="3" indent="-342900">
              <a:buFont typeface="Arial" panose="020B0604020202020204" pitchFamily="34" charset="0"/>
              <a:buChar char="•"/>
            </a:pPr>
            <a:endParaRPr lang="en-US" sz="2200" kern="0" dirty="0" smtClean="0"/>
          </a:p>
          <a:p>
            <a:pPr marL="1714500" lvl="3" indent="-342900">
              <a:buFont typeface="Arial" panose="020B0604020202020204" pitchFamily="34" charset="0"/>
              <a:buChar char="•"/>
            </a:pPr>
            <a:endParaRPr lang="en-US" sz="2200" kern="0" dirty="0"/>
          </a:p>
          <a:p>
            <a:pPr marL="1714500" lvl="3" indent="-342900">
              <a:buFont typeface="Arial" panose="020B0604020202020204" pitchFamily="34" charset="0"/>
              <a:buChar char="•"/>
            </a:pPr>
            <a:endParaRPr lang="en-US" sz="2200" kern="0" dirty="0" smtClean="0"/>
          </a:p>
          <a:p>
            <a:pPr marL="1714500" lvl="3" indent="-342900">
              <a:buFont typeface="Arial" panose="020B0604020202020204" pitchFamily="34" charset="0"/>
              <a:buChar char="•"/>
            </a:pPr>
            <a:endParaRPr lang="en-US" sz="2200" kern="0" dirty="0"/>
          </a:p>
          <a:p>
            <a:pPr marL="1714500" lvl="3" indent="-342900">
              <a:buFont typeface="Arial" panose="020B0604020202020204" pitchFamily="34" charset="0"/>
              <a:buChar char="•"/>
            </a:pPr>
            <a:endParaRPr lang="en-US" sz="2200" kern="0" dirty="0" smtClean="0"/>
          </a:p>
          <a:p>
            <a:pPr lvl="3"/>
            <a:endParaRPr lang="en-US" sz="2200" kern="0" dirty="0" smtClean="0"/>
          </a:p>
          <a:p>
            <a:pPr marL="1257300" lvl="2" indent="-342900">
              <a:buFont typeface="Arial" panose="020B0604020202020204" pitchFamily="34" charset="0"/>
              <a:buChar char="•"/>
            </a:pPr>
            <a:endParaRPr lang="en-US" sz="2200" kern="0" dirty="0" smtClean="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876" y="1295400"/>
            <a:ext cx="2901462" cy="193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67459598"/>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1760415"/>
            <a:ext cx="7775714" cy="3611215"/>
          </a:xfrm>
          <a:prstGeom prst="rect">
            <a:avLst/>
          </a:prstGeom>
        </p:spPr>
        <p:txBody>
          <a:bodyPr/>
          <a:lstStyle/>
          <a:p>
            <a:r>
              <a:rPr lang="en-US" sz="2000" b="1" dirty="0"/>
              <a:t>STEP 4: </a:t>
            </a:r>
            <a:r>
              <a:rPr lang="en-US" sz="2000" dirty="0"/>
              <a:t>Determine if the state’s settings and services meets the new regulatory requirements for HCBS </a:t>
            </a:r>
          </a:p>
          <a:p>
            <a:endParaRPr lang="en-US" sz="2000" dirty="0"/>
          </a:p>
          <a:p>
            <a:r>
              <a:rPr lang="en-US" sz="2000" dirty="0"/>
              <a:t>Considerations include:</a:t>
            </a:r>
          </a:p>
          <a:p>
            <a:pPr lvl="1"/>
            <a:r>
              <a:rPr lang="en-US" sz="1600" dirty="0"/>
              <a:t>Does the individual come and go at anytime? </a:t>
            </a:r>
          </a:p>
          <a:p>
            <a:pPr lvl="1"/>
            <a:r>
              <a:rPr lang="en-US" sz="1600" dirty="0"/>
              <a:t>Can the individual eat whenever they choose? </a:t>
            </a:r>
          </a:p>
          <a:p>
            <a:pPr lvl="1"/>
            <a:r>
              <a:rPr lang="en-US" sz="1600" dirty="0"/>
              <a:t>Does the individual decorate their own room? </a:t>
            </a:r>
          </a:p>
          <a:p>
            <a:pPr lvl="1"/>
            <a:r>
              <a:rPr lang="en-US" sz="1600" dirty="0"/>
              <a:t>Does the individual have choice of roommate and options regarding where to live and receive services? </a:t>
            </a:r>
          </a:p>
          <a:p>
            <a:pPr lvl="1"/>
            <a:r>
              <a:rPr lang="en-US" sz="1600" dirty="0"/>
              <a:t>Does the individual participate in meaningful non-work activities in an integrated setting? </a:t>
            </a:r>
          </a:p>
          <a:p>
            <a:pPr lvl="1"/>
            <a:endParaRPr lang="en-US" sz="1600" dirty="0"/>
          </a:p>
          <a:p>
            <a:pPr marL="471487" lvl="1" indent="0">
              <a:buNone/>
            </a:pPr>
            <a:r>
              <a:rPr lang="en-US" sz="1600" dirty="0"/>
              <a:t>Finding: If NO to any of the above questions, the state’s transition plan needs to propose improvements or changes and timelines. </a:t>
            </a:r>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CMS: Home and Community-Based Settings 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Tree>
    <p:extLst>
      <p:ext uri="{BB962C8B-B14F-4D97-AF65-F5344CB8AC3E}">
        <p14:creationId xmlns:p14="http://schemas.microsoft.com/office/powerpoint/2010/main" val="162238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1760415"/>
            <a:ext cx="7775714" cy="3611215"/>
          </a:xfrm>
          <a:prstGeom prst="rect">
            <a:avLst/>
          </a:prstGeom>
        </p:spPr>
        <p:txBody>
          <a:bodyPr/>
          <a:lstStyle/>
          <a:p>
            <a:r>
              <a:rPr lang="en-US" sz="2000" b="1" dirty="0"/>
              <a:t>STEP 5: </a:t>
            </a:r>
            <a:r>
              <a:rPr lang="en-US" sz="2000" dirty="0"/>
              <a:t>Determine if the state’s provider owned or controlled settings meet the new regulatory requirements for HCBS </a:t>
            </a:r>
          </a:p>
          <a:p>
            <a:endParaRPr lang="en-US" sz="2000" dirty="0"/>
          </a:p>
          <a:p>
            <a:r>
              <a:rPr lang="en-US" sz="2000" dirty="0"/>
              <a:t>Considerations include: </a:t>
            </a:r>
          </a:p>
          <a:p>
            <a:pPr lvl="1"/>
            <a:r>
              <a:rPr lang="en-US" sz="1600" dirty="0"/>
              <a:t>Does the individual have a lease or a written tenancy agreement? </a:t>
            </a:r>
          </a:p>
          <a:p>
            <a:pPr lvl="1"/>
            <a:r>
              <a:rPr lang="en-US" sz="1600" dirty="0"/>
              <a:t>Does the individual have a private cell phone, computer, or other personal communication device? </a:t>
            </a:r>
          </a:p>
          <a:p>
            <a:pPr lvl="1"/>
            <a:r>
              <a:rPr lang="en-US" sz="1600" dirty="0"/>
              <a:t>Is privacy afforded to the individual (no camera in dressing areas, staff knocks before entering, lock on bedroom doors) </a:t>
            </a:r>
          </a:p>
          <a:p>
            <a:pPr lvl="1"/>
            <a:r>
              <a:rPr lang="en-US" sz="1600" dirty="0"/>
              <a:t>Do individuals have visitors of their choice and come and go as they wish? </a:t>
            </a:r>
          </a:p>
          <a:p>
            <a:pPr marL="471487" lvl="1" indent="0">
              <a:buNone/>
            </a:pPr>
            <a:endParaRPr lang="en-US" sz="1600" dirty="0"/>
          </a:p>
          <a:p>
            <a:pPr marL="471487" lvl="1" indent="0">
              <a:buNone/>
            </a:pPr>
            <a:r>
              <a:rPr lang="en-US" sz="1600" dirty="0"/>
              <a:t>Finding: If NO to any of the above questions, the state’s transition plan needs to propose improvements or changes and timelines. </a:t>
            </a:r>
            <a:endParaRPr lang="en-US" sz="1600" dirty="0"/>
          </a:p>
        </p:txBody>
      </p:sp>
      <p:sp>
        <p:nvSpPr>
          <p:cNvPr id="5" name="Title 1"/>
          <p:cNvSpPr txBox="1">
            <a:spLocks/>
          </p:cNvSpPr>
          <p:nvPr/>
        </p:nvSpPr>
        <p:spPr>
          <a:xfrm>
            <a:off x="304800" y="1243378"/>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CMS: Home and Community-Based Settings 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Tree>
    <p:extLst>
      <p:ext uri="{BB962C8B-B14F-4D97-AF65-F5344CB8AC3E}">
        <p14:creationId xmlns:p14="http://schemas.microsoft.com/office/powerpoint/2010/main" val="1191189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8080514" cy="3611215"/>
          </a:xfrm>
          <a:prstGeom prst="rect">
            <a:avLst/>
          </a:prstGeom>
        </p:spPr>
        <p:txBody>
          <a:bodyPr/>
          <a:lstStyle/>
          <a:p>
            <a:pPr>
              <a:spcBef>
                <a:spcPts val="600"/>
              </a:spcBef>
              <a:spcAft>
                <a:spcPts val="600"/>
              </a:spcAft>
              <a:defRPr/>
            </a:pPr>
            <a:r>
              <a:rPr lang="en-US" sz="1600" dirty="0"/>
              <a:t>•All but 3 states have now submitted their state transition </a:t>
            </a:r>
            <a:r>
              <a:rPr lang="en-US" sz="1600" dirty="0" smtClean="0"/>
              <a:t>plans</a:t>
            </a:r>
            <a:endParaRPr lang="en-US" sz="1600" dirty="0"/>
          </a:p>
          <a:p>
            <a:pPr>
              <a:spcBef>
                <a:spcPts val="600"/>
              </a:spcBef>
              <a:spcAft>
                <a:spcPts val="600"/>
              </a:spcAft>
              <a:defRPr/>
            </a:pPr>
            <a:r>
              <a:rPr lang="en-US" sz="1600" dirty="0" smtClean="0"/>
              <a:t>•The </a:t>
            </a:r>
            <a:r>
              <a:rPr lang="en-US" sz="1600" dirty="0"/>
              <a:t>Administration on Community Living and Department of Justice have joined CMS in their review of the plans </a:t>
            </a:r>
            <a:r>
              <a:rPr lang="en-US" sz="1600" dirty="0" smtClean="0"/>
              <a:t>(and NORC)</a:t>
            </a:r>
          </a:p>
          <a:p>
            <a:pPr>
              <a:spcBef>
                <a:spcPts val="600"/>
              </a:spcBef>
              <a:spcAft>
                <a:spcPts val="600"/>
              </a:spcAft>
              <a:defRPr/>
            </a:pPr>
            <a:r>
              <a:rPr lang="en-US" sz="1600" dirty="0" smtClean="0"/>
              <a:t>•</a:t>
            </a:r>
            <a:r>
              <a:rPr lang="en-US" sz="1600" dirty="0"/>
              <a:t>Most state transition plans submitted are "plans to plan" that indicate a time frame and process for assessment for the </a:t>
            </a:r>
            <a:r>
              <a:rPr lang="en-US" sz="1600" dirty="0" smtClean="0"/>
              <a:t>future. NONE </a:t>
            </a:r>
            <a:r>
              <a:rPr lang="en-US" sz="1600" dirty="0"/>
              <a:t>of the statewide transition plans have yet been approved, but we will likely begin to see approvals in </a:t>
            </a:r>
            <a:r>
              <a:rPr lang="en-US" sz="1600" dirty="0" smtClean="0"/>
              <a:t>June</a:t>
            </a:r>
          </a:p>
          <a:p>
            <a:pPr>
              <a:spcBef>
                <a:spcPts val="600"/>
              </a:spcBef>
              <a:spcAft>
                <a:spcPts val="600"/>
              </a:spcAft>
              <a:defRPr/>
            </a:pPr>
            <a:r>
              <a:rPr lang="en-US" sz="1600" dirty="0" smtClean="0"/>
              <a:t>•CMS </a:t>
            </a:r>
            <a:r>
              <a:rPr lang="en-US" sz="1600" dirty="0"/>
              <a:t>is still aiming for states to reach compliance in 2019.  Once state transition plans are approved, CMS will move into framing state-specific plans for ongoing monitoring and </a:t>
            </a:r>
            <a:r>
              <a:rPr lang="en-US" sz="1600" dirty="0" smtClean="0"/>
              <a:t>oversight</a:t>
            </a:r>
            <a:endParaRPr lang="en-US" sz="1600" dirty="0"/>
          </a:p>
          <a:p>
            <a:pPr>
              <a:spcBef>
                <a:spcPts val="600"/>
              </a:spcBef>
              <a:spcAft>
                <a:spcPts val="600"/>
              </a:spcAft>
              <a:defRPr/>
            </a:pPr>
            <a:r>
              <a:rPr lang="en-US" sz="1600" dirty="0"/>
              <a:t>•CMS is getting close to issuing their guidance on how they will apply the "heightened scrutiny process" - </a:t>
            </a:r>
            <a:r>
              <a:rPr lang="en-US" sz="1600" dirty="0" smtClean="0"/>
              <a:t>only </a:t>
            </a:r>
            <a:r>
              <a:rPr lang="en-US" sz="1600" dirty="0"/>
              <a:t>a few states have mentioned the process or identified the need for the process in their plans (AK, ME, SD, WA, ND - only ND and WA submitted evidence to overcome it</a:t>
            </a:r>
            <a:r>
              <a:rPr lang="en-US" sz="1600" dirty="0" smtClean="0"/>
              <a:t>)</a:t>
            </a:r>
            <a:endParaRPr lang="en-US" sz="1400" dirty="0" smtClean="0"/>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CMS: Home and Community-Based Services Rule</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t>What We Know Now </a:t>
            </a:r>
            <a:endParaRPr lang="en-US" sz="2800" i="1" kern="0" dirty="0" smtClean="0"/>
          </a:p>
        </p:txBody>
      </p:sp>
    </p:spTree>
    <p:extLst>
      <p:ext uri="{BB962C8B-B14F-4D97-AF65-F5344CB8AC3E}">
        <p14:creationId xmlns:p14="http://schemas.microsoft.com/office/powerpoint/2010/main" val="1936765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67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8080514" cy="3611215"/>
          </a:xfrm>
          <a:prstGeom prst="rect">
            <a:avLst/>
          </a:prstGeom>
        </p:spPr>
        <p:txBody>
          <a:bodyPr/>
          <a:lstStyle/>
          <a:p>
            <a:pPr>
              <a:spcBef>
                <a:spcPts val="600"/>
              </a:spcBef>
              <a:spcAft>
                <a:spcPts val="600"/>
              </a:spcAft>
              <a:defRPr/>
            </a:pPr>
            <a:endParaRPr lang="en-US" sz="1400" dirty="0" smtClean="0"/>
          </a:p>
        </p:txBody>
      </p:sp>
      <p:sp>
        <p:nvSpPr>
          <p:cNvPr id="5" name="Title 1"/>
          <p:cNvSpPr txBox="1">
            <a:spLocks/>
          </p:cNvSpPr>
          <p:nvPr/>
        </p:nvSpPr>
        <p:spPr>
          <a:xfrm>
            <a:off x="457200"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Managed Care</a:t>
            </a:r>
            <a:endParaRPr lang="en-US" sz="3200" b="1" kern="0" dirty="0" smtClean="0"/>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2800" i="1" kern="0" dirty="0" smtClean="0"/>
          </a:p>
        </p:txBody>
      </p:sp>
      <p:pic>
        <p:nvPicPr>
          <p:cNvPr id="7" name="Picture 2" descr="https://kaiserfamilyfoundation.files.wordpress.com/2015/01/7235-08-figur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629457"/>
            <a:ext cx="5788152" cy="408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08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6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4270513" cy="3611215"/>
          </a:xfrm>
          <a:prstGeom prst="rect">
            <a:avLst/>
          </a:prstGeom>
        </p:spPr>
        <p:txBody>
          <a:bodyPr/>
          <a:lstStyle/>
          <a:p>
            <a:pPr>
              <a:spcBef>
                <a:spcPts val="600"/>
              </a:spcBef>
              <a:spcAft>
                <a:spcPts val="600"/>
              </a:spcAft>
              <a:defRPr/>
            </a:pPr>
            <a:endParaRPr lang="en-US" sz="1900" dirty="0" smtClean="0"/>
          </a:p>
        </p:txBody>
      </p:sp>
      <p:sp>
        <p:nvSpPr>
          <p:cNvPr id="5" name="Title 1"/>
          <p:cNvSpPr txBox="1">
            <a:spLocks/>
          </p:cNvSpPr>
          <p:nvPr/>
        </p:nvSpPr>
        <p:spPr>
          <a:xfrm>
            <a:off x="457200"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HHS/CMS: Managed Care </a:t>
            </a:r>
            <a:endParaRPr lang="en-US" sz="3200" b="1" kern="0" dirty="0" smtClean="0"/>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
        <p:nvSpPr>
          <p:cNvPr id="2" name="TextBox 1"/>
          <p:cNvSpPr txBox="1"/>
          <p:nvPr/>
        </p:nvSpPr>
        <p:spPr>
          <a:xfrm>
            <a:off x="990600" y="1774497"/>
            <a:ext cx="67818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On June 1, 2015, the Centers for Medicare and Medicaid Services (CMS) published a new notice of proposed rulemaking (NPRM) (RIN 0938–AS25) in the Federal Register that makes changes to the regulations governing managed care programs under Medicaid. </a:t>
            </a:r>
            <a:endParaRPr lang="en-US" dirty="0" smtClean="0"/>
          </a:p>
          <a:p>
            <a:pPr marL="285750" indent="-285750">
              <a:buFont typeface="Arial" panose="020B0604020202020204" pitchFamily="34" charset="0"/>
              <a:buChar char="•"/>
            </a:pPr>
            <a:r>
              <a:rPr lang="en-US" dirty="0" smtClean="0"/>
              <a:t>According </a:t>
            </a:r>
            <a:r>
              <a:rPr lang="en-US" dirty="0"/>
              <a:t>to CMS, there has not been a major update to Medicaid or the Children's Health Insurance Program (CHIP) for over a decade, and the current regulations require modernization given the increased use and expansion of managed care programs within Medicaid. </a:t>
            </a:r>
            <a:endParaRPr lang="en-US" dirty="0" smtClean="0"/>
          </a:p>
          <a:p>
            <a:pPr marL="285750" indent="-285750">
              <a:buFont typeface="Arial" panose="020B0604020202020204" pitchFamily="34" charset="0"/>
              <a:buChar char="•"/>
            </a:pPr>
            <a:r>
              <a:rPr lang="en-US" dirty="0" smtClean="0"/>
              <a:t>Public </a:t>
            </a:r>
            <a:r>
              <a:rPr lang="en-US" dirty="0"/>
              <a:t>comments on the NPRM are due on </a:t>
            </a:r>
            <a:r>
              <a:rPr lang="en-US" b="1" dirty="0"/>
              <a:t>July 27, 2015</a:t>
            </a:r>
            <a:r>
              <a:rPr lang="en-US" dirty="0"/>
              <a:t>. ANCOR will submit </a:t>
            </a:r>
            <a:r>
              <a:rPr lang="en-US" dirty="0" smtClean="0"/>
              <a:t>comments with input from members. </a:t>
            </a:r>
            <a:endParaRPr lang="en-US" dirty="0"/>
          </a:p>
          <a:p>
            <a:pPr marL="285750" indent="-285750">
              <a:buFont typeface="Arial" panose="020B0604020202020204" pitchFamily="34" charset="0"/>
              <a:buChar char="•"/>
            </a:pPr>
            <a:r>
              <a:rPr lang="en-US" dirty="0" smtClean="0"/>
              <a:t>The proposed rule is 80 </a:t>
            </a:r>
            <a:r>
              <a:rPr lang="en-US" dirty="0"/>
              <a:t>Fed. Reg. </a:t>
            </a:r>
            <a:r>
              <a:rPr lang="en-US" dirty="0" smtClean="0"/>
              <a:t>31097a and is available at </a:t>
            </a:r>
            <a:r>
              <a:rPr lang="en-US" u="sng" dirty="0" smtClean="0">
                <a:hlinkClick r:id="rId4"/>
              </a:rPr>
              <a:t>http</a:t>
            </a:r>
            <a:r>
              <a:rPr lang="en-US" u="sng" dirty="0">
                <a:hlinkClick r:id="rId4"/>
              </a:rPr>
              <a:t>://www.gpo.gov/fdsys/pkg/FR-2015-06-01/pdf/2015-12965.pdf</a:t>
            </a:r>
            <a:r>
              <a:rPr lang="en-US" dirty="0"/>
              <a:t>.</a:t>
            </a:r>
          </a:p>
        </p:txBody>
      </p:sp>
    </p:spTree>
    <p:extLst>
      <p:ext uri="{BB962C8B-B14F-4D97-AF65-F5344CB8AC3E}">
        <p14:creationId xmlns:p14="http://schemas.microsoft.com/office/powerpoint/2010/main" val="2023229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6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4270513" cy="3611215"/>
          </a:xfrm>
          <a:prstGeom prst="rect">
            <a:avLst/>
          </a:prstGeom>
        </p:spPr>
        <p:txBody>
          <a:bodyPr/>
          <a:lstStyle/>
          <a:p>
            <a:pPr>
              <a:spcBef>
                <a:spcPts val="600"/>
              </a:spcBef>
              <a:spcAft>
                <a:spcPts val="600"/>
              </a:spcAft>
              <a:defRPr/>
            </a:pPr>
            <a:endParaRPr lang="en-US" sz="1900" dirty="0" smtClean="0"/>
          </a:p>
        </p:txBody>
      </p:sp>
      <p:sp>
        <p:nvSpPr>
          <p:cNvPr id="5" name="Title 1"/>
          <p:cNvSpPr txBox="1">
            <a:spLocks/>
          </p:cNvSpPr>
          <p:nvPr/>
        </p:nvSpPr>
        <p:spPr>
          <a:xfrm>
            <a:off x="453886"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HHS/CMS: Managed Care Proposed Rule </a:t>
            </a:r>
            <a:endParaRPr lang="en-US" sz="3200" b="1" kern="0" dirty="0" smtClean="0"/>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
        <p:nvSpPr>
          <p:cNvPr id="2" name="TextBox 1"/>
          <p:cNvSpPr txBox="1"/>
          <p:nvPr/>
        </p:nvSpPr>
        <p:spPr>
          <a:xfrm>
            <a:off x="990600" y="1774497"/>
            <a:ext cx="6781800" cy="4801314"/>
          </a:xfrm>
          <a:prstGeom prst="rect">
            <a:avLst/>
          </a:prstGeom>
          <a:noFill/>
        </p:spPr>
        <p:txBody>
          <a:bodyPr wrap="square" rtlCol="0">
            <a:spAutoFit/>
          </a:bodyPr>
          <a:lstStyle/>
          <a:p>
            <a:r>
              <a:rPr lang="en-US" dirty="0"/>
              <a:t>Specifically, the proposed regulation seeks to:</a:t>
            </a:r>
          </a:p>
          <a:p>
            <a:pPr marL="285750" lvl="0" indent="-285750">
              <a:buFont typeface="Arial" panose="020B0604020202020204" pitchFamily="34" charset="0"/>
              <a:buChar char="•"/>
            </a:pPr>
            <a:r>
              <a:rPr lang="en-US" dirty="0"/>
              <a:t>Ensure that states engage in a thoughtful and deliberative state planning process, including standards for the state’s readiness reviews of managed care plans and specific information to beneficiaries being transitioned from fee-for-service to managed care;</a:t>
            </a:r>
          </a:p>
          <a:p>
            <a:pPr marL="285750" lvl="0" indent="-285750">
              <a:buFont typeface="Arial" panose="020B0604020202020204" pitchFamily="34" charset="0"/>
              <a:buChar char="•"/>
            </a:pPr>
            <a:r>
              <a:rPr lang="en-US" dirty="0"/>
              <a:t>Create a structure to engage stakeholders regularly in the ongoing monitoring and oversight of the MLTSS program;</a:t>
            </a:r>
          </a:p>
          <a:p>
            <a:pPr marL="285750" lvl="0" indent="-285750">
              <a:buFont typeface="Arial" panose="020B0604020202020204" pitchFamily="34" charset="0"/>
              <a:buChar char="•"/>
            </a:pPr>
            <a:r>
              <a:rPr lang="en-US" dirty="0"/>
              <a:t>Provide that MLTSS programs are consistent with federal laws, including the Americans with Disabilities Act (ADA) </a:t>
            </a:r>
            <a:r>
              <a:rPr lang="en-US" dirty="0" smtClean="0"/>
              <a:t>and </a:t>
            </a:r>
            <a:r>
              <a:rPr lang="en-US" i="1" dirty="0" smtClean="0"/>
              <a:t>Olmstead</a:t>
            </a:r>
            <a:endParaRPr lang="en-US" dirty="0"/>
          </a:p>
          <a:p>
            <a:pPr marL="285750" lvl="0" indent="-285750">
              <a:buFont typeface="Arial" panose="020B0604020202020204" pitchFamily="34" charset="0"/>
              <a:buChar char="•"/>
            </a:pPr>
            <a:r>
              <a:rPr lang="en-US" dirty="0" smtClean="0"/>
              <a:t>Encourage </a:t>
            </a:r>
            <a:r>
              <a:rPr lang="en-US" dirty="0"/>
              <a:t>payment methodologies that will support the goals of MLTSS programs to improve the health of populations, support the beneficiary’s experience of care, support community integration of enrollees, and control costs</a:t>
            </a:r>
            <a:r>
              <a:rPr lang="en-US" dirty="0" smtClean="0"/>
              <a: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9720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6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2133600"/>
            <a:ext cx="4270513" cy="3611215"/>
          </a:xfrm>
          <a:prstGeom prst="rect">
            <a:avLst/>
          </a:prstGeom>
        </p:spPr>
        <p:txBody>
          <a:bodyPr/>
          <a:lstStyle/>
          <a:p>
            <a:pPr>
              <a:spcBef>
                <a:spcPts val="600"/>
              </a:spcBef>
              <a:spcAft>
                <a:spcPts val="600"/>
              </a:spcAft>
              <a:defRPr/>
            </a:pPr>
            <a:endParaRPr lang="en-US" sz="1900" dirty="0" smtClean="0"/>
          </a:p>
        </p:txBody>
      </p:sp>
      <p:sp>
        <p:nvSpPr>
          <p:cNvPr id="5" name="Title 1"/>
          <p:cNvSpPr txBox="1">
            <a:spLocks/>
          </p:cNvSpPr>
          <p:nvPr/>
        </p:nvSpPr>
        <p:spPr>
          <a:xfrm>
            <a:off x="457200"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a:t>HHS/CMS: Managed Care Proposed Rule </a:t>
            </a:r>
          </a:p>
          <a:p>
            <a:pPr>
              <a:defRPr/>
            </a:pPr>
            <a:endParaRPr lang="en-US" sz="3200" b="1" kern="0" dirty="0"/>
          </a:p>
        </p:txBody>
      </p:sp>
      <p:sp>
        <p:nvSpPr>
          <p:cNvPr id="6" name="Title 1"/>
          <p:cNvSpPr txBox="1">
            <a:spLocks/>
          </p:cNvSpPr>
          <p:nvPr/>
        </p:nvSpPr>
        <p:spPr>
          <a:xfrm>
            <a:off x="457200" y="1586278"/>
            <a:ext cx="8229600" cy="547322"/>
          </a:xfrm>
          <a:prstGeom prst="rect">
            <a:avLst/>
          </a:prstGeom>
          <a:no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3200" b="1" i="1" kern="0" dirty="0"/>
          </a:p>
        </p:txBody>
      </p:sp>
      <p:sp>
        <p:nvSpPr>
          <p:cNvPr id="2" name="TextBox 1"/>
          <p:cNvSpPr txBox="1"/>
          <p:nvPr/>
        </p:nvSpPr>
        <p:spPr>
          <a:xfrm>
            <a:off x="990600" y="1774497"/>
            <a:ext cx="6781800" cy="4801314"/>
          </a:xfrm>
          <a:prstGeom prst="rect">
            <a:avLst/>
          </a:prstGeom>
          <a:noFill/>
        </p:spPr>
        <p:txBody>
          <a:bodyPr wrap="square" rtlCol="0">
            <a:spAutoFit/>
          </a:bodyPr>
          <a:lstStyle/>
          <a:p>
            <a:pPr marL="285750" lvl="0" indent="-285750">
              <a:buFont typeface="Arial" panose="020B0604020202020204" pitchFamily="34" charset="0"/>
              <a:buChar char="•"/>
            </a:pPr>
            <a:r>
              <a:rPr lang="en-US" dirty="0"/>
              <a:t>Provide support, education, and a central contact for complaints or concerns for beneficiaries, including assistance with enrollment, disenrollment, and the appeals process; </a:t>
            </a:r>
          </a:p>
          <a:p>
            <a:pPr marL="285750" lvl="0" indent="-285750">
              <a:buFont typeface="Arial" panose="020B0604020202020204" pitchFamily="34" charset="0"/>
              <a:buChar char="•"/>
            </a:pPr>
            <a:r>
              <a:rPr lang="en-US" dirty="0" smtClean="0"/>
              <a:t>Establish </a:t>
            </a:r>
            <a:r>
              <a:rPr lang="en-US" dirty="0"/>
              <a:t>standards for coordination and referral by the managed care plan when services are divided between contracts or delivery systems to ensure that the beneficiary’s service plan is comprehensive; </a:t>
            </a:r>
          </a:p>
          <a:p>
            <a:pPr marL="285750" lvl="0" indent="-285750">
              <a:buFont typeface="Arial" panose="020B0604020202020204" pitchFamily="34" charset="0"/>
              <a:buChar char="•"/>
            </a:pPr>
            <a:r>
              <a:rPr lang="en-US" dirty="0"/>
              <a:t>Set standards to evaluate the adequacy of the network for MLTSS programs, the qualifications and credentialing of providers, and the accessibility of providers to meet the needs of MLTSS enrollees; </a:t>
            </a:r>
          </a:p>
          <a:p>
            <a:pPr marL="285750" lvl="0" indent="-285750">
              <a:buFont typeface="Arial" panose="020B0604020202020204" pitchFamily="34" charset="0"/>
              <a:buChar char="•"/>
            </a:pPr>
            <a:r>
              <a:rPr lang="en-US" dirty="0"/>
              <a:t>Prevent, detect, and report critical incidents that adversely impact enrollee health and welfare; and </a:t>
            </a:r>
          </a:p>
          <a:p>
            <a:pPr marL="285750" lvl="0" indent="-285750">
              <a:buFont typeface="Arial" panose="020B0604020202020204" pitchFamily="34" charset="0"/>
              <a:buChar char="•"/>
            </a:pPr>
            <a:r>
              <a:rPr lang="en-US" dirty="0"/>
              <a:t>Incorporate MLTSS -specific elements into the state’s comprehensive quality strategy.</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64153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3" cstate="print"/>
          <a:srcRect/>
          <a:stretch>
            <a:fillRect/>
          </a:stretch>
        </p:blipFill>
        <p:spPr bwMode="auto">
          <a:xfrm>
            <a:off x="35170" y="0"/>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37</a:t>
            </a:fld>
            <a:endParaRPr lang="en-US"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441" t="12154" r="19084" b="13864"/>
          <a:stretch/>
        </p:blipFill>
        <p:spPr bwMode="auto">
          <a:xfrm>
            <a:off x="990600" y="1447800"/>
            <a:ext cx="29860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24400" y="2057400"/>
            <a:ext cx="4572000" cy="1938992"/>
          </a:xfrm>
          <a:prstGeom prst="rect">
            <a:avLst/>
          </a:prstGeom>
          <a:noFill/>
        </p:spPr>
        <p:txBody>
          <a:bodyPr wrap="square" rtlCol="0">
            <a:spAutoFit/>
          </a:bodyPr>
          <a:lstStyle/>
          <a:p>
            <a:r>
              <a:rPr lang="en-US" sz="6000" dirty="0" smtClean="0"/>
              <a:t>Legislative </a:t>
            </a:r>
          </a:p>
          <a:p>
            <a:r>
              <a:rPr lang="en-US" sz="6000" dirty="0" smtClean="0"/>
              <a:t>Branch </a:t>
            </a:r>
            <a:endParaRPr lang="en-US" sz="6000" dirty="0"/>
          </a:p>
        </p:txBody>
      </p:sp>
      <p:pic>
        <p:nvPicPr>
          <p:cNvPr id="6" name="Picture 2" descr="https://encrypted-tbn0.gstatic.com/images?q=tbn:ANd9GcQ5ChsSSNVhYu6hfkNuitKpUXLztiBNhXdS2UQ67FNpO1IZqc-jwQ">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874697"/>
            <a:ext cx="2057400" cy="172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64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Overview of Congress in 114</a:t>
            </a:r>
            <a:r>
              <a:rPr lang="en-US" sz="3200" kern="0" baseline="30000" dirty="0" smtClean="0"/>
              <a:t>th</a:t>
            </a:r>
            <a:r>
              <a:rPr lang="en-US" sz="3200" kern="0" dirty="0" smtClean="0"/>
              <a:t> </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38</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3" name="TextBox 2"/>
          <p:cNvSpPr txBox="1"/>
          <p:nvPr/>
        </p:nvSpPr>
        <p:spPr>
          <a:xfrm>
            <a:off x="533400" y="2121932"/>
            <a:ext cx="82296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a:t>
            </a:r>
            <a:r>
              <a:rPr lang="en-US" sz="2400" b="1" dirty="0" smtClean="0"/>
              <a:t>House </a:t>
            </a:r>
            <a:r>
              <a:rPr lang="en-US" sz="2400" b="1" dirty="0"/>
              <a:t>of </a:t>
            </a:r>
            <a:r>
              <a:rPr lang="en-US" sz="2400" b="1" dirty="0" smtClean="0"/>
              <a:t>Representatives </a:t>
            </a:r>
            <a:r>
              <a:rPr lang="en-US" sz="2400" dirty="0" smtClean="0"/>
              <a:t>has </a:t>
            </a:r>
            <a:r>
              <a:rPr lang="en-US" sz="2400" b="1" dirty="0" smtClean="0">
                <a:solidFill>
                  <a:srgbClr val="FF0000"/>
                </a:solidFill>
              </a:rPr>
              <a:t>245 </a:t>
            </a:r>
            <a:r>
              <a:rPr lang="en-US" sz="2400" b="1" dirty="0">
                <a:solidFill>
                  <a:srgbClr val="FF0000"/>
                </a:solidFill>
              </a:rPr>
              <a:t>Republicans </a:t>
            </a:r>
            <a:r>
              <a:rPr lang="en-US" sz="2400" dirty="0"/>
              <a:t>(including one Delegate), </a:t>
            </a:r>
            <a:r>
              <a:rPr lang="en-US" sz="2400" b="1" dirty="0">
                <a:solidFill>
                  <a:srgbClr val="0070C0"/>
                </a:solidFill>
              </a:rPr>
              <a:t>193 Democrats </a:t>
            </a:r>
            <a:r>
              <a:rPr lang="en-US" sz="2400" dirty="0"/>
              <a:t>(including four Delegates and the Resident Commissioner of Puerto Rico), and three </a:t>
            </a:r>
            <a:r>
              <a:rPr lang="en-US" sz="2400" dirty="0" smtClean="0"/>
              <a:t>vacancies (IL, NY, MS</a:t>
            </a:r>
            <a:r>
              <a:rPr lang="en-US" sz="2400" dirty="0" smtClean="0"/>
              <a:t>)</a:t>
            </a:r>
            <a:endParaRPr lang="en-US" sz="2400" dirty="0" smtClean="0"/>
          </a:p>
          <a:p>
            <a:pPr marL="342900" indent="-342900">
              <a:buFont typeface="Arial" panose="020B0604020202020204" pitchFamily="34" charset="0"/>
              <a:buChar char="•"/>
            </a:pPr>
            <a:r>
              <a:rPr lang="en-US" sz="2400" b="1" dirty="0" smtClean="0"/>
              <a:t>The </a:t>
            </a:r>
            <a:r>
              <a:rPr lang="en-US" sz="2400" b="1" dirty="0"/>
              <a:t>Senate </a:t>
            </a:r>
            <a:r>
              <a:rPr lang="en-US" sz="2400" dirty="0"/>
              <a:t>has </a:t>
            </a:r>
            <a:r>
              <a:rPr lang="en-US" sz="2400" b="1" dirty="0">
                <a:solidFill>
                  <a:srgbClr val="FF0000"/>
                </a:solidFill>
              </a:rPr>
              <a:t>54 Republicans</a:t>
            </a:r>
            <a:r>
              <a:rPr lang="en-US" sz="2400" dirty="0"/>
              <a:t>, </a:t>
            </a:r>
            <a:r>
              <a:rPr lang="en-US" sz="2400" b="1" dirty="0">
                <a:solidFill>
                  <a:srgbClr val="0070C0"/>
                </a:solidFill>
              </a:rPr>
              <a:t>44 Democrats</a:t>
            </a:r>
            <a:r>
              <a:rPr lang="en-US" sz="2400" dirty="0"/>
              <a:t>, and </a:t>
            </a:r>
            <a:r>
              <a:rPr lang="en-US" sz="2400" b="1" dirty="0" smtClean="0">
                <a:solidFill>
                  <a:srgbClr val="00B050"/>
                </a:solidFill>
              </a:rPr>
              <a:t>2 </a:t>
            </a:r>
            <a:r>
              <a:rPr lang="en-US" sz="2400" b="1" dirty="0">
                <a:solidFill>
                  <a:srgbClr val="00B050"/>
                </a:solidFill>
              </a:rPr>
              <a:t>Independents</a:t>
            </a:r>
            <a:r>
              <a:rPr lang="en-US" sz="2400" dirty="0"/>
              <a:t>, who both caucus with the </a:t>
            </a:r>
            <a:r>
              <a:rPr lang="en-US" sz="2400" dirty="0" smtClean="0"/>
              <a:t>Democrats</a:t>
            </a:r>
            <a:endParaRPr lang="en-US" sz="2400" dirty="0" smtClean="0"/>
          </a:p>
          <a:p>
            <a:pPr marL="342900" indent="-342900">
              <a:buFont typeface="Arial" panose="020B0604020202020204" pitchFamily="34" charset="0"/>
              <a:buChar char="•"/>
            </a:pPr>
            <a:r>
              <a:rPr lang="en-US" sz="2400" dirty="0" smtClean="0"/>
              <a:t>The </a:t>
            </a:r>
            <a:r>
              <a:rPr lang="en-US" sz="2400" dirty="0"/>
              <a:t>average age of Members of the House at the beginning of the 114th Congress was </a:t>
            </a:r>
            <a:r>
              <a:rPr lang="en-US" sz="2400" dirty="0" smtClean="0"/>
              <a:t>57 </a:t>
            </a:r>
            <a:r>
              <a:rPr lang="en-US" sz="2400" dirty="0"/>
              <a:t>years; of Senators, </a:t>
            </a:r>
            <a:r>
              <a:rPr lang="en-US" sz="2400" dirty="0" smtClean="0"/>
              <a:t>61 </a:t>
            </a:r>
            <a:r>
              <a:rPr lang="en-US" sz="2400" dirty="0"/>
              <a:t>years</a:t>
            </a:r>
            <a:endParaRPr lang="en-US" sz="2400" dirty="0" smtClean="0"/>
          </a:p>
        </p:txBody>
      </p:sp>
    </p:spTree>
    <p:custDataLst>
      <p:tags r:id="rId1"/>
    </p:custDataLst>
    <p:extLst>
      <p:ext uri="{BB962C8B-B14F-4D97-AF65-F5344CB8AC3E}">
        <p14:creationId xmlns:p14="http://schemas.microsoft.com/office/powerpoint/2010/main" val="345605601"/>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39</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pic>
        <p:nvPicPr>
          <p:cNvPr id="3074" name="Picture 2" descr="http://www.liamnee.com/114thUSCongressLeadership.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6600"/>
            <a:ext cx="8839200" cy="6629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68757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762000" y="1295400"/>
            <a:ext cx="7772400" cy="1828800"/>
          </a:xfrm>
          <a:prstGeom prst="rect">
            <a:avLst/>
          </a:prstGeom>
          <a:noFill/>
        </p:spPr>
        <p:txBody>
          <a:bodyPr/>
          <a:lstStyle/>
          <a:p>
            <a:pPr algn="ctr">
              <a:defRPr/>
            </a:pPr>
            <a:r>
              <a:rPr lang="en-US" sz="3200" kern="0" dirty="0">
                <a:solidFill>
                  <a:schemeClr val="tx2"/>
                </a:solidFill>
                <a:latin typeface="+mj-lt"/>
                <a:ea typeface="+mj-ea"/>
                <a:cs typeface="+mj-cs"/>
              </a:rPr>
              <a:t>ANCOR is…</a:t>
            </a:r>
            <a:br>
              <a:rPr lang="en-US" sz="3200" kern="0" dirty="0">
                <a:solidFill>
                  <a:schemeClr val="tx2"/>
                </a:solidFill>
                <a:latin typeface="+mj-lt"/>
                <a:ea typeface="+mj-ea"/>
                <a:cs typeface="+mj-cs"/>
              </a:rPr>
            </a:br>
            <a:r>
              <a:rPr lang="en-US" sz="3200" kern="0" dirty="0">
                <a:solidFill>
                  <a:schemeClr val="tx2"/>
                </a:solidFill>
                <a:latin typeface="+mj-lt"/>
                <a:ea typeface="+mj-ea"/>
                <a:cs typeface="+mj-cs"/>
              </a:rPr>
              <a:t>A national nonprofit trade association advocating and supporting </a:t>
            </a:r>
          </a:p>
        </p:txBody>
      </p:sp>
      <p:sp>
        <p:nvSpPr>
          <p:cNvPr id="4" name="Content Placeholder 2"/>
          <p:cNvSpPr txBox="1">
            <a:spLocks/>
          </p:cNvSpPr>
          <p:nvPr/>
        </p:nvSpPr>
        <p:spPr>
          <a:xfrm>
            <a:off x="762000" y="3124200"/>
            <a:ext cx="7543800" cy="1752600"/>
          </a:xfrm>
          <a:prstGeom prst="rect">
            <a:avLst/>
          </a:prstGeom>
        </p:spPr>
        <p:txBody>
          <a:bodyPr/>
          <a:lstStyle/>
          <a:p>
            <a:pPr marL="342900" indent="-342900">
              <a:spcBef>
                <a:spcPct val="20000"/>
              </a:spcBef>
              <a:buFontTx/>
              <a:buChar char="•"/>
              <a:defRPr/>
            </a:pPr>
            <a:r>
              <a:rPr lang="en-US" sz="2400" kern="0" dirty="0">
                <a:latin typeface="Calibri" pitchFamily="34" charset="0"/>
              </a:rPr>
              <a:t>Over </a:t>
            </a:r>
            <a:r>
              <a:rPr lang="en-US" sz="2400" kern="0" dirty="0" smtClean="0">
                <a:latin typeface="Calibri" pitchFamily="34" charset="0"/>
              </a:rPr>
              <a:t>880 </a:t>
            </a:r>
            <a:r>
              <a:rPr lang="en-US" sz="2400" kern="0" dirty="0">
                <a:latin typeface="Calibri" pitchFamily="34" charset="0"/>
              </a:rPr>
              <a:t>private providers of services and supports to</a:t>
            </a:r>
          </a:p>
          <a:p>
            <a:pPr marL="342900" indent="-342900">
              <a:spcBef>
                <a:spcPct val="20000"/>
              </a:spcBef>
              <a:buFontTx/>
              <a:buChar char="•"/>
              <a:defRPr/>
            </a:pPr>
            <a:r>
              <a:rPr lang="en-US" sz="2400" kern="0" dirty="0">
                <a:latin typeface="Calibri" pitchFamily="34" charset="0"/>
              </a:rPr>
              <a:t>Over 500,000 people with disabilities and their families</a:t>
            </a:r>
          </a:p>
          <a:p>
            <a:pPr marL="342900" indent="-342900">
              <a:spcBef>
                <a:spcPct val="20000"/>
              </a:spcBef>
              <a:buFontTx/>
              <a:buChar char="•"/>
              <a:defRPr/>
            </a:pPr>
            <a:r>
              <a:rPr lang="en-US" sz="2400" kern="0" dirty="0">
                <a:latin typeface="Calibri" pitchFamily="34" charset="0"/>
              </a:rPr>
              <a:t>And employing a workforce of over 400,000 direct support professionals </a:t>
            </a:r>
            <a:r>
              <a:rPr lang="en-US" sz="2400" kern="0" dirty="0" smtClean="0">
                <a:latin typeface="Calibri" pitchFamily="34" charset="0"/>
              </a:rPr>
              <a:t>(DSPs) and </a:t>
            </a:r>
            <a:r>
              <a:rPr lang="en-US" sz="2400" kern="0" dirty="0">
                <a:latin typeface="Calibri" pitchFamily="34" charset="0"/>
              </a:rPr>
              <a:t>other staff</a:t>
            </a:r>
          </a:p>
        </p:txBody>
      </p:sp>
    </p:spTree>
    <p:extLst>
      <p:ext uri="{BB962C8B-B14F-4D97-AF65-F5344CB8AC3E}">
        <p14:creationId xmlns:p14="http://schemas.microsoft.com/office/powerpoint/2010/main" val="276536914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Key Committees</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40</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3" name="TextBox 2"/>
          <p:cNvSpPr txBox="1"/>
          <p:nvPr/>
        </p:nvSpPr>
        <p:spPr>
          <a:xfrm>
            <a:off x="533400" y="2121932"/>
            <a:ext cx="8229600" cy="3416320"/>
          </a:xfrm>
          <a:prstGeom prst="rect">
            <a:avLst/>
          </a:prstGeom>
          <a:noFill/>
        </p:spPr>
        <p:txBody>
          <a:bodyPr wrap="square" rtlCol="0">
            <a:spAutoFit/>
          </a:bodyPr>
          <a:lstStyle/>
          <a:p>
            <a:r>
              <a:rPr lang="en-US" sz="2400" b="1" dirty="0" smtClean="0"/>
              <a:t>SENATE</a:t>
            </a:r>
          </a:p>
          <a:p>
            <a:pPr marL="742950" lvl="1" indent="-285750">
              <a:buFont typeface="Arial" panose="020B0604020202020204" pitchFamily="34" charset="0"/>
              <a:buChar char="•"/>
            </a:pPr>
            <a:r>
              <a:rPr lang="en-US" sz="2400" dirty="0" smtClean="0"/>
              <a:t>Appropriations </a:t>
            </a:r>
          </a:p>
          <a:p>
            <a:pPr marL="742950" lvl="1" indent="-285750">
              <a:buFont typeface="Arial" panose="020B0604020202020204" pitchFamily="34" charset="0"/>
              <a:buChar char="•"/>
            </a:pPr>
            <a:r>
              <a:rPr lang="en-US" sz="2400" dirty="0" smtClean="0"/>
              <a:t>Finance </a:t>
            </a:r>
          </a:p>
          <a:p>
            <a:pPr marL="742950" lvl="1" indent="-285750">
              <a:buFont typeface="Arial" panose="020B0604020202020204" pitchFamily="34" charset="0"/>
              <a:buChar char="•"/>
            </a:pPr>
            <a:r>
              <a:rPr lang="en-US" sz="2400" dirty="0" smtClean="0"/>
              <a:t>Health, Education, Labor &amp; Pensions (HELP)</a:t>
            </a:r>
          </a:p>
          <a:p>
            <a:r>
              <a:rPr lang="en-US" sz="2400" b="1" dirty="0" smtClean="0"/>
              <a:t>HOUSE</a:t>
            </a:r>
          </a:p>
          <a:p>
            <a:pPr marL="742950" lvl="1" indent="-285750">
              <a:buFont typeface="Arial" panose="020B0604020202020204" pitchFamily="34" charset="0"/>
              <a:buChar char="•"/>
            </a:pPr>
            <a:r>
              <a:rPr lang="en-US" sz="2400" dirty="0" smtClean="0"/>
              <a:t>Appropriations </a:t>
            </a:r>
          </a:p>
          <a:p>
            <a:pPr marL="742950" lvl="1" indent="-285750">
              <a:buFont typeface="Arial" panose="020B0604020202020204" pitchFamily="34" charset="0"/>
              <a:buChar char="•"/>
            </a:pPr>
            <a:r>
              <a:rPr lang="en-US" sz="2400" dirty="0" smtClean="0"/>
              <a:t>Energy &amp; Commerce</a:t>
            </a:r>
          </a:p>
          <a:p>
            <a:pPr marL="742950" lvl="1" indent="-285750">
              <a:buFont typeface="Arial" panose="020B0604020202020204" pitchFamily="34" charset="0"/>
              <a:buChar char="•"/>
            </a:pPr>
            <a:r>
              <a:rPr lang="en-US" sz="2400" dirty="0" smtClean="0"/>
              <a:t>Ways &amp; Means</a:t>
            </a:r>
          </a:p>
          <a:p>
            <a:pPr marL="742950" lvl="1" indent="-285750">
              <a:buFont typeface="Arial" panose="020B0604020202020204" pitchFamily="34" charset="0"/>
              <a:buChar char="•"/>
            </a:pPr>
            <a:r>
              <a:rPr lang="en-US" sz="2400" dirty="0" smtClean="0"/>
              <a:t>Education &amp; the Workforce </a:t>
            </a:r>
          </a:p>
        </p:txBody>
      </p:sp>
    </p:spTree>
    <p:custDataLst>
      <p:tags r:id="rId1"/>
    </p:custDataLst>
    <p:extLst>
      <p:ext uri="{BB962C8B-B14F-4D97-AF65-F5344CB8AC3E}">
        <p14:creationId xmlns:p14="http://schemas.microsoft.com/office/powerpoint/2010/main" val="1673312398"/>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Senate Finance Committee Members</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41</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3" name="TextBox 2"/>
          <p:cNvSpPr txBox="1"/>
          <p:nvPr/>
        </p:nvSpPr>
        <p:spPr>
          <a:xfrm>
            <a:off x="152400" y="1676400"/>
            <a:ext cx="8534400" cy="4462760"/>
          </a:xfrm>
          <a:prstGeom prst="rect">
            <a:avLst/>
          </a:prstGeom>
          <a:noFill/>
        </p:spPr>
        <p:txBody>
          <a:bodyPr wrap="square" rtlCol="0">
            <a:spAutoFit/>
          </a:bodyPr>
          <a:lstStyle/>
          <a:p>
            <a:r>
              <a:rPr lang="en-US" sz="3600" dirty="0" smtClean="0"/>
              <a:t>    REPUBLICAN		DEMOCRAT </a:t>
            </a:r>
          </a:p>
          <a:p>
            <a:pPr lvl="1"/>
            <a:r>
              <a:rPr lang="en-US" sz="1600" b="1" dirty="0" smtClean="0">
                <a:solidFill>
                  <a:srgbClr val="00B050"/>
                </a:solidFill>
              </a:rPr>
              <a:t>Orrin Hatch (UT), Chairman		Ron Wyden (OR), Ranking		</a:t>
            </a:r>
          </a:p>
          <a:p>
            <a:pPr lvl="1"/>
            <a:r>
              <a:rPr lang="en-US" sz="1600" b="1" dirty="0" smtClean="0">
                <a:solidFill>
                  <a:srgbClr val="00B050"/>
                </a:solidFill>
              </a:rPr>
              <a:t>Chuck Grassley (</a:t>
            </a:r>
            <a:r>
              <a:rPr lang="en-US" sz="1600" b="1" dirty="0">
                <a:solidFill>
                  <a:srgbClr val="00B050"/>
                </a:solidFill>
              </a:rPr>
              <a:t>IA)	</a:t>
            </a:r>
            <a:r>
              <a:rPr lang="en-US" sz="1600" b="1" dirty="0"/>
              <a:t>		</a:t>
            </a:r>
            <a:r>
              <a:rPr lang="en-US" sz="1600" b="1" dirty="0" smtClean="0">
                <a:solidFill>
                  <a:srgbClr val="00B050"/>
                </a:solidFill>
              </a:rPr>
              <a:t>Chuck Schumer (NY)</a:t>
            </a:r>
          </a:p>
          <a:p>
            <a:pPr lvl="1"/>
            <a:r>
              <a:rPr lang="en-US" sz="1600" b="1" dirty="0" smtClean="0">
                <a:solidFill>
                  <a:srgbClr val="00B050"/>
                </a:solidFill>
              </a:rPr>
              <a:t>Mike Crapo (ID) 	</a:t>
            </a:r>
            <a:r>
              <a:rPr lang="en-US" sz="1600" b="1" dirty="0" smtClean="0"/>
              <a:t>		</a:t>
            </a:r>
            <a:r>
              <a:rPr lang="en-US" sz="1100" b="1" dirty="0">
                <a:solidFill>
                  <a:srgbClr val="00B050"/>
                </a:solidFill>
              </a:rPr>
              <a:t>	</a:t>
            </a:r>
            <a:r>
              <a:rPr lang="en-US" sz="1600" b="1" dirty="0" smtClean="0">
                <a:solidFill>
                  <a:srgbClr val="00B050"/>
                </a:solidFill>
              </a:rPr>
              <a:t>Debbie Stabenow (MI)</a:t>
            </a:r>
          </a:p>
          <a:p>
            <a:pPr lvl="1"/>
            <a:r>
              <a:rPr lang="en-US" sz="1600" b="1" dirty="0" smtClean="0">
                <a:solidFill>
                  <a:srgbClr val="00B050"/>
                </a:solidFill>
              </a:rPr>
              <a:t>Pat Roberts (KS</a:t>
            </a:r>
            <a:r>
              <a:rPr lang="en-US" sz="1600" b="1" dirty="0">
                <a:solidFill>
                  <a:srgbClr val="00B050"/>
                </a:solidFill>
              </a:rPr>
              <a:t>) </a:t>
            </a:r>
            <a:r>
              <a:rPr lang="en-US" sz="1600" b="1" dirty="0"/>
              <a:t>			</a:t>
            </a:r>
            <a:r>
              <a:rPr lang="en-US" sz="1600" b="1" dirty="0" smtClean="0">
                <a:solidFill>
                  <a:srgbClr val="00B050"/>
                </a:solidFill>
              </a:rPr>
              <a:t>Maria Cantwell (WA)</a:t>
            </a:r>
          </a:p>
          <a:p>
            <a:pPr lvl="1"/>
            <a:r>
              <a:rPr lang="en-US" sz="1600" b="1" dirty="0" smtClean="0"/>
              <a:t>Mike Enzi (WY)			</a:t>
            </a:r>
            <a:r>
              <a:rPr lang="en-US" sz="1100" b="1" dirty="0"/>
              <a:t>	</a:t>
            </a:r>
            <a:r>
              <a:rPr lang="en-US" sz="1600" b="1" dirty="0" smtClean="0"/>
              <a:t>Bill Nelson (FL)</a:t>
            </a:r>
          </a:p>
          <a:p>
            <a:pPr lvl="1"/>
            <a:r>
              <a:rPr lang="en-US" sz="1600" b="1" dirty="0" smtClean="0">
                <a:solidFill>
                  <a:srgbClr val="00B050"/>
                </a:solidFill>
              </a:rPr>
              <a:t>John </a:t>
            </a:r>
            <a:r>
              <a:rPr lang="en-US" sz="1600" b="1" dirty="0" err="1" smtClean="0">
                <a:solidFill>
                  <a:srgbClr val="00B050"/>
                </a:solidFill>
              </a:rPr>
              <a:t>Cornyn</a:t>
            </a:r>
            <a:r>
              <a:rPr lang="en-US" sz="1600" b="1" dirty="0" smtClean="0">
                <a:solidFill>
                  <a:srgbClr val="00B050"/>
                </a:solidFill>
              </a:rPr>
              <a:t> (TX)</a:t>
            </a:r>
            <a:r>
              <a:rPr lang="en-US" sz="1600" b="1" dirty="0"/>
              <a:t>			</a:t>
            </a:r>
            <a:r>
              <a:rPr lang="en-US" sz="1600" b="1" dirty="0" smtClean="0">
                <a:solidFill>
                  <a:srgbClr val="00B050"/>
                </a:solidFill>
              </a:rPr>
              <a:t>Bob Menendez (NJ) </a:t>
            </a:r>
          </a:p>
          <a:p>
            <a:pPr lvl="1"/>
            <a:r>
              <a:rPr lang="en-US" sz="1600" b="1" dirty="0" smtClean="0"/>
              <a:t>John Thune (SD)		                   </a:t>
            </a:r>
            <a:r>
              <a:rPr lang="en-US" sz="1100" b="1" dirty="0" smtClean="0"/>
              <a:t> </a:t>
            </a:r>
            <a:r>
              <a:rPr lang="en-US" sz="1100" b="1" dirty="0"/>
              <a:t>	</a:t>
            </a:r>
            <a:r>
              <a:rPr lang="en-US" sz="1100" b="1" dirty="0" smtClean="0"/>
              <a:t>	</a:t>
            </a:r>
            <a:r>
              <a:rPr lang="en-US" sz="1600" b="1" dirty="0" smtClean="0"/>
              <a:t>Tom Carper (DE) </a:t>
            </a:r>
          </a:p>
          <a:p>
            <a:pPr lvl="1"/>
            <a:r>
              <a:rPr lang="en-US" sz="1600" b="1" dirty="0" smtClean="0"/>
              <a:t>Richard Burr (NC</a:t>
            </a:r>
            <a:r>
              <a:rPr lang="en-US" sz="1600" b="1" dirty="0"/>
              <a:t>) 			</a:t>
            </a:r>
            <a:r>
              <a:rPr lang="en-US" sz="1600" b="1" dirty="0" smtClean="0">
                <a:solidFill>
                  <a:srgbClr val="00B050"/>
                </a:solidFill>
              </a:rPr>
              <a:t>Ben Cardin (MD) </a:t>
            </a:r>
          </a:p>
          <a:p>
            <a:pPr lvl="1"/>
            <a:r>
              <a:rPr lang="en-US" sz="1600" b="1" dirty="0" smtClean="0"/>
              <a:t>Johnny Isakson (GA)			</a:t>
            </a:r>
            <a:r>
              <a:rPr lang="en-US" sz="1600" b="1" dirty="0" smtClean="0">
                <a:solidFill>
                  <a:srgbClr val="00B050"/>
                </a:solidFill>
              </a:rPr>
              <a:t>Sherrod Brown (OH)</a:t>
            </a:r>
          </a:p>
          <a:p>
            <a:pPr lvl="1"/>
            <a:r>
              <a:rPr lang="en-US" sz="1600" b="1" dirty="0" smtClean="0">
                <a:solidFill>
                  <a:srgbClr val="00B050"/>
                </a:solidFill>
              </a:rPr>
              <a:t>Rob Portman (OH)</a:t>
            </a:r>
            <a:r>
              <a:rPr lang="en-US" sz="1600" b="1" dirty="0">
                <a:solidFill>
                  <a:srgbClr val="00B050"/>
                </a:solidFill>
              </a:rPr>
              <a:t>			</a:t>
            </a:r>
            <a:r>
              <a:rPr lang="en-US" sz="1600" b="1" dirty="0" smtClean="0">
                <a:solidFill>
                  <a:srgbClr val="00B050"/>
                </a:solidFill>
              </a:rPr>
              <a:t>Michael </a:t>
            </a:r>
            <a:r>
              <a:rPr lang="en-US" sz="1600" b="1" dirty="0" err="1" smtClean="0">
                <a:solidFill>
                  <a:srgbClr val="00B050"/>
                </a:solidFill>
              </a:rPr>
              <a:t>Bennet</a:t>
            </a:r>
            <a:r>
              <a:rPr lang="en-US" sz="1600" b="1" dirty="0" smtClean="0">
                <a:solidFill>
                  <a:srgbClr val="00B050"/>
                </a:solidFill>
              </a:rPr>
              <a:t> (CO)</a:t>
            </a:r>
          </a:p>
          <a:p>
            <a:pPr lvl="1"/>
            <a:r>
              <a:rPr lang="en-US" sz="1600" b="1" dirty="0" smtClean="0">
                <a:solidFill>
                  <a:srgbClr val="00B050"/>
                </a:solidFill>
              </a:rPr>
              <a:t>Pat Toomey (PA) 			Bob Casey (PA) </a:t>
            </a:r>
          </a:p>
          <a:p>
            <a:pPr lvl="1"/>
            <a:r>
              <a:rPr lang="en-US" sz="1600" b="1" dirty="0" smtClean="0">
                <a:solidFill>
                  <a:srgbClr val="00B050"/>
                </a:solidFill>
              </a:rPr>
              <a:t>Dan Coats (</a:t>
            </a:r>
            <a:r>
              <a:rPr lang="en-US" sz="1600" b="1" dirty="0">
                <a:solidFill>
                  <a:srgbClr val="00B050"/>
                </a:solidFill>
              </a:rPr>
              <a:t>IN)</a:t>
            </a:r>
            <a:r>
              <a:rPr lang="en-US" sz="1600" b="1" dirty="0"/>
              <a:t>			</a:t>
            </a:r>
            <a:r>
              <a:rPr lang="en-US" sz="1100" b="1" dirty="0"/>
              <a:t>	</a:t>
            </a:r>
            <a:r>
              <a:rPr lang="en-US" sz="1600" b="1" dirty="0" smtClean="0"/>
              <a:t>Mark Warner (VA) </a:t>
            </a:r>
          </a:p>
          <a:p>
            <a:pPr lvl="1"/>
            <a:r>
              <a:rPr lang="en-US" sz="1600" b="1" dirty="0" smtClean="0"/>
              <a:t>Dean Heller (NV) </a:t>
            </a:r>
          </a:p>
          <a:p>
            <a:pPr lvl="1"/>
            <a:r>
              <a:rPr lang="en-US" sz="1600" b="1" dirty="0" smtClean="0">
                <a:solidFill>
                  <a:srgbClr val="00B050"/>
                </a:solidFill>
              </a:rPr>
              <a:t>Tim Scott (SC) </a:t>
            </a:r>
          </a:p>
          <a:p>
            <a:pPr marL="742950" lvl="1" indent="-285750">
              <a:buFont typeface="Arial" panose="020B0604020202020204" pitchFamily="34" charset="0"/>
              <a:buChar char="•"/>
            </a:pPr>
            <a:endParaRPr lang="en-US" sz="2400" dirty="0" smtClean="0"/>
          </a:p>
        </p:txBody>
      </p:sp>
    </p:spTree>
    <p:custDataLst>
      <p:tags r:id="rId1"/>
    </p:custDataLst>
    <p:extLst>
      <p:ext uri="{BB962C8B-B14F-4D97-AF65-F5344CB8AC3E}">
        <p14:creationId xmlns:p14="http://schemas.microsoft.com/office/powerpoint/2010/main" val="1246581272"/>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15000" y="3180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42</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pic>
        <p:nvPicPr>
          <p:cNvPr id="1026" name="Picture 2" descr="http://serve.artsusa.org/page/-/budgetproces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999" y="1066800"/>
            <a:ext cx="7715401" cy="57840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1076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Budget</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43</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6" name="TextBox 5"/>
          <p:cNvSpPr txBox="1"/>
          <p:nvPr/>
        </p:nvSpPr>
        <p:spPr>
          <a:xfrm>
            <a:off x="533400" y="1752599"/>
            <a:ext cx="8458200" cy="3970318"/>
          </a:xfrm>
          <a:prstGeom prst="rect">
            <a:avLst/>
          </a:prstGeom>
          <a:noFill/>
        </p:spPr>
        <p:txBody>
          <a:bodyPr wrap="square" rtlCol="0">
            <a:spAutoFit/>
          </a:bodyPr>
          <a:lstStyle/>
          <a:p>
            <a:r>
              <a:rPr lang="en-US" b="1" dirty="0" smtClean="0"/>
              <a:t>House and Senate Concurrent Budget Resolution </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Revealed April 30, passed by </a:t>
            </a:r>
            <a:r>
              <a:rPr lang="en-US" dirty="0" smtClean="0"/>
              <a:t>House and Senate with simple majority </a:t>
            </a:r>
            <a:endParaRPr lang="en-US" dirty="0" smtClean="0"/>
          </a:p>
          <a:p>
            <a:pPr marL="742950" lvl="1" indent="-285750">
              <a:buFont typeface="Arial" panose="020B0604020202020204" pitchFamily="34" charset="0"/>
              <a:buChar char="•"/>
            </a:pPr>
            <a:r>
              <a:rPr lang="en-US" dirty="0" smtClean="0"/>
              <a:t>Require </a:t>
            </a:r>
            <a:r>
              <a:rPr lang="en-US" dirty="0"/>
              <a:t>that the House Energy and Commerce Committee and the Senate Finance Committee find at least $1 billion in savings in programs under their </a:t>
            </a:r>
            <a:r>
              <a:rPr lang="en-US" dirty="0" smtClean="0"/>
              <a:t>jurisdiction (reconciliation) </a:t>
            </a:r>
            <a:endParaRPr lang="en-US" dirty="0" smtClean="0"/>
          </a:p>
          <a:p>
            <a:pPr marL="742950" lvl="1" indent="-285750">
              <a:buFont typeface="Arial" panose="020B0604020202020204" pitchFamily="34" charset="0"/>
              <a:buChar char="•"/>
            </a:pPr>
            <a:r>
              <a:rPr lang="en-US" dirty="0" smtClean="0"/>
              <a:t>The </a:t>
            </a:r>
            <a:r>
              <a:rPr lang="en-US" dirty="0" smtClean="0"/>
              <a:t>numbers on Medicaid: </a:t>
            </a:r>
            <a:r>
              <a:rPr lang="en-US" dirty="0" smtClean="0"/>
              <a:t>Takes growth of </a:t>
            </a:r>
            <a:r>
              <a:rPr lang="en-US" dirty="0" smtClean="0"/>
              <a:t>6.3</a:t>
            </a:r>
            <a:r>
              <a:rPr lang="en-US" dirty="0" smtClean="0"/>
              <a:t>% in 2006-2015 183 </a:t>
            </a:r>
            <a:r>
              <a:rPr lang="en-US" dirty="0"/>
              <a:t>billion to 355 </a:t>
            </a:r>
            <a:r>
              <a:rPr lang="en-US" dirty="0" smtClean="0"/>
              <a:t>billion to a reduced growth of </a:t>
            </a:r>
            <a:r>
              <a:rPr lang="en-US" dirty="0"/>
              <a:t>5.8% over the next ten years with 360 billion for FY16 and ending with 588 billion in 2025.  </a:t>
            </a:r>
          </a:p>
          <a:p>
            <a:pPr marL="742950" lvl="1" indent="-285750">
              <a:buFont typeface="Arial" panose="020B0604020202020204" pitchFamily="34" charset="0"/>
              <a:buChar char="•"/>
            </a:pPr>
            <a:r>
              <a:rPr lang="en-US" dirty="0"/>
              <a:t>References block grants and per capita caps</a:t>
            </a:r>
          </a:p>
          <a:p>
            <a:pPr marL="1200150" lvl="2" indent="-285750">
              <a:buFont typeface="Arial" panose="020B0604020202020204" pitchFamily="34" charset="0"/>
              <a:buChar char="•"/>
            </a:pPr>
            <a:r>
              <a:rPr lang="en-US" dirty="0"/>
              <a:t>“ State </a:t>
            </a:r>
            <a:r>
              <a:rPr lang="en-US" dirty="0" smtClean="0"/>
              <a:t>flexibility” </a:t>
            </a:r>
            <a:r>
              <a:rPr lang="en-US" dirty="0"/>
              <a:t>and “State innovation” = block grants</a:t>
            </a:r>
          </a:p>
          <a:p>
            <a:pPr marL="1200150" lvl="2" indent="-285750">
              <a:buFont typeface="Arial" panose="020B0604020202020204" pitchFamily="34" charset="0"/>
              <a:buChar char="•"/>
            </a:pPr>
            <a:r>
              <a:rPr lang="en-US" dirty="0"/>
              <a:t>“Stable and predictable funding” = </a:t>
            </a:r>
            <a:r>
              <a:rPr lang="en-US" dirty="0" smtClean="0"/>
              <a:t>per capita caps </a:t>
            </a:r>
          </a:p>
          <a:p>
            <a:pPr lvl="1"/>
            <a:endParaRPr lang="en-US" dirty="0"/>
          </a:p>
          <a:p>
            <a:pPr lvl="1"/>
            <a:endParaRPr lang="en-US"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689" y="253616"/>
            <a:ext cx="2951773" cy="1659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31076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1440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Budget Language on Medicaid Reform</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44</a:t>
            </a:fld>
            <a:endParaRPr lang="en-US" dirty="0"/>
          </a:p>
        </p:txBody>
      </p:sp>
      <p:sp>
        <p:nvSpPr>
          <p:cNvPr id="9" name="TextBox 8"/>
          <p:cNvSpPr txBox="1"/>
          <p:nvPr/>
        </p:nvSpPr>
        <p:spPr>
          <a:xfrm>
            <a:off x="609600" y="173228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3" name="Rectangle 2"/>
          <p:cNvSpPr/>
          <p:nvPr/>
        </p:nvSpPr>
        <p:spPr>
          <a:xfrm>
            <a:off x="457200" y="1859339"/>
            <a:ext cx="8229600" cy="2031325"/>
          </a:xfrm>
          <a:prstGeom prst="rect">
            <a:avLst/>
          </a:prstGeom>
        </p:spPr>
        <p:txBody>
          <a:bodyPr wrap="square">
            <a:spAutoFit/>
          </a:bodyPr>
          <a:lstStyle/>
          <a:p>
            <a:r>
              <a:rPr lang="en-US" i="1" dirty="0"/>
              <a:t>Reform should return authority to States wherever possible to make the system more responsive to patients and their needs. Instead of tying States’ hands with Federal requirements for their Medicaid programs, the Federal </a:t>
            </a:r>
            <a:r>
              <a:rPr lang="en-US" i="1" dirty="0" smtClean="0"/>
              <a:t> Government </a:t>
            </a:r>
            <a:r>
              <a:rPr lang="en-US" i="1" dirty="0"/>
              <a:t>should return control of this program to the States. Not only does the current Medicaid program drive up Federal debt and threaten to bankrupt State budgets, but States are better positioned to provide quality, affordable care to those who are eligible for the program and to track down and weed out waste, fraud and </a:t>
            </a:r>
            <a:r>
              <a:rPr lang="en-US" i="1" dirty="0" smtClean="0"/>
              <a:t>abuse.</a:t>
            </a:r>
            <a:endParaRPr lang="en-US" i="1" dirty="0"/>
          </a:p>
        </p:txBody>
      </p:sp>
      <p:pic>
        <p:nvPicPr>
          <p:cNvPr id="2050" name="Picture 2" descr="http://budget.senate.gov/republican/public/index.cfm?a=Files.Serve&amp;File_id=fb9be12d-61dc-4ddb-bfd6-41a96cd6e4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8900" y="3820200"/>
            <a:ext cx="3467100" cy="18939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1076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2220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Budget and the ACA </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45</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6" name="TextBox 5"/>
          <p:cNvSpPr txBox="1"/>
          <p:nvPr/>
        </p:nvSpPr>
        <p:spPr>
          <a:xfrm>
            <a:off x="533400" y="1752599"/>
            <a:ext cx="8458200" cy="4431983"/>
          </a:xfrm>
          <a:prstGeom prst="rect">
            <a:avLst/>
          </a:prstGeom>
          <a:noFill/>
        </p:spPr>
        <p:txBody>
          <a:bodyPr wrap="square" rtlCol="0">
            <a:spAutoFit/>
          </a:bodyPr>
          <a:lstStyle/>
          <a:p>
            <a:r>
              <a:rPr lang="en-US" b="1" dirty="0" smtClean="0"/>
              <a:t>Quick note on ACA and </a:t>
            </a:r>
            <a:r>
              <a:rPr lang="en-US" b="1" i="1" dirty="0" smtClean="0"/>
              <a:t>King v. Burwell </a:t>
            </a:r>
            <a:endParaRPr lang="en-US" b="1" dirty="0"/>
          </a:p>
          <a:p>
            <a:pPr marL="285750" indent="-285750">
              <a:buFont typeface="Arial" panose="020B0604020202020204" pitchFamily="34" charset="0"/>
              <a:buChar char="•"/>
            </a:pPr>
            <a:endParaRPr lang="en-US" b="1" dirty="0" smtClean="0"/>
          </a:p>
          <a:p>
            <a:pPr marL="285750" indent="-285750">
              <a:spcBef>
                <a:spcPts val="600"/>
              </a:spcBef>
              <a:spcAft>
                <a:spcPts val="600"/>
              </a:spcAft>
              <a:buFont typeface="Arial" panose="020B0604020202020204" pitchFamily="34" charset="0"/>
              <a:buChar char="•"/>
            </a:pPr>
            <a:r>
              <a:rPr lang="en-US" dirty="0" smtClean="0"/>
              <a:t>Congress would like to use </a:t>
            </a:r>
            <a:r>
              <a:rPr lang="en-US" b="1" dirty="0" smtClean="0"/>
              <a:t>“reconciliation” </a:t>
            </a:r>
            <a:r>
              <a:rPr lang="en-US" dirty="0" smtClean="0"/>
              <a:t>during budget process to overturn the Affordable Care Act by simply majority vote if possible, however they are also waiting to see what happens with Supreme Court decision on </a:t>
            </a:r>
            <a:r>
              <a:rPr lang="en-US" i="1" dirty="0" smtClean="0"/>
              <a:t>King v. Burwell. </a:t>
            </a:r>
          </a:p>
          <a:p>
            <a:pPr marL="285750" indent="-285750">
              <a:spcBef>
                <a:spcPts val="600"/>
              </a:spcBef>
              <a:spcAft>
                <a:spcPts val="600"/>
              </a:spcAft>
              <a:buFont typeface="Arial" panose="020B0604020202020204" pitchFamily="34" charset="0"/>
              <a:buChar char="•"/>
            </a:pPr>
            <a:r>
              <a:rPr lang="en-US" b="1" dirty="0" smtClean="0"/>
              <a:t>Issue of </a:t>
            </a:r>
            <a:r>
              <a:rPr lang="en-US" b="1" i="1" dirty="0" smtClean="0"/>
              <a:t>King v. </a:t>
            </a:r>
            <a:r>
              <a:rPr lang="en-US" b="1" i="1" dirty="0"/>
              <a:t>Burwell</a:t>
            </a:r>
            <a:r>
              <a:rPr lang="en-US" b="1" dirty="0"/>
              <a:t>: </a:t>
            </a:r>
            <a:r>
              <a:rPr lang="en-US" dirty="0"/>
              <a:t>Whether the Internal Revenue Service may permissibly promulgate regulations to extend tax-credit subsidies to coverage purchased through exchanges established by the federal government under Section 1321 of the Patient Protection and Affordable Care Act</a:t>
            </a:r>
            <a:r>
              <a:rPr lang="en-US" dirty="0" smtClean="0"/>
              <a:t>. (Impacts 34 states with no state exchange)</a:t>
            </a:r>
          </a:p>
          <a:p>
            <a:pPr marL="285750" indent="-285750">
              <a:spcBef>
                <a:spcPts val="600"/>
              </a:spcBef>
              <a:spcAft>
                <a:spcPts val="600"/>
              </a:spcAft>
              <a:buFont typeface="Arial" panose="020B0604020202020204" pitchFamily="34" charset="0"/>
              <a:buChar char="•"/>
            </a:pPr>
            <a:r>
              <a:rPr lang="en-US" dirty="0" smtClean="0"/>
              <a:t>GOP has released several proposals to address an overturned ACA which include temporary relief to those that would lose subsidies. Democrats have offered fixes to the law itself to fix the text. </a:t>
            </a:r>
            <a:endParaRPr lang="en-US" dirty="0"/>
          </a:p>
          <a:p>
            <a:pPr marL="1200150" lvl="2" indent="-285750">
              <a:buFont typeface="Arial" panose="020B0604020202020204" pitchFamily="34" charset="0"/>
              <a:buChar char="•"/>
            </a:pPr>
            <a:endParaRPr lang="en-US" dirty="0"/>
          </a:p>
          <a:p>
            <a:pPr lvl="1"/>
            <a:endParaRPr lang="en-US" dirty="0"/>
          </a:p>
        </p:txBody>
      </p:sp>
      <p:pic>
        <p:nvPicPr>
          <p:cNvPr id="1026" name="Picture 2" descr="http://thehill.com/sites/default/files/styles/article_full/public/barrassojohn_011715gn.jpg?itok=WalQtcz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35200"/>
            <a:ext cx="2819400" cy="15867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9122652"/>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33215" y="-76200"/>
            <a:ext cx="9144000" cy="6858000"/>
          </a:xfrm>
          <a:prstGeom prst="rect">
            <a:avLst/>
          </a:prstGeom>
          <a:noFill/>
          <a:ln w="9525">
            <a:noFill/>
            <a:miter lim="800000"/>
            <a:headEnd/>
            <a:tailEnd/>
          </a:ln>
        </p:spPr>
      </p:pic>
      <p:sp>
        <p:nvSpPr>
          <p:cNvPr id="2" name="Title 1"/>
          <p:cNvSpPr>
            <a:spLocks noGrp="1"/>
          </p:cNvSpPr>
          <p:nvPr>
            <p:ph type="title"/>
          </p:nvPr>
        </p:nvSpPr>
        <p:spPr>
          <a:xfrm>
            <a:off x="533400" y="1271004"/>
            <a:ext cx="8229600" cy="685800"/>
          </a:xfrm>
          <a:noFill/>
        </p:spPr>
        <p:txBody>
          <a:bodyPr>
            <a:normAutofit/>
          </a:bodyPr>
          <a:lstStyle/>
          <a:p>
            <a:pPr algn="ctr">
              <a:defRPr/>
            </a:pPr>
            <a:r>
              <a:rPr lang="en-US" sz="3200" kern="0" dirty="0" smtClean="0"/>
              <a:t>Grassley Medicaid Demo Proposal</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46</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3" name="TextBox 2"/>
          <p:cNvSpPr txBox="1"/>
          <p:nvPr/>
        </p:nvSpPr>
        <p:spPr>
          <a:xfrm>
            <a:off x="304800" y="1752600"/>
            <a:ext cx="8153400" cy="3693319"/>
          </a:xfrm>
          <a:prstGeom prst="rect">
            <a:avLst/>
          </a:prstGeom>
          <a:noFill/>
        </p:spPr>
        <p:txBody>
          <a:bodyPr wrap="square" rtlCol="0">
            <a:spAutoFit/>
          </a:bodyPr>
          <a:lstStyle/>
          <a:p>
            <a:r>
              <a:rPr lang="en-US" dirty="0" smtClean="0"/>
              <a:t>Senator Grassley (R-IA) is introducing legislation that would offer a Medicaid demo to 10 Medicaid Buy-In states who would receive bonus federal payments for achieving benchmarks and achievements in placement of integrated employment. </a:t>
            </a:r>
          </a:p>
          <a:p>
            <a:endParaRPr lang="en-US" dirty="0"/>
          </a:p>
          <a:p>
            <a:r>
              <a:rPr lang="en-US" dirty="0" smtClean="0"/>
              <a:t>The bill will: </a:t>
            </a:r>
          </a:p>
          <a:p>
            <a:pPr marL="285750" indent="-285750">
              <a:buFont typeface="Arial" panose="020B0604020202020204" pitchFamily="34" charset="0"/>
              <a:buChar char="•"/>
            </a:pPr>
            <a:r>
              <a:rPr lang="en-US" dirty="0" smtClean="0"/>
              <a:t>Include a requirement of stakeholder advisory committee to include people with disabilities and providers</a:t>
            </a:r>
          </a:p>
          <a:p>
            <a:pPr marL="285750" indent="-285750">
              <a:buFont typeface="Arial" panose="020B0604020202020204" pitchFamily="34" charset="0"/>
              <a:buChar char="•"/>
            </a:pPr>
            <a:r>
              <a:rPr lang="en-US" dirty="0" smtClean="0"/>
              <a:t>Encourage and promote interagency collaboration of VR, education, and Medicaid programs within a state</a:t>
            </a:r>
          </a:p>
          <a:p>
            <a:pPr marL="285750" indent="-285750">
              <a:buFont typeface="Arial" panose="020B0604020202020204" pitchFamily="34" charset="0"/>
              <a:buChar char="•"/>
            </a:pPr>
            <a:r>
              <a:rPr lang="en-US" dirty="0" smtClean="0"/>
              <a:t>Create a benchmark for states to create a utilization goal of 7% of the state workforce as people with disabilities</a:t>
            </a:r>
          </a:p>
          <a:p>
            <a:pPr marL="285750" indent="-285750">
              <a:buFont typeface="Arial" panose="020B0604020202020204" pitchFamily="34" charset="0"/>
              <a:buChar char="•"/>
            </a:pPr>
            <a:r>
              <a:rPr lang="en-US" dirty="0" smtClean="0"/>
              <a:t>Encourages states to increase Medicaid payments for support employment providers to ensure an adequately supported employment network </a:t>
            </a:r>
            <a:endParaRPr lang="en-US" dirty="0" smtClean="0"/>
          </a:p>
        </p:txBody>
      </p:sp>
      <p:sp>
        <p:nvSpPr>
          <p:cNvPr id="6" name="AutoShape 2" descr="data:image/jpeg;base64,/9j/4AAQSkZJRgABAQAAAQABAAD/2wCEAAkGBxQSEhQUEBQUFBQUFBQUFBQUEBQVFBAUFRQWFhQUFBQYHCggGBolHBQVITEhJSkrLi4uFx8zODMsNygtLisBCgoKDg0OFxAQGCwcHB8sLCwsLCwsLCwsLCwsLCwsLCwsLCwsLCwsLCwsLCwsLCwsLCwsLCwsLCwsLCwsLCwsLP/AABEIAP0AxwMBIgACEQEDEQH/xAAcAAAABwEBAAAAAAAAAAAAAAAAAQIDBAUGBwj/xAA/EAACAQIEAggDBwIEBgMAAAABAgADEQQSITEFQQYTIlFhcYGRMqGxBxRCcoLB8DNSI6LR4WJzkrLC8RUlU//EABgBAAMBAQAAAAAAAAAAAAAAAAABAgQD/8QAIREBAQACAgICAwEAAAAAAAAAAAECEQMxEiEyQRNRYSL/2gAMAwEAAhEDEQA/AOMrFZomGJMICYUcCwisCJhgRMGaIHBCMTmig0DKWneP/dTDwtrybeTaqRVklY29UmSsYZBMZEtERZicsqEAhiIh5oAuHEBooGBFqI6ixpJKpSbTh2mkkoI0kcvOVMbRu0UzRotCA5mhRlmglaCCDDBiFEWFnVJ5YRESDHqMKZlqRjVpY2kSuNZOxoxDzRVoFS+kYKpVfGXXC8BWrfCumozHQXHjz35QcF4BmYNV+AanlfuGvfNnRfSyAKoGn/CPDx8YXSpLVPQ6K0xrWqFj3L2VHqdfpBi+jdJwMjFbcrA6X79JaPWCnbteVz9DIlXFNvc+FtvpJ2rxUtfoso2qMPzU9PcSqxvBXQXFmA3KnbvJG81f/wAkbdoeoI+htAmJVtR7Gw894bLxc+ZYgzXcX4UjgtS0bmotY+3+0ylVCCQdCNJUqbNERSwgsUBGRSmSqJkULJCSaIlq8BqRjPEM8jRnmqwg0jmP0BHoF5YJIVIJPkFYqw4FhMZ2IkmLpVLRBEdp0CYgd68SJVqXj9SiRIlRYSGdwyF2AXmf5pNjw3hKUlzNYvzPJfDlKXovgCWL2+HbwvzvNlwvhpq1AW+BLaHmfLlC3R4Y7qTheGs9iR2dx5+XdLM4IAbW9/nLmnTAFrbCKq2YWInC8jZjxM2/CSdtOZ8ZBr8LYaWv46i0160wNhGzTnP8jp+GaYWphyugHqL/APqRzSP/AL0/npN1VpAaWEqcTghfQC3dy9I/yovCyVWoR3gjuJ+ush8V4b1idYB2l38R4zS47hik3t/PORsI/Vki115i+w577zrjlvpmzw0wAWLFOWXF8EKVZ1G2jL+VtRIwWXty0YCQ4pjG2MYAtChQCGiOLH6RkYGO02isNZUoIigYc401S0K0BMF5oQUg1k+kJW5o9TxFoU5UyttIFQ6/7R2pXJjBMUFdB6OULUUAGrjM1zoLnT1tNrhcMEVQLc7zI9CqoNJTzGhPdbb13mwFS/8ALznzVo4J7Saa/wC/jHRh7xNPwk3DNaZu23pE6mGuGMnVbXvDX2j8R5KqvhwBrKfFJNHi1BvKTE05Nh72qK6yoZAX21/eXmJSVFfRj/p4S+Os/LPSh6UUf6bHezIfQ6fUzPsZpekrFkB5Z/fs7zNFZojHezDGGqx4UY6tKVbCMClEmnJmSIKxeQR1pR1KcdURVorkB04IV4JIVQEBihEtOtLREWoiCYu8YLMbZoTPGxANx0CqXSot9QQw8QRa3ym74e1wBz/YTmHQzEZapF7BlI/0nRuG1dAw10Y/KceaemjgvtpaI0ElqQJkHrVqljTNvM2AseVx5SdhvvS6k5x3AAzhpq8mgqEEXB2+cAHf/beVS44gEVAVvpdgAAfeLxXEkVOsGZkS6syqSotvrz9L7RnuJWJcW0+cp62JUXF7n+c5GOK+8vlSqES2rAG/uf2kXFpgaWjVXduRZ99NcqjceNrQ1tNy/ROMxY1voO8bj0lPWqai3h9YqoKJbsHx1Nj7xtl53seVrWvyI5+sc055bV3FaTN2Doc9x4ac5UYrCGm2Vu4EEcwecv8AE30P4jb07zKPiBIZQxuQoBv5mXtwyxkx2aRIZWJVoC0HMhzGjFs0ReXCBY8qwkjmeK0EMIIT1IUIapDwmjamKBvO2kkGC8dNKNMto5QTeLWItHKYjpuo9D+GUPu9FqlAMXXOahQN2iTpfcWty7paYWmyVKiixS911IK5rnkDeRfs4xYfCLTv2qNQr5K92U/US7xFHLVHLMeR0sLWveY88tWyt2OMuONiKMYS2WmjVCLXCnsg+LGPHGY3YJTRf+YL7eX7Syog07kKWB3y7+g7pIXFFhYUqhP5LfNiJGOl3HcRMNSqVFPXEWAve17jwOlvaMLggMNUpHVWZz5ByTb2Ilj1Z2NhtcaEnzO3pG3TQiC8cZtQ8FwVLIVcm62Rj32GhttYy0+60NwKfnZST43N5S12FKpck6nS3zlzSw9OqAzIjX/FlBPrHul4zpDxdeiLglSPxbFm8O8+Uo8XVVtRYdwAtYX27jNZXwtNV7KKP0iZrjAHID0Emdlnj62zXEyc6MNvpew/aVnGD/ifpEtsamZkHI8/I6fOUfGKl6h8AB8r/vO2LLyfEyHhPVkfPElrzppnONUhq0SgjjLACNWIavG6pjV49A/1kEaUwRhEElYVLyIZJwlS0rPr0ItKeHFpExmFttJ9OqLSPiakyYXLydbJpUkR2kITbwCa3Frvs/4j1OLQXstTskcid1+enrOocY2V7aZ9D9RODU65FiDYggg9xGxnc+D4z73gqbG2aogbwDrv8wZw5sftr4MvWk/CNcb87ydUqhRe8ztDEkEDvjz1usbINgLue4ch5mcZf01pX3jMb6AX08bczFYVLlgSBvqYxiaSuuRbpb4SuhXylbVwuIUE02FX8xyn3Gh+UqDekbjBVKqFjoCfYAi/875D4DxfNVdUIy3up5a3uJVY/heKrvequRdt73ljg8CuHHjzhqSI8rb/ABpa2JuDf27jMpjcRd7CWuHq9Y65dQTY+IsT+0hY3CBa5H/AT8xI6ozy3PSixS9pQNwP3mX4lXDVHI2J08baX+UsOlFch0AJHYNwCRe7Ea+0orzTjPth5Mt+i7wZom8IynM8rxTVZEJhqYaGzjGItHUS8UacYMgwQMsOARSIpYplhBZeyOpUIhs5jaCLk0Q2TADBUEFJbxgJd8G6WYnC0zTpFcpuQGW+QnfLrK4UIg0Yal7VLZ07dwmoK1JKi63VWHqNY5iMBYDqmy5z2mtc3PM9/ITC9AukHUEUap7DHsNyQt+E+F/rOju3Ic9V+pExZY+OWm/DOZRQvUxFJirKjD8NTOVB/MtjY+sucLgMSx1akoLWuAzaZc2bl5RzErcX9/GIwdVA3beoo7lZrE7ai8qe6vV16RsXwOqyg1sTlHWZWCoFAS9s2Yn1mR4pwtKjKlGrUYDP1tW5towC5G2NxzE0PEaCMxJYuLk2qOzjf+0kiQgwvYR9F4X7q26O4NKYVVvZAbXNySQRck+sqcXVzVazcqaZfUkn6Wlrw18oLHn9JlsbirU6hB/qVnI8VXsg/KR2nL0wvH6+eu5/tsvtv8yZXgzS8Q4f11KrUUDPQIYkD46ZAzA+V737rzMNpvNmPTBl3S88PNI5MNTH4pPQ0ESojyLFQfpCOPErEOZJm23hQLvBGaPmgvGgYq8vSSwY5mjIMVeLRCcx/DRgw6ZgcWYEbY6xAqmIZrxSKTBOk9C+NddR6uoe2mgY7mw0J9JytKk2H2f4J6gxVUEgUVokjvLswvfwsZHJh5RfFlrJ02hVDCx35j6xnE4PXcayoTFspvz5+Mn0uKKd9+7a04Ruxym/ZNXh3M2sJHTDoL87aSbiOJKBvbSZviXFN8u3fHZvpVyk7Di3FCgyJ8TaDwvz/ndMxxGuNFX4UAA8e8w8TiNbk9r6f7x7gnBHxLZmBFIHfnU8B4eMuYMuef3V30Rw3+G7sNKlxY81tac3xWHAeog2V2CnwBIAM7FiKYpUzpYKvtYTjlR7uzd7E+5vNGOOozW7qGaRBsY4lKSS194aIIXZELTjypDCWilnOgeWMuslWiSkUoR0pwSTQXtD1+kOFpxRiHCEE7JHeSMNSzGRpN4fUAOsVC0o8PB5RrFcNy6iWuEcRvHVRacd3bpqKCoLbxipUkjGNIi0ydp1ntFGKs6f9i7BnxOHbT7xRBB5rkJANv1zneHwoGp1m6+yVwOJU9d6dVfM2B/8Z0xnsq3PEeCPS0qDyYaq3iDKirwcm/aI8p15aS1EIcBlPIzP8U6PZbtTuy93Mf6zPlxXH4tWHLMu+3J8bwusp7LEiV/EXKALa9RvC5HIWHMkzpp4Oz2yo5Hgpt77Sx4L0HSlUNetZ6rfCN1ojaw728fbvK48csqfJccXNeA9DXch8QD3inyH5u8+E6Jw/hIQajb5TTpw9RykPEDcCascJGTLK1zX7RcT1dJwN27I9ZyEzo32rVrVKdK+pzVG8B8K/Rvac8qLDLsQiLptrEQSTSrwwY2jXEVAHQ8MmNCHeTcIDuH+Iev0MKEj2gkXjOVRw4UE6kOGrWhQwIiTKWLIi2xTGMUqB56fWSFFtoeI2bFG+re0eRe7aAC8d2lATmab7NaRbiGHt+E1G9qbTKsbza/ZKt+IJ/yq3vkjnYvT0Hhmsg8dZkekvSFnDJQqFAp1qLuxB1Ctbwba+0tukeLNLCVWT4urKpbfO/ZW1vEzm/B6dSlUelU0qJYZWIvqwZTe9yDmX/q57Tvx4yuWdsHXd6d6mJrVVGYZHFR85Nm7wb6WOml9Libbob0yXGFqVQZKqXy3YEVlBPaHcwtqP9DOadIsaDVNKib9siqS1rMGa41A0uW0FxoNe7SdAOixZ0xD5glJjlOoas6mwsb6ID76jbfpySWJw3t1MSqxqdrSWg8d5U9IcUKFKpWOgpUqlQ/oUkfO0zuzz90/4h1+PxDA3VH6lfKl2T/mDH1mdIimYnUm5OpPeTqTCnNUMstom8fIiAgvrr3eEQFRv6eO59I7BAIwOCCETAFQoQMEQVIh2gEWovERVKiT5SUiAbQwIcoBDgggYQy14UKBDm2+yQ//AGNLxSqP8hmJM1P2a1svEsL4uyn9SMI52K9CPSzOgOoS7nztlX6sfSYvpdRLcQVEZ0aph1u6BQSFqOLZj4EH9HPab2mPnrMB0vqK3EqaPYItFAWLAC7O2motfKxPfpy3nfj+TnydMV1Zq4plAIz1Or1FiLkdra21/XvE7phMKtJERBZUQBR5TiIq9XjHZhZhVzAX3AbMSBqe8cuWg2ncaNdXpo6m6soIPgRHy79Fxjvr5azB/bNxHquHlAe1iKiUxb+wHrH9OwB+qbtBoT3ziP228Sz4qjQB0pUi57s9VvqFQf8AVONdHODCggkKEYJoMH0VqVaNJ0zdbW6xqdM0yEq005rW2D9iobGwsBrqL58i2hBBGhBFiDzBHIxATNbeKEYfVgOQ1Pnyj4gBxBMUYgwBawoFggFVHaHxCNx7DDtRElw4TQ5RhBDEIwAQocEABl70Kr9XjsIx5V6YP6jl/eURknA1sjo39rq3swP7QhPV42E5XxLELV4nWckGmr5D8RN0ARtF1tZX8NddJ0nGYwU8M9U7JTap7LcTkHRtu3nqEFd2BGYmpmGY5Wtfu357TVxTuuPJeog9I0ZMQ7Nlzlnta9tLXzWsAe+/fvOg/ZpxUtSOHY3yjNT1uQpY5htte1vXumT6U4Q9Z2mJZmfISvwjQAC+9swN10OvK8R0NxhTG4cA2uwVuzYsHUjXnu68hz8QLzm4nG6rtFQ6TzB0u4j94xmIq30aqwXX8CdhLeYUH1noTpvxP7tgMRWBsVpkJ+d+wn+ZhPMlraTJk0QQgIgEOSbovRr7Siqmli1UKFIpVKVPKKVlstM0gNV5AjUaXvuOe8QxhqO9V93YsRe+50F/YekbjNTVgOQ1PnyEiYY43cVcrZqjpLYa7nU+ccvEmC8pIyYkw7xJgC7wRtzBAISLJOHXX0jNKSae8X2evRwwgYoRKyiKhGCCAEIcEOAEYa7GEYaQDv8A0j4jfgtNri9anh1FydSwVjt+UzJ9FWy3cZrLoVRRq2YXa57N+W17AmKr8QWpwjh1K/bYVApy5ipodgka3BGbl5c4/wBGgQC4Dki6BQSL66kFRm2a+gOiTZx/Fmz+Sx4vQIv8ZFRjrrZAbefZGfnl+D3yblqNenbOMro9/J72Nue432tNviqWpKrcu96gzL/h5tyQvIZ30a/wjwtieNYUZSq26sAnMHWwOYmxYDLe4XW34vAy0tb9uvE8uGoUFP8AWq5yO9KS3/7nT2nEzNb9o/G/vVejla60sJQX9br1lQ/5lH6ZkZhy7aoOEYcIxGSzWFzyiaS2Gu51MD6kDkNT+wiogIwoZibwA4RMESYAioe6HAguw9YIBHQyTRN5DvJWF5xaJIESd4YgflKMcEEEAIwxChrAAYE3gMEA1nAcUamHWhZrUqlU3FrBamV7XOxuh95sOEnW4W7dpVBb4lvqQCQbWdjYEDQeBHP+jNez1ENsrqGN2sBkvvfT8VtZueE7doKPiy5m0KAakqSVPZLHtWtfzmzi94Rmz+TQYx7G6BM5dDUBYtlJuSQGIAbM1WwF76+IGX4si5Ozl6rKbksxI1voSc2X+lcjblymkxpa4yFRUzU+s7JGa4I7LMpBJbNa1t9775fpNWVcKxplRTIK5QmXMzaLYFb6B6ZOovl9r6my7rndQ/X5cokQNAJgagiXawJ7oozf/ZH0XGJrtXrKGo0QRlYXWq7AjKQdCACflAM90Q6E4rHo70QioDY1KrMqO/8A+aEKSSNL6WHfHMF0Cx9Ws9IYdlNNsr1KhyUVPeKh0YEWPZvoRPRWH4fTpIiUlCU6ahUpqLKg/nPnG8aeyfDvNgRK8S284dK+idfANTWtkcVQcjUizKzAgFNVBzarpbW4tIHFuB18MtNsRTKdaCVBOosdVYD4W2Nt7Gdw43xzCJl66vQzo2ZSzoWptYg5OYJUkXHfMH066W4PEYVsPSL1HDo9NxTIRGU2Y3ax1UsNAd4XGDbnUSTAWiSZBlUNz5CCFh+fpBAIcmYUaeshiTcP8IgR0QNtAIDAwBhxK7RUYCCAQ4ADEmHCgE/hFXLXpHkTlOra3FgOzrvbbunS+FG39tyW6sgXyrlFrvaym3eDe/PacnzWAPcQR6azrvCUJB11vZTb4M2gy2sRbTY3Nt5p4L6scOXuVYYw37KtaoOr6xgg7d1y65dTcsDqAAB3bYbpvjgyU0QkKzuWXsgdixGim2mcC51OU87zoOKwjOAnWMCo+IX1yo2bYg63vqTsPG/LunGIL4k72VFABN7XJNh4a/KVy3WBYT/TOGKiRFGZGgh2sL+3iZccL6U4zD0xToYh6aC5yoEGp3N8t/nKY/FbuF/U3/nrDgFri+lONqfHi8SfLEVF+SkSqxOKep/Ud3/O7P8A9xMSY2TAaJt3QQwYUQFEsYZjTmAPYbY+cEThDofOHAP/2Q==">
            <a:hlinkClick r:id="rId5"/>
          </p:cNvPr>
          <p:cNvSpPr>
            <a:spLocks noChangeAspect="1" noChangeArrowheads="1"/>
          </p:cNvSpPr>
          <p:nvPr/>
        </p:nvSpPr>
        <p:spPr bwMode="auto">
          <a:xfrm>
            <a:off x="-304800" y="-3276600"/>
            <a:ext cx="4438650" cy="561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112712"/>
            <a:ext cx="1219200" cy="155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31076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Community Integration Act </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47</a:t>
            </a:fld>
            <a:endParaRPr lang="en-US" dirty="0"/>
          </a:p>
        </p:txBody>
      </p:sp>
      <p:pic>
        <p:nvPicPr>
          <p:cNvPr id="6152" name="Picture 8" descr="http://www.gannett-cdn.com/-mm-/846c05c09193a21aed6724a4aeb0f50fe6343e60/c=130-0-3303-2378&amp;r=x404&amp;c=534x401/local/-/media/USATODAY/test/2014/01/27/1390865105000-AP-Health-Overhaul-Problem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835" y="1759200"/>
            <a:ext cx="2737965" cy="2057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8138" y="1752600"/>
            <a:ext cx="5529262"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Eliminate </a:t>
            </a:r>
            <a:r>
              <a:rPr lang="en-US" sz="1600" dirty="0"/>
              <a:t>the Nursing Home Bias in Medicaid by clearly allowing the provision of similar care or services in home and community based settings. </a:t>
            </a:r>
            <a:endParaRPr lang="en-US" sz="1600" dirty="0" smtClean="0"/>
          </a:p>
          <a:p>
            <a:pPr marL="285750" indent="-285750">
              <a:buFont typeface="Arial" panose="020B0604020202020204" pitchFamily="34" charset="0"/>
              <a:buChar char="•"/>
            </a:pPr>
            <a:r>
              <a:rPr lang="en-US" sz="1600" dirty="0" smtClean="0"/>
              <a:t>Prohibit </a:t>
            </a:r>
            <a:r>
              <a:rPr lang="en-US" sz="1600" dirty="0"/>
              <a:t>states from making anyone ineligible for </a:t>
            </a:r>
            <a:r>
              <a:rPr lang="en-US" sz="1600" dirty="0" smtClean="0"/>
              <a:t>HCBS based </a:t>
            </a:r>
            <a:r>
              <a:rPr lang="en-US" sz="1600" dirty="0"/>
              <a:t>on a particular disability. </a:t>
            </a:r>
          </a:p>
          <a:p>
            <a:pPr marL="285750" indent="-285750">
              <a:buFont typeface="Arial" panose="020B0604020202020204" pitchFamily="34" charset="0"/>
              <a:buChar char="•"/>
            </a:pPr>
            <a:r>
              <a:rPr lang="en-US" sz="1600" dirty="0" smtClean="0"/>
              <a:t>Require </a:t>
            </a:r>
            <a:r>
              <a:rPr lang="en-US" sz="1600" dirty="0"/>
              <a:t>states that have found an individual to be eligible for nursing or institutional care to similarly find those same individuals to be eligible for care in home and </a:t>
            </a:r>
            <a:r>
              <a:rPr lang="en-US" sz="1600" dirty="0" smtClean="0"/>
              <a:t>community-based </a:t>
            </a:r>
            <a:r>
              <a:rPr lang="en-US" sz="1600" dirty="0"/>
              <a:t>settings.   </a:t>
            </a:r>
            <a:endParaRPr lang="en-US" sz="1600" dirty="0" smtClean="0"/>
          </a:p>
          <a:p>
            <a:pPr marL="285750" indent="-285750">
              <a:buFont typeface="Arial" panose="020B0604020202020204" pitchFamily="34" charset="0"/>
              <a:buChar char="•"/>
            </a:pPr>
            <a:r>
              <a:rPr lang="en-US" sz="1600" dirty="0" smtClean="0"/>
              <a:t>Set </a:t>
            </a:r>
            <a:r>
              <a:rPr lang="en-US" sz="1600" dirty="0"/>
              <a:t>clear requirements for states regarding the provision of services in home and community based settings. </a:t>
            </a:r>
          </a:p>
          <a:p>
            <a:pPr marL="285750" indent="-285750">
              <a:buFont typeface="Arial" panose="020B0604020202020204" pitchFamily="34" charset="0"/>
              <a:buChar char="•"/>
            </a:pPr>
            <a:r>
              <a:rPr lang="en-US" sz="1600" dirty="0" smtClean="0"/>
              <a:t>Require </a:t>
            </a:r>
            <a:r>
              <a:rPr lang="en-US" sz="1600" dirty="0"/>
              <a:t>annual reporting by states about the number of individuals with disabilities in institutional settings and the number that have been transitioned to home- and community-based settings</a:t>
            </a:r>
          </a:p>
        </p:txBody>
      </p:sp>
      <p:sp>
        <p:nvSpPr>
          <p:cNvPr id="12" name="TextBox 11"/>
          <p:cNvSpPr txBox="1"/>
          <p:nvPr/>
        </p:nvSpPr>
        <p:spPr>
          <a:xfrm>
            <a:off x="6172200" y="4038600"/>
            <a:ext cx="2438400" cy="646331"/>
          </a:xfrm>
          <a:prstGeom prst="rect">
            <a:avLst/>
          </a:prstGeom>
          <a:noFill/>
        </p:spPr>
        <p:txBody>
          <a:bodyPr wrap="square" rtlCol="0">
            <a:spAutoFit/>
          </a:bodyPr>
          <a:lstStyle/>
          <a:p>
            <a:pPr algn="ctr"/>
            <a:r>
              <a:rPr lang="en-US" b="1" dirty="0" smtClean="0"/>
              <a:t>To be introduced again this year</a:t>
            </a:r>
            <a:endParaRPr lang="en-US" b="1" dirty="0"/>
          </a:p>
        </p:txBody>
      </p:sp>
    </p:spTree>
    <p:custDataLst>
      <p:tags r:id="rId1"/>
    </p:custDataLst>
    <p:extLst>
      <p:ext uri="{BB962C8B-B14F-4D97-AF65-F5344CB8AC3E}">
        <p14:creationId xmlns:p14="http://schemas.microsoft.com/office/powerpoint/2010/main" val="2631076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3810000" y="1752600"/>
            <a:ext cx="5181600" cy="3809999"/>
          </a:xfrm>
          <a:prstGeom prst="rect">
            <a:avLst/>
          </a:prstGeom>
        </p:spPr>
        <p:txBody>
          <a:bodyPr/>
          <a:lstStyle/>
          <a:p>
            <a:pPr>
              <a:spcBef>
                <a:spcPts val="600"/>
              </a:spcBef>
              <a:spcAft>
                <a:spcPts val="600"/>
              </a:spcAft>
              <a:defRPr/>
            </a:pPr>
            <a:r>
              <a:rPr lang="en-US" b="1" u="sng" kern="0" dirty="0" smtClean="0">
                <a:latin typeface="Calibri" pitchFamily="34" charset="0"/>
              </a:rPr>
              <a:t>Background/Talking Points (for Senate Only)</a:t>
            </a:r>
            <a:endParaRPr lang="en-US" b="1" u="sng" kern="0" dirty="0">
              <a:latin typeface="Calibri" pitchFamily="34" charset="0"/>
            </a:endParaRPr>
          </a:p>
          <a:p>
            <a:pPr marL="285750" lvl="0" indent="-285750">
              <a:buFont typeface="Arial" panose="020B0604020202020204" pitchFamily="34" charset="0"/>
              <a:buChar char="•"/>
            </a:pPr>
            <a:r>
              <a:rPr lang="en-US" dirty="0" smtClean="0"/>
              <a:t>DSP Recognition Week for 2015 will be September 13 - </a:t>
            </a:r>
            <a:r>
              <a:rPr lang="en-US" dirty="0" smtClean="0"/>
              <a:t>19</a:t>
            </a:r>
            <a:endParaRPr lang="en-US"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As in years past, we are working to get as many co-sponsors as possible. Senators Susan Collins (R-ME) and Ben Cardin (D-MD) will be the lead </a:t>
            </a:r>
            <a:r>
              <a:rPr lang="en-US" dirty="0" smtClean="0"/>
              <a:t>co-sponsors</a:t>
            </a:r>
            <a:endParaRPr lang="en-US"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Ask your Senator to sign on as a co-sponsor of DSP Recognition Week 2015!</a:t>
            </a:r>
            <a:endParaRPr lang="en-US" dirty="0"/>
          </a:p>
          <a:p>
            <a:pPr marL="225425" indent="-225425">
              <a:spcBef>
                <a:spcPts val="600"/>
              </a:spcBef>
              <a:spcAft>
                <a:spcPts val="600"/>
              </a:spcAft>
              <a:buFont typeface="Arial" panose="020B0604020202020204" pitchFamily="34" charset="0"/>
              <a:buChar char="•"/>
              <a:defRPr/>
            </a:pPr>
            <a:endParaRPr lang="en-US" sz="2200" kern="0" dirty="0">
              <a:latin typeface="Calibri" pitchFamily="34" charset="0"/>
            </a:endParaRPr>
          </a:p>
          <a:p>
            <a:pPr marL="571500" indent="-571500">
              <a:spcBef>
                <a:spcPct val="20000"/>
              </a:spcBef>
              <a:buFont typeface="Arial" panose="020B0604020202020204" pitchFamily="34" charset="0"/>
              <a:buChar char="•"/>
              <a:defRPr/>
            </a:pPr>
            <a:endParaRPr lang="en-US" sz="2300" kern="0" dirty="0">
              <a:latin typeface="Calibri" pitchFamily="34" charset="0"/>
            </a:endParaRPr>
          </a:p>
          <a:p>
            <a:pPr marL="285750" indent="-285750">
              <a:spcBef>
                <a:spcPts val="600"/>
              </a:spcBef>
              <a:spcAft>
                <a:spcPts val="600"/>
              </a:spcAft>
              <a:buFont typeface="Arial" panose="020B0604020202020204" pitchFamily="34" charset="0"/>
              <a:buChar char="•"/>
              <a:defRPr/>
            </a:pPr>
            <a:endParaRPr lang="en-US" sz="2200" dirty="0" smtClean="0"/>
          </a:p>
        </p:txBody>
      </p:sp>
      <p:sp>
        <p:nvSpPr>
          <p:cNvPr id="5" name="Title 1"/>
          <p:cNvSpPr txBox="1">
            <a:spLocks/>
          </p:cNvSpPr>
          <p:nvPr/>
        </p:nvSpPr>
        <p:spPr>
          <a:xfrm>
            <a:off x="457200" y="12192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DSP Recognition Week Senate Resolution</a:t>
            </a:r>
            <a:endParaRPr lang="en-US" sz="3200" b="1" kern="0" dirty="0"/>
          </a:p>
        </p:txBody>
      </p:sp>
      <p:pic>
        <p:nvPicPr>
          <p:cNvPr id="7" name="Picture 2" descr="http://www.dungarvin.com/wp-content/uploads/2014/09/WeLoveDS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010507"/>
            <a:ext cx="3352800" cy="320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211208"/>
            <a:ext cx="3352800" cy="246221"/>
          </a:xfrm>
          <a:prstGeom prst="rect">
            <a:avLst/>
          </a:prstGeom>
          <a:noFill/>
        </p:spPr>
        <p:txBody>
          <a:bodyPr wrap="square" rtlCol="0">
            <a:spAutoFit/>
          </a:bodyPr>
          <a:lstStyle/>
          <a:p>
            <a:r>
              <a:rPr lang="en-US" sz="1000" i="1" dirty="0" smtClean="0"/>
              <a:t>Photo credit: </a:t>
            </a:r>
            <a:r>
              <a:rPr lang="en-US" sz="1000" i="1" dirty="0" err="1" smtClean="0"/>
              <a:t>Dungarvin</a:t>
            </a:r>
            <a:endParaRPr lang="en-US" sz="1000" i="1" dirty="0"/>
          </a:p>
        </p:txBody>
      </p:sp>
    </p:spTree>
    <p:extLst>
      <p:ext uri="{BB962C8B-B14F-4D97-AF65-F5344CB8AC3E}">
        <p14:creationId xmlns:p14="http://schemas.microsoft.com/office/powerpoint/2010/main" val="2678724079"/>
      </p:ext>
    </p:extLst>
  </p:cSld>
  <p:clrMapOvr>
    <a:masterClrMapping/>
  </p:clrMapOvr>
  <p:transition advTm="7639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976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304800" y="1752600"/>
            <a:ext cx="8686800" cy="3809999"/>
          </a:xfrm>
          <a:prstGeom prst="rect">
            <a:avLst/>
          </a:prstGeom>
        </p:spPr>
        <p:txBody>
          <a:bodyPr/>
          <a:lstStyle/>
          <a:p>
            <a:pPr marL="225425" indent="-225425">
              <a:spcBef>
                <a:spcPts val="600"/>
              </a:spcBef>
              <a:spcAft>
                <a:spcPts val="600"/>
              </a:spcAft>
              <a:buFont typeface="Arial" panose="020B0604020202020204" pitchFamily="34" charset="0"/>
              <a:buChar char="•"/>
              <a:defRPr/>
            </a:pPr>
            <a:endParaRPr lang="en-US" sz="2200" kern="0" dirty="0">
              <a:latin typeface="Calibri" pitchFamily="34" charset="0"/>
            </a:endParaRPr>
          </a:p>
          <a:p>
            <a:pPr marL="571500" indent="-571500">
              <a:spcBef>
                <a:spcPct val="20000"/>
              </a:spcBef>
              <a:buFont typeface="Arial" panose="020B0604020202020204" pitchFamily="34" charset="0"/>
              <a:buChar char="•"/>
              <a:defRPr/>
            </a:pPr>
            <a:endParaRPr lang="en-US" sz="2300" kern="0" dirty="0">
              <a:latin typeface="Calibri" pitchFamily="34" charset="0"/>
            </a:endParaRPr>
          </a:p>
          <a:p>
            <a:pPr marL="285750" indent="-285750">
              <a:spcBef>
                <a:spcPts val="600"/>
              </a:spcBef>
              <a:spcAft>
                <a:spcPts val="600"/>
              </a:spcAft>
              <a:buFont typeface="Arial" panose="020B0604020202020204" pitchFamily="34" charset="0"/>
              <a:buChar char="•"/>
              <a:defRPr/>
            </a:pPr>
            <a:endParaRPr lang="en-US" sz="2200" dirty="0" smtClean="0"/>
          </a:p>
        </p:txBody>
      </p:sp>
      <p:sp>
        <p:nvSpPr>
          <p:cNvPr id="5" name="Title 1"/>
          <p:cNvSpPr txBox="1">
            <a:spLocks/>
          </p:cNvSpPr>
          <p:nvPr/>
        </p:nvSpPr>
        <p:spPr>
          <a:xfrm>
            <a:off x="304800" y="12192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Assisting Caregivers Today Caucus </a:t>
            </a:r>
            <a:endParaRPr lang="en-US" sz="3200" b="1" kern="0" dirty="0"/>
          </a:p>
        </p:txBody>
      </p:sp>
      <p:pic>
        <p:nvPicPr>
          <p:cNvPr id="7170" name="Picture 2" descr="Embedded image perma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19299"/>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0" y="2362200"/>
            <a:ext cx="3657600" cy="1938992"/>
          </a:xfrm>
          <a:prstGeom prst="rect">
            <a:avLst/>
          </a:prstGeom>
          <a:noFill/>
        </p:spPr>
        <p:txBody>
          <a:bodyPr wrap="square" rtlCol="0">
            <a:spAutoFit/>
          </a:bodyPr>
          <a:lstStyle/>
          <a:p>
            <a:pPr algn="ctr"/>
            <a:r>
              <a:rPr lang="en-US" sz="2400" b="1" u="sng" dirty="0" smtClean="0"/>
              <a:t>Congressional Leads</a:t>
            </a:r>
          </a:p>
          <a:p>
            <a:pPr algn="ctr"/>
            <a:r>
              <a:rPr lang="en-US" sz="2400" dirty="0" smtClean="0"/>
              <a:t>Senator Ayotte (R-NH)</a:t>
            </a:r>
          </a:p>
          <a:p>
            <a:pPr algn="ctr"/>
            <a:r>
              <a:rPr lang="en-US" sz="2400" dirty="0" smtClean="0"/>
              <a:t>Senator Bennet (D-CO)</a:t>
            </a:r>
          </a:p>
          <a:p>
            <a:pPr algn="ctr"/>
            <a:r>
              <a:rPr lang="en-US" sz="2400" dirty="0" smtClean="0"/>
              <a:t>Rep. Lujan Grisham (D-DM)</a:t>
            </a:r>
          </a:p>
          <a:p>
            <a:pPr algn="ctr"/>
            <a:r>
              <a:rPr lang="en-US" sz="2400" dirty="0" smtClean="0"/>
              <a:t>Rep. Black (R-TN)</a:t>
            </a:r>
            <a:endParaRPr lang="en-US" sz="2400" dirty="0"/>
          </a:p>
        </p:txBody>
      </p:sp>
    </p:spTree>
    <p:extLst>
      <p:ext uri="{BB962C8B-B14F-4D97-AF65-F5344CB8AC3E}">
        <p14:creationId xmlns:p14="http://schemas.microsoft.com/office/powerpoint/2010/main" val="2193279381"/>
      </p:ext>
    </p:extLst>
  </p:cSld>
  <p:clrMapOvr>
    <a:masterClrMapping/>
  </p:clrMapOvr>
  <p:transition advTm="7639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53886" y="1943100"/>
            <a:ext cx="5489714" cy="3801715"/>
          </a:xfrm>
          <a:prstGeom prst="rect">
            <a:avLst/>
          </a:prstGeom>
        </p:spPr>
        <p:txBody>
          <a:bodyPr/>
          <a:lstStyle/>
          <a:p>
            <a:pPr marL="225425" indent="-225425">
              <a:spcBef>
                <a:spcPts val="300"/>
              </a:spcBef>
              <a:spcAft>
                <a:spcPts val="300"/>
              </a:spcAft>
              <a:buFont typeface="Arial" panose="020B0604020202020204" pitchFamily="34" charset="0"/>
              <a:buChar char="•"/>
            </a:pPr>
            <a:r>
              <a:rPr lang="en-US" sz="1900" dirty="0" smtClean="0"/>
              <a:t>We directly lobby key policymakers, including key House and Senate committee leaders</a:t>
            </a:r>
          </a:p>
          <a:p>
            <a:pPr marL="225425" indent="-225425">
              <a:spcBef>
                <a:spcPts val="300"/>
              </a:spcBef>
              <a:spcAft>
                <a:spcPts val="300"/>
              </a:spcAft>
              <a:buFont typeface="Arial" panose="020B0604020202020204" pitchFamily="34" charset="0"/>
              <a:buChar char="•"/>
            </a:pPr>
            <a:r>
              <a:rPr lang="en-US" sz="1900" dirty="0" smtClean="0"/>
              <a:t>We have formed and maintain good working relationships with </a:t>
            </a:r>
            <a:r>
              <a:rPr lang="en-US" sz="1900" dirty="0" smtClean="0"/>
              <a:t>HHS/CMS</a:t>
            </a:r>
            <a:r>
              <a:rPr lang="en-US" sz="1900" dirty="0" smtClean="0"/>
              <a:t>, DOL, HUD and other Federal agencies</a:t>
            </a:r>
          </a:p>
          <a:p>
            <a:pPr marL="225425" indent="-225425">
              <a:spcBef>
                <a:spcPts val="300"/>
              </a:spcBef>
              <a:spcAft>
                <a:spcPts val="300"/>
              </a:spcAft>
              <a:buFont typeface="Arial" panose="020B0604020202020204" pitchFamily="34" charset="0"/>
              <a:buChar char="•"/>
            </a:pPr>
            <a:r>
              <a:rPr lang="en-US" sz="1900" dirty="0" smtClean="0"/>
              <a:t>We work closely with other national disability organizations to collaborate on policy and advance common goals</a:t>
            </a:r>
          </a:p>
          <a:p>
            <a:pPr marL="225425" indent="-225425">
              <a:spcBef>
                <a:spcPts val="300"/>
              </a:spcBef>
              <a:spcAft>
                <a:spcPts val="300"/>
              </a:spcAft>
              <a:buFont typeface="Arial" panose="020B0604020202020204" pitchFamily="34" charset="0"/>
              <a:buChar char="•"/>
            </a:pPr>
            <a:r>
              <a:rPr lang="en-US" sz="1900" dirty="0" smtClean="0"/>
              <a:t>We provide advocacy training and tools to empower our members to effectively engage at all levels of government</a:t>
            </a:r>
          </a:p>
          <a:p>
            <a:pPr marL="225425" indent="-225425">
              <a:spcBef>
                <a:spcPts val="300"/>
              </a:spcBef>
              <a:spcAft>
                <a:spcPts val="300"/>
              </a:spcAft>
              <a:buFont typeface="Arial" panose="020B0604020202020204" pitchFamily="34" charset="0"/>
              <a:buChar char="•"/>
            </a:pPr>
            <a:r>
              <a:rPr lang="en-US" sz="1900" dirty="0" smtClean="0"/>
              <a:t>We sponsor Hill days and DSPs to DC</a:t>
            </a:r>
          </a:p>
        </p:txBody>
      </p:sp>
      <p:sp>
        <p:nvSpPr>
          <p:cNvPr id="5" name="Title 1"/>
          <p:cNvSpPr txBox="1">
            <a:spLocks/>
          </p:cNvSpPr>
          <p:nvPr/>
        </p:nvSpPr>
        <p:spPr>
          <a:xfrm>
            <a:off x="457200" y="1066800"/>
            <a:ext cx="8229600" cy="685800"/>
          </a:xfrm>
          <a:prstGeom prst="rect">
            <a:avLst/>
          </a:prstGeom>
          <a:no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Government Relations and Federal Representation</a:t>
            </a:r>
          </a:p>
          <a:p>
            <a:pPr>
              <a:defRPr/>
            </a:pPr>
            <a:endParaRPr lang="en-US" sz="3200" b="1" kern="0" dirty="0"/>
          </a:p>
        </p:txBody>
      </p:sp>
      <p:sp>
        <p:nvSpPr>
          <p:cNvPr id="7" name="Title 1"/>
          <p:cNvSpPr txBox="1">
            <a:spLocks/>
          </p:cNvSpPr>
          <p:nvPr/>
        </p:nvSpPr>
        <p:spPr>
          <a:xfrm>
            <a:off x="443947" y="1524000"/>
            <a:ext cx="8229600" cy="3429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300"/>
              </a:spcBef>
              <a:spcAft>
                <a:spcPts val="300"/>
              </a:spcAft>
            </a:pPr>
            <a:r>
              <a:rPr lang="en-US" sz="2400" b="1" i="1" dirty="0" smtClean="0"/>
              <a:t>We are your voice in Washington!</a:t>
            </a:r>
            <a:endParaRPr lang="en-US" sz="2400" b="1" i="1"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96" t="7616"/>
          <a:stretch/>
        </p:blipFill>
        <p:spPr bwMode="auto">
          <a:xfrm>
            <a:off x="5943599" y="2244484"/>
            <a:ext cx="3072555" cy="236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2260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3" cstate="print"/>
          <a:srcRect/>
          <a:stretch>
            <a:fillRect/>
          </a:stretch>
        </p:blipFill>
        <p:spPr bwMode="auto">
          <a:xfrm>
            <a:off x="-15240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Minimum </a:t>
            </a:r>
            <a:r>
              <a:rPr lang="en-US" sz="3200" kern="0" dirty="0" smtClean="0"/>
              <a:t>Wage</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50</a:t>
            </a:fld>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6643"/>
          <a:stretch/>
        </p:blipFill>
        <p:spPr>
          <a:xfrm>
            <a:off x="132861" y="1641231"/>
            <a:ext cx="4286739" cy="3255648"/>
          </a:xfrm>
          <a:prstGeom prst="rect">
            <a:avLst/>
          </a:prstGeom>
          <a:solidFill>
            <a:schemeClr val="accent1"/>
          </a:solidFill>
        </p:spPr>
      </p:pic>
      <p:sp>
        <p:nvSpPr>
          <p:cNvPr id="9" name="TextBox 8"/>
          <p:cNvSpPr txBox="1"/>
          <p:nvPr/>
        </p:nvSpPr>
        <p:spPr>
          <a:xfrm>
            <a:off x="4984262" y="1639010"/>
            <a:ext cx="4038600" cy="4801314"/>
          </a:xfrm>
          <a:prstGeom prst="rect">
            <a:avLst/>
          </a:prstGeom>
          <a:solidFill>
            <a:schemeClr val="bg1">
              <a:alpha val="50000"/>
            </a:schemeClr>
          </a:solidFill>
        </p:spPr>
        <p:txBody>
          <a:bodyPr wrap="square" rtlCol="0">
            <a:spAutoFit/>
          </a:bodyPr>
          <a:lstStyle/>
          <a:p>
            <a:pPr marL="173038" indent="-173038" fontAlgn="t">
              <a:buFont typeface="Arial" panose="020B0604020202020204" pitchFamily="34" charset="0"/>
              <a:buChar char="•"/>
            </a:pPr>
            <a:r>
              <a:rPr lang="en-US" dirty="0" smtClean="0"/>
              <a:t>In February 2014, President Obama signed Executive Order increasing minimum wage for federal contractors to $10.10/hr</a:t>
            </a:r>
            <a:r>
              <a:rPr lang="en-US" dirty="0" smtClean="0"/>
              <a:t>.</a:t>
            </a:r>
            <a:endParaRPr lang="en-US" dirty="0" smtClean="0"/>
          </a:p>
          <a:p>
            <a:pPr marL="173038" indent="-173038" fontAlgn="t">
              <a:buFont typeface="Arial" panose="020B0604020202020204" pitchFamily="34" charset="0"/>
              <a:buChar char="•"/>
            </a:pPr>
            <a:r>
              <a:rPr lang="en-US" dirty="0" smtClean="0"/>
              <a:t>38 </a:t>
            </a:r>
            <a:r>
              <a:rPr lang="en-US" dirty="0"/>
              <a:t>states introduced minimum wage bills during the 2014 session; 34 states considered increases to the state minimum wage</a:t>
            </a:r>
            <a:r>
              <a:rPr lang="en-US" dirty="0" smtClean="0"/>
              <a:t>.</a:t>
            </a:r>
            <a:endParaRPr lang="en-US" dirty="0"/>
          </a:p>
          <a:p>
            <a:pPr marL="173038" indent="-173038" fontAlgn="t">
              <a:buFont typeface="Arial" panose="020B0604020202020204" pitchFamily="34" charset="0"/>
              <a:buChar char="•"/>
            </a:pPr>
            <a:r>
              <a:rPr lang="en-US" dirty="0"/>
              <a:t>11 states </a:t>
            </a:r>
            <a:r>
              <a:rPr lang="en-US" dirty="0" smtClean="0"/>
              <a:t>enacted </a:t>
            </a:r>
            <a:r>
              <a:rPr lang="en-US" dirty="0"/>
              <a:t>increases </a:t>
            </a:r>
            <a:r>
              <a:rPr lang="en-US" dirty="0" smtClean="0"/>
              <a:t>in 2014.</a:t>
            </a:r>
          </a:p>
          <a:p>
            <a:pPr marL="173038" indent="-173038" fontAlgn="t">
              <a:buFont typeface="Arial" panose="020B0604020202020204" pitchFamily="34" charset="0"/>
              <a:buChar char="•"/>
            </a:pPr>
            <a:r>
              <a:rPr lang="en-US" b="1" dirty="0" smtClean="0"/>
              <a:t>In 2015, Senator </a:t>
            </a:r>
            <a:r>
              <a:rPr lang="en-US" b="1" dirty="0"/>
              <a:t>Patty Murray (D-WA) and </a:t>
            </a:r>
            <a:r>
              <a:rPr lang="en-US" b="1" dirty="0" smtClean="0"/>
              <a:t>Congressman </a:t>
            </a:r>
            <a:r>
              <a:rPr lang="en-US" b="1" dirty="0"/>
              <a:t>Robert C. “Bobby” Scott (D-VA) introduced the Raise the Wage Act, legislation that would increase the minimum wage to $12 by 2020</a:t>
            </a:r>
            <a:endParaRPr lang="en-US" b="1" dirty="0" smtClean="0"/>
          </a:p>
          <a:p>
            <a:pPr fontAlgn="t"/>
            <a:endParaRPr lang="en-US" dirty="0"/>
          </a:p>
          <a:p>
            <a:pPr fontAlgn="t"/>
            <a:endParaRPr lang="en-US" dirty="0" smtClean="0"/>
          </a:p>
        </p:txBody>
      </p:sp>
    </p:spTree>
    <p:extLst>
      <p:ext uri="{BB962C8B-B14F-4D97-AF65-F5344CB8AC3E}">
        <p14:creationId xmlns:p14="http://schemas.microsoft.com/office/powerpoint/2010/main" val="11104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3" cstate="print"/>
          <a:srcRect/>
          <a:stretch>
            <a:fillRect/>
          </a:stretch>
        </p:blipFill>
        <p:spPr bwMode="auto">
          <a:xfrm>
            <a:off x="-152400" y="-9769"/>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Social Security Disability Insurance </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51</a:t>
            </a:fld>
            <a:endParaRPr lang="en-US" dirty="0"/>
          </a:p>
        </p:txBody>
      </p:sp>
      <p:sp>
        <p:nvSpPr>
          <p:cNvPr id="9" name="TextBox 8"/>
          <p:cNvSpPr txBox="1"/>
          <p:nvPr/>
        </p:nvSpPr>
        <p:spPr>
          <a:xfrm>
            <a:off x="4984262" y="1639010"/>
            <a:ext cx="4038600" cy="3416320"/>
          </a:xfrm>
          <a:prstGeom prst="rect">
            <a:avLst/>
          </a:prstGeom>
          <a:solidFill>
            <a:schemeClr val="bg1">
              <a:alpha val="50000"/>
            </a:schemeClr>
          </a:solidFill>
        </p:spPr>
        <p:txBody>
          <a:bodyPr wrap="square" rtlCol="0">
            <a:spAutoFit/>
          </a:bodyPr>
          <a:lstStyle/>
          <a:p>
            <a:pPr marL="173038" indent="-173038" fontAlgn="t">
              <a:buFont typeface="Arial" panose="020B0604020202020204" pitchFamily="34" charset="0"/>
              <a:buChar char="•"/>
            </a:pPr>
            <a:r>
              <a:rPr lang="en-US" dirty="0"/>
              <a:t>SSDI pays modest benefits, averaging just $1,140 per month, less than most workers make before they qualify for the </a:t>
            </a:r>
            <a:r>
              <a:rPr lang="en-US" dirty="0" smtClean="0"/>
              <a:t>program</a:t>
            </a:r>
          </a:p>
          <a:p>
            <a:pPr marL="173038" indent="-173038" fontAlgn="t">
              <a:buFont typeface="Arial" panose="020B0604020202020204" pitchFamily="34" charset="0"/>
              <a:buChar char="•"/>
            </a:pPr>
            <a:r>
              <a:rPr lang="en-US" dirty="0"/>
              <a:t>For 80% of beneficiaries, SSDI is the primary or only source of </a:t>
            </a:r>
            <a:r>
              <a:rPr lang="en-US" dirty="0" smtClean="0"/>
              <a:t>income</a:t>
            </a:r>
          </a:p>
          <a:p>
            <a:pPr marL="173038" indent="-173038" fontAlgn="t">
              <a:buFont typeface="Arial" panose="020B0604020202020204" pitchFamily="34" charset="0"/>
              <a:buChar char="•"/>
            </a:pPr>
            <a:r>
              <a:rPr lang="en-US" dirty="0" smtClean="0"/>
              <a:t>Without reallocation or other solution , after 2016 beneficiaries can expect a 20% reduction in benefits</a:t>
            </a:r>
          </a:p>
          <a:p>
            <a:pPr marL="173038" indent="-173038" fontAlgn="t">
              <a:buFont typeface="Arial" panose="020B0604020202020204" pitchFamily="34" charset="0"/>
              <a:buChar char="•"/>
            </a:pPr>
            <a:r>
              <a:rPr lang="en-US" dirty="0" smtClean="0"/>
              <a:t>ANCOR has been asked to weigh in on SSDI proposals in Congress</a:t>
            </a:r>
            <a:endParaRPr lang="en-US" dirty="0"/>
          </a:p>
          <a:p>
            <a:pPr fontAlgn="t"/>
            <a:endParaRPr lang="en-US" dirty="0" smtClean="0"/>
          </a:p>
        </p:txBody>
      </p:sp>
      <p:pic>
        <p:nvPicPr>
          <p:cNvPr id="13314" name="Picture 2" descr="http://theinjuryco-op.com/wp-content/uploads/2013/04/SSDI.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431074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3" cstate="print"/>
          <a:srcRect/>
          <a:stretch>
            <a:fillRect/>
          </a:stretch>
        </p:blipFill>
        <p:spPr bwMode="auto">
          <a:xfrm>
            <a:off x="37123" y="7816"/>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52</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341316"/>
            <a:ext cx="3117373" cy="4191000"/>
          </a:xfrm>
          <a:prstGeom prst="rect">
            <a:avLst/>
          </a:prstGeom>
        </p:spPr>
      </p:pic>
      <p:sp>
        <p:nvSpPr>
          <p:cNvPr id="6" name="TextBox 5"/>
          <p:cNvSpPr txBox="1"/>
          <p:nvPr/>
        </p:nvSpPr>
        <p:spPr>
          <a:xfrm>
            <a:off x="1600200" y="2221524"/>
            <a:ext cx="4191000" cy="1938992"/>
          </a:xfrm>
          <a:prstGeom prst="rect">
            <a:avLst/>
          </a:prstGeom>
          <a:noFill/>
        </p:spPr>
        <p:txBody>
          <a:bodyPr wrap="square" rtlCol="0">
            <a:spAutoFit/>
          </a:bodyPr>
          <a:lstStyle/>
          <a:p>
            <a:r>
              <a:rPr lang="en-US" sz="6000" dirty="0" smtClean="0"/>
              <a:t>Judicial </a:t>
            </a:r>
          </a:p>
          <a:p>
            <a:r>
              <a:rPr lang="en-US" sz="6000" dirty="0" smtClean="0"/>
              <a:t>Branch</a:t>
            </a:r>
            <a:r>
              <a:rPr lang="en-US" dirty="0" smtClean="0"/>
              <a:t> </a:t>
            </a:r>
            <a:endParaRPr lang="en-US" dirty="0"/>
          </a:p>
        </p:txBody>
      </p:sp>
    </p:spTree>
    <p:extLst>
      <p:ext uri="{BB962C8B-B14F-4D97-AF65-F5344CB8AC3E}">
        <p14:creationId xmlns:p14="http://schemas.microsoft.com/office/powerpoint/2010/main" val="3719319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9000" y="0"/>
            <a:ext cx="9144000" cy="6858000"/>
          </a:xfrm>
          <a:prstGeom prst="rect">
            <a:avLst/>
          </a:prstGeom>
          <a:noFill/>
          <a:ln w="9525">
            <a:noFill/>
            <a:miter lim="800000"/>
            <a:headEnd/>
            <a:tailEnd/>
          </a:ln>
        </p:spPr>
      </p:pic>
      <p:sp>
        <p:nvSpPr>
          <p:cNvPr id="2" name="Title 1"/>
          <p:cNvSpPr>
            <a:spLocks noGrp="1"/>
          </p:cNvSpPr>
          <p:nvPr>
            <p:ph type="title"/>
          </p:nvPr>
        </p:nvSpPr>
        <p:spPr>
          <a:xfrm>
            <a:off x="457200" y="1143000"/>
            <a:ext cx="8229600" cy="685800"/>
          </a:xfrm>
          <a:noFill/>
        </p:spPr>
        <p:txBody>
          <a:bodyPr>
            <a:normAutofit/>
          </a:bodyPr>
          <a:lstStyle/>
          <a:p>
            <a:pPr algn="ctr">
              <a:defRPr/>
            </a:pPr>
            <a:r>
              <a:rPr lang="en-US" sz="3200" i="1" kern="0" dirty="0" smtClean="0"/>
              <a:t>Armstrong v. Exceptional </a:t>
            </a:r>
            <a:r>
              <a:rPr lang="en-US" sz="3200" i="1" kern="0" dirty="0" smtClean="0"/>
              <a:t>Child, Inc.</a:t>
            </a:r>
            <a:endParaRPr lang="en-US" sz="3200" i="1"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53</a:t>
            </a:fld>
            <a:endParaRPr lang="en-US" dirty="0"/>
          </a:p>
        </p:txBody>
      </p:sp>
      <p:sp>
        <p:nvSpPr>
          <p:cNvPr id="9" name="TextBox 8"/>
          <p:cNvSpPr txBox="1"/>
          <p:nvPr/>
        </p:nvSpPr>
        <p:spPr>
          <a:xfrm>
            <a:off x="685800" y="2057400"/>
            <a:ext cx="7620000" cy="3416320"/>
          </a:xfrm>
          <a:prstGeom prst="rect">
            <a:avLst/>
          </a:prstGeom>
          <a:solidFill>
            <a:schemeClr val="bg1">
              <a:alpha val="50000"/>
            </a:schemeClr>
          </a:solidFill>
        </p:spPr>
        <p:txBody>
          <a:bodyPr wrap="square" rtlCol="0">
            <a:spAutoFit/>
          </a:bodyPr>
          <a:lstStyle/>
          <a:p>
            <a:r>
              <a:rPr lang="en-US" b="1" dirty="0" smtClean="0"/>
              <a:t>Facts: </a:t>
            </a:r>
            <a:r>
              <a:rPr lang="en-US" dirty="0" smtClean="0"/>
              <a:t>Idaho’s state legislature passed  a law requiring a new rate methodology and </a:t>
            </a:r>
            <a:r>
              <a:rPr lang="en-US" dirty="0" smtClean="0"/>
              <a:t>it </a:t>
            </a:r>
            <a:r>
              <a:rPr lang="en-US" dirty="0" smtClean="0"/>
              <a:t>was approved by CMS but the new rates were never implemented because the state failed to appropriate </a:t>
            </a:r>
            <a:r>
              <a:rPr lang="en-US" dirty="0"/>
              <a:t>sufficient funding. </a:t>
            </a:r>
            <a:r>
              <a:rPr lang="en-US" dirty="0" smtClean="0"/>
              <a:t>Idaho providers sued wanting the </a:t>
            </a:r>
            <a:r>
              <a:rPr lang="en-US" dirty="0"/>
              <a:t>federal courts to rule that Idaho’s failure to implement the new rates violates the equal access provision of the federal Medicaid </a:t>
            </a:r>
            <a:r>
              <a:rPr lang="en-US" dirty="0" smtClean="0"/>
              <a:t>Act</a:t>
            </a:r>
            <a:r>
              <a:rPr lang="en-US" dirty="0"/>
              <a:t>.</a:t>
            </a:r>
            <a:endParaRPr lang="en-US" dirty="0" smtClean="0"/>
          </a:p>
          <a:p>
            <a:r>
              <a:rPr lang="en-US" b="1" dirty="0" smtClean="0"/>
              <a:t>Decision: </a:t>
            </a:r>
            <a:r>
              <a:rPr lang="en-US" dirty="0" smtClean="0"/>
              <a:t>The </a:t>
            </a:r>
            <a:r>
              <a:rPr lang="en-US" dirty="0"/>
              <a:t>majority opinion was written by Justice Scalia.  Chief Justice Roberts, Justice Thomas, and Justice Alito concurred in the entire opinion.  Justice Breyer concurred in the result and in parts one through three of the majority </a:t>
            </a:r>
            <a:r>
              <a:rPr lang="en-US" dirty="0" smtClean="0"/>
              <a:t>opinion.</a:t>
            </a:r>
            <a:r>
              <a:rPr lang="en-US" dirty="0"/>
              <a:t> </a:t>
            </a:r>
            <a:r>
              <a:rPr lang="en-US" b="1" dirty="0" smtClean="0"/>
              <a:t>The decision ultimately advised providers </a:t>
            </a:r>
            <a:r>
              <a:rPr lang="en-US" b="1" dirty="0" smtClean="0"/>
              <a:t>(and</a:t>
            </a:r>
            <a:r>
              <a:rPr lang="en-US" b="1" dirty="0"/>
              <a:t>, by implication, beneficiaries as well) </a:t>
            </a:r>
            <a:r>
              <a:rPr lang="en-US" b="1" dirty="0" smtClean="0"/>
              <a:t>to </a:t>
            </a:r>
            <a:r>
              <a:rPr lang="en-US" b="1" dirty="0" smtClean="0"/>
              <a:t>turn to HHS, not the courts, for </a:t>
            </a:r>
            <a:r>
              <a:rPr lang="en-US" b="1" dirty="0"/>
              <a:t>help in requiring that states live up to the minimum legal terms of the Medicaid statute.</a:t>
            </a:r>
            <a:r>
              <a:rPr lang="en-US" dirty="0"/>
              <a:t> </a:t>
            </a:r>
          </a:p>
        </p:txBody>
      </p:sp>
    </p:spTree>
    <p:custDataLst>
      <p:tags r:id="rId1"/>
    </p:custDataLst>
    <p:extLst>
      <p:ext uri="{BB962C8B-B14F-4D97-AF65-F5344CB8AC3E}">
        <p14:creationId xmlns:p14="http://schemas.microsoft.com/office/powerpoint/2010/main" val="13037772"/>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9000" y="0"/>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54</a:t>
            </a:fld>
            <a:endParaRPr lang="en-US" dirty="0"/>
          </a:p>
        </p:txBody>
      </p:sp>
      <p:sp>
        <p:nvSpPr>
          <p:cNvPr id="9" name="TextBox 8"/>
          <p:cNvSpPr txBox="1"/>
          <p:nvPr/>
        </p:nvSpPr>
        <p:spPr>
          <a:xfrm>
            <a:off x="685800" y="1828800"/>
            <a:ext cx="7620000" cy="3785652"/>
          </a:xfrm>
          <a:prstGeom prst="rect">
            <a:avLst/>
          </a:prstGeom>
          <a:solidFill>
            <a:schemeClr val="bg1">
              <a:alpha val="50000"/>
            </a:schemeClr>
          </a:solidFill>
        </p:spPr>
        <p:txBody>
          <a:bodyPr wrap="square" rtlCol="0">
            <a:spAutoFit/>
          </a:bodyPr>
          <a:lstStyle/>
          <a:p>
            <a:pPr fontAlgn="t"/>
            <a:r>
              <a:rPr lang="en-US" sz="2000" b="1" dirty="0" smtClean="0"/>
              <a:t>NEXT STEPS</a:t>
            </a:r>
          </a:p>
          <a:p>
            <a:pPr marL="285750" indent="-285750" fontAlgn="t">
              <a:buFont typeface="Arial" panose="020B0604020202020204" pitchFamily="34" charset="0"/>
              <a:buChar char="•"/>
            </a:pPr>
            <a:r>
              <a:rPr lang="en-US" sz="2000" dirty="0" smtClean="0"/>
              <a:t>Options moving forward </a:t>
            </a:r>
            <a:endParaRPr lang="en-US" sz="2000" dirty="0"/>
          </a:p>
          <a:p>
            <a:pPr marL="742950" lvl="1" indent="-285750" fontAlgn="t">
              <a:buFont typeface="Arial" panose="020B0604020202020204" pitchFamily="34" charset="0"/>
              <a:buChar char="•"/>
            </a:pPr>
            <a:r>
              <a:rPr lang="en-US" sz="2000" dirty="0" smtClean="0"/>
              <a:t>Engage </a:t>
            </a:r>
            <a:r>
              <a:rPr lang="en-US" sz="2000" dirty="0" smtClean="0"/>
              <a:t>HHS on updating and changes rules/policies </a:t>
            </a:r>
          </a:p>
          <a:p>
            <a:pPr marL="742950" lvl="1" indent="-285750" fontAlgn="t">
              <a:buFont typeface="Arial" panose="020B0604020202020204" pitchFamily="34" charset="0"/>
              <a:buChar char="•"/>
            </a:pPr>
            <a:r>
              <a:rPr lang="en-US" sz="2000" dirty="0" smtClean="0"/>
              <a:t>Work with Congress to create private right of action</a:t>
            </a:r>
          </a:p>
          <a:p>
            <a:pPr marL="742950" lvl="1" indent="-285750" fontAlgn="t">
              <a:buFont typeface="Arial" panose="020B0604020202020204" pitchFamily="34" charset="0"/>
              <a:buChar char="•"/>
            </a:pPr>
            <a:r>
              <a:rPr lang="en-US" sz="2000" dirty="0" smtClean="0"/>
              <a:t>Assess state laws and </a:t>
            </a:r>
            <a:r>
              <a:rPr lang="en-US" sz="2000" dirty="0" err="1" smtClean="0"/>
              <a:t>regs</a:t>
            </a:r>
            <a:r>
              <a:rPr lang="en-US" sz="2000" dirty="0" smtClean="0"/>
              <a:t> that may permit Medicaid rate suits</a:t>
            </a:r>
          </a:p>
          <a:p>
            <a:pPr marL="742950" lvl="1" indent="-285750" fontAlgn="t">
              <a:buFont typeface="Arial" panose="020B0604020202020204" pitchFamily="34" charset="0"/>
              <a:buChar char="•"/>
            </a:pPr>
            <a:r>
              <a:rPr lang="en-US" sz="2000" dirty="0" smtClean="0"/>
              <a:t>Work with stakeholders to consider litigation against HHS</a:t>
            </a:r>
          </a:p>
          <a:p>
            <a:pPr marL="742950" lvl="1" indent="-285750" fontAlgn="t">
              <a:buFont typeface="Arial" panose="020B0604020202020204" pitchFamily="34" charset="0"/>
              <a:buChar char="•"/>
            </a:pPr>
            <a:r>
              <a:rPr lang="en-US" sz="2000" i="1" dirty="0" smtClean="0"/>
              <a:t>Note: Provider tax has come up in discussions! </a:t>
            </a:r>
          </a:p>
          <a:p>
            <a:pPr marL="285750" indent="-285750" fontAlgn="t">
              <a:buFont typeface="Arial" panose="020B0604020202020204" pitchFamily="34" charset="0"/>
              <a:buChar char="•"/>
            </a:pPr>
            <a:r>
              <a:rPr lang="en-US" sz="2000" dirty="0" smtClean="0"/>
              <a:t>Letter from CMS (</a:t>
            </a:r>
            <a:r>
              <a:rPr lang="en-US" sz="2000" dirty="0" smtClean="0"/>
              <a:t>Vikki </a:t>
            </a:r>
            <a:r>
              <a:rPr lang="en-US" sz="2000" dirty="0" err="1" smtClean="0"/>
              <a:t>Wachino</a:t>
            </a:r>
            <a:r>
              <a:rPr lang="en-US" sz="2000" dirty="0" smtClean="0"/>
              <a:t>) to Florida Medicaid Director on Low Income Pool: </a:t>
            </a:r>
          </a:p>
          <a:p>
            <a:pPr marL="742950" lvl="1" indent="-285750" fontAlgn="t">
              <a:buFont typeface="Arial" panose="020B0604020202020204" pitchFamily="34" charset="0"/>
              <a:buChar char="•"/>
            </a:pPr>
            <a:r>
              <a:rPr lang="en-US" sz="2000" dirty="0" smtClean="0"/>
              <a:t>“Provider payment rates must be sufficient to promote provider participation and access, and should support plans in managing and coordinating care” </a:t>
            </a:r>
          </a:p>
        </p:txBody>
      </p:sp>
      <p:sp>
        <p:nvSpPr>
          <p:cNvPr id="8" name="Title 1"/>
          <p:cNvSpPr txBox="1">
            <a:spLocks/>
          </p:cNvSpPr>
          <p:nvPr/>
        </p:nvSpPr>
        <p:spPr>
          <a:xfrm>
            <a:off x="349738" y="1143000"/>
            <a:ext cx="8229600" cy="685800"/>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lang="en-US" sz="2800" b="1" kern="1200" dirty="0">
                <a:solidFill>
                  <a:srgbClr val="000000"/>
                </a:solidFill>
                <a:latin typeface="Calibri" pitchFamily="34" charset="0"/>
                <a:ea typeface="+mj-ea"/>
                <a:cs typeface="Calibri" pitchFamily="34" charset="0"/>
              </a:defRPr>
            </a:lvl1pPr>
          </a:lstStyle>
          <a:p>
            <a:pPr algn="ctr">
              <a:defRPr/>
            </a:pPr>
            <a:r>
              <a:rPr lang="en-US" sz="3200" i="1" kern="0" dirty="0" smtClean="0"/>
              <a:t>Armstrong v. Exceptional </a:t>
            </a:r>
            <a:r>
              <a:rPr lang="en-US" sz="3200" i="1" kern="0" dirty="0" smtClean="0"/>
              <a:t>Child, Inc.</a:t>
            </a:r>
            <a:endParaRPr lang="en-US" sz="3200" i="1" kern="0" dirty="0"/>
          </a:p>
        </p:txBody>
      </p:sp>
    </p:spTree>
    <p:custDataLst>
      <p:tags r:id="rId1"/>
    </p:custDataLst>
    <p:extLst>
      <p:ext uri="{BB962C8B-B14F-4D97-AF65-F5344CB8AC3E}">
        <p14:creationId xmlns:p14="http://schemas.microsoft.com/office/powerpoint/2010/main" val="2055252411"/>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55</a:t>
            </a:fld>
            <a:endParaRPr lang="en-US" dirty="0"/>
          </a:p>
        </p:txBody>
      </p:sp>
      <p:sp>
        <p:nvSpPr>
          <p:cNvPr id="9" name="TextBox 8"/>
          <p:cNvSpPr txBox="1"/>
          <p:nvPr/>
        </p:nvSpPr>
        <p:spPr>
          <a:xfrm>
            <a:off x="152400" y="1752600"/>
            <a:ext cx="8534400" cy="4093428"/>
          </a:xfrm>
          <a:prstGeom prst="rect">
            <a:avLst/>
          </a:prstGeom>
          <a:solidFill>
            <a:schemeClr val="bg1">
              <a:alpha val="50000"/>
            </a:schemeClr>
          </a:solidFill>
        </p:spPr>
        <p:txBody>
          <a:bodyPr wrap="square" rtlCol="0">
            <a:spAutoFit/>
          </a:bodyPr>
          <a:lstStyle/>
          <a:p>
            <a:pPr fontAlgn="t"/>
            <a:r>
              <a:rPr lang="en-US" sz="2000" dirty="0"/>
              <a:t>Latest letter April 28 from America’s Essential Hospitals to CMS </a:t>
            </a:r>
            <a:r>
              <a:rPr lang="en-US" sz="2000" dirty="0" smtClean="0"/>
              <a:t>requesting following action: </a:t>
            </a:r>
          </a:p>
          <a:p>
            <a:pPr marL="742950" lvl="1" indent="-285750" fontAlgn="t">
              <a:buFont typeface="Arial" panose="020B0604020202020204" pitchFamily="34" charset="0"/>
              <a:buChar char="•"/>
            </a:pPr>
            <a:r>
              <a:rPr lang="en-US" sz="2000" dirty="0" smtClean="0"/>
              <a:t>Revise and finalize the proposed </a:t>
            </a:r>
            <a:r>
              <a:rPr lang="en-US" sz="2000" b="1" dirty="0" smtClean="0"/>
              <a:t>equal access </a:t>
            </a:r>
            <a:r>
              <a:rPr lang="en-US" sz="2000" dirty="0" smtClean="0"/>
              <a:t>rule in a manner that will enforce the requirement that the states pay rates that provide Medicaid beneficiaries with access to care that is at least equal to that of the general population</a:t>
            </a:r>
          </a:p>
          <a:p>
            <a:pPr marL="742950" lvl="1" indent="-285750" fontAlgn="t">
              <a:buFont typeface="Arial" panose="020B0604020202020204" pitchFamily="34" charset="0"/>
              <a:buChar char="•"/>
            </a:pPr>
            <a:r>
              <a:rPr lang="en-US" sz="2000" dirty="0" smtClean="0"/>
              <a:t>Vigorously exercise its authority and responsibility as the sole arbiter of the </a:t>
            </a:r>
            <a:r>
              <a:rPr lang="en-US" sz="2000" b="1" dirty="0" smtClean="0"/>
              <a:t>quality and access </a:t>
            </a:r>
            <a:r>
              <a:rPr lang="en-US" sz="2000" dirty="0" smtClean="0"/>
              <a:t>as well as efficiency and economy to review and disapprove rates that are insufficient to meet the statutory standard</a:t>
            </a:r>
          </a:p>
          <a:p>
            <a:pPr marL="742950" lvl="1" indent="-285750" fontAlgn="t">
              <a:buFont typeface="Arial" panose="020B0604020202020204" pitchFamily="34" charset="0"/>
              <a:buChar char="•"/>
            </a:pPr>
            <a:r>
              <a:rPr lang="en-US" sz="2000" dirty="0" smtClean="0"/>
              <a:t>Allow stakeholders to have meaningful and direct input into CMS’ review of state rate proposals</a:t>
            </a:r>
          </a:p>
          <a:p>
            <a:pPr marL="742950" lvl="1" indent="-285750" fontAlgn="t">
              <a:buFont typeface="Arial" panose="020B0604020202020204" pitchFamily="34" charset="0"/>
              <a:buChar char="•"/>
            </a:pPr>
            <a:r>
              <a:rPr lang="en-US" sz="2000" dirty="0" smtClean="0"/>
              <a:t>Eliminate the </a:t>
            </a:r>
            <a:r>
              <a:rPr lang="en-US" sz="2000" b="1" dirty="0" smtClean="0"/>
              <a:t>regulatory prohibition on direct payments </a:t>
            </a:r>
            <a:r>
              <a:rPr lang="en-US" sz="2000" dirty="0" smtClean="0"/>
              <a:t>to providers for services provided through Medicaid managed care. </a:t>
            </a:r>
            <a:endParaRPr lang="en-US" sz="2000" dirty="0"/>
          </a:p>
        </p:txBody>
      </p:sp>
      <p:sp>
        <p:nvSpPr>
          <p:cNvPr id="7" name="Title 1"/>
          <p:cNvSpPr txBox="1">
            <a:spLocks/>
          </p:cNvSpPr>
          <p:nvPr/>
        </p:nvSpPr>
        <p:spPr>
          <a:xfrm>
            <a:off x="457200" y="1143000"/>
            <a:ext cx="8229600" cy="685800"/>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lang="en-US" sz="2800" b="1" kern="1200" dirty="0">
                <a:solidFill>
                  <a:srgbClr val="000000"/>
                </a:solidFill>
                <a:latin typeface="Calibri" pitchFamily="34" charset="0"/>
                <a:ea typeface="+mj-ea"/>
                <a:cs typeface="Calibri" pitchFamily="34" charset="0"/>
              </a:defRPr>
            </a:lvl1pPr>
          </a:lstStyle>
          <a:p>
            <a:pPr algn="ctr">
              <a:defRPr/>
            </a:pPr>
            <a:r>
              <a:rPr lang="en-US" sz="3200" i="1" kern="0" dirty="0" smtClean="0"/>
              <a:t>Armstrong v. Exceptional </a:t>
            </a:r>
            <a:r>
              <a:rPr lang="en-US" sz="3200" i="1" kern="0" dirty="0" smtClean="0"/>
              <a:t>Child, Inc. </a:t>
            </a:r>
            <a:endParaRPr lang="en-US" sz="3200" i="1" kern="0" dirty="0"/>
          </a:p>
        </p:txBody>
      </p:sp>
    </p:spTree>
    <p:custDataLst>
      <p:tags r:id="rId1"/>
    </p:custDataLst>
    <p:extLst>
      <p:ext uri="{BB962C8B-B14F-4D97-AF65-F5344CB8AC3E}">
        <p14:creationId xmlns:p14="http://schemas.microsoft.com/office/powerpoint/2010/main" val="3950227387"/>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a:xfrm>
            <a:off x="6553200" y="6324600"/>
            <a:ext cx="2133600" cy="365125"/>
          </a:xfrm>
        </p:spPr>
        <p:txBody>
          <a:bodyPr/>
          <a:lstStyle/>
          <a:p>
            <a:fld id="{F45CD627-AFD1-43C3-8D77-47B47C4FD8CA}" type="slidenum">
              <a:rPr lang="en-US" smtClean="0"/>
              <a:pPr/>
              <a:t>56</a:t>
            </a:fld>
            <a:endParaRPr lang="en-US" dirty="0"/>
          </a:p>
        </p:txBody>
      </p:sp>
      <p:sp>
        <p:nvSpPr>
          <p:cNvPr id="9" name="TextBox 8"/>
          <p:cNvSpPr txBox="1"/>
          <p:nvPr/>
        </p:nvSpPr>
        <p:spPr>
          <a:xfrm>
            <a:off x="457200" y="1856125"/>
            <a:ext cx="8534400" cy="3477875"/>
          </a:xfrm>
          <a:prstGeom prst="rect">
            <a:avLst/>
          </a:prstGeom>
          <a:solidFill>
            <a:schemeClr val="bg1">
              <a:alpha val="50000"/>
            </a:schemeClr>
          </a:solidFill>
        </p:spPr>
        <p:txBody>
          <a:bodyPr wrap="square" rtlCol="0">
            <a:spAutoFit/>
          </a:bodyPr>
          <a:lstStyle/>
          <a:p>
            <a:pPr fontAlgn="t"/>
            <a:r>
              <a:rPr lang="en-US" sz="2000" dirty="0"/>
              <a:t>Latest letter April 28 from America’s Essential Hospitals to CMS </a:t>
            </a:r>
            <a:r>
              <a:rPr lang="en-US" sz="2000" dirty="0" smtClean="0"/>
              <a:t> requesting following action: </a:t>
            </a:r>
          </a:p>
          <a:p>
            <a:pPr marL="742950" lvl="1" indent="-285750" fontAlgn="t">
              <a:buFont typeface="Arial" panose="020B0604020202020204" pitchFamily="34" charset="0"/>
              <a:buChar char="•"/>
            </a:pPr>
            <a:r>
              <a:rPr lang="en-US" sz="2000" dirty="0" smtClean="0"/>
              <a:t>Permit states to offer direct support for </a:t>
            </a:r>
            <a:r>
              <a:rPr lang="en-US" sz="2000" b="1" dirty="0" smtClean="0"/>
              <a:t>uncompensated care </a:t>
            </a:r>
            <a:r>
              <a:rPr lang="en-US" sz="2000" dirty="0" smtClean="0"/>
              <a:t>incurred by essential provides through Section 1115 waivers</a:t>
            </a:r>
          </a:p>
          <a:p>
            <a:pPr marL="742950" lvl="1" indent="-285750" fontAlgn="t">
              <a:buFont typeface="Arial" panose="020B0604020202020204" pitchFamily="34" charset="0"/>
              <a:buChar char="•"/>
            </a:pPr>
            <a:r>
              <a:rPr lang="en-US" sz="2000" dirty="0" smtClean="0"/>
              <a:t>Recognize the legitimacy and historical basis for the use of </a:t>
            </a:r>
            <a:r>
              <a:rPr lang="en-US" sz="2000" b="1" dirty="0" smtClean="0"/>
              <a:t>local funding sources</a:t>
            </a:r>
            <a:r>
              <a:rPr lang="en-US" sz="2000" dirty="0" smtClean="0"/>
              <a:t> in the Medicaid Program and do not disfavor payments based on the source of nonfederal share. </a:t>
            </a:r>
          </a:p>
          <a:p>
            <a:pPr marL="742950" lvl="1" indent="-285750" fontAlgn="t">
              <a:buFont typeface="Arial" panose="020B0604020202020204" pitchFamily="34" charset="0"/>
              <a:buChar char="•"/>
            </a:pPr>
            <a:r>
              <a:rPr lang="en-US" sz="2000" dirty="0" smtClean="0"/>
              <a:t>Continue to support the development of </a:t>
            </a:r>
            <a:r>
              <a:rPr lang="en-US" sz="2000" b="1" dirty="0" smtClean="0"/>
              <a:t>Delivery System Reform Incentive Payments (DSRIPs) </a:t>
            </a:r>
            <a:r>
              <a:rPr lang="en-US" sz="2000" dirty="0" smtClean="0"/>
              <a:t>through Section 1115</a:t>
            </a:r>
          </a:p>
          <a:p>
            <a:pPr marL="742950" lvl="1" indent="-285750" fontAlgn="t">
              <a:buFont typeface="Arial" panose="020B0604020202020204" pitchFamily="34" charset="0"/>
              <a:buChar char="•"/>
            </a:pPr>
            <a:r>
              <a:rPr lang="en-US" sz="2000" dirty="0" smtClean="0"/>
              <a:t>Reject attempts to use </a:t>
            </a:r>
            <a:r>
              <a:rPr lang="en-US" sz="2000" b="1" dirty="0" smtClean="0"/>
              <a:t>DSRIPs</a:t>
            </a:r>
            <a:r>
              <a:rPr lang="en-US" sz="2000" dirty="0" smtClean="0"/>
              <a:t> as a replacement for supplemental payments for services (including uncompensated payments) </a:t>
            </a:r>
            <a:endParaRPr lang="en-US" sz="2000" dirty="0"/>
          </a:p>
        </p:txBody>
      </p:sp>
      <p:sp>
        <p:nvSpPr>
          <p:cNvPr id="7" name="Title 1"/>
          <p:cNvSpPr txBox="1">
            <a:spLocks/>
          </p:cNvSpPr>
          <p:nvPr/>
        </p:nvSpPr>
        <p:spPr>
          <a:xfrm>
            <a:off x="457200" y="1143000"/>
            <a:ext cx="8229600" cy="685800"/>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lang="en-US" sz="2800" b="1" kern="1200" dirty="0">
                <a:solidFill>
                  <a:srgbClr val="000000"/>
                </a:solidFill>
                <a:latin typeface="Calibri" pitchFamily="34" charset="0"/>
                <a:ea typeface="+mj-ea"/>
                <a:cs typeface="Calibri" pitchFamily="34" charset="0"/>
              </a:defRPr>
            </a:lvl1pPr>
          </a:lstStyle>
          <a:p>
            <a:pPr algn="ctr">
              <a:defRPr/>
            </a:pPr>
            <a:r>
              <a:rPr lang="en-US" sz="3200" i="1" kern="0" dirty="0" smtClean="0"/>
              <a:t>Armstrong v. Exceptional </a:t>
            </a:r>
            <a:r>
              <a:rPr lang="en-US" sz="3200" i="1" kern="0" dirty="0" smtClean="0"/>
              <a:t>Child, Inc.</a:t>
            </a:r>
            <a:endParaRPr lang="en-US" sz="3200" i="1" kern="0" dirty="0"/>
          </a:p>
        </p:txBody>
      </p:sp>
    </p:spTree>
    <p:custDataLst>
      <p:tags r:id="rId1"/>
    </p:custDataLst>
    <p:extLst>
      <p:ext uri="{BB962C8B-B14F-4D97-AF65-F5344CB8AC3E}">
        <p14:creationId xmlns:p14="http://schemas.microsoft.com/office/powerpoint/2010/main" val="3580405419"/>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343400" y="1752600"/>
            <a:ext cx="4343400" cy="3962400"/>
          </a:xfrm>
          <a:prstGeom prst="rect">
            <a:avLst/>
          </a:prstGeom>
        </p:spPr>
        <p:txBody>
          <a:bodyPr/>
          <a:lstStyle/>
          <a:p>
            <a:pPr marL="285750" indent="-285750">
              <a:spcBef>
                <a:spcPts val="600"/>
              </a:spcBef>
              <a:spcAft>
                <a:spcPts val="600"/>
              </a:spcAft>
              <a:buFont typeface="Arial" panose="020B0604020202020204" pitchFamily="34" charset="0"/>
              <a:buChar char="•"/>
              <a:defRPr/>
            </a:pPr>
            <a:r>
              <a:rPr lang="en-US" sz="2000" dirty="0" smtClean="0"/>
              <a:t>Final rule issued September 17, 2013</a:t>
            </a:r>
          </a:p>
          <a:p>
            <a:pPr marL="285750" indent="-285750">
              <a:spcBef>
                <a:spcPts val="600"/>
              </a:spcBef>
              <a:spcAft>
                <a:spcPts val="600"/>
              </a:spcAft>
              <a:buFont typeface="Arial" panose="020B0604020202020204" pitchFamily="34" charset="0"/>
              <a:buChar char="•"/>
              <a:defRPr/>
            </a:pPr>
            <a:r>
              <a:rPr lang="en-US" sz="2000" dirty="0" smtClean="0"/>
              <a:t>Effective date January 1, </a:t>
            </a:r>
            <a:r>
              <a:rPr lang="en-US" sz="2000" dirty="0" smtClean="0"/>
              <a:t>2015 (Federal enforcement delayed)</a:t>
            </a:r>
            <a:endParaRPr lang="en-US" sz="2000" dirty="0" smtClean="0"/>
          </a:p>
          <a:p>
            <a:pPr marL="285750" indent="-285750">
              <a:spcBef>
                <a:spcPts val="600"/>
              </a:spcBef>
              <a:spcAft>
                <a:spcPts val="600"/>
              </a:spcAft>
              <a:buFont typeface="Arial" panose="020B0604020202020204" pitchFamily="34" charset="0"/>
              <a:buChar char="•"/>
              <a:defRPr/>
            </a:pPr>
            <a:r>
              <a:rPr lang="en-US" sz="2000" dirty="0" smtClean="0"/>
              <a:t>Narrows use of companionship exemption under the Fair Labor Standards Act</a:t>
            </a:r>
          </a:p>
          <a:p>
            <a:pPr marL="285750" indent="-285750">
              <a:spcBef>
                <a:spcPts val="600"/>
              </a:spcBef>
              <a:spcAft>
                <a:spcPts val="600"/>
              </a:spcAft>
              <a:buFont typeface="Arial" panose="020B0604020202020204" pitchFamily="34" charset="0"/>
              <a:buChar char="•"/>
              <a:defRPr/>
            </a:pPr>
            <a:r>
              <a:rPr lang="en-US" sz="2000" dirty="0" smtClean="0"/>
              <a:t>Imposes new recordkeeping requirements on employers</a:t>
            </a:r>
          </a:p>
          <a:p>
            <a:pPr marL="285750" indent="-285750">
              <a:spcBef>
                <a:spcPts val="600"/>
              </a:spcBef>
              <a:spcAft>
                <a:spcPts val="600"/>
              </a:spcAft>
              <a:buFont typeface="Arial" panose="020B0604020202020204" pitchFamily="34" charset="0"/>
              <a:buChar char="•"/>
              <a:defRPr/>
            </a:pPr>
            <a:r>
              <a:rPr lang="en-US" sz="2000" dirty="0" smtClean="0"/>
              <a:t>Clarifies circumstances that create employment relationships</a:t>
            </a:r>
          </a:p>
          <a:p>
            <a:pPr marL="285750" indent="-285750">
              <a:buFont typeface="Arial" panose="020B0604020202020204" pitchFamily="34" charset="0"/>
              <a:buChar char="•"/>
              <a:defRPr/>
            </a:pPr>
            <a:endParaRPr lang="en-US" sz="2200" dirty="0" smtClean="0"/>
          </a:p>
          <a:p>
            <a:pPr marL="285750" indent="-285750">
              <a:buFont typeface="Arial" panose="020B0604020202020204" pitchFamily="34" charset="0"/>
              <a:buChar char="•"/>
              <a:defRPr/>
            </a:pPr>
            <a:endParaRPr lang="en-US" sz="2200" dirty="0" smtClean="0"/>
          </a:p>
          <a:p>
            <a:pPr marL="285750" indent="-285750">
              <a:buFont typeface="Arial" panose="020B0604020202020204" pitchFamily="34" charset="0"/>
              <a:buChar char="•"/>
              <a:defRPr/>
            </a:pPr>
            <a:endParaRPr lang="en-US" sz="2200" dirty="0" smtClean="0"/>
          </a:p>
        </p:txBody>
      </p:sp>
      <p:sp>
        <p:nvSpPr>
          <p:cNvPr id="5" name="Title 1"/>
          <p:cNvSpPr txBox="1">
            <a:spLocks/>
          </p:cNvSpPr>
          <p:nvPr/>
        </p:nvSpPr>
        <p:spPr>
          <a:xfrm>
            <a:off x="457200"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Department of Labor: Home Care Rule</a:t>
            </a:r>
            <a:endParaRPr lang="en-US" sz="3200" b="1" kern="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719" t="37009" r="50937" b="27221"/>
          <a:stretch/>
        </p:blipFill>
        <p:spPr bwMode="auto">
          <a:xfrm>
            <a:off x="389415" y="1636755"/>
            <a:ext cx="3650687" cy="407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5068669"/>
            <a:ext cx="3733800" cy="646331"/>
          </a:xfrm>
          <a:prstGeom prst="rect">
            <a:avLst/>
          </a:prstGeom>
          <a:solidFill>
            <a:schemeClr val="accent1">
              <a:lumMod val="20000"/>
              <a:lumOff val="80000"/>
            </a:schemeClr>
          </a:solidFill>
        </p:spPr>
        <p:txBody>
          <a:bodyPr wrap="square" rtlCol="0">
            <a:spAutoFit/>
          </a:bodyPr>
          <a:lstStyle/>
          <a:p>
            <a:r>
              <a:rPr lang="en-US" b="1" kern="0" dirty="0">
                <a:latin typeface="Calibri" pitchFamily="34" charset="0"/>
              </a:rPr>
              <a:t>DOL Home Care Rule: </a:t>
            </a:r>
            <a:r>
              <a:rPr lang="en-US" kern="0" dirty="0">
                <a:latin typeface="Calibri" pitchFamily="34" charset="0"/>
                <a:hlinkClick r:id="rId5"/>
              </a:rPr>
              <a:t>http://www.dol.gov/whd/homecare</a:t>
            </a:r>
            <a:r>
              <a:rPr lang="en-US" kern="0" dirty="0" smtClean="0">
                <a:latin typeface="Calibri" pitchFamily="34" charset="0"/>
                <a:hlinkClick r:id="rId5"/>
              </a:rPr>
              <a:t>/</a:t>
            </a:r>
            <a:endParaRPr lang="en-US" kern="0" dirty="0">
              <a:latin typeface="Calibri" pitchFamily="34" charset="0"/>
            </a:endParaRPr>
          </a:p>
        </p:txBody>
      </p:sp>
    </p:spTree>
    <p:extLst>
      <p:ext uri="{BB962C8B-B14F-4D97-AF65-F5344CB8AC3E}">
        <p14:creationId xmlns:p14="http://schemas.microsoft.com/office/powerpoint/2010/main" val="113654343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724400" y="2238948"/>
            <a:ext cx="4191000" cy="3476051"/>
          </a:xfrm>
          <a:prstGeom prst="rect">
            <a:avLst/>
          </a:prstGeom>
        </p:spPr>
        <p:txBody>
          <a:bodyPr/>
          <a:lstStyle/>
          <a:p>
            <a:pPr marL="285750" indent="-285750">
              <a:spcBef>
                <a:spcPts val="600"/>
              </a:spcBef>
              <a:spcAft>
                <a:spcPts val="600"/>
              </a:spcAft>
              <a:buFont typeface="Arial" panose="020B0604020202020204" pitchFamily="34" charset="0"/>
              <a:buChar char="•"/>
              <a:defRPr/>
            </a:pPr>
            <a:r>
              <a:rPr lang="en-US" sz="2100" dirty="0" smtClean="0"/>
              <a:t>U.S. District Court for D.C. struck down third-party prohibition for companionship in a ruling on December 22, 2014</a:t>
            </a:r>
          </a:p>
          <a:p>
            <a:pPr marL="285750" indent="-285750">
              <a:spcBef>
                <a:spcPts val="600"/>
              </a:spcBef>
              <a:spcAft>
                <a:spcPts val="600"/>
              </a:spcAft>
              <a:buFont typeface="Arial" panose="020B0604020202020204" pitchFamily="34" charset="0"/>
              <a:buChar char="•"/>
              <a:defRPr/>
            </a:pPr>
            <a:r>
              <a:rPr lang="en-US" sz="2100" dirty="0" smtClean="0"/>
              <a:t>The court vacated the narrowed definition of  “companionship services” in a second ruling on January 14, 2015</a:t>
            </a:r>
          </a:p>
          <a:p>
            <a:pPr marL="285750" indent="-285750">
              <a:spcBef>
                <a:spcPts val="600"/>
              </a:spcBef>
              <a:spcAft>
                <a:spcPts val="600"/>
              </a:spcAft>
              <a:buFont typeface="Arial" panose="020B0604020202020204" pitchFamily="34" charset="0"/>
              <a:buChar char="•"/>
              <a:defRPr/>
            </a:pPr>
            <a:r>
              <a:rPr lang="en-US" sz="2100" dirty="0" smtClean="0"/>
              <a:t>DOL </a:t>
            </a:r>
            <a:r>
              <a:rPr lang="en-US" sz="2100" dirty="0" smtClean="0"/>
              <a:t>has appealed the case and we now await the final decision…</a:t>
            </a:r>
            <a:endParaRPr lang="en-US" sz="2100" dirty="0" smtClean="0"/>
          </a:p>
        </p:txBody>
      </p:sp>
      <p:sp>
        <p:nvSpPr>
          <p:cNvPr id="5" name="Title 1"/>
          <p:cNvSpPr txBox="1">
            <a:spLocks/>
          </p:cNvSpPr>
          <p:nvPr/>
        </p:nvSpPr>
        <p:spPr>
          <a:xfrm>
            <a:off x="457200"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Department of Labor: Home Care Rule</a:t>
            </a:r>
          </a:p>
          <a:p>
            <a:pPr>
              <a:defRPr/>
            </a:pPr>
            <a:endParaRPr lang="en-US" sz="3200" b="1" kern="0" dirty="0"/>
          </a:p>
        </p:txBody>
      </p:sp>
      <p:sp>
        <p:nvSpPr>
          <p:cNvPr id="6" name="Title 1"/>
          <p:cNvSpPr txBox="1">
            <a:spLocks/>
          </p:cNvSpPr>
          <p:nvPr/>
        </p:nvSpPr>
        <p:spPr>
          <a:xfrm>
            <a:off x="457200" y="1676400"/>
            <a:ext cx="80010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i="1" kern="0" dirty="0" smtClean="0">
                <a:hlinkClick r:id="rId4"/>
              </a:rPr>
              <a:t>Home Care Association of America v. Weil</a:t>
            </a:r>
            <a:endParaRPr lang="en-US" sz="2800" i="1" kern="0" dirty="0" smtClean="0"/>
          </a:p>
          <a:p>
            <a:pPr>
              <a:defRPr/>
            </a:pPr>
            <a:endParaRPr lang="en-US" sz="3200" b="1" i="1" kern="0" dirty="0"/>
          </a:p>
        </p:txBody>
      </p:sp>
      <p:pic>
        <p:nvPicPr>
          <p:cNvPr id="12290" name="Picture 2" descr="Embedded image permalink"/>
          <p:cNvPicPr>
            <a:picLocks noChangeAspect="1" noChangeArrowheads="1"/>
          </p:cNvPicPr>
          <p:nvPr/>
        </p:nvPicPr>
        <p:blipFill rotWithShape="1">
          <a:blip r:embed="rId5">
            <a:extLst>
              <a:ext uri="{28A0092B-C50C-407E-A947-70E740481C1C}">
                <a14:useLocalDpi xmlns:a14="http://schemas.microsoft.com/office/drawing/2010/main" val="0"/>
              </a:ext>
            </a:extLst>
          </a:blip>
          <a:srcRect t="20995"/>
          <a:stretch/>
        </p:blipFill>
        <p:spPr bwMode="auto">
          <a:xfrm>
            <a:off x="1120042" y="2238948"/>
            <a:ext cx="3308350" cy="348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27622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4724400" y="2238948"/>
            <a:ext cx="4191000" cy="3476051"/>
          </a:xfrm>
          <a:prstGeom prst="rect">
            <a:avLst/>
          </a:prstGeom>
        </p:spPr>
        <p:txBody>
          <a:bodyPr/>
          <a:lstStyle/>
          <a:p>
            <a:pPr marL="285750" indent="-285750">
              <a:spcBef>
                <a:spcPts val="600"/>
              </a:spcBef>
              <a:spcAft>
                <a:spcPts val="600"/>
              </a:spcAft>
              <a:buFont typeface="Arial" panose="020B0604020202020204" pitchFamily="34" charset="0"/>
              <a:buChar char="•"/>
              <a:defRPr/>
            </a:pPr>
            <a:endParaRPr lang="en-US" sz="2100" dirty="0" smtClean="0"/>
          </a:p>
        </p:txBody>
      </p:sp>
      <p:sp>
        <p:nvSpPr>
          <p:cNvPr id="5" name="Title 1"/>
          <p:cNvSpPr txBox="1">
            <a:spLocks/>
          </p:cNvSpPr>
          <p:nvPr/>
        </p:nvSpPr>
        <p:spPr>
          <a:xfrm>
            <a:off x="433754" y="1066800"/>
            <a:ext cx="82296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kern="0" dirty="0" smtClean="0"/>
              <a:t>Olmstead </a:t>
            </a:r>
            <a:endParaRPr lang="en-US" sz="3200" b="1" kern="0" dirty="0" smtClean="0"/>
          </a:p>
          <a:p>
            <a:pPr>
              <a:defRPr/>
            </a:pPr>
            <a:endParaRPr lang="en-US" sz="3200" b="1" kern="0" dirty="0"/>
          </a:p>
        </p:txBody>
      </p:sp>
      <p:sp>
        <p:nvSpPr>
          <p:cNvPr id="6" name="Title 1"/>
          <p:cNvSpPr txBox="1">
            <a:spLocks/>
          </p:cNvSpPr>
          <p:nvPr/>
        </p:nvSpPr>
        <p:spPr>
          <a:xfrm>
            <a:off x="465015" y="1676400"/>
            <a:ext cx="8001000" cy="685800"/>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i="1" kern="0" dirty="0" smtClean="0"/>
              <a:t>June 22, 1999</a:t>
            </a:r>
          </a:p>
          <a:p>
            <a:pPr>
              <a:defRPr/>
            </a:pPr>
            <a:endParaRPr lang="en-US" sz="3200" b="1" i="1" kern="0" dirty="0"/>
          </a:p>
          <a:p>
            <a:pPr>
              <a:defRPr/>
            </a:pPr>
            <a:endParaRPr lang="en-US" sz="3200" b="1" i="1" kern="0" dirty="0"/>
          </a:p>
        </p:txBody>
      </p:sp>
      <p:sp>
        <p:nvSpPr>
          <p:cNvPr id="3" name="TextBox 2"/>
          <p:cNvSpPr txBox="1"/>
          <p:nvPr/>
        </p:nvSpPr>
        <p:spPr>
          <a:xfrm>
            <a:off x="1371600" y="2362200"/>
            <a:ext cx="5448300" cy="2862322"/>
          </a:xfrm>
          <a:prstGeom prst="rect">
            <a:avLst/>
          </a:prstGeom>
          <a:noFill/>
        </p:spPr>
        <p:txBody>
          <a:bodyPr wrap="square" rtlCol="0">
            <a:spAutoFit/>
          </a:bodyPr>
          <a:lstStyle/>
          <a:p>
            <a:r>
              <a:rPr lang="en-US" dirty="0"/>
              <a:t>U</a:t>
            </a:r>
            <a:r>
              <a:rPr lang="en-US" dirty="0" smtClean="0"/>
              <a:t>nder </a:t>
            </a:r>
            <a:r>
              <a:rPr lang="en-US" dirty="0"/>
              <a:t>the Americans with Disabilities Act of 1990, states must provide community-based treatment to persons with intellectual and developmental disabilities when </a:t>
            </a:r>
            <a:endParaRPr lang="en-US" dirty="0" smtClean="0"/>
          </a:p>
          <a:p>
            <a:pPr marL="342900" indent="-342900">
              <a:buAutoNum type="arabicParenBoth"/>
            </a:pPr>
            <a:r>
              <a:rPr lang="en-US" dirty="0" smtClean="0"/>
              <a:t>such </a:t>
            </a:r>
            <a:r>
              <a:rPr lang="en-US" dirty="0"/>
              <a:t>services are deemed appropriate; </a:t>
            </a:r>
            <a:endParaRPr lang="en-US" dirty="0" smtClean="0"/>
          </a:p>
          <a:p>
            <a:r>
              <a:rPr lang="en-US" dirty="0" smtClean="0"/>
              <a:t>(</a:t>
            </a:r>
            <a:r>
              <a:rPr lang="en-US" dirty="0"/>
              <a:t>2) the affected persons do not oppose community-based treatment; and </a:t>
            </a:r>
            <a:endParaRPr lang="en-US" dirty="0" smtClean="0"/>
          </a:p>
          <a:p>
            <a:r>
              <a:rPr lang="en-US" dirty="0" smtClean="0"/>
              <a:t>(</a:t>
            </a:r>
            <a:r>
              <a:rPr lang="en-US" dirty="0"/>
              <a:t>3) community-based treatment can be reasonably accommodated, taking into account the resources available to the state and the needs of others with intellectual and developmental disabilities;</a:t>
            </a:r>
            <a:endParaRPr lang="en-US" dirty="0"/>
          </a:p>
        </p:txBody>
      </p:sp>
    </p:spTree>
    <p:extLst>
      <p:ext uri="{BB962C8B-B14F-4D97-AF65-F5344CB8AC3E}">
        <p14:creationId xmlns:p14="http://schemas.microsoft.com/office/powerpoint/2010/main" val="19809125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304800"/>
            <a:ext cx="9144000" cy="6858000"/>
          </a:xfrm>
          <a:prstGeom prst="rect">
            <a:avLst/>
          </a:prstGeom>
          <a:noFill/>
          <a:ln w="9525">
            <a:noFill/>
            <a:miter lim="800000"/>
            <a:headEnd/>
            <a:tailEnd/>
          </a:ln>
        </p:spPr>
      </p:pic>
      <p:sp>
        <p:nvSpPr>
          <p:cNvPr id="2" name="Title 1"/>
          <p:cNvSpPr>
            <a:spLocks noGrp="1"/>
          </p:cNvSpPr>
          <p:nvPr>
            <p:ph type="title"/>
          </p:nvPr>
        </p:nvSpPr>
        <p:spPr>
          <a:xfrm>
            <a:off x="457200" y="838200"/>
            <a:ext cx="8229600" cy="685800"/>
          </a:xfrm>
          <a:noFill/>
        </p:spPr>
        <p:txBody>
          <a:bodyPr>
            <a:normAutofit/>
          </a:bodyPr>
          <a:lstStyle/>
          <a:p>
            <a:pPr algn="ctr">
              <a:defRPr/>
            </a:pPr>
            <a:r>
              <a:rPr lang="en-US" sz="3200" kern="0" dirty="0" smtClean="0"/>
              <a:t>2015 </a:t>
            </a:r>
            <a:r>
              <a:rPr lang="en-US" sz="3200" kern="0" dirty="0" smtClean="0"/>
              <a:t>ANCOR Government </a:t>
            </a:r>
            <a:r>
              <a:rPr lang="en-US" sz="3200" kern="0" dirty="0"/>
              <a:t>Relations </a:t>
            </a:r>
            <a:r>
              <a:rPr lang="en-US" sz="3200" kern="0" dirty="0" smtClean="0"/>
              <a:t>Priorities</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6</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6" name="TextBox 5"/>
          <p:cNvSpPr txBox="1"/>
          <p:nvPr/>
        </p:nvSpPr>
        <p:spPr>
          <a:xfrm>
            <a:off x="381000" y="1447800"/>
            <a:ext cx="8534400" cy="4093428"/>
          </a:xfrm>
          <a:prstGeom prst="rect">
            <a:avLst/>
          </a:prstGeom>
          <a:noFill/>
        </p:spPr>
        <p:txBody>
          <a:bodyPr wrap="square" rtlCol="0">
            <a:spAutoFit/>
          </a:bodyPr>
          <a:lstStyle/>
          <a:p>
            <a:r>
              <a:rPr lang="en-US" sz="2000" b="1" dirty="0" smtClean="0"/>
              <a:t>REFORM </a:t>
            </a:r>
            <a:r>
              <a:rPr lang="en-US" sz="2000" b="1" dirty="0"/>
              <a:t>SERVICE SYSTEM: </a:t>
            </a:r>
            <a:r>
              <a:rPr lang="en-US" sz="2000" dirty="0"/>
              <a:t>Advance rational, sustainable service system reform </a:t>
            </a:r>
            <a:endParaRPr lang="en-US" sz="2000" dirty="0" smtClean="0"/>
          </a:p>
          <a:p>
            <a:endParaRPr lang="en-US" sz="2000" b="1" dirty="0" smtClean="0"/>
          </a:p>
          <a:p>
            <a:r>
              <a:rPr lang="en-US" sz="2000" b="1" dirty="0" smtClean="0"/>
              <a:t>EXPAND </a:t>
            </a:r>
            <a:r>
              <a:rPr lang="en-US" sz="2000" b="1" dirty="0"/>
              <a:t>COMMUNITY SERVICES: </a:t>
            </a:r>
            <a:r>
              <a:rPr lang="en-US" sz="2000" dirty="0"/>
              <a:t>Expand options for HCBS Medicaid funding opportunities </a:t>
            </a:r>
            <a:endParaRPr lang="en-US" sz="2000" dirty="0" smtClean="0"/>
          </a:p>
          <a:p>
            <a:endParaRPr lang="en-US" sz="2000" b="1" dirty="0" smtClean="0"/>
          </a:p>
          <a:p>
            <a:r>
              <a:rPr lang="en-US" sz="2000" b="1" dirty="0" smtClean="0"/>
              <a:t>ADVANCE </a:t>
            </a:r>
            <a:r>
              <a:rPr lang="en-US" sz="2000" b="1" dirty="0"/>
              <a:t>TECHNOLOGY SOLUTIONS: </a:t>
            </a:r>
            <a:r>
              <a:rPr lang="en-US" sz="2000" dirty="0"/>
              <a:t>Advance innovative </a:t>
            </a:r>
            <a:r>
              <a:rPr lang="en-US" sz="2000" dirty="0" smtClean="0"/>
              <a:t>technologies</a:t>
            </a:r>
          </a:p>
          <a:p>
            <a:endParaRPr lang="en-US" sz="2000" dirty="0"/>
          </a:p>
          <a:p>
            <a:r>
              <a:rPr lang="en-US" sz="2000" b="1" dirty="0" smtClean="0"/>
              <a:t>PROTECT </a:t>
            </a:r>
            <a:r>
              <a:rPr lang="en-US" sz="2000" b="1" dirty="0"/>
              <a:t>AND PROMOTE QUALITY OF SERVICE: </a:t>
            </a:r>
            <a:r>
              <a:rPr lang="en-US" sz="2000" dirty="0"/>
              <a:t>Protect and promote quality </a:t>
            </a:r>
            <a:r>
              <a:rPr lang="en-US" sz="2000" dirty="0" smtClean="0"/>
              <a:t>services</a:t>
            </a:r>
          </a:p>
          <a:p>
            <a:endParaRPr lang="en-US" sz="2000" b="1" dirty="0"/>
          </a:p>
          <a:p>
            <a:r>
              <a:rPr lang="en-US" sz="2000" b="1" dirty="0" smtClean="0"/>
              <a:t>INCREASE </a:t>
            </a:r>
            <a:r>
              <a:rPr lang="en-US" sz="2000" b="1" dirty="0"/>
              <a:t>HOUSING OPTIONS: </a:t>
            </a:r>
            <a:r>
              <a:rPr lang="en-US" sz="2000" dirty="0"/>
              <a:t>Protect and increase policies to ensure an array of safe, affordable, stable, and accessible housing options for people with </a:t>
            </a:r>
            <a:r>
              <a:rPr lang="en-US" sz="2000" dirty="0" smtClean="0"/>
              <a:t>disabilities</a:t>
            </a:r>
            <a:endParaRPr lang="en-US" sz="2000" dirty="0"/>
          </a:p>
        </p:txBody>
      </p:sp>
    </p:spTree>
    <p:custDataLst>
      <p:tags r:id="rId1"/>
    </p:custDataLst>
    <p:extLst>
      <p:ext uri="{BB962C8B-B14F-4D97-AF65-F5344CB8AC3E}">
        <p14:creationId xmlns:p14="http://schemas.microsoft.com/office/powerpoint/2010/main" val="2631076400"/>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76200" y="1219200"/>
            <a:ext cx="5061857" cy="4419600"/>
          </a:xfrm>
          <a:prstGeom prst="rect">
            <a:avLst/>
          </a:prstGeom>
        </p:spPr>
        <p:txBody>
          <a:bodyPr/>
          <a:lstStyle/>
          <a:p>
            <a:pPr algn="ctr">
              <a:spcBef>
                <a:spcPct val="20000"/>
              </a:spcBef>
              <a:defRPr/>
            </a:pPr>
            <a:r>
              <a:rPr lang="en-US" sz="3200" b="1" kern="0" dirty="0" smtClean="0">
                <a:latin typeface="Calibri" pitchFamily="34" charset="0"/>
              </a:rPr>
              <a:t>AMPLIFY Resources</a:t>
            </a:r>
            <a:endParaRPr lang="en-US" sz="3200" b="1" kern="0" dirty="0" smtClean="0">
              <a:latin typeface="Calibri" pitchFamily="34" charset="0"/>
            </a:endParaRPr>
          </a:p>
          <a:p>
            <a:pPr>
              <a:spcBef>
                <a:spcPct val="20000"/>
              </a:spcBef>
              <a:defRPr/>
            </a:pPr>
            <a:endParaRPr lang="en-US" sz="2000" b="1" kern="0" dirty="0">
              <a:latin typeface="Calibri" pitchFamily="34" charset="0"/>
            </a:endParaRPr>
          </a:p>
          <a:p>
            <a:pPr>
              <a:spcBef>
                <a:spcPct val="20000"/>
              </a:spcBef>
              <a:defRPr/>
            </a:pPr>
            <a:r>
              <a:rPr lang="en-US" sz="2400" kern="0" dirty="0" smtClean="0">
                <a:latin typeface="Calibri" pitchFamily="34" charset="0"/>
              </a:rPr>
              <a:t>Make sure to bookmark </a:t>
            </a:r>
            <a:r>
              <a:rPr lang="en-US" sz="2400" kern="0" dirty="0" smtClean="0">
                <a:latin typeface="Calibri" pitchFamily="34" charset="0"/>
                <a:hlinkClick r:id="rId5"/>
              </a:rPr>
              <a:t>amplifier.ancor.org</a:t>
            </a:r>
            <a:r>
              <a:rPr lang="en-US" sz="2400" kern="0" dirty="0" smtClean="0">
                <a:latin typeface="Calibri" pitchFamily="34" charset="0"/>
              </a:rPr>
              <a:t> </a:t>
            </a:r>
            <a:r>
              <a:rPr lang="en-US" sz="2400" kern="0" dirty="0" smtClean="0">
                <a:latin typeface="Calibri" pitchFamily="34" charset="0"/>
              </a:rPr>
              <a:t>for quick access to all of this year’s information sheets, talking points</a:t>
            </a:r>
            <a:r>
              <a:rPr lang="en-US" sz="2400" kern="0" dirty="0" smtClean="0">
                <a:latin typeface="Calibri" pitchFamily="34" charset="0"/>
              </a:rPr>
              <a:t>, Hill training videos </a:t>
            </a:r>
            <a:r>
              <a:rPr lang="en-US" sz="2400" kern="0" dirty="0" smtClean="0">
                <a:latin typeface="Calibri" pitchFamily="34" charset="0"/>
              </a:rPr>
              <a:t>and leave behinds. </a:t>
            </a:r>
            <a:endParaRPr lang="en-US" sz="2400" kern="0" dirty="0" smtClean="0">
              <a:latin typeface="Calibri" pitchFamily="34" charset="0"/>
            </a:endParaRPr>
          </a:p>
          <a:p>
            <a:pPr algn="ctr">
              <a:spcBef>
                <a:spcPct val="20000"/>
              </a:spcBef>
              <a:defRPr/>
            </a:pPr>
            <a:r>
              <a:rPr lang="en-US" sz="2400" kern="0" dirty="0" smtClean="0">
                <a:solidFill>
                  <a:srgbClr val="FF0000"/>
                </a:solidFill>
                <a:latin typeface="Calibri" pitchFamily="34" charset="0"/>
              </a:rPr>
              <a:t>LOOK FOR ACTION ALERT IN JULY FOR PROTECTING MEDICAID DOLLARS IN CONGRESSIONAL BUDGET PROCESS</a:t>
            </a:r>
            <a:endParaRPr lang="en-US" sz="2400" kern="0" dirty="0" smtClean="0">
              <a:solidFill>
                <a:srgbClr val="FF0000"/>
              </a:solidFill>
              <a:latin typeface="Calibri" pitchFamily="34" charset="0"/>
            </a:endParaRPr>
          </a:p>
          <a:p>
            <a:pPr>
              <a:spcBef>
                <a:spcPct val="20000"/>
              </a:spcBef>
              <a:defRPr/>
            </a:pPr>
            <a:endParaRPr lang="en-US" sz="2400" kern="0" dirty="0">
              <a:latin typeface="Calibri" pitchFamily="34" charset="0"/>
            </a:endParaRPr>
          </a:p>
        </p:txBody>
      </p:sp>
      <p:sp>
        <p:nvSpPr>
          <p:cNvPr id="7" name="AutoShape 2" descr="filesystem:chrome-extension://fdpohaocaechififmbbbbbknoalclacl/temporary/screencapture-amplifier-ancor-org-HillDay2015-1429114367558.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5340" t="-310" r="27573" b="34785"/>
          <a:stretch/>
        </p:blipFill>
        <p:spPr>
          <a:xfrm>
            <a:off x="5181600" y="1244367"/>
            <a:ext cx="3688876" cy="4493703"/>
          </a:xfrm>
          <a:prstGeom prst="rect">
            <a:avLst/>
          </a:prstGeom>
        </p:spPr>
      </p:pic>
      <p:pic>
        <p:nvPicPr>
          <p:cNvPr id="6" name="Picture 2" descr="image007">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628" y="4837994"/>
            <a:ext cx="2113172" cy="82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descr="filesystem:chrome-extension://fdpohaocaechififmbbbbbknoalclacl/temporary/screencapture-amplifier-ancor-org-HillDay2015-142911436755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4"/>
          <p:cNvSpPr/>
          <p:nvPr/>
        </p:nvSpPr>
        <p:spPr>
          <a:xfrm>
            <a:off x="8262257" y="1295400"/>
            <a:ext cx="544286"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custDataLst>
      <p:tags r:id="rId1"/>
    </p:custDataLst>
    <p:extLst>
      <p:ext uri="{BB962C8B-B14F-4D97-AF65-F5344CB8AC3E}">
        <p14:creationId xmlns:p14="http://schemas.microsoft.com/office/powerpoint/2010/main" val="2877966735"/>
      </p:ext>
    </p:extLst>
  </p:cSld>
  <p:clrMapOvr>
    <a:masterClrMapping/>
  </p:clrMapOvr>
  <p:transition advTm="415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1" y="-1172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762000" y="1219200"/>
            <a:ext cx="7543800" cy="4419600"/>
          </a:xfrm>
          <a:prstGeom prst="rect">
            <a:avLst/>
          </a:prstGeom>
        </p:spPr>
        <p:txBody>
          <a:bodyPr/>
          <a:lstStyle/>
          <a:p>
            <a:pPr algn="ctr">
              <a:spcBef>
                <a:spcPct val="20000"/>
              </a:spcBef>
              <a:defRPr/>
            </a:pPr>
            <a:r>
              <a:rPr lang="en-US" sz="3200" b="1" kern="0" dirty="0" smtClean="0">
                <a:latin typeface="Calibri" pitchFamily="34" charset="0"/>
              </a:rPr>
              <a:t>Mark your calendar!</a:t>
            </a:r>
          </a:p>
          <a:p>
            <a:pPr algn="ctr">
              <a:spcBef>
                <a:spcPct val="20000"/>
              </a:spcBef>
              <a:defRPr/>
            </a:pPr>
            <a:r>
              <a:rPr lang="en-US" sz="3200" b="1" kern="0" dirty="0" smtClean="0">
                <a:latin typeface="Calibri" pitchFamily="34" charset="0"/>
              </a:rPr>
              <a:t>Washington, DC </a:t>
            </a:r>
          </a:p>
          <a:p>
            <a:pPr algn="ctr">
              <a:spcBef>
                <a:spcPct val="20000"/>
              </a:spcBef>
              <a:defRPr/>
            </a:pPr>
            <a:endParaRPr lang="en-US" sz="2000" kern="0" dirty="0" smtClean="0">
              <a:latin typeface="Calibri" pitchFamily="34" charset="0"/>
            </a:endParaRPr>
          </a:p>
          <a:p>
            <a:pPr>
              <a:spcBef>
                <a:spcPct val="20000"/>
              </a:spcBef>
              <a:defRPr/>
            </a:pPr>
            <a:endParaRPr lang="en-US" sz="2000" b="1" kern="0" dirty="0" smtClean="0">
              <a:latin typeface="Calibri"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17" t="10427" r="1525" b="18266"/>
          <a:stretch/>
        </p:blipFill>
        <p:spPr>
          <a:xfrm>
            <a:off x="762000" y="2375877"/>
            <a:ext cx="7287846" cy="1656862"/>
          </a:xfrm>
          <a:prstGeom prst="rect">
            <a:avLst/>
          </a:prstGeom>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253" y="4200043"/>
            <a:ext cx="1154723" cy="146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descr="http://portal.hud.gov/hudportal/images/hudimg?id=secretary-castr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462" y="4114801"/>
            <a:ext cx="1066799" cy="152399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538" y="420004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5181600"/>
            <a:ext cx="2819400" cy="369332"/>
          </a:xfrm>
          <a:prstGeom prst="rect">
            <a:avLst/>
          </a:prstGeom>
          <a:noFill/>
        </p:spPr>
        <p:txBody>
          <a:bodyPr wrap="square" rtlCol="0">
            <a:spAutoFit/>
          </a:bodyPr>
          <a:lstStyle/>
          <a:p>
            <a:r>
              <a:rPr lang="en-US" b="1" dirty="0" smtClean="0"/>
              <a:t>Invited Speakers Include: </a:t>
            </a:r>
            <a:endParaRPr lang="en-US" b="1" dirty="0"/>
          </a:p>
        </p:txBody>
      </p:sp>
    </p:spTree>
    <p:extLst>
      <p:ext uri="{BB962C8B-B14F-4D97-AF65-F5344CB8AC3E}">
        <p14:creationId xmlns:p14="http://schemas.microsoft.com/office/powerpoint/2010/main" val="1719172537"/>
      </p:ext>
    </p:extLst>
  </p:cSld>
  <p:clrMapOvr>
    <a:masterClrMapping/>
  </p:clrMapOvr>
  <p:transition advTm="30626"/>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 P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762000" y="1219200"/>
            <a:ext cx="7543800" cy="4419600"/>
          </a:xfrm>
          <a:prstGeom prst="rect">
            <a:avLst/>
          </a:prstGeom>
        </p:spPr>
        <p:txBody>
          <a:bodyPr/>
          <a:lstStyle/>
          <a:p>
            <a:pPr algn="ctr">
              <a:spcBef>
                <a:spcPct val="20000"/>
              </a:spcBef>
              <a:defRPr/>
            </a:pPr>
            <a:r>
              <a:rPr lang="en-US" sz="3200" b="1" kern="0" dirty="0" smtClean="0">
                <a:latin typeface="Calibri" pitchFamily="34" charset="0"/>
              </a:rPr>
              <a:t>ANCOR </a:t>
            </a:r>
            <a:r>
              <a:rPr lang="en-US" sz="3200" b="1" kern="0" dirty="0" smtClean="0">
                <a:latin typeface="Calibri" pitchFamily="34" charset="0"/>
              </a:rPr>
              <a:t>Government Relations Team</a:t>
            </a:r>
          </a:p>
          <a:p>
            <a:pPr>
              <a:spcBef>
                <a:spcPct val="20000"/>
              </a:spcBef>
              <a:defRPr/>
            </a:pPr>
            <a:endParaRPr lang="en-US" sz="2000" b="1" kern="0" dirty="0">
              <a:latin typeface="Calibri" pitchFamily="34" charset="0"/>
            </a:endParaRPr>
          </a:p>
          <a:p>
            <a:pPr>
              <a:spcBef>
                <a:spcPct val="20000"/>
              </a:spcBef>
              <a:defRPr/>
            </a:pPr>
            <a:r>
              <a:rPr lang="en-US" sz="2000" b="1" kern="0" dirty="0" smtClean="0">
                <a:latin typeface="Calibri" pitchFamily="34" charset="0"/>
              </a:rPr>
              <a:t>Esm</a:t>
            </a:r>
            <a:r>
              <a:rPr lang="en-US" sz="2000" b="1" dirty="0"/>
              <a:t>é</a:t>
            </a:r>
            <a:r>
              <a:rPr lang="en-US" sz="2000" b="1" kern="0" dirty="0" smtClean="0">
                <a:latin typeface="Calibri" pitchFamily="34" charset="0"/>
              </a:rPr>
              <a:t> </a:t>
            </a:r>
            <a:r>
              <a:rPr lang="en-US" sz="2000" b="1" kern="0" dirty="0" smtClean="0">
                <a:latin typeface="Calibri" pitchFamily="34" charset="0"/>
              </a:rPr>
              <a:t>Grant Grewal, Esq. </a:t>
            </a:r>
            <a:endParaRPr lang="en-US" sz="2000" b="1" kern="0" dirty="0" smtClean="0">
              <a:latin typeface="Calibri" pitchFamily="34" charset="0"/>
            </a:endParaRPr>
          </a:p>
          <a:p>
            <a:pPr>
              <a:spcBef>
                <a:spcPct val="20000"/>
              </a:spcBef>
              <a:defRPr/>
            </a:pPr>
            <a:r>
              <a:rPr lang="en-US" sz="2000" kern="0" dirty="0" smtClean="0">
                <a:latin typeface="Calibri" pitchFamily="34" charset="0"/>
              </a:rPr>
              <a:t>Senior Director of Government Relations</a:t>
            </a:r>
          </a:p>
          <a:p>
            <a:pPr>
              <a:spcBef>
                <a:spcPct val="20000"/>
              </a:spcBef>
              <a:defRPr/>
            </a:pPr>
            <a:r>
              <a:rPr lang="en-US" sz="2000" kern="0" dirty="0" smtClean="0">
                <a:latin typeface="Calibri" pitchFamily="34" charset="0"/>
                <a:hlinkClick r:id="rId4"/>
              </a:rPr>
              <a:t>egrant@ancor.org</a:t>
            </a:r>
            <a:endParaRPr lang="en-US" sz="2000" kern="0" dirty="0" smtClean="0">
              <a:latin typeface="Calibri" pitchFamily="34" charset="0"/>
            </a:endParaRPr>
          </a:p>
          <a:p>
            <a:pPr>
              <a:spcBef>
                <a:spcPct val="20000"/>
              </a:spcBef>
              <a:defRPr/>
            </a:pPr>
            <a:r>
              <a:rPr lang="en-US" sz="2000" kern="0" dirty="0" smtClean="0">
                <a:latin typeface="Calibri" pitchFamily="34" charset="0"/>
              </a:rPr>
              <a:t>(703) 535-7850, ext. 105</a:t>
            </a:r>
          </a:p>
          <a:p>
            <a:pPr>
              <a:spcBef>
                <a:spcPct val="20000"/>
              </a:spcBef>
              <a:defRPr/>
            </a:pPr>
            <a:endParaRPr lang="en-US" sz="2000" b="1" kern="0" dirty="0" smtClean="0">
              <a:latin typeface="Calibri" pitchFamily="34" charset="0"/>
            </a:endParaRPr>
          </a:p>
          <a:p>
            <a:pPr>
              <a:spcBef>
                <a:spcPct val="20000"/>
              </a:spcBef>
              <a:defRPr/>
            </a:pPr>
            <a:r>
              <a:rPr lang="en-US" sz="2000" b="1" kern="0" dirty="0" smtClean="0">
                <a:latin typeface="Calibri" pitchFamily="34" charset="0"/>
              </a:rPr>
              <a:t>Katherine </a:t>
            </a:r>
            <a:r>
              <a:rPr lang="en-US" sz="2000" b="1" kern="0" dirty="0" smtClean="0">
                <a:latin typeface="Calibri" pitchFamily="34" charset="0"/>
              </a:rPr>
              <a:t>Berland, Esq. </a:t>
            </a:r>
            <a:endParaRPr lang="en-US" sz="2000" b="1" kern="0" dirty="0" smtClean="0">
              <a:latin typeface="Calibri" pitchFamily="34" charset="0"/>
            </a:endParaRPr>
          </a:p>
          <a:p>
            <a:pPr>
              <a:spcBef>
                <a:spcPct val="20000"/>
              </a:spcBef>
              <a:defRPr/>
            </a:pPr>
            <a:r>
              <a:rPr lang="en-US" sz="2000" kern="0" dirty="0" smtClean="0">
                <a:latin typeface="Calibri" pitchFamily="34" charset="0"/>
              </a:rPr>
              <a:t>Director of Public Policy</a:t>
            </a:r>
          </a:p>
          <a:p>
            <a:pPr>
              <a:spcBef>
                <a:spcPct val="20000"/>
              </a:spcBef>
              <a:defRPr/>
            </a:pPr>
            <a:r>
              <a:rPr lang="en-US" sz="2000" kern="0" dirty="0" smtClean="0">
                <a:latin typeface="Calibri" pitchFamily="34" charset="0"/>
                <a:hlinkClick r:id="rId5"/>
              </a:rPr>
              <a:t>kberland@ancor.org</a:t>
            </a:r>
            <a:endParaRPr lang="en-US" sz="2000" kern="0" dirty="0" smtClean="0">
              <a:latin typeface="Calibri" pitchFamily="34" charset="0"/>
            </a:endParaRPr>
          </a:p>
          <a:p>
            <a:pPr>
              <a:spcBef>
                <a:spcPct val="20000"/>
              </a:spcBef>
              <a:defRPr/>
            </a:pPr>
            <a:r>
              <a:rPr lang="en-US" sz="2000" kern="0" dirty="0" smtClean="0">
                <a:latin typeface="Calibri" pitchFamily="34" charset="0"/>
              </a:rPr>
              <a:t>(703) 535-7850, ext. 104</a:t>
            </a:r>
          </a:p>
          <a:p>
            <a:pPr>
              <a:spcBef>
                <a:spcPct val="20000"/>
              </a:spcBef>
              <a:defRPr/>
            </a:pPr>
            <a:endParaRPr lang="en-US" sz="2000" b="1" kern="0" dirty="0" smtClean="0">
              <a:latin typeface="Calibri" pitchFamily="34" charset="0"/>
            </a:endParaRPr>
          </a:p>
        </p:txBody>
      </p:sp>
    </p:spTree>
    <p:extLst>
      <p:ext uri="{BB962C8B-B14F-4D97-AF65-F5344CB8AC3E}">
        <p14:creationId xmlns:p14="http://schemas.microsoft.com/office/powerpoint/2010/main" val="1339168630"/>
      </p:ext>
    </p:extLst>
  </p:cSld>
  <p:clrMapOvr>
    <a:masterClrMapping/>
  </p:clrMapOvr>
  <p:transition advTm="3062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36146" y="0"/>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7</a:t>
            </a:fld>
            <a:endParaRPr lang="en-US" dirty="0"/>
          </a:p>
        </p:txBody>
      </p:sp>
      <p:sp>
        <p:nvSpPr>
          <p:cNvPr id="7" name="TextBox 6"/>
          <p:cNvSpPr txBox="1"/>
          <p:nvPr/>
        </p:nvSpPr>
        <p:spPr>
          <a:xfrm>
            <a:off x="379046" y="1447800"/>
            <a:ext cx="8458200" cy="769441"/>
          </a:xfrm>
          <a:prstGeom prst="rect">
            <a:avLst/>
          </a:prstGeom>
          <a:noFill/>
        </p:spPr>
        <p:txBody>
          <a:bodyPr wrap="square" rtlCol="0">
            <a:spAutoFit/>
          </a:bodyPr>
          <a:lstStyle/>
          <a:p>
            <a:pPr marL="1257300" lvl="2" indent="-342900">
              <a:buFont typeface="Arial" panose="020B0604020202020204" pitchFamily="34" charset="0"/>
              <a:buChar char="•"/>
            </a:pPr>
            <a:endParaRPr lang="en-US" sz="2200" kern="0" dirty="0" smtClean="0"/>
          </a:p>
          <a:p>
            <a:pPr marL="1257300" lvl="2" indent="-342900">
              <a:buFont typeface="Arial" panose="020B0604020202020204" pitchFamily="34" charset="0"/>
              <a:buChar char="•"/>
            </a:pPr>
            <a:endParaRPr lang="en-US" sz="2200" kern="0"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551132"/>
            <a:ext cx="6447041" cy="3782868"/>
          </a:xfrm>
          <a:prstGeom prst="rect">
            <a:avLst/>
          </a:prstGeom>
        </p:spPr>
      </p:pic>
    </p:spTree>
    <p:custDataLst>
      <p:tags r:id="rId1"/>
    </p:custDataLst>
    <p:extLst>
      <p:ext uri="{BB962C8B-B14F-4D97-AF65-F5344CB8AC3E}">
        <p14:creationId xmlns:p14="http://schemas.microsoft.com/office/powerpoint/2010/main" val="187315603"/>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3" cstate="print"/>
          <a:srcRect/>
          <a:stretch>
            <a:fillRect/>
          </a:stretch>
        </p:blipFill>
        <p:spPr bwMode="auto">
          <a:xfrm>
            <a:off x="37123" y="13677"/>
            <a:ext cx="9144000" cy="6858000"/>
          </a:xfrm>
          <a:prstGeom prst="rect">
            <a:avLst/>
          </a:prstGeom>
          <a:noFill/>
          <a:ln w="9525">
            <a:noFill/>
            <a:miter lim="800000"/>
            <a:headEnd/>
            <a:tailEnd/>
          </a:ln>
        </p:spPr>
      </p:pic>
      <p:sp>
        <p:nvSpPr>
          <p:cNvPr id="5" name="Slide Number Placeholder 4"/>
          <p:cNvSpPr>
            <a:spLocks noGrp="1"/>
          </p:cNvSpPr>
          <p:nvPr>
            <p:ph type="sldNum" sz="quarter" idx="14"/>
          </p:nvPr>
        </p:nvSpPr>
        <p:spPr/>
        <p:txBody>
          <a:bodyPr/>
          <a:lstStyle/>
          <a:p>
            <a:fld id="{F45CD627-AFD1-43C3-8D77-47B47C4FD8CA}" type="slidenum">
              <a:rPr lang="en-US" smtClean="0"/>
              <a:pPr/>
              <a:t>8</a:t>
            </a:fld>
            <a:endParaRPr lang="en-US" dirty="0"/>
          </a:p>
        </p:txBody>
      </p:sp>
      <p:sp>
        <p:nvSpPr>
          <p:cNvPr id="2" name="Title 1"/>
          <p:cNvSpPr>
            <a:spLocks noGrp="1"/>
          </p:cNvSpPr>
          <p:nvPr>
            <p:ph type="title"/>
          </p:nvPr>
        </p:nvSpPr>
        <p:spPr>
          <a:xfrm>
            <a:off x="5105400" y="2286000"/>
            <a:ext cx="3352800" cy="2092066"/>
          </a:xfrm>
          <a:noFill/>
        </p:spPr>
        <p:txBody>
          <a:bodyPr>
            <a:noAutofit/>
          </a:bodyPr>
          <a:lstStyle/>
          <a:p>
            <a:pPr algn="ctr">
              <a:defRPr/>
            </a:pPr>
            <a:r>
              <a:rPr lang="en-US" sz="6000" kern="0" dirty="0" smtClean="0">
                <a:ln w="22225">
                  <a:solidFill>
                    <a:schemeClr val="bg1"/>
                  </a:solidFill>
                  <a:prstDash val="solid"/>
                </a:ln>
                <a:solidFill>
                  <a:schemeClr val="tx1"/>
                </a:solidFill>
              </a:rPr>
              <a:t>Executive</a:t>
            </a:r>
            <a:br>
              <a:rPr lang="en-US" sz="6000" kern="0" dirty="0" smtClean="0">
                <a:ln w="22225">
                  <a:solidFill>
                    <a:schemeClr val="bg1"/>
                  </a:solidFill>
                  <a:prstDash val="solid"/>
                </a:ln>
                <a:solidFill>
                  <a:schemeClr val="tx1"/>
                </a:solidFill>
              </a:rPr>
            </a:br>
            <a:r>
              <a:rPr lang="en-US" sz="6000" kern="0" dirty="0" smtClean="0">
                <a:ln w="22225">
                  <a:solidFill>
                    <a:schemeClr val="bg1"/>
                  </a:solidFill>
                  <a:prstDash val="solid"/>
                </a:ln>
                <a:solidFill>
                  <a:schemeClr val="tx1"/>
                </a:solidFill>
              </a:rPr>
              <a:t>Branch</a:t>
            </a:r>
            <a:endParaRPr lang="en-US" sz="6000" kern="0" dirty="0">
              <a:ln w="22225">
                <a:solidFill>
                  <a:schemeClr val="bg1"/>
                </a:solidFill>
                <a:prstDash val="solid"/>
              </a:ln>
              <a:solidFill>
                <a:schemeClr val="tx1"/>
              </a:solidFill>
            </a:endParaRPr>
          </a:p>
        </p:txBody>
      </p:sp>
      <p:pic>
        <p:nvPicPr>
          <p:cNvPr id="1026" name="Picture 2" descr="Embedded image permalink"/>
          <p:cNvPicPr>
            <a:picLocks noChangeAspect="1" noChangeArrowheads="1"/>
          </p:cNvPicPr>
          <p:nvPr/>
        </p:nvPicPr>
        <p:blipFill rotWithShape="1">
          <a:blip r:embed="rId4">
            <a:extLst>
              <a:ext uri="{28A0092B-C50C-407E-A947-70E740481C1C}">
                <a14:useLocalDpi xmlns:a14="http://schemas.microsoft.com/office/drawing/2010/main" val="0"/>
              </a:ext>
            </a:extLst>
          </a:blip>
          <a:srcRect t="-21538" r="983" b="40567"/>
          <a:stretch/>
        </p:blipFill>
        <p:spPr bwMode="auto">
          <a:xfrm>
            <a:off x="228600" y="-152400"/>
            <a:ext cx="5029200" cy="548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2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PT Pag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1066800"/>
            <a:ext cx="8229600" cy="685800"/>
          </a:xfrm>
          <a:noFill/>
        </p:spPr>
        <p:txBody>
          <a:bodyPr>
            <a:normAutofit/>
          </a:bodyPr>
          <a:lstStyle/>
          <a:p>
            <a:pPr algn="ctr">
              <a:defRPr/>
            </a:pPr>
            <a:r>
              <a:rPr lang="en-US" sz="3200" kern="0" dirty="0" smtClean="0"/>
              <a:t>President’s </a:t>
            </a:r>
            <a:r>
              <a:rPr lang="en-US" sz="3200" kern="0" dirty="0" smtClean="0"/>
              <a:t>FY16 </a:t>
            </a:r>
            <a:r>
              <a:rPr lang="en-US" sz="3200" kern="0" dirty="0" smtClean="0"/>
              <a:t>Budget</a:t>
            </a:r>
            <a:endParaRPr lang="en-US" sz="3200" kern="0" dirty="0"/>
          </a:p>
        </p:txBody>
      </p:sp>
      <p:sp>
        <p:nvSpPr>
          <p:cNvPr id="5" name="Slide Number Placeholder 4"/>
          <p:cNvSpPr>
            <a:spLocks noGrp="1"/>
          </p:cNvSpPr>
          <p:nvPr>
            <p:ph type="sldNum" sz="quarter" idx="14"/>
          </p:nvPr>
        </p:nvSpPr>
        <p:spPr/>
        <p:txBody>
          <a:bodyPr/>
          <a:lstStyle/>
          <a:p>
            <a:fld id="{F45CD627-AFD1-43C3-8D77-47B47C4FD8CA}" type="slidenum">
              <a:rPr lang="en-US" smtClean="0"/>
              <a:pPr/>
              <a:t>9</a:t>
            </a:fld>
            <a:endParaRPr lang="en-US" dirty="0"/>
          </a:p>
        </p:txBody>
      </p:sp>
      <p:sp>
        <p:nvSpPr>
          <p:cNvPr id="9" name="TextBox 8"/>
          <p:cNvSpPr txBox="1"/>
          <p:nvPr/>
        </p:nvSpPr>
        <p:spPr>
          <a:xfrm>
            <a:off x="609600" y="1752600"/>
            <a:ext cx="7620000" cy="369332"/>
          </a:xfrm>
          <a:prstGeom prst="rect">
            <a:avLst/>
          </a:prstGeom>
          <a:solidFill>
            <a:schemeClr val="bg1">
              <a:alpha val="50000"/>
            </a:schemeClr>
          </a:solidFill>
        </p:spPr>
        <p:txBody>
          <a:bodyPr wrap="square" rtlCol="0">
            <a:spAutoFit/>
          </a:bodyPr>
          <a:lstStyle/>
          <a:p>
            <a:pPr fontAlgn="t"/>
            <a:endParaRPr lang="en-US" dirty="0" smtClean="0"/>
          </a:p>
        </p:txBody>
      </p:sp>
      <p:sp>
        <p:nvSpPr>
          <p:cNvPr id="6" name="TextBox 5"/>
          <p:cNvSpPr txBox="1"/>
          <p:nvPr/>
        </p:nvSpPr>
        <p:spPr>
          <a:xfrm>
            <a:off x="533400" y="1752599"/>
            <a:ext cx="8458200" cy="4370427"/>
          </a:xfrm>
          <a:prstGeom prst="rect">
            <a:avLst/>
          </a:prstGeom>
          <a:noFill/>
        </p:spPr>
        <p:txBody>
          <a:bodyPr wrap="square" rtlCol="0">
            <a:spAutoFit/>
          </a:bodyPr>
          <a:lstStyle/>
          <a:p>
            <a:r>
              <a:rPr lang="en-US" b="1" dirty="0" smtClean="0"/>
              <a:t>Highlights </a:t>
            </a:r>
            <a:endParaRPr lang="en-US" b="1" dirty="0" smtClean="0"/>
          </a:p>
          <a:p>
            <a:pPr lvl="1"/>
            <a:endParaRPr lang="en-US" sz="1600" dirty="0"/>
          </a:p>
          <a:p>
            <a:pPr marL="742950" lvl="1" indent="-285750">
              <a:buFont typeface="Arial" panose="020B0604020202020204" pitchFamily="34" charset="0"/>
              <a:buChar char="•"/>
            </a:pPr>
            <a:r>
              <a:rPr lang="en-US" sz="1600" b="1" dirty="0" smtClean="0"/>
              <a:t>HHS: </a:t>
            </a:r>
            <a:r>
              <a:rPr lang="en-US" sz="1600" dirty="0" smtClean="0"/>
              <a:t>$</a:t>
            </a:r>
            <a:r>
              <a:rPr lang="en-US" sz="1600" dirty="0"/>
              <a:t>356.8 billion in grants to states for Medicaid, </a:t>
            </a:r>
            <a:r>
              <a:rPr lang="en-US" sz="1600" dirty="0"/>
              <a:t>(</a:t>
            </a:r>
            <a:r>
              <a:rPr lang="en-US" sz="1600" dirty="0" smtClean="0"/>
              <a:t>increase </a:t>
            </a:r>
            <a:r>
              <a:rPr lang="en-US" sz="1600" dirty="0"/>
              <a:t>of $18.7 </a:t>
            </a:r>
            <a:r>
              <a:rPr lang="en-US" sz="1600" dirty="0" smtClean="0"/>
              <a:t>billion) and $</a:t>
            </a:r>
            <a:r>
              <a:rPr lang="en-US" sz="1600" dirty="0"/>
              <a:t>4.3 million, </a:t>
            </a:r>
            <a:r>
              <a:rPr lang="en-US" sz="1600" dirty="0"/>
              <a:t>(</a:t>
            </a:r>
            <a:r>
              <a:rPr lang="en-US" sz="1600" dirty="0" smtClean="0"/>
              <a:t>increase </a:t>
            </a:r>
            <a:r>
              <a:rPr lang="en-US" sz="1600" dirty="0"/>
              <a:t>of $2.8 </a:t>
            </a:r>
            <a:r>
              <a:rPr lang="en-US" sz="1600" dirty="0" smtClean="0"/>
              <a:t>million) </a:t>
            </a:r>
            <a:r>
              <a:rPr lang="en-US" sz="1600" dirty="0"/>
              <a:t>to assist with CMS implementation, education, and technical assistance around the new HCBS </a:t>
            </a:r>
            <a:r>
              <a:rPr lang="en-US" sz="1600" dirty="0" smtClean="0"/>
              <a:t>rule</a:t>
            </a:r>
            <a:endParaRPr lang="en-US" sz="1600" dirty="0" smtClean="0"/>
          </a:p>
          <a:p>
            <a:pPr marL="742950" lvl="1" indent="-285750">
              <a:buFont typeface="Arial" panose="020B0604020202020204" pitchFamily="34" charset="0"/>
              <a:buChar char="•"/>
            </a:pPr>
            <a:r>
              <a:rPr lang="en-US" sz="1600" b="1" dirty="0" smtClean="0"/>
              <a:t>DOL: </a:t>
            </a:r>
            <a:r>
              <a:rPr lang="en-US" sz="1600" dirty="0" smtClean="0"/>
              <a:t>$9 million </a:t>
            </a:r>
            <a:r>
              <a:rPr lang="en-US" sz="1600" dirty="0"/>
              <a:t>for the Disability Employment Initiative and $</a:t>
            </a:r>
            <a:r>
              <a:rPr lang="en-US" sz="1600" dirty="0" smtClean="0"/>
              <a:t>38</a:t>
            </a:r>
            <a:r>
              <a:rPr lang="en-US" sz="1600" dirty="0"/>
              <a:t> </a:t>
            </a:r>
            <a:r>
              <a:rPr lang="en-US" sz="1600" dirty="0" smtClean="0"/>
              <a:t>million </a:t>
            </a:r>
            <a:r>
              <a:rPr lang="en-US" sz="1600" dirty="0"/>
              <a:t>for the Office of Disability Employment Policy to increase the number of quality of employment opportunities for people with </a:t>
            </a:r>
            <a:r>
              <a:rPr lang="en-US" sz="1600" dirty="0" smtClean="0"/>
              <a:t>disabilities and $</a:t>
            </a:r>
            <a:r>
              <a:rPr lang="en-US" sz="1600" dirty="0"/>
              <a:t>2 billion allocated towards the Apprenticeship Training Fund </a:t>
            </a:r>
            <a:r>
              <a:rPr lang="en-US" sz="1600" dirty="0" smtClean="0"/>
              <a:t>(</a:t>
            </a:r>
            <a:r>
              <a:rPr lang="en-US" sz="1600" dirty="0"/>
              <a:t>the </a:t>
            </a:r>
            <a:r>
              <a:rPr lang="en-US" sz="1600" dirty="0" smtClean="0"/>
              <a:t>DSP Registered </a:t>
            </a:r>
            <a:r>
              <a:rPr lang="en-US" sz="1600" dirty="0"/>
              <a:t>Apprenticeship Program was approved by DOL in </a:t>
            </a:r>
            <a:r>
              <a:rPr lang="en-US" sz="1600" dirty="0" smtClean="0"/>
              <a:t>2010)</a:t>
            </a:r>
          </a:p>
          <a:p>
            <a:pPr marL="742950" lvl="1" indent="-285750">
              <a:buFont typeface="Arial" panose="020B0604020202020204" pitchFamily="34" charset="0"/>
              <a:buChar char="•"/>
            </a:pPr>
            <a:r>
              <a:rPr lang="en-US" sz="1600" b="1" dirty="0" smtClean="0"/>
              <a:t>HUD: </a:t>
            </a:r>
            <a:r>
              <a:rPr lang="en-US" sz="1600" dirty="0" smtClean="0"/>
              <a:t>$</a:t>
            </a:r>
            <a:r>
              <a:rPr lang="en-US" sz="1600" dirty="0"/>
              <a:t>177 million to continue current assistance through Section 811 Supportive Housing for Persons with Disabilities project rental assistance program </a:t>
            </a:r>
            <a:r>
              <a:rPr lang="en-US" sz="1600" dirty="0"/>
              <a:t>(</a:t>
            </a:r>
            <a:r>
              <a:rPr lang="en-US" sz="1600" dirty="0" smtClean="0"/>
              <a:t>increase </a:t>
            </a:r>
            <a:r>
              <a:rPr lang="en-US" sz="1600" dirty="0"/>
              <a:t>of $25 million to fund 700 units of integrated, supportive </a:t>
            </a:r>
            <a:r>
              <a:rPr lang="en-US" sz="1600" dirty="0" smtClean="0"/>
              <a:t>housing)</a:t>
            </a:r>
            <a:endParaRPr lang="en-US" sz="1600" dirty="0" smtClean="0"/>
          </a:p>
          <a:p>
            <a:pPr marL="742950" lvl="1" indent="-285750">
              <a:buFont typeface="Arial" panose="020B0604020202020204" pitchFamily="34" charset="0"/>
              <a:buChar char="•"/>
            </a:pPr>
            <a:r>
              <a:rPr lang="en-US" sz="1600" b="1" dirty="0" smtClean="0"/>
              <a:t>SSA: </a:t>
            </a:r>
            <a:r>
              <a:rPr lang="en-US" sz="1600" dirty="0"/>
              <a:t>The Budget proposes rebalancing of Social Security’s trust funds, to put both on sound footing until 2033 and avoid cuts to SSDI payouts in 2016</a:t>
            </a:r>
          </a:p>
          <a:p>
            <a:pPr marL="742950" lvl="1" indent="-285750">
              <a:buFont typeface="Arial" panose="020B0604020202020204" pitchFamily="34" charset="0"/>
              <a:buChar char="•"/>
            </a:pPr>
            <a:endParaRPr lang="en-US" dirty="0"/>
          </a:p>
          <a:p>
            <a:pPr lvl="1"/>
            <a:endParaRPr lang="en-US" dirty="0"/>
          </a:p>
        </p:txBody>
      </p:sp>
      <p:pic>
        <p:nvPicPr>
          <p:cNvPr id="11266" name="Picture 2" descr="https://encrypted-tbn2.gstatic.com/images?q=tbn:ANd9GcQGO2jvWayVGtkeJMrKw6Bp9otjd0TxtXxhFDFGn8r8hKbBdOlhT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1610"/>
            <a:ext cx="2209800" cy="17842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9296224"/>
      </p:ext>
    </p:extLst>
  </p:cSld>
  <p:clrMapOvr>
    <a:masterClrMapping/>
  </p:clrMapOvr>
  <mc:AlternateContent xmlns:mc="http://schemas.openxmlformats.org/markup-compatibility/2006" xmlns:p14="http://schemas.microsoft.com/office/powerpoint/2010/main">
    <mc:Choice Requires="p14">
      <p:transition spd="slow" p14:dur="2000" advTm="34718"/>
    </mc:Choice>
    <mc:Fallback xmlns="">
      <p:transition spd="slow" advTm="3471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
</p:tagLst>
</file>

<file path=ppt/tags/tag10.xml><?xml version="1.0" encoding="utf-8"?>
<p:tagLst xmlns:a="http://schemas.openxmlformats.org/drawingml/2006/main" xmlns:r="http://schemas.openxmlformats.org/officeDocument/2006/relationships" xmlns:p="http://schemas.openxmlformats.org/presentationml/2006/main">
  <p:tag name="TIMING" val="|14.3"/>
</p:tagLst>
</file>

<file path=ppt/tags/tag11.xml><?xml version="1.0" encoding="utf-8"?>
<p:tagLst xmlns:a="http://schemas.openxmlformats.org/drawingml/2006/main" xmlns:r="http://schemas.openxmlformats.org/officeDocument/2006/relationships" xmlns:p="http://schemas.openxmlformats.org/presentationml/2006/main">
  <p:tag name="TIMING" val="|14.3"/>
</p:tagLst>
</file>

<file path=ppt/tags/tag12.xml><?xml version="1.0" encoding="utf-8"?>
<p:tagLst xmlns:a="http://schemas.openxmlformats.org/drawingml/2006/main" xmlns:r="http://schemas.openxmlformats.org/officeDocument/2006/relationships" xmlns:p="http://schemas.openxmlformats.org/presentationml/2006/main">
  <p:tag name="TIMING" val="|14.3"/>
</p:tagLst>
</file>

<file path=ppt/tags/tag13.xml><?xml version="1.0" encoding="utf-8"?>
<p:tagLst xmlns:a="http://schemas.openxmlformats.org/drawingml/2006/main" xmlns:r="http://schemas.openxmlformats.org/officeDocument/2006/relationships" xmlns:p="http://schemas.openxmlformats.org/presentationml/2006/main">
  <p:tag name="TIMING" val="|14.3"/>
</p:tagLst>
</file>

<file path=ppt/tags/tag14.xml><?xml version="1.0" encoding="utf-8"?>
<p:tagLst xmlns:a="http://schemas.openxmlformats.org/drawingml/2006/main" xmlns:r="http://schemas.openxmlformats.org/officeDocument/2006/relationships" xmlns:p="http://schemas.openxmlformats.org/presentationml/2006/main">
  <p:tag name="TIMING" val="|14.3"/>
</p:tagLst>
</file>

<file path=ppt/tags/tag15.xml><?xml version="1.0" encoding="utf-8"?>
<p:tagLst xmlns:a="http://schemas.openxmlformats.org/drawingml/2006/main" xmlns:r="http://schemas.openxmlformats.org/officeDocument/2006/relationships" xmlns:p="http://schemas.openxmlformats.org/presentationml/2006/main">
  <p:tag name="TIMING" val="|14.3"/>
</p:tagLst>
</file>

<file path=ppt/tags/tag16.xml><?xml version="1.0" encoding="utf-8"?>
<p:tagLst xmlns:a="http://schemas.openxmlformats.org/drawingml/2006/main" xmlns:r="http://schemas.openxmlformats.org/officeDocument/2006/relationships" xmlns:p="http://schemas.openxmlformats.org/presentationml/2006/main">
  <p:tag name="TIMING" val="|14.3"/>
</p:tagLst>
</file>

<file path=ppt/tags/tag17.xml><?xml version="1.0" encoding="utf-8"?>
<p:tagLst xmlns:a="http://schemas.openxmlformats.org/drawingml/2006/main" xmlns:r="http://schemas.openxmlformats.org/officeDocument/2006/relationships" xmlns:p="http://schemas.openxmlformats.org/presentationml/2006/main">
  <p:tag name="TIMING" val="|14.3"/>
</p:tagLst>
</file>

<file path=ppt/tags/tag18.xml><?xml version="1.0" encoding="utf-8"?>
<p:tagLst xmlns:a="http://schemas.openxmlformats.org/drawingml/2006/main" xmlns:r="http://schemas.openxmlformats.org/officeDocument/2006/relationships" xmlns:p="http://schemas.openxmlformats.org/presentationml/2006/main">
  <p:tag name="TIMING" val="|14.3"/>
</p:tagLst>
</file>

<file path=ppt/tags/tag19.xml><?xml version="1.0" encoding="utf-8"?>
<p:tagLst xmlns:a="http://schemas.openxmlformats.org/drawingml/2006/main" xmlns:r="http://schemas.openxmlformats.org/officeDocument/2006/relationships" xmlns:p="http://schemas.openxmlformats.org/presentationml/2006/main">
  <p:tag name="TIMING" val="|14.3"/>
</p:tagLst>
</file>

<file path=ppt/tags/tag2.xml><?xml version="1.0" encoding="utf-8"?>
<p:tagLst xmlns:a="http://schemas.openxmlformats.org/drawingml/2006/main" xmlns:r="http://schemas.openxmlformats.org/officeDocument/2006/relationships" xmlns:p="http://schemas.openxmlformats.org/presentationml/2006/main">
  <p:tag name="TIMING" val="|14.3"/>
</p:tagLst>
</file>

<file path=ppt/tags/tag20.xml><?xml version="1.0" encoding="utf-8"?>
<p:tagLst xmlns:a="http://schemas.openxmlformats.org/drawingml/2006/main" xmlns:r="http://schemas.openxmlformats.org/officeDocument/2006/relationships" xmlns:p="http://schemas.openxmlformats.org/presentationml/2006/main">
  <p:tag name="TIMING" val="|14.3"/>
</p:tagLst>
</file>

<file path=ppt/tags/tag21.xml><?xml version="1.0" encoding="utf-8"?>
<p:tagLst xmlns:a="http://schemas.openxmlformats.org/drawingml/2006/main" xmlns:r="http://schemas.openxmlformats.org/officeDocument/2006/relationships" xmlns:p="http://schemas.openxmlformats.org/presentationml/2006/main">
  <p:tag name="TIMING" val="|14.3"/>
</p:tagLst>
</file>

<file path=ppt/tags/tag22.xml><?xml version="1.0" encoding="utf-8"?>
<p:tagLst xmlns:a="http://schemas.openxmlformats.org/drawingml/2006/main" xmlns:r="http://schemas.openxmlformats.org/officeDocument/2006/relationships" xmlns:p="http://schemas.openxmlformats.org/presentationml/2006/main">
  <p:tag name="TIMING" val="|14.3"/>
</p:tagLst>
</file>

<file path=ppt/tags/tag23.xml><?xml version="1.0" encoding="utf-8"?>
<p:tagLst xmlns:a="http://schemas.openxmlformats.org/drawingml/2006/main" xmlns:r="http://schemas.openxmlformats.org/officeDocument/2006/relationships" xmlns:p="http://schemas.openxmlformats.org/presentationml/2006/main">
  <p:tag name="TIMING" val="|14.3"/>
</p:tagLst>
</file>

<file path=ppt/tags/tag24.xml><?xml version="1.0" encoding="utf-8"?>
<p:tagLst xmlns:a="http://schemas.openxmlformats.org/drawingml/2006/main" xmlns:r="http://schemas.openxmlformats.org/officeDocument/2006/relationships" xmlns:p="http://schemas.openxmlformats.org/presentationml/2006/main">
  <p:tag name="TIMING" val="|20.7"/>
</p:tagLst>
</file>

<file path=ppt/tags/tag3.xml><?xml version="1.0" encoding="utf-8"?>
<p:tagLst xmlns:a="http://schemas.openxmlformats.org/drawingml/2006/main" xmlns:r="http://schemas.openxmlformats.org/officeDocument/2006/relationships" xmlns:p="http://schemas.openxmlformats.org/presentationml/2006/main">
  <p:tag name="TIMING" val="|14.3"/>
</p:tagLst>
</file>

<file path=ppt/tags/tag4.xml><?xml version="1.0" encoding="utf-8"?>
<p:tagLst xmlns:a="http://schemas.openxmlformats.org/drawingml/2006/main" xmlns:r="http://schemas.openxmlformats.org/officeDocument/2006/relationships" xmlns:p="http://schemas.openxmlformats.org/presentationml/2006/main">
  <p:tag name="TIMING" val="|14.3"/>
</p:tagLst>
</file>

<file path=ppt/tags/tag5.xml><?xml version="1.0" encoding="utf-8"?>
<p:tagLst xmlns:a="http://schemas.openxmlformats.org/drawingml/2006/main" xmlns:r="http://schemas.openxmlformats.org/officeDocument/2006/relationships" xmlns:p="http://schemas.openxmlformats.org/presentationml/2006/main">
  <p:tag name="TIMING" val="|14.3"/>
</p:tagLst>
</file>

<file path=ppt/tags/tag6.xml><?xml version="1.0" encoding="utf-8"?>
<p:tagLst xmlns:a="http://schemas.openxmlformats.org/drawingml/2006/main" xmlns:r="http://schemas.openxmlformats.org/officeDocument/2006/relationships" xmlns:p="http://schemas.openxmlformats.org/presentationml/2006/main">
  <p:tag name="TIMING" val="|14.3"/>
</p:tagLst>
</file>

<file path=ppt/tags/tag7.xml><?xml version="1.0" encoding="utf-8"?>
<p:tagLst xmlns:a="http://schemas.openxmlformats.org/drawingml/2006/main" xmlns:r="http://schemas.openxmlformats.org/officeDocument/2006/relationships" xmlns:p="http://schemas.openxmlformats.org/presentationml/2006/main">
  <p:tag name="TIMING" val="|14.3"/>
</p:tagLst>
</file>

<file path=ppt/tags/tag8.xml><?xml version="1.0" encoding="utf-8"?>
<p:tagLst xmlns:a="http://schemas.openxmlformats.org/drawingml/2006/main" xmlns:r="http://schemas.openxmlformats.org/officeDocument/2006/relationships" xmlns:p="http://schemas.openxmlformats.org/presentationml/2006/main">
  <p:tag name="TIMING" val="|14.3"/>
</p:tagLst>
</file>

<file path=ppt/tags/tag9.xml><?xml version="1.0" encoding="utf-8"?>
<p:tagLst xmlns:a="http://schemas.openxmlformats.org/drawingml/2006/main" xmlns:r="http://schemas.openxmlformats.org/officeDocument/2006/relationships" xmlns:p="http://schemas.openxmlformats.org/presentationml/2006/main">
  <p:tag name="TIMING" val="|1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3" ma:contentTypeDescription="Create a new document." ma:contentTypeScope="" ma:versionID="10d7880f827223d1f3b5492e0c04cb2a">
  <xsd:schema xmlns:xsd="http://www.w3.org/2001/XMLSchema" xmlns:xs="http://www.w3.org/2001/XMLSchema" xmlns:p="http://schemas.microsoft.com/office/2006/metadata/properties" xmlns:ns2="cc541f54-964c-4b93-a605-435450d3a296" targetNamespace="http://schemas.microsoft.com/office/2006/metadata/properties" ma:root="true" ma:fieldsID="537695aedcfa2b6f9adcbd438a58574f" ns2:_="">
    <xsd:import namespace="cc541f54-964c-4b93-a605-435450d3a296"/>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A62A29-17F2-456D-977C-FDBAC96C1F3F}"/>
</file>

<file path=customXml/itemProps2.xml><?xml version="1.0" encoding="utf-8"?>
<ds:datastoreItem xmlns:ds="http://schemas.openxmlformats.org/officeDocument/2006/customXml" ds:itemID="{8E872F18-130D-4C73-92C7-44B99D126DDA}"/>
</file>

<file path=customXml/itemProps3.xml><?xml version="1.0" encoding="utf-8"?>
<ds:datastoreItem xmlns:ds="http://schemas.openxmlformats.org/officeDocument/2006/customXml" ds:itemID="{A4ED4177-906D-430B-A36C-A3E8F4EB2F55}"/>
</file>

<file path=docProps/app.xml><?xml version="1.0" encoding="utf-8"?>
<Properties xmlns="http://schemas.openxmlformats.org/officeDocument/2006/extended-properties" xmlns:vt="http://schemas.openxmlformats.org/officeDocument/2006/docPropsVTypes">
  <TotalTime>11088</TotalTime>
  <Words>4979</Words>
  <Application>Microsoft Office PowerPoint</Application>
  <PresentationFormat>On-screen Show (4:3)</PresentationFormat>
  <Paragraphs>510</Paragraphs>
  <Slides>62</Slides>
  <Notes>62</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Custom Design</vt:lpstr>
      <vt:lpstr>PowerPoint Presentation</vt:lpstr>
      <vt:lpstr>Federal Update  June 2015</vt:lpstr>
      <vt:lpstr>PowerPoint Presentation</vt:lpstr>
      <vt:lpstr>PowerPoint Presentation</vt:lpstr>
      <vt:lpstr>PowerPoint Presentation</vt:lpstr>
      <vt:lpstr>2015 ANCOR Government Relations Priorities</vt:lpstr>
      <vt:lpstr>PowerPoint Presentation</vt:lpstr>
      <vt:lpstr>Executive Branch</vt:lpstr>
      <vt:lpstr>President’s FY16 Budget</vt:lpstr>
      <vt:lpstr>DOL and DOE:  Workforce Innovation and Opportunity Act (WIOA) Proposed Regulations</vt:lpstr>
      <vt:lpstr>WIOA Proposed Regulations</vt:lpstr>
      <vt:lpstr>PowerPoint Presentation</vt:lpstr>
      <vt:lpstr>PowerPoint Presentation</vt:lpstr>
      <vt:lpstr>WIOA Proposed Regulations</vt:lpstr>
      <vt:lpstr>WIOA Proposed Regulations</vt:lpstr>
      <vt:lpstr> Summary of ANCOR Comments on WIOA Regulations</vt:lpstr>
      <vt:lpstr>WIOA Advisory Committee Testimony </vt:lpstr>
      <vt:lpstr>WIOA Advisory Committee</vt:lpstr>
      <vt:lpstr>Department of Labor: FLSA</vt:lpstr>
      <vt:lpstr>Department of Health &amp; Human Services CMS HCBS Settings Rule</vt:lpstr>
      <vt:lpstr>PowerPoint Presentation</vt:lpstr>
      <vt:lpstr>PowerPoint Presentation</vt:lpstr>
      <vt:lpstr>PowerPoint Presentation</vt:lpstr>
      <vt:lpstr>Person-Centered Planning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Congress in 114th </vt:lpstr>
      <vt:lpstr>PowerPoint Presentation</vt:lpstr>
      <vt:lpstr>Key Committees</vt:lpstr>
      <vt:lpstr>Senate Finance Committee Members</vt:lpstr>
      <vt:lpstr>PowerPoint Presentation</vt:lpstr>
      <vt:lpstr>Budget</vt:lpstr>
      <vt:lpstr>Budget Language on Medicaid Reform</vt:lpstr>
      <vt:lpstr>Budget and the ACA </vt:lpstr>
      <vt:lpstr>Grassley Medicaid Demo Proposal</vt:lpstr>
      <vt:lpstr>Community Integration Act </vt:lpstr>
      <vt:lpstr>PowerPoint Presentation</vt:lpstr>
      <vt:lpstr>PowerPoint Presentation</vt:lpstr>
      <vt:lpstr>Minimum Wage</vt:lpstr>
      <vt:lpstr>Social Security Disability Insurance </vt:lpstr>
      <vt:lpstr>PowerPoint Presentation</vt:lpstr>
      <vt:lpstr>Armstrong v. Exceptional Child,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Berland</dc:creator>
  <cp:lastModifiedBy>Esme Grant</cp:lastModifiedBy>
  <cp:revision>374</cp:revision>
  <cp:lastPrinted>2015-06-11T23:30:14Z</cp:lastPrinted>
  <dcterms:created xsi:type="dcterms:W3CDTF">2013-09-17T20:03:44Z</dcterms:created>
  <dcterms:modified xsi:type="dcterms:W3CDTF">2015-06-11T23:36:30Z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