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39.xml" ContentType="application/vnd.openxmlformats-officedocument.presentationml.slide+xml"/>
  <Override PartName="/ppt/slides/slide40.xml" ContentType="application/vnd.openxmlformats-officedocument.presentationml.slide+xml"/>
  <Override PartName="/ppt/presentation.xml" ContentType="application/vnd.openxmlformats-officedocument.presentationml.presentation.main+xml"/>
  <Override PartName="/ppt/slides/slide38.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6.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36.xml" ContentType="application/vnd.openxmlformats-officedocument.presentationml.slide+xml"/>
  <Override PartName="/ppt/slides/slide27.xml" ContentType="application/vnd.openxmlformats-officedocument.presentationml.slide+xml"/>
  <Override PartName="/ppt/slides/slide37.xml" ContentType="application/vnd.openxmlformats-officedocument.presentationml.slide+xml"/>
  <Override PartName="/ppt/slideLayouts/slideLayout30.xml" ContentType="application/vnd.openxmlformats-officedocument.presentationml.slideLayout+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29.xml" ContentType="application/vnd.openxmlformats-officedocument.presentationml.slideLayout+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61.xml" ContentType="application/vnd.openxmlformats-officedocument.presentationml.slideLayout+xml"/>
  <Override PartName="/ppt/slideLayouts/slideLayout60.xml" ContentType="application/vnd.openxmlformats-officedocument.presentationml.slideLayout+xml"/>
  <Override PartName="/ppt/slideLayouts/slideLayout59.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xml" ContentType="application/vnd.openxmlformats-officedocument.presentationml.slideLayout+xml"/>
  <Override PartName="/ppt/slideLayouts/slideLayout71.xml" ContentType="application/vnd.openxmlformats-officedocument.presentationml.slideLayout+xml"/>
  <Override PartName="/ppt/slideLayouts/slideLayout70.xml" ContentType="application/vnd.openxmlformats-officedocument.presentationml.slideLayout+xml"/>
  <Override PartName="/ppt/slideLayouts/slideLayout69.xml" ContentType="application/vnd.openxmlformats-officedocument.presentationml.slideLayout+xml"/>
  <Override PartName="/ppt/slideLayouts/slideLayout68.xml" ContentType="application/vnd.openxmlformats-officedocument.presentationml.slideLayout+xml"/>
  <Override PartName="/ppt/slideLayouts/slideLayout67.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73.xml" ContentType="application/vnd.openxmlformats-officedocument.presentationml.slideLayout+xml"/>
  <Override PartName="/ppt/slideLayouts/slideLayout72.xml" ContentType="application/vnd.openxmlformats-officedocument.presentationml.slideLayout+xml"/>
  <Override PartName="/ppt/slideLayouts/slideLayout75.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Masters/slideMaster1.xml" ContentType="application/vnd.openxmlformats-officedocument.presentationml.slideMaster+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5.xml" ContentType="application/vnd.openxmlformats-officedocument.presentationml.slideLayout+xml"/>
  <Override PartName="/ppt/slideLayouts/slideLayout74.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77.xml" ContentType="application/vnd.openxmlformats-officedocument.presentationml.slideLayout+xml"/>
  <Override PartName="/ppt/slideLayouts/slideLayout28.xml" ContentType="application/vnd.openxmlformats-officedocument.presentationml.slideLayout+xml"/>
  <Override PartName="/ppt/slideLayouts/slideLayout76.xml" ContentType="application/vnd.openxmlformats-officedocument.presentationml.slideLayout+xml"/>
  <Override PartName="/ppt/theme/theme7.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theme/theme6.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Lst>
  <p:sldIdLst>
    <p:sldId id="277" r:id="rId8"/>
    <p:sldId id="271" r:id="rId9"/>
    <p:sldId id="272" r:id="rId10"/>
    <p:sldId id="258" r:id="rId11"/>
    <p:sldId id="260" r:id="rId12"/>
    <p:sldId id="259" r:id="rId13"/>
    <p:sldId id="278" r:id="rId14"/>
    <p:sldId id="262" r:id="rId15"/>
    <p:sldId id="263" r:id="rId16"/>
    <p:sldId id="264" r:id="rId17"/>
    <p:sldId id="265" r:id="rId18"/>
    <p:sldId id="266" r:id="rId19"/>
    <p:sldId id="267" r:id="rId20"/>
    <p:sldId id="279" r:id="rId21"/>
    <p:sldId id="280" r:id="rId22"/>
    <p:sldId id="281" r:id="rId23"/>
    <p:sldId id="282" r:id="rId24"/>
    <p:sldId id="283" r:id="rId25"/>
    <p:sldId id="285" r:id="rId26"/>
    <p:sldId id="287" r:id="rId27"/>
    <p:sldId id="307" r:id="rId28"/>
    <p:sldId id="286" r:id="rId29"/>
    <p:sldId id="288" r:id="rId30"/>
    <p:sldId id="289" r:id="rId31"/>
    <p:sldId id="290" r:id="rId32"/>
    <p:sldId id="291" r:id="rId33"/>
    <p:sldId id="292" r:id="rId34"/>
    <p:sldId id="293" r:id="rId35"/>
    <p:sldId id="294" r:id="rId36"/>
    <p:sldId id="295" r:id="rId37"/>
    <p:sldId id="298" r:id="rId38"/>
    <p:sldId id="299" r:id="rId39"/>
    <p:sldId id="296" r:id="rId40"/>
    <p:sldId id="301" r:id="rId41"/>
    <p:sldId id="297" r:id="rId42"/>
    <p:sldId id="303" r:id="rId43"/>
    <p:sldId id="304" r:id="rId44"/>
    <p:sldId id="305" r:id="rId45"/>
    <p:sldId id="308" r:id="rId46"/>
    <p:sldId id="306"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61" d="100"/>
          <a:sy n="61" d="100"/>
        </p:scale>
        <p:origin x="62" y="538"/>
      </p:cViewPr>
      <p:guideLst/>
    </p:cSldViewPr>
  </p:slideViewPr>
  <p:notesTextViewPr>
    <p:cViewPr>
      <p:scale>
        <a:sx n="1" d="1"/>
        <a:sy n="1" d="1"/>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customXml" Target="../customXml/item2.xml"/><Relationship Id="rId5" Type="http://schemas.openxmlformats.org/officeDocument/2006/relationships/slideMaster" Target="slideMasters/slideMaster5.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customXml" Target="../customXml/item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sz="quarter"/>
          </p:nvPr>
        </p:nvSpPr>
        <p:spPr>
          <a:xfrm>
            <a:off x="914400" y="1676400"/>
            <a:ext cx="10363200" cy="1828800"/>
          </a:xfrm>
        </p:spPr>
        <p:txBody>
          <a:bodyPr/>
          <a:lstStyle>
            <a:lvl1pPr>
              <a:defRPr/>
            </a:lvl1pPr>
          </a:lstStyle>
          <a:p>
            <a:pPr lvl="0"/>
            <a:r>
              <a:rPr lang="en-US" altLang="en-US" noProof="0" smtClean="0"/>
              <a:t>Click to edit Master title style</a:t>
            </a:r>
          </a:p>
        </p:txBody>
      </p:sp>
      <p:sp>
        <p:nvSpPr>
          <p:cNvPr id="5123" name="Rectangle 3"/>
          <p:cNvSpPr>
            <a:spLocks noGrp="1" noChangeArrowheads="1"/>
          </p:cNvSpPr>
          <p:nvPr>
            <p:ph type="subTitle" sz="quarter" idx="1"/>
          </p:nvPr>
        </p:nvSpPr>
        <p:spPr>
          <a:xfrm>
            <a:off x="1828800" y="3886200"/>
            <a:ext cx="8534400" cy="1752600"/>
          </a:xfrm>
        </p:spPr>
        <p:txBody>
          <a:bodyPr/>
          <a:lstStyle>
            <a:lvl1pPr marL="0" indent="0" algn="ctr">
              <a:buFont typeface="Wingdings" panose="05000000000000000000" pitchFamily="2" charset="2"/>
              <a:buNone/>
              <a:defRPr/>
            </a:lvl1pPr>
          </a:lstStyle>
          <a:p>
            <a:pPr lvl="0"/>
            <a:r>
              <a:rPr lang="en-US" altLang="en-US" noProof="0" smtClean="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16EE23-967F-4729-A076-D47F18335BE8}"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420033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84BB57-B380-43D1-ABBF-D1C0ABB62B40}"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169026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81000"/>
            <a:ext cx="27432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81000"/>
            <a:ext cx="80264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3358EA-FBF2-4453-ADB9-5834B42D96C7}"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420609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sz="quarter"/>
          </p:nvPr>
        </p:nvSpPr>
        <p:spPr>
          <a:xfrm>
            <a:off x="914400" y="1676400"/>
            <a:ext cx="10363200" cy="1828800"/>
          </a:xfrm>
        </p:spPr>
        <p:txBody>
          <a:bodyPr/>
          <a:lstStyle>
            <a:lvl1pPr>
              <a:defRPr/>
            </a:lvl1pPr>
          </a:lstStyle>
          <a:p>
            <a:pPr lvl="0"/>
            <a:r>
              <a:rPr lang="en-US" altLang="en-US" noProof="0" smtClean="0"/>
              <a:t>Click to edit Master title style</a:t>
            </a:r>
          </a:p>
        </p:txBody>
      </p:sp>
      <p:sp>
        <p:nvSpPr>
          <p:cNvPr id="5123" name="Rectangle 3"/>
          <p:cNvSpPr>
            <a:spLocks noGrp="1" noChangeArrowheads="1"/>
          </p:cNvSpPr>
          <p:nvPr>
            <p:ph type="subTitle" sz="quarter" idx="1"/>
          </p:nvPr>
        </p:nvSpPr>
        <p:spPr>
          <a:xfrm>
            <a:off x="1828800" y="3886200"/>
            <a:ext cx="8534400" cy="1752600"/>
          </a:xfrm>
        </p:spPr>
        <p:txBody>
          <a:bodyPr/>
          <a:lstStyle>
            <a:lvl1pPr marL="0" indent="0" algn="ctr">
              <a:buFont typeface="Wingdings" panose="05000000000000000000" pitchFamily="2" charset="2"/>
              <a:buNone/>
              <a:defRPr/>
            </a:lvl1pPr>
          </a:lstStyle>
          <a:p>
            <a:pPr lvl="0"/>
            <a:r>
              <a:rPr lang="en-US" altLang="en-US" noProof="0" smtClean="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16EE23-967F-4729-A076-D47F18335BE8}"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836732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37C05D-2D94-4479-A2F8-32F00B458BEB}"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0626232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5D379D7-1015-48EF-ABC4-A8C54EEBD7F1}"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3187799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981200"/>
            <a:ext cx="538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38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32A84E6-9F91-479E-81B6-46209F7CEABE}"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82184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D459855-3BDF-4D74-B196-2BFCAF836259}"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40375726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A2ED2FB-5FD1-45D8-B4A5-44B84FB3B89A}"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251232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377CC91-076B-427B-948B-E48008F67BEB}"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9595940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0B22A4-0373-48D8-8669-7F6880420B1F}"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202374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37C05D-2D94-4479-A2F8-32F00B458BEB}"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8543487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3677872-E062-4BC4-96FD-8DF8C541B27D}"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1904539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84BB57-B380-43D1-ABBF-D1C0ABB62B40}"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1560085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81000"/>
            <a:ext cx="27432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81000"/>
            <a:ext cx="80264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3358EA-FBF2-4453-ADB9-5834B42D96C7}"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3742936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sz="quarter"/>
          </p:nvPr>
        </p:nvSpPr>
        <p:spPr>
          <a:xfrm>
            <a:off x="914400" y="1676400"/>
            <a:ext cx="10363200" cy="1828800"/>
          </a:xfrm>
        </p:spPr>
        <p:txBody>
          <a:bodyPr/>
          <a:lstStyle>
            <a:lvl1pPr>
              <a:defRPr/>
            </a:lvl1pPr>
          </a:lstStyle>
          <a:p>
            <a:pPr lvl="0"/>
            <a:r>
              <a:rPr lang="en-US" altLang="en-US" noProof="0" smtClean="0"/>
              <a:t>Click to edit Master title style</a:t>
            </a:r>
          </a:p>
        </p:txBody>
      </p:sp>
      <p:sp>
        <p:nvSpPr>
          <p:cNvPr id="5123" name="Rectangle 3"/>
          <p:cNvSpPr>
            <a:spLocks noGrp="1" noChangeArrowheads="1"/>
          </p:cNvSpPr>
          <p:nvPr>
            <p:ph type="subTitle" sz="quarter" idx="1"/>
          </p:nvPr>
        </p:nvSpPr>
        <p:spPr>
          <a:xfrm>
            <a:off x="1828800" y="3886200"/>
            <a:ext cx="8534400" cy="1752600"/>
          </a:xfrm>
        </p:spPr>
        <p:txBody>
          <a:bodyPr/>
          <a:lstStyle>
            <a:lvl1pPr marL="0" indent="0" algn="ctr">
              <a:buFont typeface="Wingdings" panose="05000000000000000000" pitchFamily="2" charset="2"/>
              <a:buNone/>
              <a:defRPr/>
            </a:lvl1pPr>
          </a:lstStyle>
          <a:p>
            <a:pPr lvl="0"/>
            <a:r>
              <a:rPr lang="en-US" altLang="en-US" noProof="0" smtClean="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16EE23-967F-4729-A076-D47F18335BE8}"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0611632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37C05D-2D94-4479-A2F8-32F00B458BEB}"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1632462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5D379D7-1015-48EF-ABC4-A8C54EEBD7F1}"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1071949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981200"/>
            <a:ext cx="538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38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32A84E6-9F91-479E-81B6-46209F7CEABE}"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9511153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D459855-3BDF-4D74-B196-2BFCAF836259}"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0379784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A2ED2FB-5FD1-45D8-B4A5-44B84FB3B89A}"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6990789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377CC91-076B-427B-948B-E48008F67BEB}"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584405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5D379D7-1015-48EF-ABC4-A8C54EEBD7F1}"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066511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0B22A4-0373-48D8-8669-7F6880420B1F}"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5614667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3677872-E062-4BC4-96FD-8DF8C541B27D}"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9949703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84BB57-B380-43D1-ABBF-D1C0ABB62B40}"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7667585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81000"/>
            <a:ext cx="27432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81000"/>
            <a:ext cx="80264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3358EA-FBF2-4453-ADB9-5834B42D96C7}"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7677490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sz="quarter"/>
          </p:nvPr>
        </p:nvSpPr>
        <p:spPr>
          <a:xfrm>
            <a:off x="914400" y="1676400"/>
            <a:ext cx="10363200" cy="1828800"/>
          </a:xfrm>
        </p:spPr>
        <p:txBody>
          <a:bodyPr/>
          <a:lstStyle>
            <a:lvl1pPr>
              <a:defRPr/>
            </a:lvl1pPr>
          </a:lstStyle>
          <a:p>
            <a:pPr lvl="0"/>
            <a:r>
              <a:rPr lang="en-US" altLang="en-US" noProof="0" smtClean="0"/>
              <a:t>Click to edit Master title style</a:t>
            </a:r>
          </a:p>
        </p:txBody>
      </p:sp>
      <p:sp>
        <p:nvSpPr>
          <p:cNvPr id="5123" name="Rectangle 3"/>
          <p:cNvSpPr>
            <a:spLocks noGrp="1" noChangeArrowheads="1"/>
          </p:cNvSpPr>
          <p:nvPr>
            <p:ph type="subTitle" sz="quarter" idx="1"/>
          </p:nvPr>
        </p:nvSpPr>
        <p:spPr>
          <a:xfrm>
            <a:off x="1828800" y="3886200"/>
            <a:ext cx="8534400" cy="1752600"/>
          </a:xfrm>
        </p:spPr>
        <p:txBody>
          <a:bodyPr/>
          <a:lstStyle>
            <a:lvl1pPr marL="0" indent="0" algn="ctr">
              <a:buFont typeface="Wingdings" panose="05000000000000000000" pitchFamily="2" charset="2"/>
              <a:buNone/>
              <a:defRPr/>
            </a:lvl1pPr>
          </a:lstStyle>
          <a:p>
            <a:pPr lvl="0"/>
            <a:r>
              <a:rPr lang="en-US" altLang="en-US" noProof="0" smtClean="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16EE23-967F-4729-A076-D47F18335BE8}"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0253135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37C05D-2D94-4479-A2F8-32F00B458BEB}"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1715461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5D379D7-1015-48EF-ABC4-A8C54EEBD7F1}"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7211035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981200"/>
            <a:ext cx="538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38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32A84E6-9F91-479E-81B6-46209F7CEABE}"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6816858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D459855-3BDF-4D74-B196-2BFCAF836259}"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4755466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A2ED2FB-5FD1-45D8-B4A5-44B84FB3B89A}"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427849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981200"/>
            <a:ext cx="538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38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32A84E6-9F91-479E-81B6-46209F7CEABE}"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607634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377CC91-076B-427B-948B-E48008F67BEB}"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5584674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0B22A4-0373-48D8-8669-7F6880420B1F}"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5777620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3677872-E062-4BC4-96FD-8DF8C541B27D}"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9677305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84BB57-B380-43D1-ABBF-D1C0ABB62B40}"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0300137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81000"/>
            <a:ext cx="27432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81000"/>
            <a:ext cx="80264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3358EA-FBF2-4453-ADB9-5834B42D96C7}"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5177282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sz="quarter"/>
          </p:nvPr>
        </p:nvSpPr>
        <p:spPr>
          <a:xfrm>
            <a:off x="914400" y="1676400"/>
            <a:ext cx="10363200" cy="1828800"/>
          </a:xfrm>
        </p:spPr>
        <p:txBody>
          <a:bodyPr/>
          <a:lstStyle>
            <a:lvl1pPr>
              <a:defRPr/>
            </a:lvl1pPr>
          </a:lstStyle>
          <a:p>
            <a:pPr lvl="0"/>
            <a:r>
              <a:rPr lang="en-US" altLang="en-US" noProof="0" smtClean="0"/>
              <a:t>Click to edit Master title style</a:t>
            </a:r>
          </a:p>
        </p:txBody>
      </p:sp>
      <p:sp>
        <p:nvSpPr>
          <p:cNvPr id="5123" name="Rectangle 3"/>
          <p:cNvSpPr>
            <a:spLocks noGrp="1" noChangeArrowheads="1"/>
          </p:cNvSpPr>
          <p:nvPr>
            <p:ph type="subTitle" sz="quarter" idx="1"/>
          </p:nvPr>
        </p:nvSpPr>
        <p:spPr>
          <a:xfrm>
            <a:off x="1828800" y="3886200"/>
            <a:ext cx="8534400" cy="1752600"/>
          </a:xfrm>
        </p:spPr>
        <p:txBody>
          <a:bodyPr/>
          <a:lstStyle>
            <a:lvl1pPr marL="0" indent="0" algn="ctr">
              <a:buFont typeface="Wingdings" panose="05000000000000000000" pitchFamily="2" charset="2"/>
              <a:buNone/>
              <a:defRPr/>
            </a:lvl1pPr>
          </a:lstStyle>
          <a:p>
            <a:pPr lvl="0"/>
            <a:r>
              <a:rPr lang="en-US" altLang="en-US" noProof="0" smtClean="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16EE23-967F-4729-A076-D47F18335BE8}"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41775966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37C05D-2D94-4479-A2F8-32F00B458BEB}"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9931532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5D379D7-1015-48EF-ABC4-A8C54EEBD7F1}"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1192252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981200"/>
            <a:ext cx="538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38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32A84E6-9F91-479E-81B6-46209F7CEABE}"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7838191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D459855-3BDF-4D74-B196-2BFCAF836259}"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161493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D459855-3BDF-4D74-B196-2BFCAF836259}"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6016624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A2ED2FB-5FD1-45D8-B4A5-44B84FB3B89A}"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3908875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377CC91-076B-427B-948B-E48008F67BEB}"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42642941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0B22A4-0373-48D8-8669-7F6880420B1F}"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8667166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3677872-E062-4BC4-96FD-8DF8C541B27D}"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3807638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84BB57-B380-43D1-ABBF-D1C0ABB62B40}"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3263121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81000"/>
            <a:ext cx="27432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81000"/>
            <a:ext cx="80264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3358EA-FBF2-4453-ADB9-5834B42D96C7}"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425782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sz="quarter"/>
          </p:nvPr>
        </p:nvSpPr>
        <p:spPr>
          <a:xfrm>
            <a:off x="914400" y="1676400"/>
            <a:ext cx="10363200" cy="1828800"/>
          </a:xfrm>
        </p:spPr>
        <p:txBody>
          <a:bodyPr/>
          <a:lstStyle>
            <a:lvl1pPr>
              <a:defRPr/>
            </a:lvl1pPr>
          </a:lstStyle>
          <a:p>
            <a:pPr lvl="0"/>
            <a:r>
              <a:rPr lang="en-US" altLang="en-US" noProof="0" smtClean="0"/>
              <a:t>Click to edit Master title style</a:t>
            </a:r>
          </a:p>
        </p:txBody>
      </p:sp>
      <p:sp>
        <p:nvSpPr>
          <p:cNvPr id="5123" name="Rectangle 3"/>
          <p:cNvSpPr>
            <a:spLocks noGrp="1" noChangeArrowheads="1"/>
          </p:cNvSpPr>
          <p:nvPr>
            <p:ph type="subTitle" sz="quarter" idx="1"/>
          </p:nvPr>
        </p:nvSpPr>
        <p:spPr>
          <a:xfrm>
            <a:off x="1828800" y="3886200"/>
            <a:ext cx="8534400" cy="1752600"/>
          </a:xfrm>
        </p:spPr>
        <p:txBody>
          <a:bodyPr/>
          <a:lstStyle>
            <a:lvl1pPr marL="0" indent="0" algn="ctr">
              <a:buFont typeface="Wingdings" panose="05000000000000000000" pitchFamily="2" charset="2"/>
              <a:buNone/>
              <a:defRPr/>
            </a:lvl1pPr>
          </a:lstStyle>
          <a:p>
            <a:pPr lvl="0"/>
            <a:r>
              <a:rPr lang="en-US" altLang="en-US" noProof="0" smtClean="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F81B3C-7FFA-44A6-8D3F-82B27ED3A185}"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6355599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EFB8DF-6780-4076-9AC7-6B5198944B6B}"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7715735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7C817D-0882-48DB-ADE4-E52E38CF3202}"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41387302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981200"/>
            <a:ext cx="538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38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43211C-6AB3-4B52-AC4B-37772B0D3C69}"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93905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A2ED2FB-5FD1-45D8-B4A5-44B84FB3B89A}"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7973192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B5E6EF2-0311-496C-BD39-A01573AAD6B2}"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2345104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68CAB1A-CE0F-4F86-8D10-18A4D18A4601}"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7787097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9593D9D-BF90-4F17-9245-06CBCAAC47A2}"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92907302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9B98B95-DEEE-4AC7-BE08-566D6ACA48F2}"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93601044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353A345-E177-4939-9095-7EC86271F17C}"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9830980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238620-487B-45E0-B794-307956DE88E3}"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1325201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81000"/>
            <a:ext cx="27432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81000"/>
            <a:ext cx="80264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435A77F-12E0-48C8-BCC3-34610AF90601}"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9603460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sz="quarter"/>
          </p:nvPr>
        </p:nvSpPr>
        <p:spPr>
          <a:xfrm>
            <a:off x="914400" y="1676400"/>
            <a:ext cx="10363200" cy="1828800"/>
          </a:xfrm>
        </p:spPr>
        <p:txBody>
          <a:bodyPr/>
          <a:lstStyle>
            <a:lvl1pPr>
              <a:defRPr/>
            </a:lvl1pPr>
          </a:lstStyle>
          <a:p>
            <a:pPr lvl="0"/>
            <a:r>
              <a:rPr lang="en-US" altLang="en-US" noProof="0" smtClean="0"/>
              <a:t>Click to edit Master title style</a:t>
            </a:r>
          </a:p>
        </p:txBody>
      </p:sp>
      <p:sp>
        <p:nvSpPr>
          <p:cNvPr id="5123" name="Rectangle 3"/>
          <p:cNvSpPr>
            <a:spLocks noGrp="1" noChangeArrowheads="1"/>
          </p:cNvSpPr>
          <p:nvPr>
            <p:ph type="subTitle" sz="quarter" idx="1"/>
          </p:nvPr>
        </p:nvSpPr>
        <p:spPr>
          <a:xfrm>
            <a:off x="1828800" y="3886200"/>
            <a:ext cx="8534400" cy="1752600"/>
          </a:xfrm>
        </p:spPr>
        <p:txBody>
          <a:bodyPr/>
          <a:lstStyle>
            <a:lvl1pPr marL="0" indent="0" algn="ctr">
              <a:buFont typeface="Wingdings" panose="05000000000000000000" pitchFamily="2" charset="2"/>
              <a:buNone/>
              <a:defRPr/>
            </a:lvl1pPr>
          </a:lstStyle>
          <a:p>
            <a:pPr lvl="0"/>
            <a:r>
              <a:rPr lang="en-US" altLang="en-US" noProof="0" smtClean="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F81B3C-7FFA-44A6-8D3F-82B27ED3A185}"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9646865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EFB8DF-6780-4076-9AC7-6B5198944B6B}"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41561068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7C817D-0882-48DB-ADE4-E52E38CF3202}"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500171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377CC91-076B-427B-948B-E48008F67BEB}"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9723066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981200"/>
            <a:ext cx="538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38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43211C-6AB3-4B52-AC4B-37772B0D3C69}"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86367312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B5E6EF2-0311-496C-BD39-A01573AAD6B2}"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81238805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68CAB1A-CE0F-4F86-8D10-18A4D18A4601}"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75445557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9593D9D-BF90-4F17-9245-06CBCAAC47A2}"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71208426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9B98B95-DEEE-4AC7-BE08-566D6ACA48F2}"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8037293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353A345-E177-4939-9095-7EC86271F17C}"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47990862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238620-487B-45E0-B794-307956DE88E3}"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57551727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81000"/>
            <a:ext cx="27432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81000"/>
            <a:ext cx="80264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435A77F-12E0-48C8-BCC3-34610AF90601}"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244941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0B22A4-0373-48D8-8669-7F6880420B1F}"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422879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3677872-E062-4BC4-96FD-8DF8C541B27D}"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507248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09600" y="381000"/>
            <a:ext cx="10972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609600" y="1981200"/>
            <a:ext cx="10972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panose="020B0604020202020204" pitchFamily="34" charset="0"/>
              </a:defRPr>
            </a:lvl1pPr>
          </a:lstStyle>
          <a:p>
            <a:pPr fontAlgn="base">
              <a:spcBef>
                <a:spcPct val="0"/>
              </a:spcBef>
              <a:spcAft>
                <a:spcPct val="0"/>
              </a:spcAft>
              <a:defRPr/>
            </a:pPr>
            <a:endParaRPr lang="en-US" altLang="en-US">
              <a:solidFill>
                <a:srgbClr val="FFFFFF"/>
              </a:solidFill>
            </a:endParaRPr>
          </a:p>
        </p:txBody>
      </p:sp>
      <p:sp>
        <p:nvSpPr>
          <p:cNvPr id="410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panose="020B0604020202020204" pitchFamily="34" charset="0"/>
              </a:defRPr>
            </a:lvl1pPr>
          </a:lstStyle>
          <a:p>
            <a:pPr fontAlgn="base">
              <a:spcBef>
                <a:spcPct val="0"/>
              </a:spcBef>
              <a:spcAft>
                <a:spcPct val="0"/>
              </a:spcAft>
              <a:defRPr/>
            </a:pPr>
            <a:endParaRPr lang="en-US" altLang="en-US">
              <a:solidFill>
                <a:srgbClr val="FFFFFF"/>
              </a:solidFill>
            </a:endParaRPr>
          </a:p>
        </p:txBody>
      </p:sp>
      <p:sp>
        <p:nvSpPr>
          <p:cNvPr id="410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defRPr>
            </a:lvl1pPr>
          </a:lstStyle>
          <a:p>
            <a:pPr fontAlgn="base">
              <a:spcBef>
                <a:spcPct val="0"/>
              </a:spcBef>
              <a:spcAft>
                <a:spcPct val="0"/>
              </a:spcAft>
              <a:defRPr/>
            </a:pPr>
            <a:fld id="{51C0C5CC-D761-485B-9206-AF01966F16B4}" type="slidenum">
              <a:rPr lang="en-US" altLang="en-US">
                <a:solidFill>
                  <a:srgbClr val="FFFFFF"/>
                </a:solidFill>
              </a:rPr>
              <a:pPr fontAlgn="base">
                <a:spcBef>
                  <a:spcPct val="0"/>
                </a:spcBef>
                <a:spcAft>
                  <a:spcPct val="0"/>
                </a:spcAft>
                <a:defRPr/>
              </a:pPr>
              <a:t>‹#›</a:t>
            </a:fld>
            <a:endParaRPr lang="en-US" altLang="en-US">
              <a:solidFill>
                <a:srgbClr val="FFFFFF"/>
              </a:solidFill>
            </a:endParaRPr>
          </a:p>
        </p:txBody>
      </p:sp>
    </p:spTree>
    <p:extLst>
      <p:ext uri="{BB962C8B-B14F-4D97-AF65-F5344CB8AC3E}">
        <p14:creationId xmlns:p14="http://schemas.microsoft.com/office/powerpoint/2010/main" val="133255903"/>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09600" y="381000"/>
            <a:ext cx="10972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609600" y="1981200"/>
            <a:ext cx="10972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panose="020B0604020202020204" pitchFamily="34" charset="0"/>
              </a:defRPr>
            </a:lvl1pPr>
          </a:lstStyle>
          <a:p>
            <a:pPr fontAlgn="base">
              <a:spcBef>
                <a:spcPct val="0"/>
              </a:spcBef>
              <a:spcAft>
                <a:spcPct val="0"/>
              </a:spcAft>
              <a:defRPr/>
            </a:pPr>
            <a:endParaRPr lang="en-US" altLang="en-US">
              <a:solidFill>
                <a:srgbClr val="FFFFFF"/>
              </a:solidFill>
            </a:endParaRPr>
          </a:p>
        </p:txBody>
      </p:sp>
      <p:sp>
        <p:nvSpPr>
          <p:cNvPr id="410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panose="020B0604020202020204" pitchFamily="34" charset="0"/>
              </a:defRPr>
            </a:lvl1pPr>
          </a:lstStyle>
          <a:p>
            <a:pPr fontAlgn="base">
              <a:spcBef>
                <a:spcPct val="0"/>
              </a:spcBef>
              <a:spcAft>
                <a:spcPct val="0"/>
              </a:spcAft>
              <a:defRPr/>
            </a:pPr>
            <a:endParaRPr lang="en-US" altLang="en-US">
              <a:solidFill>
                <a:srgbClr val="FFFFFF"/>
              </a:solidFill>
            </a:endParaRPr>
          </a:p>
        </p:txBody>
      </p:sp>
      <p:sp>
        <p:nvSpPr>
          <p:cNvPr id="410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defRPr>
            </a:lvl1pPr>
          </a:lstStyle>
          <a:p>
            <a:pPr fontAlgn="base">
              <a:spcBef>
                <a:spcPct val="0"/>
              </a:spcBef>
              <a:spcAft>
                <a:spcPct val="0"/>
              </a:spcAft>
              <a:defRPr/>
            </a:pPr>
            <a:fld id="{51C0C5CC-D761-485B-9206-AF01966F16B4}" type="slidenum">
              <a:rPr lang="en-US" altLang="en-US">
                <a:solidFill>
                  <a:srgbClr val="FFFFFF"/>
                </a:solidFill>
              </a:rPr>
              <a:pPr fontAlgn="base">
                <a:spcBef>
                  <a:spcPct val="0"/>
                </a:spcBef>
                <a:spcAft>
                  <a:spcPct val="0"/>
                </a:spcAft>
                <a:defRPr/>
              </a:pPr>
              <a:t>‹#›</a:t>
            </a:fld>
            <a:endParaRPr lang="en-US" altLang="en-US">
              <a:solidFill>
                <a:srgbClr val="FFFFFF"/>
              </a:solidFill>
            </a:endParaRPr>
          </a:p>
        </p:txBody>
      </p:sp>
    </p:spTree>
    <p:extLst>
      <p:ext uri="{BB962C8B-B14F-4D97-AF65-F5344CB8AC3E}">
        <p14:creationId xmlns:p14="http://schemas.microsoft.com/office/powerpoint/2010/main" val="2479188236"/>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09600" y="381000"/>
            <a:ext cx="10972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609600" y="1981200"/>
            <a:ext cx="10972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panose="020B0604020202020204" pitchFamily="34" charset="0"/>
              </a:defRPr>
            </a:lvl1pPr>
          </a:lstStyle>
          <a:p>
            <a:pPr fontAlgn="base">
              <a:spcBef>
                <a:spcPct val="0"/>
              </a:spcBef>
              <a:spcAft>
                <a:spcPct val="0"/>
              </a:spcAft>
              <a:defRPr/>
            </a:pPr>
            <a:endParaRPr lang="en-US" altLang="en-US">
              <a:solidFill>
                <a:srgbClr val="FFFFFF"/>
              </a:solidFill>
            </a:endParaRPr>
          </a:p>
        </p:txBody>
      </p:sp>
      <p:sp>
        <p:nvSpPr>
          <p:cNvPr id="410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panose="020B0604020202020204" pitchFamily="34" charset="0"/>
              </a:defRPr>
            </a:lvl1pPr>
          </a:lstStyle>
          <a:p>
            <a:pPr fontAlgn="base">
              <a:spcBef>
                <a:spcPct val="0"/>
              </a:spcBef>
              <a:spcAft>
                <a:spcPct val="0"/>
              </a:spcAft>
              <a:defRPr/>
            </a:pPr>
            <a:endParaRPr lang="en-US" altLang="en-US">
              <a:solidFill>
                <a:srgbClr val="FFFFFF"/>
              </a:solidFill>
            </a:endParaRPr>
          </a:p>
        </p:txBody>
      </p:sp>
      <p:sp>
        <p:nvSpPr>
          <p:cNvPr id="410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defRPr>
            </a:lvl1pPr>
          </a:lstStyle>
          <a:p>
            <a:pPr fontAlgn="base">
              <a:spcBef>
                <a:spcPct val="0"/>
              </a:spcBef>
              <a:spcAft>
                <a:spcPct val="0"/>
              </a:spcAft>
              <a:defRPr/>
            </a:pPr>
            <a:fld id="{51C0C5CC-D761-485B-9206-AF01966F16B4}" type="slidenum">
              <a:rPr lang="en-US" altLang="en-US">
                <a:solidFill>
                  <a:srgbClr val="FFFFFF"/>
                </a:solidFill>
              </a:rPr>
              <a:pPr fontAlgn="base">
                <a:spcBef>
                  <a:spcPct val="0"/>
                </a:spcBef>
                <a:spcAft>
                  <a:spcPct val="0"/>
                </a:spcAft>
                <a:defRPr/>
              </a:pPr>
              <a:t>‹#›</a:t>
            </a:fld>
            <a:endParaRPr lang="en-US" altLang="en-US">
              <a:solidFill>
                <a:srgbClr val="FFFFFF"/>
              </a:solidFill>
            </a:endParaRPr>
          </a:p>
        </p:txBody>
      </p:sp>
    </p:spTree>
    <p:extLst>
      <p:ext uri="{BB962C8B-B14F-4D97-AF65-F5344CB8AC3E}">
        <p14:creationId xmlns:p14="http://schemas.microsoft.com/office/powerpoint/2010/main" val="583643641"/>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09600" y="381000"/>
            <a:ext cx="10972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609600" y="1981200"/>
            <a:ext cx="10972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panose="020B0604020202020204" pitchFamily="34" charset="0"/>
              </a:defRPr>
            </a:lvl1pPr>
          </a:lstStyle>
          <a:p>
            <a:pPr fontAlgn="base">
              <a:spcBef>
                <a:spcPct val="0"/>
              </a:spcBef>
              <a:spcAft>
                <a:spcPct val="0"/>
              </a:spcAft>
              <a:defRPr/>
            </a:pPr>
            <a:endParaRPr lang="en-US" altLang="en-US">
              <a:solidFill>
                <a:srgbClr val="FFFFFF"/>
              </a:solidFill>
            </a:endParaRPr>
          </a:p>
        </p:txBody>
      </p:sp>
      <p:sp>
        <p:nvSpPr>
          <p:cNvPr id="410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panose="020B0604020202020204" pitchFamily="34" charset="0"/>
              </a:defRPr>
            </a:lvl1pPr>
          </a:lstStyle>
          <a:p>
            <a:pPr fontAlgn="base">
              <a:spcBef>
                <a:spcPct val="0"/>
              </a:spcBef>
              <a:spcAft>
                <a:spcPct val="0"/>
              </a:spcAft>
              <a:defRPr/>
            </a:pPr>
            <a:endParaRPr lang="en-US" altLang="en-US">
              <a:solidFill>
                <a:srgbClr val="FFFFFF"/>
              </a:solidFill>
            </a:endParaRPr>
          </a:p>
        </p:txBody>
      </p:sp>
      <p:sp>
        <p:nvSpPr>
          <p:cNvPr id="410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defRPr>
            </a:lvl1pPr>
          </a:lstStyle>
          <a:p>
            <a:pPr fontAlgn="base">
              <a:spcBef>
                <a:spcPct val="0"/>
              </a:spcBef>
              <a:spcAft>
                <a:spcPct val="0"/>
              </a:spcAft>
              <a:defRPr/>
            </a:pPr>
            <a:fld id="{51C0C5CC-D761-485B-9206-AF01966F16B4}" type="slidenum">
              <a:rPr lang="en-US" altLang="en-US">
                <a:solidFill>
                  <a:srgbClr val="FFFFFF"/>
                </a:solidFill>
              </a:rPr>
              <a:pPr fontAlgn="base">
                <a:spcBef>
                  <a:spcPct val="0"/>
                </a:spcBef>
                <a:spcAft>
                  <a:spcPct val="0"/>
                </a:spcAft>
                <a:defRPr/>
              </a:pPr>
              <a:t>‹#›</a:t>
            </a:fld>
            <a:endParaRPr lang="en-US" altLang="en-US">
              <a:solidFill>
                <a:srgbClr val="FFFFFF"/>
              </a:solidFill>
            </a:endParaRPr>
          </a:p>
        </p:txBody>
      </p:sp>
    </p:spTree>
    <p:extLst>
      <p:ext uri="{BB962C8B-B14F-4D97-AF65-F5344CB8AC3E}">
        <p14:creationId xmlns:p14="http://schemas.microsoft.com/office/powerpoint/2010/main" val="3068649380"/>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09600" y="381000"/>
            <a:ext cx="10972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609600" y="1981200"/>
            <a:ext cx="10972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panose="020B0604020202020204" pitchFamily="34" charset="0"/>
              </a:defRPr>
            </a:lvl1pPr>
          </a:lstStyle>
          <a:p>
            <a:pPr fontAlgn="base">
              <a:spcBef>
                <a:spcPct val="0"/>
              </a:spcBef>
              <a:spcAft>
                <a:spcPct val="0"/>
              </a:spcAft>
              <a:defRPr/>
            </a:pPr>
            <a:endParaRPr lang="en-US" altLang="en-US">
              <a:solidFill>
                <a:srgbClr val="FFFFFF"/>
              </a:solidFill>
            </a:endParaRPr>
          </a:p>
        </p:txBody>
      </p:sp>
      <p:sp>
        <p:nvSpPr>
          <p:cNvPr id="410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panose="020B0604020202020204" pitchFamily="34" charset="0"/>
              </a:defRPr>
            </a:lvl1pPr>
          </a:lstStyle>
          <a:p>
            <a:pPr fontAlgn="base">
              <a:spcBef>
                <a:spcPct val="0"/>
              </a:spcBef>
              <a:spcAft>
                <a:spcPct val="0"/>
              </a:spcAft>
              <a:defRPr/>
            </a:pPr>
            <a:endParaRPr lang="en-US" altLang="en-US">
              <a:solidFill>
                <a:srgbClr val="FFFFFF"/>
              </a:solidFill>
            </a:endParaRPr>
          </a:p>
        </p:txBody>
      </p:sp>
      <p:sp>
        <p:nvSpPr>
          <p:cNvPr id="410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defRPr>
            </a:lvl1pPr>
          </a:lstStyle>
          <a:p>
            <a:pPr fontAlgn="base">
              <a:spcBef>
                <a:spcPct val="0"/>
              </a:spcBef>
              <a:spcAft>
                <a:spcPct val="0"/>
              </a:spcAft>
              <a:defRPr/>
            </a:pPr>
            <a:fld id="{51C0C5CC-D761-485B-9206-AF01966F16B4}" type="slidenum">
              <a:rPr lang="en-US" altLang="en-US">
                <a:solidFill>
                  <a:srgbClr val="FFFFFF"/>
                </a:solidFill>
              </a:rPr>
              <a:pPr fontAlgn="base">
                <a:spcBef>
                  <a:spcPct val="0"/>
                </a:spcBef>
                <a:spcAft>
                  <a:spcPct val="0"/>
                </a:spcAft>
                <a:defRPr/>
              </a:pPr>
              <a:t>‹#›</a:t>
            </a:fld>
            <a:endParaRPr lang="en-US" altLang="en-US">
              <a:solidFill>
                <a:srgbClr val="FFFFFF"/>
              </a:solidFill>
            </a:endParaRPr>
          </a:p>
        </p:txBody>
      </p:sp>
    </p:spTree>
    <p:extLst>
      <p:ext uri="{BB962C8B-B14F-4D97-AF65-F5344CB8AC3E}">
        <p14:creationId xmlns:p14="http://schemas.microsoft.com/office/powerpoint/2010/main" val="1701241132"/>
      </p:ext>
    </p:extLst>
  </p:cSld>
  <p:clrMap bg1="dk2" tx1="lt1" bg2="dk1"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09600" y="381000"/>
            <a:ext cx="10972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609600" y="1981200"/>
            <a:ext cx="10972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panose="020B0604020202020204" pitchFamily="34" charset="0"/>
              </a:defRPr>
            </a:lvl1pPr>
          </a:lstStyle>
          <a:p>
            <a:pPr fontAlgn="base">
              <a:spcBef>
                <a:spcPct val="0"/>
              </a:spcBef>
              <a:spcAft>
                <a:spcPct val="0"/>
              </a:spcAft>
              <a:defRPr/>
            </a:pPr>
            <a:endParaRPr lang="en-US" altLang="en-US">
              <a:solidFill>
                <a:srgbClr val="FFFFFF"/>
              </a:solidFill>
            </a:endParaRPr>
          </a:p>
        </p:txBody>
      </p:sp>
      <p:sp>
        <p:nvSpPr>
          <p:cNvPr id="410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panose="020B0604020202020204" pitchFamily="34" charset="0"/>
              </a:defRPr>
            </a:lvl1pPr>
          </a:lstStyle>
          <a:p>
            <a:pPr fontAlgn="base">
              <a:spcBef>
                <a:spcPct val="0"/>
              </a:spcBef>
              <a:spcAft>
                <a:spcPct val="0"/>
              </a:spcAft>
              <a:defRPr/>
            </a:pPr>
            <a:endParaRPr lang="en-US" altLang="en-US">
              <a:solidFill>
                <a:srgbClr val="FFFFFF"/>
              </a:solidFill>
            </a:endParaRPr>
          </a:p>
        </p:txBody>
      </p:sp>
      <p:sp>
        <p:nvSpPr>
          <p:cNvPr id="410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defRPr>
            </a:lvl1pPr>
          </a:lstStyle>
          <a:p>
            <a:pPr fontAlgn="base">
              <a:spcBef>
                <a:spcPct val="0"/>
              </a:spcBef>
              <a:spcAft>
                <a:spcPct val="0"/>
              </a:spcAft>
              <a:defRPr/>
            </a:pPr>
            <a:fld id="{D0B9000C-EB97-4B65-8DB4-808E0BB04856}" type="slidenum">
              <a:rPr lang="en-US" altLang="en-US">
                <a:solidFill>
                  <a:srgbClr val="FFFFFF"/>
                </a:solidFill>
              </a:rPr>
              <a:pPr fontAlgn="base">
                <a:spcBef>
                  <a:spcPct val="0"/>
                </a:spcBef>
                <a:spcAft>
                  <a:spcPct val="0"/>
                </a:spcAft>
                <a:defRPr/>
              </a:pPr>
              <a:t>‹#›</a:t>
            </a:fld>
            <a:endParaRPr lang="en-US" altLang="en-US">
              <a:solidFill>
                <a:srgbClr val="FFFFFF"/>
              </a:solidFill>
            </a:endParaRPr>
          </a:p>
        </p:txBody>
      </p:sp>
    </p:spTree>
    <p:extLst>
      <p:ext uri="{BB962C8B-B14F-4D97-AF65-F5344CB8AC3E}">
        <p14:creationId xmlns:p14="http://schemas.microsoft.com/office/powerpoint/2010/main" val="2245958308"/>
      </p:ext>
    </p:extLst>
  </p:cSld>
  <p:clrMap bg1="dk2" tx1="lt1" bg2="dk1"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09600" y="381000"/>
            <a:ext cx="10972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609600" y="1981200"/>
            <a:ext cx="10972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panose="020B0604020202020204" pitchFamily="34" charset="0"/>
              </a:defRPr>
            </a:lvl1pPr>
          </a:lstStyle>
          <a:p>
            <a:pPr fontAlgn="base">
              <a:spcBef>
                <a:spcPct val="0"/>
              </a:spcBef>
              <a:spcAft>
                <a:spcPct val="0"/>
              </a:spcAft>
              <a:defRPr/>
            </a:pPr>
            <a:endParaRPr lang="en-US" altLang="en-US">
              <a:solidFill>
                <a:srgbClr val="FFFFFF"/>
              </a:solidFill>
            </a:endParaRPr>
          </a:p>
        </p:txBody>
      </p:sp>
      <p:sp>
        <p:nvSpPr>
          <p:cNvPr id="410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panose="020B0604020202020204" pitchFamily="34" charset="0"/>
              </a:defRPr>
            </a:lvl1pPr>
          </a:lstStyle>
          <a:p>
            <a:pPr fontAlgn="base">
              <a:spcBef>
                <a:spcPct val="0"/>
              </a:spcBef>
              <a:spcAft>
                <a:spcPct val="0"/>
              </a:spcAft>
              <a:defRPr/>
            </a:pPr>
            <a:endParaRPr lang="en-US" altLang="en-US">
              <a:solidFill>
                <a:srgbClr val="FFFFFF"/>
              </a:solidFill>
            </a:endParaRPr>
          </a:p>
        </p:txBody>
      </p:sp>
      <p:sp>
        <p:nvSpPr>
          <p:cNvPr id="410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defRPr>
            </a:lvl1pPr>
          </a:lstStyle>
          <a:p>
            <a:pPr fontAlgn="base">
              <a:spcBef>
                <a:spcPct val="0"/>
              </a:spcBef>
              <a:spcAft>
                <a:spcPct val="0"/>
              </a:spcAft>
              <a:defRPr/>
            </a:pPr>
            <a:fld id="{D0B9000C-EB97-4B65-8DB4-808E0BB04856}" type="slidenum">
              <a:rPr lang="en-US" altLang="en-US">
                <a:solidFill>
                  <a:srgbClr val="FFFFFF"/>
                </a:solidFill>
              </a:rPr>
              <a:pPr fontAlgn="base">
                <a:spcBef>
                  <a:spcPct val="0"/>
                </a:spcBef>
                <a:spcAft>
                  <a:spcPct val="0"/>
                </a:spcAft>
                <a:defRPr/>
              </a:pPr>
              <a:t>‹#›</a:t>
            </a:fld>
            <a:endParaRPr lang="en-US" altLang="en-US">
              <a:solidFill>
                <a:srgbClr val="FFFFFF"/>
              </a:solidFill>
            </a:endParaRPr>
          </a:p>
        </p:txBody>
      </p:sp>
    </p:spTree>
    <p:extLst>
      <p:ext uri="{BB962C8B-B14F-4D97-AF65-F5344CB8AC3E}">
        <p14:creationId xmlns:p14="http://schemas.microsoft.com/office/powerpoint/2010/main" val="1433649718"/>
      </p:ext>
    </p:extLst>
  </p:cSld>
  <p:clrMap bg1="dk2" tx1="lt1" bg2="dk1"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5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0"/>
            <a:duotone>
              <a:schemeClr val="bg1"/>
              <a:srgbClr val="FFFFFF"/>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1" y="-7095"/>
            <a:ext cx="12192001" cy="685828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5" name="Rectangle 4"/>
          <p:cNvSpPr/>
          <p:nvPr/>
        </p:nvSpPr>
        <p:spPr>
          <a:xfrm>
            <a:off x="1039659" y="0"/>
            <a:ext cx="10321447" cy="2123658"/>
          </a:xfrm>
          <a:prstGeom prst="rect">
            <a:avLst/>
          </a:prstGeom>
        </p:spPr>
        <p:txBody>
          <a:bodyPr wrap="square">
            <a:spAutoFit/>
          </a:bodyPr>
          <a:lstStyle/>
          <a:p>
            <a:pPr algn="ctr"/>
            <a:endParaRPr lang="en-US" altLang="en-US" sz="4400" dirty="0" smtClean="0">
              <a:effectLst>
                <a:outerShdw blurRad="38100" dist="38100" dir="2700000" algn="tl">
                  <a:srgbClr val="000000"/>
                </a:outerShdw>
              </a:effectLst>
              <a:ea typeface="+mj-ea"/>
            </a:endParaRPr>
          </a:p>
          <a:p>
            <a:pPr algn="ctr"/>
            <a:r>
              <a:rPr lang="en-US" altLang="en-US" sz="4400" b="1" smtClean="0">
                <a:effectLst>
                  <a:outerShdw blurRad="38100" dist="38100" dir="2700000" algn="tl">
                    <a:srgbClr val="000000"/>
                  </a:outerShdw>
                </a:effectLst>
                <a:ea typeface="+mj-ea"/>
              </a:rPr>
              <a:t>Unraveling the </a:t>
            </a:r>
            <a:r>
              <a:rPr lang="en-US" altLang="en-US" sz="4400" b="1" dirty="0">
                <a:effectLst>
                  <a:outerShdw blurRad="38100" dist="38100" dir="2700000" algn="tl">
                    <a:srgbClr val="000000"/>
                  </a:outerShdw>
                </a:effectLst>
                <a:ea typeface="+mj-ea"/>
              </a:rPr>
              <a:t>Independent Contractor Dilemma</a:t>
            </a:r>
            <a:endParaRPr lang="en-US" b="1" dirty="0"/>
          </a:p>
        </p:txBody>
      </p:sp>
      <p:sp>
        <p:nvSpPr>
          <p:cNvPr id="6" name="Rectangle 5"/>
          <p:cNvSpPr/>
          <p:nvPr/>
        </p:nvSpPr>
        <p:spPr>
          <a:xfrm>
            <a:off x="3152382" y="3614242"/>
            <a:ext cx="6096000" cy="3422475"/>
          </a:xfrm>
          <a:prstGeom prst="rect">
            <a:avLst/>
          </a:prstGeom>
        </p:spPr>
        <p:txBody>
          <a:bodyPr>
            <a:spAutoFit/>
          </a:bodyPr>
          <a:lstStyle/>
          <a:p>
            <a:pPr lvl="0" algn="ctr" eaLnBrk="0" fontAlgn="base" hangingPunct="0">
              <a:spcBef>
                <a:spcPct val="20000"/>
              </a:spcBef>
              <a:spcAft>
                <a:spcPct val="0"/>
              </a:spcAft>
              <a:buClr>
                <a:srgbClr val="00CCFF"/>
              </a:buClr>
              <a:buSzPct val="65000"/>
              <a:defRPr/>
            </a:pPr>
            <a:r>
              <a:rPr lang="en-US" sz="2800" b="1" dirty="0">
                <a:solidFill>
                  <a:srgbClr val="FFFFFF"/>
                </a:solidFill>
                <a:effectLst>
                  <a:outerShdw blurRad="38100" dist="38100" dir="2700000" algn="tl">
                    <a:srgbClr val="000000"/>
                  </a:outerShdw>
                </a:effectLst>
                <a:latin typeface="Calibri" pitchFamily="34" charset="0"/>
              </a:rPr>
              <a:t>Prepared By:</a:t>
            </a:r>
          </a:p>
          <a:p>
            <a:pPr marL="342900" lvl="0" indent="-342900" algn="ctr">
              <a:buClr>
                <a:srgbClr val="00CCFF"/>
              </a:buClr>
              <a:buSzPct val="65000"/>
              <a:defRPr/>
            </a:pPr>
            <a:r>
              <a:rPr lang="en-US" sz="2800" b="1" dirty="0">
                <a:solidFill>
                  <a:srgbClr val="FFFFFF"/>
                </a:solidFill>
                <a:effectLst>
                  <a:outerShdw blurRad="38100" dist="38100" dir="2700000" algn="tl">
                    <a:srgbClr val="000000"/>
                  </a:outerShdw>
                </a:effectLst>
                <a:latin typeface="Calibri" pitchFamily="34" charset="0"/>
              </a:rPr>
              <a:t>Dean Harris</a:t>
            </a:r>
          </a:p>
          <a:p>
            <a:pPr marL="342900" lvl="0" indent="-342900" algn="ctr">
              <a:buClr>
                <a:srgbClr val="00CCFF"/>
              </a:buClr>
              <a:buSzPct val="65000"/>
              <a:defRPr/>
            </a:pPr>
            <a:r>
              <a:rPr lang="en-US" sz="2800" b="1" dirty="0">
                <a:solidFill>
                  <a:srgbClr val="FFFFFF"/>
                </a:solidFill>
                <a:effectLst>
                  <a:outerShdw blurRad="38100" dist="38100" dir="2700000" algn="tl">
                    <a:srgbClr val="000000"/>
                  </a:outerShdw>
                </a:effectLst>
                <a:latin typeface="Calibri" pitchFamily="34" charset="0"/>
              </a:rPr>
              <a:t>Michael Santo</a:t>
            </a:r>
          </a:p>
          <a:p>
            <a:pPr marL="342900" lvl="0" indent="-342900" algn="ctr">
              <a:buClr>
                <a:srgbClr val="00CCFF"/>
              </a:buClr>
              <a:buSzPct val="65000"/>
              <a:defRPr/>
            </a:pPr>
            <a:r>
              <a:rPr lang="en-US" sz="2800" b="1" dirty="0">
                <a:solidFill>
                  <a:srgbClr val="FFFFFF"/>
                </a:solidFill>
                <a:effectLst>
                  <a:outerShdw blurRad="38100" dist="38100" dir="2700000" algn="tl">
                    <a:srgbClr val="000000"/>
                  </a:outerShdw>
                </a:effectLst>
                <a:latin typeface="Calibri" pitchFamily="34" charset="0"/>
              </a:rPr>
              <a:t>Bechtel &amp; </a:t>
            </a:r>
            <a:r>
              <a:rPr lang="en-US" sz="2800" b="1" dirty="0" smtClean="0">
                <a:solidFill>
                  <a:srgbClr val="FFFFFF"/>
                </a:solidFill>
                <a:effectLst>
                  <a:outerShdw blurRad="38100" dist="38100" dir="2700000" algn="tl">
                    <a:srgbClr val="000000"/>
                  </a:outerShdw>
                </a:effectLst>
                <a:latin typeface="Calibri" pitchFamily="34" charset="0"/>
              </a:rPr>
              <a:t>Santo</a:t>
            </a:r>
          </a:p>
          <a:p>
            <a:pPr marL="342900" lvl="0" indent="-342900" algn="ctr">
              <a:buClr>
                <a:srgbClr val="00CCFF"/>
              </a:buClr>
              <a:buSzPct val="65000"/>
              <a:defRPr/>
            </a:pPr>
            <a:r>
              <a:rPr lang="en-US" sz="2800" b="1" dirty="0" smtClean="0">
                <a:solidFill>
                  <a:srgbClr val="FFFFFF"/>
                </a:solidFill>
                <a:effectLst>
                  <a:outerShdw blurRad="38100" dist="38100" dir="2700000" algn="tl">
                    <a:srgbClr val="000000"/>
                  </a:outerShdw>
                </a:effectLst>
                <a:latin typeface="Calibri" pitchFamily="34" charset="0"/>
              </a:rPr>
              <a:t>205 </a:t>
            </a:r>
            <a:r>
              <a:rPr lang="en-US" sz="2800" b="1" dirty="0">
                <a:solidFill>
                  <a:srgbClr val="FFFFFF"/>
                </a:solidFill>
                <a:effectLst>
                  <a:outerShdw blurRad="38100" dist="38100" dir="2700000" algn="tl">
                    <a:srgbClr val="000000"/>
                  </a:outerShdw>
                </a:effectLst>
                <a:latin typeface="Calibri" pitchFamily="34" charset="0"/>
              </a:rPr>
              <a:t>N. 4</a:t>
            </a:r>
            <a:r>
              <a:rPr lang="en-US" sz="2800" b="1" baseline="30000" dirty="0">
                <a:solidFill>
                  <a:srgbClr val="FFFFFF"/>
                </a:solidFill>
                <a:effectLst>
                  <a:outerShdw blurRad="38100" dist="38100" dir="2700000" algn="tl">
                    <a:srgbClr val="000000"/>
                  </a:outerShdw>
                </a:effectLst>
                <a:latin typeface="Calibri" pitchFamily="34" charset="0"/>
              </a:rPr>
              <a:t>th</a:t>
            </a:r>
            <a:r>
              <a:rPr lang="en-US" sz="2800" b="1" dirty="0">
                <a:solidFill>
                  <a:srgbClr val="FFFFFF"/>
                </a:solidFill>
                <a:effectLst>
                  <a:outerShdw blurRad="38100" dist="38100" dir="2700000" algn="tl">
                    <a:srgbClr val="000000"/>
                  </a:outerShdw>
                </a:effectLst>
                <a:latin typeface="Calibri" pitchFamily="34" charset="0"/>
              </a:rPr>
              <a:t> Street, Suite 300</a:t>
            </a:r>
          </a:p>
          <a:p>
            <a:pPr marL="342900" lvl="0" indent="-342900" algn="ctr">
              <a:buClr>
                <a:srgbClr val="00CCFF"/>
              </a:buClr>
              <a:buSzPct val="65000"/>
              <a:defRPr/>
            </a:pPr>
            <a:r>
              <a:rPr lang="en-US" sz="2800" b="1" dirty="0">
                <a:solidFill>
                  <a:srgbClr val="FFFFFF"/>
                </a:solidFill>
                <a:effectLst>
                  <a:outerShdw blurRad="38100" dist="38100" dir="2700000" algn="tl">
                    <a:srgbClr val="000000"/>
                  </a:outerShdw>
                </a:effectLst>
                <a:latin typeface="Calibri" pitchFamily="34" charset="0"/>
              </a:rPr>
              <a:t>Grand Junction, Colorado 81501</a:t>
            </a:r>
          </a:p>
          <a:p>
            <a:pPr marL="342900" lvl="0" indent="-342900" algn="ctr" fontAlgn="base">
              <a:lnSpc>
                <a:spcPct val="90000"/>
              </a:lnSpc>
              <a:spcBef>
                <a:spcPct val="20000"/>
              </a:spcBef>
              <a:spcAft>
                <a:spcPct val="0"/>
              </a:spcAft>
              <a:buClr>
                <a:srgbClr val="00CCFF"/>
              </a:buClr>
              <a:buSzPct val="65000"/>
              <a:defRPr/>
            </a:pPr>
            <a:endParaRPr lang="en-US" altLang="en-US" sz="4400" dirty="0">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2578032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C.R.S. § 8-70-115 (1)(c)</a:t>
            </a:r>
            <a:r>
              <a:rPr lang="en-US" smtClean="0"/>
              <a:t/>
            </a:r>
            <a:br>
              <a:rPr lang="en-US" smtClean="0"/>
            </a:br>
            <a:r>
              <a:rPr lang="en-US" smtClean="0"/>
              <a:t>The </a:t>
            </a:r>
            <a:r>
              <a:rPr lang="en-US" dirty="0"/>
              <a:t>Contract </a:t>
            </a:r>
            <a:r>
              <a:rPr lang="en-US" dirty="0" smtClean="0"/>
              <a:t>Does Not</a:t>
            </a:r>
            <a:r>
              <a:rPr lang="en-US" dirty="0"/>
              <a:t>…</a:t>
            </a:r>
          </a:p>
        </p:txBody>
      </p:sp>
      <p:sp>
        <p:nvSpPr>
          <p:cNvPr id="3" name="Content Placeholder 2"/>
          <p:cNvSpPr>
            <a:spLocks noGrp="1"/>
          </p:cNvSpPr>
          <p:nvPr>
            <p:ph idx="1"/>
          </p:nvPr>
        </p:nvSpPr>
        <p:spPr>
          <a:xfrm>
            <a:off x="1981200" y="2133600"/>
            <a:ext cx="8229600" cy="4114800"/>
          </a:xfrm>
        </p:spPr>
        <p:txBody>
          <a:bodyPr/>
          <a:lstStyle/>
          <a:p>
            <a:pPr marL="0" indent="0">
              <a:buNone/>
              <a:defRPr/>
            </a:pPr>
            <a:r>
              <a:rPr lang="en-US" dirty="0" smtClean="0">
                <a:effectLst/>
              </a:rPr>
              <a:t>(</a:t>
            </a:r>
            <a:r>
              <a:rPr lang="en-US" dirty="0">
                <a:effectLst/>
              </a:rPr>
              <a:t>III) Pay a salary or hourly rate </a:t>
            </a:r>
            <a:r>
              <a:rPr lang="en-US">
                <a:effectLst/>
              </a:rPr>
              <a:t>but </a:t>
            </a:r>
            <a:r>
              <a:rPr lang="en-US" smtClean="0">
                <a:effectLst/>
              </a:rPr>
              <a:t>rather </a:t>
            </a:r>
            <a:r>
              <a:rPr lang="en-US" dirty="0">
                <a:effectLst/>
              </a:rPr>
              <a:t>a fixed or contract rate</a:t>
            </a:r>
            <a:r>
              <a:rPr lang="en-US" dirty="0" smtClean="0">
                <a:effectLst/>
              </a:rPr>
              <a:t>;</a:t>
            </a:r>
          </a:p>
          <a:p>
            <a:pPr marL="0" indent="0">
              <a:buNone/>
              <a:defRPr/>
            </a:pPr>
            <a:endParaRPr lang="en-US" dirty="0">
              <a:effectLst/>
            </a:endParaRPr>
          </a:p>
          <a:p>
            <a:pPr marL="0" indent="0">
              <a:buNone/>
              <a:defRPr/>
            </a:pPr>
            <a:r>
              <a:rPr lang="en-US" dirty="0">
                <a:effectLst/>
              </a:rPr>
              <a:t>(IV) </a:t>
            </a:r>
            <a:r>
              <a:rPr lang="en-US">
                <a:effectLst/>
              </a:rPr>
              <a:t>Terminate </a:t>
            </a:r>
            <a:r>
              <a:rPr lang="en-US" smtClean="0">
                <a:effectLst/>
              </a:rPr>
              <a:t>the </a:t>
            </a:r>
            <a:r>
              <a:rPr lang="en-US" dirty="0">
                <a:effectLst/>
              </a:rPr>
              <a:t>work </a:t>
            </a:r>
            <a:r>
              <a:rPr lang="en-US">
                <a:effectLst/>
              </a:rPr>
              <a:t>during </a:t>
            </a:r>
            <a:r>
              <a:rPr lang="en-US" smtClean="0">
                <a:effectLst/>
              </a:rPr>
              <a:t>the </a:t>
            </a:r>
            <a:r>
              <a:rPr lang="en-US" dirty="0">
                <a:effectLst/>
              </a:rPr>
              <a:t>contract period </a:t>
            </a:r>
            <a:r>
              <a:rPr lang="en-US">
                <a:effectLst/>
              </a:rPr>
              <a:t>unless </a:t>
            </a:r>
            <a:r>
              <a:rPr lang="en-US" smtClean="0">
                <a:effectLst/>
              </a:rPr>
              <a:t>the </a:t>
            </a:r>
            <a:r>
              <a:rPr lang="en-US" dirty="0">
                <a:effectLst/>
              </a:rPr>
              <a:t>individual </a:t>
            </a:r>
            <a:r>
              <a:rPr lang="en-US">
                <a:effectLst/>
              </a:rPr>
              <a:t>violates </a:t>
            </a:r>
            <a:r>
              <a:rPr lang="en-US" smtClean="0">
                <a:effectLst/>
              </a:rPr>
              <a:t>the </a:t>
            </a:r>
            <a:r>
              <a:rPr lang="en-US" dirty="0">
                <a:effectLst/>
              </a:rPr>
              <a:t>terms </a:t>
            </a:r>
            <a:r>
              <a:rPr lang="en-US">
                <a:effectLst/>
              </a:rPr>
              <a:t>of </a:t>
            </a:r>
            <a:r>
              <a:rPr lang="en-US" smtClean="0">
                <a:effectLst/>
              </a:rPr>
              <a:t>the </a:t>
            </a:r>
            <a:r>
              <a:rPr lang="en-US" dirty="0">
                <a:effectLst/>
              </a:rPr>
              <a:t>contract or fails to produce a result that </a:t>
            </a:r>
            <a:r>
              <a:rPr lang="en-US">
                <a:effectLst/>
              </a:rPr>
              <a:t>meets </a:t>
            </a:r>
            <a:r>
              <a:rPr lang="en-US" smtClean="0">
                <a:effectLst/>
              </a:rPr>
              <a:t>the </a:t>
            </a:r>
            <a:r>
              <a:rPr lang="en-US" dirty="0">
                <a:effectLst/>
              </a:rPr>
              <a:t>specifications </a:t>
            </a:r>
            <a:r>
              <a:rPr lang="en-US">
                <a:effectLst/>
              </a:rPr>
              <a:t>of </a:t>
            </a:r>
            <a:r>
              <a:rPr lang="en-US" smtClean="0">
                <a:effectLst/>
              </a:rPr>
              <a:t>the </a:t>
            </a:r>
            <a:r>
              <a:rPr lang="en-US" dirty="0">
                <a:effectLst/>
              </a:rPr>
              <a:t>contract;</a:t>
            </a:r>
          </a:p>
          <a:p>
            <a:pPr>
              <a:defRPr/>
            </a:pPr>
            <a:endParaRPr lang="en-US" dirty="0"/>
          </a:p>
        </p:txBody>
      </p:sp>
    </p:spTree>
    <p:extLst>
      <p:ext uri="{BB962C8B-B14F-4D97-AF65-F5344CB8AC3E}">
        <p14:creationId xmlns:p14="http://schemas.microsoft.com/office/powerpoint/2010/main" val="2898095153"/>
      </p:ext>
    </p:extLst>
  </p:cSld>
  <p:clrMapOvr>
    <a:masterClrMapping/>
  </p:clrMapOvr>
  <p:transition>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8229600" cy="1295400"/>
          </a:xfrm>
        </p:spPr>
        <p:txBody>
          <a:bodyPr/>
          <a:lstStyle/>
          <a:p>
            <a:pPr>
              <a:defRPr/>
            </a:pPr>
            <a:r>
              <a:rPr lang="en-US" dirty="0" smtClean="0"/>
              <a:t>C.R.S. § 8-70-115 (1)(c)</a:t>
            </a:r>
            <a:r>
              <a:rPr lang="en-US" smtClean="0"/>
              <a:t/>
            </a:r>
            <a:br>
              <a:rPr lang="en-US" smtClean="0"/>
            </a:br>
            <a:r>
              <a:rPr lang="en-US" smtClean="0"/>
              <a:t>The </a:t>
            </a:r>
            <a:r>
              <a:rPr lang="en-US" dirty="0"/>
              <a:t>Contract </a:t>
            </a:r>
            <a:r>
              <a:rPr lang="en-US" dirty="0" smtClean="0"/>
              <a:t>Does Not…</a:t>
            </a:r>
            <a:endParaRPr lang="en-US" dirty="0"/>
          </a:p>
        </p:txBody>
      </p:sp>
      <p:sp>
        <p:nvSpPr>
          <p:cNvPr id="3" name="Content Placeholder 2"/>
          <p:cNvSpPr>
            <a:spLocks noGrp="1"/>
          </p:cNvSpPr>
          <p:nvPr>
            <p:ph idx="1"/>
          </p:nvPr>
        </p:nvSpPr>
        <p:spPr>
          <a:xfrm>
            <a:off x="1981200" y="1828800"/>
            <a:ext cx="8229600" cy="4343400"/>
          </a:xfrm>
        </p:spPr>
        <p:txBody>
          <a:bodyPr/>
          <a:lstStyle/>
          <a:p>
            <a:pPr marL="0" indent="0">
              <a:buNone/>
              <a:defRPr/>
            </a:pPr>
            <a:r>
              <a:rPr lang="en-US" dirty="0">
                <a:effectLst/>
              </a:rPr>
              <a:t>(V) Provide more than minimal training for </a:t>
            </a:r>
            <a:r>
              <a:rPr lang="en-US" dirty="0" smtClean="0">
                <a:effectLst/>
              </a:rPr>
              <a:t>the </a:t>
            </a:r>
            <a:r>
              <a:rPr lang="en-US" dirty="0">
                <a:effectLst/>
              </a:rPr>
              <a:t>individual;</a:t>
            </a:r>
          </a:p>
          <a:p>
            <a:pPr marL="0" indent="0">
              <a:buNone/>
              <a:defRPr/>
            </a:pPr>
            <a:r>
              <a:rPr lang="en-US" dirty="0">
                <a:effectLst/>
              </a:rPr>
              <a:t>(VI) Provide tools or benefits to </a:t>
            </a:r>
            <a:r>
              <a:rPr lang="en-US" dirty="0" smtClean="0">
                <a:effectLst/>
              </a:rPr>
              <a:t>the </a:t>
            </a:r>
            <a:r>
              <a:rPr lang="en-US" dirty="0">
                <a:effectLst/>
              </a:rPr>
              <a:t>individual; except that materials and equipment may be supplied;</a:t>
            </a:r>
          </a:p>
          <a:p>
            <a:pPr marL="0" indent="0">
              <a:buNone/>
              <a:defRPr/>
            </a:pPr>
            <a:r>
              <a:rPr lang="en-US" dirty="0">
                <a:effectLst/>
              </a:rPr>
              <a:t>(VII) Dictate </a:t>
            </a:r>
            <a:r>
              <a:rPr lang="en-US" dirty="0" smtClean="0">
                <a:effectLst/>
              </a:rPr>
              <a:t>the </a:t>
            </a:r>
            <a:r>
              <a:rPr lang="en-US" dirty="0">
                <a:effectLst/>
              </a:rPr>
              <a:t>time of performance; except that a completion </a:t>
            </a:r>
            <a:r>
              <a:rPr lang="en-US" dirty="0" smtClean="0">
                <a:effectLst/>
              </a:rPr>
              <a:t>schedule </a:t>
            </a:r>
            <a:r>
              <a:rPr lang="en-US" dirty="0">
                <a:effectLst/>
              </a:rPr>
              <a:t>and a range of mutually agreeable work hours may be </a:t>
            </a:r>
            <a:r>
              <a:rPr lang="en-US" dirty="0" smtClean="0">
                <a:effectLst/>
              </a:rPr>
              <a:t>established;</a:t>
            </a:r>
            <a:endParaRPr lang="en-US" dirty="0" smtClean="0"/>
          </a:p>
          <a:p>
            <a:pPr>
              <a:defRPr/>
            </a:pPr>
            <a:endParaRPr lang="en-US" dirty="0"/>
          </a:p>
        </p:txBody>
      </p:sp>
    </p:spTree>
    <p:extLst>
      <p:ext uri="{BB962C8B-B14F-4D97-AF65-F5344CB8AC3E}">
        <p14:creationId xmlns:p14="http://schemas.microsoft.com/office/powerpoint/2010/main" val="1985217679"/>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C.R.S. § 8-70-115 (1)(c)</a:t>
            </a:r>
            <a:r>
              <a:rPr lang="en-US" smtClean="0"/>
              <a:t/>
            </a:r>
            <a:br>
              <a:rPr lang="en-US" smtClean="0"/>
            </a:br>
            <a:r>
              <a:rPr lang="en-US" smtClean="0"/>
              <a:t>The </a:t>
            </a:r>
            <a:r>
              <a:rPr lang="en-US" dirty="0" smtClean="0"/>
              <a:t>Contract Does </a:t>
            </a:r>
            <a:r>
              <a:rPr lang="en-US" dirty="0"/>
              <a:t>N</a:t>
            </a:r>
            <a:r>
              <a:rPr lang="en-US" dirty="0" smtClean="0"/>
              <a:t>ot…</a:t>
            </a:r>
            <a:endParaRPr lang="en-US" dirty="0"/>
          </a:p>
        </p:txBody>
      </p:sp>
      <p:sp>
        <p:nvSpPr>
          <p:cNvPr id="3" name="Content Placeholder 2"/>
          <p:cNvSpPr>
            <a:spLocks noGrp="1"/>
          </p:cNvSpPr>
          <p:nvPr>
            <p:ph idx="1"/>
          </p:nvPr>
        </p:nvSpPr>
        <p:spPr/>
        <p:txBody>
          <a:bodyPr/>
          <a:lstStyle/>
          <a:p>
            <a:pPr marL="0" indent="0">
              <a:buNone/>
              <a:defRPr/>
            </a:pPr>
            <a:r>
              <a:rPr lang="en-US" dirty="0" smtClean="0">
                <a:effectLst/>
              </a:rPr>
              <a:t>(VIII</a:t>
            </a:r>
            <a:r>
              <a:rPr lang="en-US" dirty="0">
                <a:effectLst/>
              </a:rPr>
              <a:t>) </a:t>
            </a:r>
            <a:r>
              <a:rPr lang="en-US">
                <a:effectLst/>
              </a:rPr>
              <a:t>Pay </a:t>
            </a:r>
            <a:r>
              <a:rPr lang="en-US" smtClean="0">
                <a:effectLst/>
              </a:rPr>
              <a:t>the </a:t>
            </a:r>
            <a:r>
              <a:rPr lang="en-US" dirty="0">
                <a:effectLst/>
              </a:rPr>
              <a:t>individual personally </a:t>
            </a:r>
            <a:r>
              <a:rPr lang="en-US">
                <a:effectLst/>
              </a:rPr>
              <a:t>but </a:t>
            </a:r>
            <a:r>
              <a:rPr lang="en-US" smtClean="0">
                <a:effectLst/>
              </a:rPr>
              <a:t>rather </a:t>
            </a:r>
            <a:r>
              <a:rPr lang="en-US">
                <a:effectLst/>
              </a:rPr>
              <a:t>makes </a:t>
            </a:r>
            <a:r>
              <a:rPr lang="en-US" smtClean="0">
                <a:effectLst/>
              </a:rPr>
              <a:t>checks </a:t>
            </a:r>
            <a:r>
              <a:rPr lang="en-US" dirty="0">
                <a:effectLst/>
              </a:rPr>
              <a:t>payable </a:t>
            </a:r>
            <a:r>
              <a:rPr lang="en-US">
                <a:effectLst/>
              </a:rPr>
              <a:t>to </a:t>
            </a:r>
            <a:r>
              <a:rPr lang="en-US" smtClean="0">
                <a:effectLst/>
              </a:rPr>
              <a:t>the </a:t>
            </a:r>
            <a:r>
              <a:rPr lang="en-US" dirty="0">
                <a:effectLst/>
              </a:rPr>
              <a:t>trade or business name </a:t>
            </a:r>
            <a:r>
              <a:rPr lang="en-US">
                <a:effectLst/>
              </a:rPr>
              <a:t>of </a:t>
            </a:r>
            <a:r>
              <a:rPr lang="en-US" smtClean="0">
                <a:effectLst/>
              </a:rPr>
              <a:t>the </a:t>
            </a:r>
            <a:r>
              <a:rPr lang="en-US" dirty="0">
                <a:effectLst/>
              </a:rPr>
              <a:t>individual; and</a:t>
            </a:r>
          </a:p>
          <a:p>
            <a:pPr marL="0" indent="0">
              <a:buNone/>
              <a:defRPr/>
            </a:pPr>
            <a:r>
              <a:rPr lang="en-US" dirty="0">
                <a:effectLst/>
              </a:rPr>
              <a:t>(IX) Combine his business operations in any way </a:t>
            </a:r>
            <a:r>
              <a:rPr lang="en-US">
                <a:effectLst/>
              </a:rPr>
              <a:t>with </a:t>
            </a:r>
            <a:r>
              <a:rPr lang="en-US" smtClean="0">
                <a:effectLst/>
              </a:rPr>
              <a:t>the </a:t>
            </a:r>
            <a:r>
              <a:rPr lang="en-US" dirty="0">
                <a:effectLst/>
              </a:rPr>
              <a:t>individual's business, but instead maintains such operations as separate and distinct.</a:t>
            </a:r>
          </a:p>
          <a:p>
            <a:pPr>
              <a:defRPr/>
            </a:pPr>
            <a:endParaRPr lang="en-US" dirty="0"/>
          </a:p>
        </p:txBody>
      </p:sp>
    </p:spTree>
    <p:extLst>
      <p:ext uri="{BB962C8B-B14F-4D97-AF65-F5344CB8AC3E}">
        <p14:creationId xmlns:p14="http://schemas.microsoft.com/office/powerpoint/2010/main" val="371001663"/>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C.R.S. § </a:t>
            </a:r>
            <a:r>
              <a:rPr lang="en-US" dirty="0" smtClean="0"/>
              <a:t>8-70-115(2) </a:t>
            </a:r>
            <a:r>
              <a:rPr lang="en-US" dirty="0"/>
              <a:t/>
            </a:r>
            <a:br>
              <a:rPr lang="en-US" dirty="0"/>
            </a:br>
            <a:r>
              <a:rPr lang="en-US" dirty="0" smtClean="0"/>
              <a:t>The </a:t>
            </a:r>
            <a:r>
              <a:rPr lang="en-US" dirty="0"/>
              <a:t>Contract S</a:t>
            </a:r>
            <a:r>
              <a:rPr lang="en-US" dirty="0" smtClean="0"/>
              <a:t>hould </a:t>
            </a:r>
            <a:r>
              <a:rPr lang="en-US" dirty="0"/>
              <a:t>S</a:t>
            </a:r>
            <a:r>
              <a:rPr lang="en-US" dirty="0" smtClean="0"/>
              <a:t>tate…</a:t>
            </a:r>
            <a:endParaRPr lang="en-US" dirty="0"/>
          </a:p>
        </p:txBody>
      </p:sp>
      <p:sp>
        <p:nvSpPr>
          <p:cNvPr id="3" name="Content Placeholder 2"/>
          <p:cNvSpPr>
            <a:spLocks noGrp="1"/>
          </p:cNvSpPr>
          <p:nvPr>
            <p:ph idx="1"/>
          </p:nvPr>
        </p:nvSpPr>
        <p:spPr/>
        <p:txBody>
          <a:bodyPr/>
          <a:lstStyle/>
          <a:p>
            <a:pPr>
              <a:defRPr/>
            </a:pPr>
            <a:r>
              <a:rPr lang="en-US" sz="3000" dirty="0" smtClean="0"/>
              <a:t>CONTRACTOR IS NOT ENTITLED TO WORKER’S COMPENSATION BENEFITS OR UNEMPLOYMENT INSURANCE BENEFITS UNLESS PAID FOR BY CONTRACTOR AND CONTRACTOR IS OBLIGATED TO PAY FEDERAL AND STATE INCOME TAX ON ANY MONIES EARNED PURSUANT TO THE CONTRACT RELATIONSHIP. </a:t>
            </a:r>
          </a:p>
          <a:p>
            <a:pPr>
              <a:defRPr/>
            </a:pPr>
            <a:r>
              <a:rPr lang="en-US" sz="3000" dirty="0" smtClean="0"/>
              <a:t>Disclaimer must be “i</a:t>
            </a:r>
            <a:r>
              <a:rPr lang="en-US" sz="3000" dirty="0" smtClean="0"/>
              <a:t>n </a:t>
            </a:r>
            <a:r>
              <a:rPr lang="en-US" sz="3000" dirty="0"/>
              <a:t>type which is larger than the other provisions in the document or in bold-faced or underlined </a:t>
            </a:r>
            <a:r>
              <a:rPr lang="en-US" sz="3000" dirty="0" smtClean="0"/>
              <a:t>type.”</a:t>
            </a:r>
            <a:endParaRPr lang="en-US" sz="3000" dirty="0"/>
          </a:p>
        </p:txBody>
      </p:sp>
    </p:spTree>
    <p:extLst>
      <p:ext uri="{BB962C8B-B14F-4D97-AF65-F5344CB8AC3E}">
        <p14:creationId xmlns:p14="http://schemas.microsoft.com/office/powerpoint/2010/main" val="4055036350"/>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i="1" dirty="0"/>
              <a:t>ICAO v. Softrock </a:t>
            </a:r>
            <a:r>
              <a:rPr lang="en-US" i="1" dirty="0" smtClean="0"/>
              <a:t>-- Out </a:t>
            </a:r>
            <a:r>
              <a:rPr lang="en-US" i="1" smtClean="0"/>
              <a:t>with the </a:t>
            </a:r>
            <a:r>
              <a:rPr lang="en-US" i="1" dirty="0" smtClean="0"/>
              <a:t>Old </a:t>
            </a:r>
            <a:endParaRPr lang="en-US" i="1" dirty="0"/>
          </a:p>
        </p:txBody>
      </p:sp>
      <p:sp>
        <p:nvSpPr>
          <p:cNvPr id="3" name="Content Placeholder 2"/>
          <p:cNvSpPr>
            <a:spLocks noGrp="1"/>
          </p:cNvSpPr>
          <p:nvPr>
            <p:ph idx="1"/>
          </p:nvPr>
        </p:nvSpPr>
        <p:spPr>
          <a:xfrm>
            <a:off x="2001838" y="1600200"/>
            <a:ext cx="8229600" cy="4114800"/>
          </a:xfrm>
        </p:spPr>
        <p:txBody>
          <a:bodyPr/>
          <a:lstStyle/>
          <a:p>
            <a:pPr>
              <a:defRPr/>
            </a:pPr>
            <a:r>
              <a:rPr lang="en-US" dirty="0" smtClean="0"/>
              <a:t>Pre-</a:t>
            </a:r>
            <a:r>
              <a:rPr lang="en-US" i="1" dirty="0" smtClean="0"/>
              <a:t>Softrock</a:t>
            </a:r>
            <a:r>
              <a:rPr lang="en-US" i="1" dirty="0" smtClean="0"/>
              <a:t>, </a:t>
            </a:r>
            <a:r>
              <a:rPr lang="en-US" dirty="0" smtClean="0"/>
              <a:t>the Colorado Division of Unemployment Insurance applied a single-factor </a:t>
            </a:r>
            <a:r>
              <a:rPr lang="en-US" dirty="0" smtClean="0"/>
              <a:t>threshold test</a:t>
            </a:r>
            <a:r>
              <a:rPr lang="en-US" dirty="0" smtClean="0"/>
              <a:t>.</a:t>
            </a:r>
          </a:p>
          <a:p>
            <a:pPr>
              <a:defRPr/>
            </a:pPr>
            <a:r>
              <a:rPr lang="en-US" dirty="0" smtClean="0"/>
              <a:t>Service for ONE entity = employee, not independent contractor</a:t>
            </a:r>
            <a:r>
              <a:rPr lang="en-US" dirty="0" smtClean="0"/>
              <a:t>.</a:t>
            </a:r>
          </a:p>
          <a:p>
            <a:pPr>
              <a:defRPr/>
            </a:pPr>
            <a:r>
              <a:rPr lang="en-US" dirty="0" smtClean="0"/>
              <a:t>If the putative employer met this test, the Division would examine the remaining factors</a:t>
            </a:r>
            <a:endParaRPr lang="en-US" dirty="0" smtClean="0"/>
          </a:p>
          <a:p>
            <a:pPr marL="0" indent="0">
              <a:buNone/>
              <a:defRPr/>
            </a:pPr>
            <a:endParaRPr lang="en-US" dirty="0" smtClean="0"/>
          </a:p>
        </p:txBody>
      </p:sp>
    </p:spTree>
    <p:extLst>
      <p:ext uri="{BB962C8B-B14F-4D97-AF65-F5344CB8AC3E}">
        <p14:creationId xmlns:p14="http://schemas.microsoft.com/office/powerpoint/2010/main" val="1567326595"/>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i="1" dirty="0"/>
              <a:t>ICAO v. Softrock </a:t>
            </a:r>
            <a:r>
              <a:rPr lang="en-US" i="1" dirty="0" smtClean="0"/>
              <a:t>-- In </a:t>
            </a:r>
            <a:r>
              <a:rPr lang="en-US" i="1" smtClean="0"/>
              <a:t>with the </a:t>
            </a:r>
            <a:r>
              <a:rPr lang="en-US" i="1" dirty="0" smtClean="0"/>
              <a:t>New </a:t>
            </a:r>
            <a:endParaRPr lang="en-US" i="1" dirty="0"/>
          </a:p>
        </p:txBody>
      </p:sp>
      <p:sp>
        <p:nvSpPr>
          <p:cNvPr id="3" name="Content Placeholder 2"/>
          <p:cNvSpPr>
            <a:spLocks noGrp="1"/>
          </p:cNvSpPr>
          <p:nvPr>
            <p:ph idx="1"/>
          </p:nvPr>
        </p:nvSpPr>
        <p:spPr>
          <a:xfrm>
            <a:off x="2001838" y="1600200"/>
            <a:ext cx="8229600" cy="4114800"/>
          </a:xfrm>
        </p:spPr>
        <p:txBody>
          <a:bodyPr/>
          <a:lstStyle/>
          <a:p>
            <a:pPr>
              <a:defRPr/>
            </a:pPr>
            <a:endParaRPr lang="en-US" dirty="0" smtClean="0"/>
          </a:p>
          <a:p>
            <a:pPr>
              <a:defRPr/>
            </a:pPr>
            <a:r>
              <a:rPr lang="en-US" dirty="0" smtClean="0"/>
              <a:t>“A totality of the circumstances test that evaluates the dynamics of the relationship between the putative employee and the employer.”</a:t>
            </a:r>
          </a:p>
          <a:p>
            <a:pPr>
              <a:defRPr/>
            </a:pPr>
            <a:r>
              <a:rPr lang="en-US" dirty="0" smtClean="0"/>
              <a:t> “No dispositive single factor or set of factors.”</a:t>
            </a:r>
          </a:p>
        </p:txBody>
      </p:sp>
    </p:spTree>
    <p:extLst>
      <p:ext uri="{BB962C8B-B14F-4D97-AF65-F5344CB8AC3E}">
        <p14:creationId xmlns:p14="http://schemas.microsoft.com/office/powerpoint/2010/main" val="1126439400"/>
      </p:ext>
    </p:extLst>
  </p:cSld>
  <p:clrMapOvr>
    <a:masterClrMapping/>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i="1" dirty="0" smtClean="0"/>
              <a:t>ICAO v. </a:t>
            </a:r>
            <a:r>
              <a:rPr lang="en-US" i="1" dirty="0" err="1" smtClean="0"/>
              <a:t>Softrock</a:t>
            </a:r>
            <a:endParaRPr lang="en-US" i="1" dirty="0"/>
          </a:p>
        </p:txBody>
      </p:sp>
      <p:sp>
        <p:nvSpPr>
          <p:cNvPr id="3" name="Content Placeholder 2"/>
          <p:cNvSpPr>
            <a:spLocks noGrp="1"/>
          </p:cNvSpPr>
          <p:nvPr>
            <p:ph idx="1"/>
          </p:nvPr>
        </p:nvSpPr>
        <p:spPr>
          <a:xfrm>
            <a:off x="1987550" y="1752600"/>
            <a:ext cx="8229600" cy="4114800"/>
          </a:xfrm>
        </p:spPr>
        <p:txBody>
          <a:bodyPr/>
          <a:lstStyle/>
          <a:p>
            <a:pPr marL="0" indent="0">
              <a:buClrTx/>
              <a:buNone/>
              <a:defRPr/>
            </a:pPr>
            <a:r>
              <a:rPr lang="en-US" sz="2800" dirty="0" smtClean="0"/>
              <a:t>In </a:t>
            </a:r>
            <a:r>
              <a:rPr lang="en-US" sz="2800" smtClean="0"/>
              <a:t>considering the </a:t>
            </a:r>
            <a:r>
              <a:rPr lang="en-US" sz="2800" dirty="0" smtClean="0"/>
              <a:t>dynamics </a:t>
            </a:r>
            <a:r>
              <a:rPr lang="en-US" sz="2800" smtClean="0"/>
              <a:t>of the </a:t>
            </a:r>
            <a:r>
              <a:rPr lang="en-US" sz="2800" dirty="0" smtClean="0"/>
              <a:t>relationship</a:t>
            </a:r>
            <a:r>
              <a:rPr lang="en-US" sz="2800" smtClean="0"/>
              <a:t>, the </a:t>
            </a:r>
            <a:r>
              <a:rPr lang="en-US" sz="2800" dirty="0" smtClean="0"/>
              <a:t>Supreme </a:t>
            </a:r>
            <a:r>
              <a:rPr lang="en-US" sz="2800" smtClean="0"/>
              <a:t>Court held that  the </a:t>
            </a:r>
            <a:r>
              <a:rPr lang="en-US" sz="2800" dirty="0" smtClean="0"/>
              <a:t>ICAO should </a:t>
            </a:r>
            <a:r>
              <a:rPr lang="en-US" sz="2800" smtClean="0"/>
              <a:t>consider the </a:t>
            </a:r>
            <a:r>
              <a:rPr lang="en-US" sz="2800" dirty="0" smtClean="0"/>
              <a:t>following: </a:t>
            </a:r>
          </a:p>
          <a:p>
            <a:pPr marL="0" indent="0">
              <a:buClrTx/>
              <a:buNone/>
              <a:defRPr/>
            </a:pPr>
            <a:endParaRPr lang="en-US" sz="2800" dirty="0" smtClean="0"/>
          </a:p>
          <a:p>
            <a:pPr lvl="1">
              <a:defRPr/>
            </a:pPr>
            <a:r>
              <a:rPr lang="en-US" smtClean="0"/>
              <a:t>the </a:t>
            </a:r>
            <a:r>
              <a:rPr lang="en-US" dirty="0" smtClean="0"/>
              <a:t>relevant factors in C.R.S. 8-70-115(1)(c); </a:t>
            </a:r>
          </a:p>
          <a:p>
            <a:pPr lvl="1">
              <a:defRPr/>
            </a:pPr>
            <a:r>
              <a:rPr lang="en-US" dirty="0" smtClean="0"/>
              <a:t>factors considered </a:t>
            </a:r>
            <a:r>
              <a:rPr lang="en-US" smtClean="0"/>
              <a:t>in other </a:t>
            </a:r>
            <a:r>
              <a:rPr lang="en-US" dirty="0" smtClean="0"/>
              <a:t>Colorado appellate cases; and </a:t>
            </a:r>
          </a:p>
          <a:p>
            <a:pPr lvl="1">
              <a:defRPr/>
            </a:pPr>
            <a:r>
              <a:rPr lang="en-US" smtClean="0"/>
              <a:t>other </a:t>
            </a:r>
            <a:r>
              <a:rPr lang="en-US" dirty="0" smtClean="0"/>
              <a:t>factors </a:t>
            </a:r>
            <a:r>
              <a:rPr lang="en-US" smtClean="0"/>
              <a:t>in the </a:t>
            </a:r>
            <a:r>
              <a:rPr lang="en-US" dirty="0" smtClean="0"/>
              <a:t>Softrock-Worker relationship. </a:t>
            </a:r>
          </a:p>
          <a:p>
            <a:pPr marL="457200" lvl="1" indent="0">
              <a:buNone/>
              <a:defRPr/>
            </a:pPr>
            <a:r>
              <a:rPr lang="en-US" i="1" dirty="0" smtClean="0"/>
              <a:t>ICAO v. </a:t>
            </a:r>
            <a:r>
              <a:rPr lang="en-US" i="1" dirty="0" err="1" smtClean="0"/>
              <a:t>Softrock</a:t>
            </a:r>
            <a:r>
              <a:rPr lang="en-US" i="1" dirty="0" smtClean="0"/>
              <a:t>, </a:t>
            </a:r>
            <a:r>
              <a:rPr lang="en-US" dirty="0" smtClean="0"/>
              <a:t>325 P.3d at 565.</a:t>
            </a:r>
            <a:endParaRPr lang="en-US" dirty="0"/>
          </a:p>
        </p:txBody>
      </p:sp>
    </p:spTree>
    <p:extLst>
      <p:ext uri="{BB962C8B-B14F-4D97-AF65-F5344CB8AC3E}">
        <p14:creationId xmlns:p14="http://schemas.microsoft.com/office/powerpoint/2010/main" val="2997926997"/>
      </p:ext>
    </p:extLst>
  </p:cSld>
  <p:clrMapOvr>
    <a:masterClrMapping/>
  </p:clrMapOvr>
  <p:transition>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Colorado Factors</a:t>
            </a:r>
            <a:endParaRPr lang="en-US" dirty="0"/>
          </a:p>
        </p:txBody>
      </p:sp>
      <p:sp>
        <p:nvSpPr>
          <p:cNvPr id="3" name="Content Placeholder 2"/>
          <p:cNvSpPr>
            <a:spLocks noGrp="1"/>
          </p:cNvSpPr>
          <p:nvPr>
            <p:ph idx="1"/>
          </p:nvPr>
        </p:nvSpPr>
        <p:spPr>
          <a:xfrm>
            <a:off x="1987550" y="1752600"/>
            <a:ext cx="8229600" cy="4114800"/>
          </a:xfrm>
        </p:spPr>
        <p:txBody>
          <a:bodyPr/>
          <a:lstStyle/>
          <a:p>
            <a:pPr marL="514350" indent="-457200">
              <a:buClr>
                <a:srgbClr val="00B0F0"/>
              </a:buClr>
              <a:defRPr/>
            </a:pPr>
            <a:r>
              <a:rPr lang="en-US" dirty="0" smtClean="0">
                <a:solidFill>
                  <a:srgbClr val="FFFFFF"/>
                </a:solidFill>
              </a:rPr>
              <a:t>Does the </a:t>
            </a:r>
            <a:r>
              <a:rPr lang="en-US" dirty="0">
                <a:solidFill>
                  <a:srgbClr val="FFFFFF"/>
                </a:solidFill>
              </a:rPr>
              <a:t>worker </a:t>
            </a:r>
            <a:r>
              <a:rPr lang="en-US" dirty="0" smtClean="0">
                <a:solidFill>
                  <a:srgbClr val="FFFFFF"/>
                </a:solidFill>
              </a:rPr>
              <a:t>advertise?</a:t>
            </a:r>
          </a:p>
          <a:p>
            <a:pPr marL="57150" indent="0">
              <a:buClr>
                <a:srgbClr val="00B0F0"/>
              </a:buClr>
              <a:buNone/>
              <a:defRPr/>
            </a:pPr>
            <a:endParaRPr lang="en-US" dirty="0" smtClean="0">
              <a:solidFill>
                <a:srgbClr val="FFFFFF"/>
              </a:solidFill>
            </a:endParaRPr>
          </a:p>
          <a:p>
            <a:pPr marL="514350" indent="-457200">
              <a:buClr>
                <a:srgbClr val="00B0F0"/>
              </a:buClr>
              <a:defRPr/>
            </a:pPr>
            <a:r>
              <a:rPr lang="en-US" dirty="0" smtClean="0">
                <a:solidFill>
                  <a:srgbClr val="FFFFFF"/>
                </a:solidFill>
              </a:rPr>
              <a:t>Does the </a:t>
            </a:r>
            <a:r>
              <a:rPr lang="en-US" dirty="0">
                <a:solidFill>
                  <a:srgbClr val="FFFFFF"/>
                </a:solidFill>
              </a:rPr>
              <a:t>worker make efforts to work for </a:t>
            </a:r>
            <a:r>
              <a:rPr lang="en-US" dirty="0" smtClean="0">
                <a:solidFill>
                  <a:srgbClr val="FFFFFF"/>
                </a:solidFill>
              </a:rPr>
              <a:t>another</a:t>
            </a:r>
            <a:r>
              <a:rPr lang="en-US" dirty="0">
                <a:solidFill>
                  <a:srgbClr val="FFFFFF"/>
                </a:solidFill>
              </a:rPr>
              <a:t>? </a:t>
            </a:r>
            <a:endParaRPr lang="en-US" dirty="0" smtClean="0">
              <a:solidFill>
                <a:srgbClr val="FFFFFF"/>
              </a:solidFill>
            </a:endParaRPr>
          </a:p>
          <a:p>
            <a:pPr marL="514350" indent="-457200">
              <a:buClr>
                <a:srgbClr val="00B0F0"/>
              </a:buClr>
              <a:defRPr/>
            </a:pPr>
            <a:endParaRPr lang="en-US" dirty="0" smtClean="0">
              <a:solidFill>
                <a:srgbClr val="FFFFFF"/>
              </a:solidFill>
            </a:endParaRPr>
          </a:p>
          <a:p>
            <a:pPr marL="514350" indent="-457200">
              <a:buClr>
                <a:srgbClr val="00B0F0"/>
              </a:buClr>
              <a:defRPr/>
            </a:pPr>
            <a:r>
              <a:rPr lang="en-US" dirty="0" smtClean="0">
                <a:solidFill>
                  <a:srgbClr val="FFFFFF"/>
                </a:solidFill>
              </a:rPr>
              <a:t>Does the </a:t>
            </a:r>
            <a:r>
              <a:rPr lang="en-US" dirty="0">
                <a:solidFill>
                  <a:srgbClr val="FFFFFF"/>
                </a:solidFill>
              </a:rPr>
              <a:t>worker identify to </a:t>
            </a:r>
            <a:r>
              <a:rPr lang="en-US" dirty="0" smtClean="0">
                <a:solidFill>
                  <a:srgbClr val="FFFFFF"/>
                </a:solidFill>
              </a:rPr>
              <a:t>others </a:t>
            </a:r>
            <a:r>
              <a:rPr lang="en-US" dirty="0">
                <a:solidFill>
                  <a:srgbClr val="FFFFFF"/>
                </a:solidFill>
              </a:rPr>
              <a:t>that </a:t>
            </a:r>
            <a:r>
              <a:rPr lang="en-US" dirty="0" smtClean="0">
                <a:solidFill>
                  <a:srgbClr val="FFFFFF"/>
                </a:solidFill>
              </a:rPr>
              <a:t>he or she has his or her </a:t>
            </a:r>
            <a:r>
              <a:rPr lang="en-US" dirty="0">
                <a:solidFill>
                  <a:srgbClr val="FFFFFF"/>
                </a:solidFill>
              </a:rPr>
              <a:t>own business or that </a:t>
            </a:r>
            <a:r>
              <a:rPr lang="en-US" dirty="0" smtClean="0">
                <a:solidFill>
                  <a:srgbClr val="FFFFFF"/>
                </a:solidFill>
              </a:rPr>
              <a:t>the worker </a:t>
            </a:r>
            <a:r>
              <a:rPr lang="en-US" dirty="0">
                <a:solidFill>
                  <a:srgbClr val="FFFFFF"/>
                </a:solidFill>
              </a:rPr>
              <a:t>worked under that </a:t>
            </a:r>
            <a:r>
              <a:rPr lang="en-US" dirty="0" smtClean="0">
                <a:solidFill>
                  <a:srgbClr val="FFFFFF"/>
                </a:solidFill>
              </a:rPr>
              <a:t>organization?</a:t>
            </a:r>
            <a:endParaRPr lang="en-US" dirty="0"/>
          </a:p>
        </p:txBody>
      </p:sp>
    </p:spTree>
    <p:extLst>
      <p:ext uri="{BB962C8B-B14F-4D97-AF65-F5344CB8AC3E}">
        <p14:creationId xmlns:p14="http://schemas.microsoft.com/office/powerpoint/2010/main" val="409029470"/>
      </p:ext>
    </p:extLst>
  </p:cSld>
  <p:clrMapOvr>
    <a:masterClrMapping/>
  </p:clrMapOvr>
  <p:transition>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rgbClr val="E5FFFF"/>
                </a:solidFill>
              </a:rPr>
              <a:t>Colorado Factors</a:t>
            </a:r>
            <a:endParaRPr lang="en-US" i="1" dirty="0"/>
          </a:p>
        </p:txBody>
      </p:sp>
      <p:sp>
        <p:nvSpPr>
          <p:cNvPr id="3" name="Content Placeholder 2"/>
          <p:cNvSpPr>
            <a:spLocks noGrp="1"/>
          </p:cNvSpPr>
          <p:nvPr>
            <p:ph idx="1"/>
          </p:nvPr>
        </p:nvSpPr>
        <p:spPr>
          <a:xfrm>
            <a:off x="1987550" y="1752600"/>
            <a:ext cx="8229600" cy="4114800"/>
          </a:xfrm>
        </p:spPr>
        <p:txBody>
          <a:bodyPr/>
          <a:lstStyle/>
          <a:p>
            <a:pPr>
              <a:defRPr/>
            </a:pPr>
            <a:r>
              <a:rPr lang="en-US" dirty="0" smtClean="0"/>
              <a:t>How </a:t>
            </a:r>
            <a:r>
              <a:rPr lang="en-US" dirty="0"/>
              <a:t>many hours is </a:t>
            </a:r>
            <a:r>
              <a:rPr lang="en-US" dirty="0" smtClean="0"/>
              <a:t>the </a:t>
            </a:r>
            <a:r>
              <a:rPr lang="en-US" dirty="0"/>
              <a:t>worker “required” to work?  More hours </a:t>
            </a:r>
            <a:r>
              <a:rPr lang="en-US" dirty="0" smtClean="0"/>
              <a:t>worked, less </a:t>
            </a:r>
            <a:r>
              <a:rPr lang="en-US" dirty="0"/>
              <a:t>likely </a:t>
            </a:r>
            <a:r>
              <a:rPr lang="en-US" dirty="0" smtClean="0"/>
              <a:t>the </a:t>
            </a:r>
            <a:r>
              <a:rPr lang="en-US" dirty="0"/>
              <a:t>worker is to be an employee</a:t>
            </a:r>
            <a:r>
              <a:rPr lang="en-US" dirty="0" smtClean="0"/>
              <a:t>.</a:t>
            </a:r>
          </a:p>
          <a:p>
            <a:pPr>
              <a:defRPr/>
            </a:pPr>
            <a:r>
              <a:rPr lang="en-US" dirty="0" smtClean="0"/>
              <a:t>Does the worker work </a:t>
            </a:r>
            <a:r>
              <a:rPr lang="en-US" dirty="0"/>
              <a:t>for </a:t>
            </a:r>
            <a:r>
              <a:rPr lang="en-US" dirty="0" smtClean="0"/>
              <a:t>others</a:t>
            </a:r>
            <a:r>
              <a:rPr lang="en-US" dirty="0"/>
              <a:t>? </a:t>
            </a:r>
          </a:p>
          <a:p>
            <a:pPr>
              <a:defRPr/>
            </a:pPr>
            <a:r>
              <a:rPr lang="en-US" dirty="0"/>
              <a:t>Does </a:t>
            </a:r>
            <a:r>
              <a:rPr lang="en-US" dirty="0" smtClean="0"/>
              <a:t>the </a:t>
            </a:r>
            <a:r>
              <a:rPr lang="en-US" dirty="0"/>
              <a:t>worker maintain a separate office? </a:t>
            </a:r>
            <a:endParaRPr lang="en-US" dirty="0" smtClean="0"/>
          </a:p>
          <a:p>
            <a:pPr>
              <a:defRPr/>
            </a:pPr>
            <a:r>
              <a:rPr lang="en-US" dirty="0" smtClean="0"/>
              <a:t>Does the worker </a:t>
            </a:r>
            <a:r>
              <a:rPr lang="en-US" dirty="0"/>
              <a:t>have business cards? </a:t>
            </a:r>
          </a:p>
          <a:p>
            <a:pPr marL="514350" indent="-457200">
              <a:buClr>
                <a:srgbClr val="00B0F0"/>
              </a:buClr>
              <a:defRPr/>
            </a:pPr>
            <a:endParaRPr lang="en-US" dirty="0"/>
          </a:p>
        </p:txBody>
      </p:sp>
    </p:spTree>
    <p:extLst>
      <p:ext uri="{BB962C8B-B14F-4D97-AF65-F5344CB8AC3E}">
        <p14:creationId xmlns:p14="http://schemas.microsoft.com/office/powerpoint/2010/main" val="1624497327"/>
      </p:ext>
    </p:extLst>
  </p:cSld>
  <p:clrMapOvr>
    <a:masterClrMapping/>
  </p:clrMapOvr>
  <p:transition>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rgbClr val="E5FFFF"/>
                </a:solidFill>
              </a:rPr>
              <a:t>Colorado Factors</a:t>
            </a:r>
            <a:endParaRPr lang="en-US" i="1" dirty="0"/>
          </a:p>
        </p:txBody>
      </p:sp>
      <p:sp>
        <p:nvSpPr>
          <p:cNvPr id="3" name="Content Placeholder 2"/>
          <p:cNvSpPr>
            <a:spLocks noGrp="1"/>
          </p:cNvSpPr>
          <p:nvPr>
            <p:ph idx="1"/>
          </p:nvPr>
        </p:nvSpPr>
        <p:spPr>
          <a:xfrm>
            <a:off x="1987550" y="1752600"/>
            <a:ext cx="8229600" cy="4114800"/>
          </a:xfrm>
        </p:spPr>
        <p:txBody>
          <a:bodyPr/>
          <a:lstStyle/>
          <a:p>
            <a:pPr marL="514350" indent="-457200">
              <a:buClr>
                <a:srgbClr val="00B0F0"/>
              </a:buClr>
              <a:defRPr/>
            </a:pPr>
            <a:r>
              <a:rPr lang="en-US" dirty="0">
                <a:solidFill>
                  <a:srgbClr val="FFFFFF"/>
                </a:solidFill>
              </a:rPr>
              <a:t>Has </a:t>
            </a:r>
            <a:r>
              <a:rPr lang="en-US" dirty="0" smtClean="0">
                <a:solidFill>
                  <a:srgbClr val="FFFFFF"/>
                </a:solidFill>
              </a:rPr>
              <a:t>the </a:t>
            </a:r>
            <a:r>
              <a:rPr lang="en-US" dirty="0">
                <a:solidFill>
                  <a:srgbClr val="FFFFFF"/>
                </a:solidFill>
              </a:rPr>
              <a:t>worker, by reason of his skill, engaged in his own economic enterprise such that </a:t>
            </a:r>
            <a:r>
              <a:rPr lang="en-US" dirty="0" smtClean="0">
                <a:solidFill>
                  <a:srgbClr val="FFFFFF"/>
                </a:solidFill>
              </a:rPr>
              <a:t>he </a:t>
            </a:r>
            <a:r>
              <a:rPr lang="en-US" dirty="0">
                <a:solidFill>
                  <a:srgbClr val="FFFFFF"/>
                </a:solidFill>
              </a:rPr>
              <a:t>bore </a:t>
            </a:r>
            <a:r>
              <a:rPr lang="en-US" dirty="0" smtClean="0">
                <a:solidFill>
                  <a:srgbClr val="FFFFFF"/>
                </a:solidFill>
              </a:rPr>
              <a:t>the </a:t>
            </a:r>
            <a:r>
              <a:rPr lang="en-US" dirty="0">
                <a:solidFill>
                  <a:srgbClr val="FFFFFF"/>
                </a:solidFill>
              </a:rPr>
              <a:t>risk of his own </a:t>
            </a:r>
            <a:r>
              <a:rPr lang="en-US" dirty="0" smtClean="0">
                <a:solidFill>
                  <a:srgbClr val="FFFFFF"/>
                </a:solidFill>
              </a:rPr>
              <a:t>unemployment?</a:t>
            </a:r>
          </a:p>
          <a:p>
            <a:pPr marL="514350" indent="-457200">
              <a:buClr>
                <a:srgbClr val="00B0F0"/>
              </a:buClr>
              <a:defRPr/>
            </a:pPr>
            <a:r>
              <a:rPr lang="en-US" dirty="0" smtClean="0">
                <a:solidFill>
                  <a:srgbClr val="FFFFFF"/>
                </a:solidFill>
              </a:rPr>
              <a:t>Does the </a:t>
            </a:r>
            <a:r>
              <a:rPr lang="en-US" dirty="0">
                <a:solidFill>
                  <a:srgbClr val="FFFFFF"/>
                </a:solidFill>
              </a:rPr>
              <a:t>worker have a financial investment? </a:t>
            </a:r>
            <a:endParaRPr lang="en-US" dirty="0" smtClean="0">
              <a:solidFill>
                <a:srgbClr val="FFFFFF"/>
              </a:solidFill>
            </a:endParaRPr>
          </a:p>
          <a:p>
            <a:pPr marL="514350" indent="-457200">
              <a:buClr>
                <a:srgbClr val="00B0F0"/>
              </a:buClr>
              <a:defRPr/>
            </a:pPr>
            <a:r>
              <a:rPr lang="en-US" dirty="0" smtClean="0">
                <a:solidFill>
                  <a:srgbClr val="FFFFFF"/>
                </a:solidFill>
              </a:rPr>
              <a:t>Does the worker have his </a:t>
            </a:r>
            <a:r>
              <a:rPr lang="en-US" dirty="0">
                <a:solidFill>
                  <a:srgbClr val="FFFFFF"/>
                </a:solidFill>
              </a:rPr>
              <a:t>own equipment?  </a:t>
            </a:r>
          </a:p>
          <a:p>
            <a:pPr marL="514350" indent="-457200">
              <a:buClr>
                <a:srgbClr val="00B0F0"/>
              </a:buClr>
              <a:defRPr/>
            </a:pPr>
            <a:endParaRPr lang="en-US" dirty="0"/>
          </a:p>
        </p:txBody>
      </p:sp>
    </p:spTree>
    <p:extLst>
      <p:ext uri="{BB962C8B-B14F-4D97-AF65-F5344CB8AC3E}">
        <p14:creationId xmlns:p14="http://schemas.microsoft.com/office/powerpoint/2010/main" val="1815025359"/>
      </p:ext>
    </p:extLst>
  </p:cSld>
  <p:clrMapOvr>
    <a:masterClrMapping/>
  </p:clrMapOvr>
  <p:transition>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Objectives</a:t>
            </a:r>
            <a:endParaRPr lang="en-US" dirty="0"/>
          </a:p>
        </p:txBody>
      </p:sp>
      <p:sp>
        <p:nvSpPr>
          <p:cNvPr id="3" name="Content Placeholder 2"/>
          <p:cNvSpPr>
            <a:spLocks noGrp="1"/>
          </p:cNvSpPr>
          <p:nvPr>
            <p:ph idx="1"/>
          </p:nvPr>
        </p:nvSpPr>
        <p:spPr>
          <a:xfrm>
            <a:off x="1981200" y="1758950"/>
            <a:ext cx="8229600" cy="4114800"/>
          </a:xfrm>
        </p:spPr>
        <p:txBody>
          <a:bodyPr/>
          <a:lstStyle/>
          <a:p>
            <a:pPr>
              <a:buFont typeface="Wingdings" panose="05000000000000000000" pitchFamily="2" charset="2"/>
              <a:buChar char="§"/>
              <a:defRPr/>
            </a:pPr>
            <a:r>
              <a:rPr lang="en-US" dirty="0" smtClean="0">
                <a:effectLst/>
              </a:rPr>
              <a:t>Understand recent developments in Colorado law.</a:t>
            </a:r>
          </a:p>
          <a:p>
            <a:pPr>
              <a:buFont typeface="Wingdings" panose="05000000000000000000" pitchFamily="2" charset="2"/>
              <a:buChar char="§"/>
              <a:defRPr/>
            </a:pPr>
            <a:r>
              <a:rPr lang="en-US" dirty="0" smtClean="0">
                <a:effectLst/>
              </a:rPr>
              <a:t>Examine whether </a:t>
            </a:r>
            <a:r>
              <a:rPr lang="en-US" dirty="0" smtClean="0">
                <a:effectLst/>
              </a:rPr>
              <a:t>U.S. Department of Labor (DOL) or </a:t>
            </a:r>
            <a:r>
              <a:rPr lang="en-US" dirty="0" smtClean="0">
                <a:effectLst/>
              </a:rPr>
              <a:t>IRS tests dictate different results when classifying workers.</a:t>
            </a:r>
          </a:p>
          <a:p>
            <a:pPr>
              <a:buFont typeface="Wingdings" panose="05000000000000000000" pitchFamily="2" charset="2"/>
              <a:buChar char="§"/>
              <a:defRPr/>
            </a:pPr>
            <a:r>
              <a:rPr lang="en-US" dirty="0" smtClean="0">
                <a:effectLst/>
              </a:rPr>
              <a:t>Apply independent contractor tests to arrive at best practices.</a:t>
            </a:r>
          </a:p>
          <a:p>
            <a:pPr>
              <a:buFont typeface="Wingdings" panose="05000000000000000000" pitchFamily="2" charset="2"/>
              <a:buChar char="§"/>
              <a:defRPr/>
            </a:pPr>
            <a:endParaRPr lang="en-US" dirty="0"/>
          </a:p>
        </p:txBody>
      </p:sp>
    </p:spTree>
    <p:extLst>
      <p:ext uri="{BB962C8B-B14F-4D97-AF65-F5344CB8AC3E}">
        <p14:creationId xmlns:p14="http://schemas.microsoft.com/office/powerpoint/2010/main" val="3648845323"/>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rgbClr val="E5FFFF"/>
                </a:solidFill>
              </a:rPr>
              <a:t>Colorado Factors</a:t>
            </a:r>
            <a:endParaRPr lang="en-US" i="1" dirty="0"/>
          </a:p>
        </p:txBody>
      </p:sp>
      <p:sp>
        <p:nvSpPr>
          <p:cNvPr id="3" name="Content Placeholder 2"/>
          <p:cNvSpPr>
            <a:spLocks noGrp="1"/>
          </p:cNvSpPr>
          <p:nvPr>
            <p:ph idx="1"/>
          </p:nvPr>
        </p:nvSpPr>
        <p:spPr>
          <a:xfrm>
            <a:off x="1987550" y="1752600"/>
            <a:ext cx="8229600" cy="4114800"/>
          </a:xfrm>
        </p:spPr>
        <p:txBody>
          <a:bodyPr/>
          <a:lstStyle/>
          <a:p>
            <a:pPr marL="514350" indent="-457200">
              <a:defRPr/>
            </a:pPr>
            <a:r>
              <a:rPr lang="en-US" dirty="0"/>
              <a:t>Has </a:t>
            </a:r>
            <a:r>
              <a:rPr lang="en-US" dirty="0" smtClean="0"/>
              <a:t>the </a:t>
            </a:r>
            <a:r>
              <a:rPr lang="en-US" dirty="0"/>
              <a:t>worker </a:t>
            </a:r>
            <a:r>
              <a:rPr lang="en-US" dirty="0" smtClean="0"/>
              <a:t>helped </a:t>
            </a:r>
            <a:r>
              <a:rPr lang="en-US" dirty="0"/>
              <a:t>determine </a:t>
            </a:r>
            <a:r>
              <a:rPr lang="en-US" dirty="0" smtClean="0"/>
              <a:t>the </a:t>
            </a:r>
            <a:r>
              <a:rPr lang="en-US" dirty="0"/>
              <a:t>price of </a:t>
            </a:r>
            <a:r>
              <a:rPr lang="en-US" dirty="0" smtClean="0"/>
              <a:t>the </a:t>
            </a:r>
            <a:r>
              <a:rPr lang="en-US" dirty="0"/>
              <a:t>project? </a:t>
            </a:r>
            <a:endParaRPr lang="en-US" dirty="0" smtClean="0"/>
          </a:p>
          <a:p>
            <a:pPr marL="514350" indent="-457200">
              <a:defRPr/>
            </a:pPr>
            <a:r>
              <a:rPr lang="en-US" dirty="0" smtClean="0"/>
              <a:t>Does the worker employ others </a:t>
            </a:r>
            <a:r>
              <a:rPr lang="en-US" dirty="0"/>
              <a:t>to perform </a:t>
            </a:r>
            <a:r>
              <a:rPr lang="en-US" dirty="0" smtClean="0"/>
              <a:t>the </a:t>
            </a:r>
            <a:r>
              <a:rPr lang="en-US" dirty="0"/>
              <a:t>service? </a:t>
            </a:r>
            <a:endParaRPr lang="en-US" dirty="0" smtClean="0"/>
          </a:p>
          <a:p>
            <a:pPr marL="514350" indent="-457200">
              <a:defRPr/>
            </a:pPr>
            <a:r>
              <a:rPr lang="en-US" dirty="0" smtClean="0"/>
              <a:t>Does the </a:t>
            </a:r>
            <a:r>
              <a:rPr lang="en-US" dirty="0"/>
              <a:t>worker </a:t>
            </a:r>
            <a:r>
              <a:rPr lang="en-US" dirty="0" smtClean="0"/>
              <a:t>carry his or her own </a:t>
            </a:r>
            <a:r>
              <a:rPr lang="en-US" dirty="0"/>
              <a:t>liability insurance or workers compensation insurance? </a:t>
            </a:r>
          </a:p>
          <a:p>
            <a:pPr marL="514350" indent="-457200">
              <a:buClr>
                <a:srgbClr val="00B0F0"/>
              </a:buClr>
              <a:defRPr/>
            </a:pPr>
            <a:endParaRPr lang="en-US" dirty="0"/>
          </a:p>
        </p:txBody>
      </p:sp>
    </p:spTree>
    <p:extLst>
      <p:ext uri="{BB962C8B-B14F-4D97-AF65-F5344CB8AC3E}">
        <p14:creationId xmlns:p14="http://schemas.microsoft.com/office/powerpoint/2010/main" val="3096605055"/>
      </p:ext>
    </p:extLst>
  </p:cSld>
  <p:clrMapOvr>
    <a:masterClrMapping/>
  </p:clrMapOvr>
  <p:transition>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rgbClr val="E5FFFF"/>
                </a:solidFill>
              </a:rPr>
              <a:t>Colorado Factors</a:t>
            </a:r>
            <a:endParaRPr lang="en-US" i="1" dirty="0"/>
          </a:p>
        </p:txBody>
      </p:sp>
      <p:sp>
        <p:nvSpPr>
          <p:cNvPr id="3" name="Content Placeholder 2"/>
          <p:cNvSpPr>
            <a:spLocks noGrp="1"/>
          </p:cNvSpPr>
          <p:nvPr>
            <p:ph idx="1"/>
          </p:nvPr>
        </p:nvSpPr>
        <p:spPr>
          <a:xfrm>
            <a:off x="1987550" y="1752600"/>
            <a:ext cx="8229600" cy="4114800"/>
          </a:xfrm>
        </p:spPr>
        <p:txBody>
          <a:bodyPr/>
          <a:lstStyle/>
          <a:p>
            <a:pPr marL="57150" indent="0">
              <a:buNone/>
              <a:defRPr/>
            </a:pPr>
            <a:r>
              <a:rPr lang="en-US" i="1" dirty="0"/>
              <a:t>The Supreme Court decision </a:t>
            </a:r>
            <a:r>
              <a:rPr lang="en-US" i="1" dirty="0" smtClean="0"/>
              <a:t>provided other </a:t>
            </a:r>
            <a:r>
              <a:rPr lang="en-US" i="1" dirty="0"/>
              <a:t>factors:  </a:t>
            </a:r>
          </a:p>
          <a:p>
            <a:pPr marL="514350" indent="-457200">
              <a:defRPr/>
            </a:pPr>
            <a:r>
              <a:rPr lang="en-US" dirty="0"/>
              <a:t>The intent of the parties.  </a:t>
            </a:r>
          </a:p>
          <a:p>
            <a:pPr marL="514350" indent="-457200">
              <a:defRPr/>
            </a:pPr>
            <a:r>
              <a:rPr lang="en-US" dirty="0"/>
              <a:t>The number of weekly hours the putative employee actually worked for the employer. </a:t>
            </a:r>
          </a:p>
          <a:p>
            <a:pPr marL="514350" indent="-457200">
              <a:defRPr/>
            </a:pPr>
            <a:r>
              <a:rPr lang="en-US" dirty="0"/>
              <a:t>Whether the putative employee even sought other work in the field. </a:t>
            </a:r>
          </a:p>
        </p:txBody>
      </p:sp>
    </p:spTree>
    <p:extLst>
      <p:ext uri="{BB962C8B-B14F-4D97-AF65-F5344CB8AC3E}">
        <p14:creationId xmlns:p14="http://schemas.microsoft.com/office/powerpoint/2010/main" val="2355023042"/>
      </p:ext>
    </p:extLst>
  </p:cSld>
  <p:clrMapOvr>
    <a:masterClrMapping/>
  </p:clrMapOvr>
  <p:transition>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solidFill>
                  <a:srgbClr val="E5FFFF"/>
                </a:solidFill>
              </a:rPr>
              <a:t>The </a:t>
            </a:r>
            <a:r>
              <a:rPr lang="en-US" dirty="0" smtClean="0">
                <a:solidFill>
                  <a:srgbClr val="E5FFFF"/>
                </a:solidFill>
              </a:rPr>
              <a:t>IRS Test -- </a:t>
            </a:r>
            <a:r>
              <a:rPr lang="en-US" dirty="0"/>
              <a:t>Revenue Ruling 87-41:</a:t>
            </a:r>
            <a:endParaRPr lang="en-US" i="1" dirty="0"/>
          </a:p>
        </p:txBody>
      </p:sp>
      <p:sp>
        <p:nvSpPr>
          <p:cNvPr id="3" name="Content Placeholder 2"/>
          <p:cNvSpPr>
            <a:spLocks noGrp="1"/>
          </p:cNvSpPr>
          <p:nvPr>
            <p:ph idx="1"/>
          </p:nvPr>
        </p:nvSpPr>
        <p:spPr>
          <a:xfrm>
            <a:off x="1987550" y="1752600"/>
            <a:ext cx="8229600" cy="4114800"/>
          </a:xfrm>
        </p:spPr>
        <p:txBody>
          <a:bodyPr/>
          <a:lstStyle/>
          <a:p>
            <a:pPr marL="0" indent="0">
              <a:buNone/>
              <a:defRPr/>
            </a:pPr>
            <a:r>
              <a:rPr lang="en-US" dirty="0"/>
              <a:t>A.	Instructions. </a:t>
            </a:r>
          </a:p>
          <a:p>
            <a:pPr marL="0" indent="0">
              <a:buNone/>
              <a:defRPr/>
            </a:pPr>
            <a:r>
              <a:rPr lang="en-US" dirty="0"/>
              <a:t>B.	Training. </a:t>
            </a:r>
          </a:p>
          <a:p>
            <a:pPr marL="0" indent="0">
              <a:buNone/>
              <a:defRPr/>
            </a:pPr>
            <a:r>
              <a:rPr lang="en-US" dirty="0"/>
              <a:t>C.  	Integration. </a:t>
            </a:r>
          </a:p>
          <a:p>
            <a:pPr marL="0" indent="0">
              <a:buNone/>
              <a:defRPr/>
            </a:pPr>
            <a:r>
              <a:rPr lang="en-US" dirty="0"/>
              <a:t>D.	</a:t>
            </a:r>
            <a:r>
              <a:rPr lang="en-US" b="1" dirty="0"/>
              <a:t>Services Personally Rendered</a:t>
            </a:r>
            <a:r>
              <a:rPr lang="en-US" dirty="0"/>
              <a:t>. </a:t>
            </a:r>
          </a:p>
          <a:p>
            <a:pPr marL="0" indent="0">
              <a:buNone/>
              <a:defRPr/>
            </a:pPr>
            <a:r>
              <a:rPr lang="en-US" dirty="0"/>
              <a:t>E.	Hiring, Supervising, and Paying 	Assistants.  </a:t>
            </a:r>
          </a:p>
          <a:p>
            <a:pPr marL="0" indent="0">
              <a:buNone/>
              <a:defRPr/>
            </a:pPr>
            <a:r>
              <a:rPr lang="en-US" dirty="0"/>
              <a:t>F.	Continuing Relationship.</a:t>
            </a:r>
          </a:p>
          <a:p>
            <a:pPr marL="57150" indent="0">
              <a:buClr>
                <a:srgbClr val="00B0F0"/>
              </a:buClr>
              <a:buNone/>
              <a:defRPr/>
            </a:pPr>
            <a:endParaRPr lang="en-US" dirty="0"/>
          </a:p>
        </p:txBody>
      </p:sp>
    </p:spTree>
    <p:extLst>
      <p:ext uri="{BB962C8B-B14F-4D97-AF65-F5344CB8AC3E}">
        <p14:creationId xmlns:p14="http://schemas.microsoft.com/office/powerpoint/2010/main" val="258366222"/>
      </p:ext>
    </p:extLst>
  </p:cSld>
  <p:clrMapOvr>
    <a:masterClrMapping/>
  </p:clrMapOvr>
  <p:transition>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solidFill>
                  <a:srgbClr val="E5FFFF"/>
                </a:solidFill>
              </a:rPr>
              <a:t>The </a:t>
            </a:r>
            <a:r>
              <a:rPr lang="en-US" dirty="0" smtClean="0">
                <a:solidFill>
                  <a:srgbClr val="E5FFFF"/>
                </a:solidFill>
              </a:rPr>
              <a:t>IRS Test -- </a:t>
            </a:r>
            <a:r>
              <a:rPr lang="en-US" dirty="0"/>
              <a:t>Revenue Ruling 87-41:</a:t>
            </a:r>
            <a:endParaRPr lang="en-US" i="1" dirty="0"/>
          </a:p>
        </p:txBody>
      </p:sp>
      <p:sp>
        <p:nvSpPr>
          <p:cNvPr id="3" name="Content Placeholder 2"/>
          <p:cNvSpPr>
            <a:spLocks noGrp="1"/>
          </p:cNvSpPr>
          <p:nvPr>
            <p:ph idx="1"/>
          </p:nvPr>
        </p:nvSpPr>
        <p:spPr>
          <a:xfrm>
            <a:off x="1987550" y="1752600"/>
            <a:ext cx="8229600" cy="4114800"/>
          </a:xfrm>
        </p:spPr>
        <p:txBody>
          <a:bodyPr/>
          <a:lstStyle/>
          <a:p>
            <a:pPr marL="0" lvl="0" indent="0">
              <a:buClr>
                <a:srgbClr val="00CCFF"/>
              </a:buClr>
              <a:buNone/>
              <a:defRPr/>
            </a:pPr>
            <a:r>
              <a:rPr lang="en-US" dirty="0">
                <a:solidFill>
                  <a:srgbClr val="FFFFFF"/>
                </a:solidFill>
              </a:rPr>
              <a:t>G.	Set Hours of Work.  </a:t>
            </a:r>
          </a:p>
          <a:p>
            <a:pPr marL="0" lvl="0" indent="0">
              <a:buClr>
                <a:srgbClr val="00CCFF"/>
              </a:buClr>
              <a:buNone/>
              <a:defRPr/>
            </a:pPr>
            <a:r>
              <a:rPr lang="en-US" dirty="0">
                <a:solidFill>
                  <a:srgbClr val="FFFFFF"/>
                </a:solidFill>
              </a:rPr>
              <a:t>H.	</a:t>
            </a:r>
            <a:r>
              <a:rPr lang="en-US" b="1" dirty="0">
                <a:solidFill>
                  <a:srgbClr val="FFFFFF"/>
                </a:solidFill>
              </a:rPr>
              <a:t>Full-time Required</a:t>
            </a:r>
            <a:r>
              <a:rPr lang="en-US" dirty="0">
                <a:solidFill>
                  <a:srgbClr val="FFFFFF"/>
                </a:solidFill>
              </a:rPr>
              <a:t>. </a:t>
            </a:r>
          </a:p>
          <a:p>
            <a:pPr marL="0" lvl="0" indent="0">
              <a:buClr>
                <a:srgbClr val="00CCFF"/>
              </a:buClr>
              <a:buNone/>
              <a:defRPr/>
            </a:pPr>
            <a:r>
              <a:rPr lang="en-US" dirty="0">
                <a:solidFill>
                  <a:srgbClr val="FFFFFF"/>
                </a:solidFill>
              </a:rPr>
              <a:t>I.	</a:t>
            </a:r>
            <a:r>
              <a:rPr lang="en-US" b="1" dirty="0">
                <a:solidFill>
                  <a:srgbClr val="FFFFFF"/>
                </a:solidFill>
              </a:rPr>
              <a:t>Doing Work on Employer’s </a:t>
            </a:r>
            <a:r>
              <a:rPr lang="en-US" b="1" dirty="0" smtClean="0">
                <a:solidFill>
                  <a:srgbClr val="FFFFFF"/>
                </a:solidFill>
              </a:rPr>
              <a:t>   	Premises</a:t>
            </a:r>
            <a:r>
              <a:rPr lang="en-US" dirty="0">
                <a:solidFill>
                  <a:srgbClr val="FFFFFF"/>
                </a:solidFill>
              </a:rPr>
              <a:t>.  </a:t>
            </a:r>
          </a:p>
          <a:p>
            <a:pPr marL="0" lvl="0" indent="0">
              <a:buClr>
                <a:srgbClr val="00CCFF"/>
              </a:buClr>
              <a:buNone/>
              <a:defRPr/>
            </a:pPr>
            <a:r>
              <a:rPr lang="en-US" dirty="0">
                <a:solidFill>
                  <a:srgbClr val="FFFFFF"/>
                </a:solidFill>
              </a:rPr>
              <a:t>J. 	</a:t>
            </a:r>
            <a:r>
              <a:rPr lang="en-US" b="1" dirty="0">
                <a:solidFill>
                  <a:srgbClr val="FFFFFF"/>
                </a:solidFill>
              </a:rPr>
              <a:t>Order or Sequence Set</a:t>
            </a:r>
            <a:r>
              <a:rPr lang="en-US" dirty="0">
                <a:solidFill>
                  <a:srgbClr val="FFFFFF"/>
                </a:solidFill>
              </a:rPr>
              <a:t>. </a:t>
            </a:r>
          </a:p>
          <a:p>
            <a:pPr marL="0" lvl="0" indent="0">
              <a:buClr>
                <a:srgbClr val="00CCFF"/>
              </a:buClr>
              <a:buNone/>
              <a:defRPr/>
            </a:pPr>
            <a:r>
              <a:rPr lang="en-US" dirty="0">
                <a:solidFill>
                  <a:srgbClr val="FFFFFF"/>
                </a:solidFill>
              </a:rPr>
              <a:t>K.	</a:t>
            </a:r>
            <a:r>
              <a:rPr lang="en-US" b="1" dirty="0">
                <a:solidFill>
                  <a:srgbClr val="FFFFFF"/>
                </a:solidFill>
              </a:rPr>
              <a:t>Oral or Written Reports</a:t>
            </a:r>
            <a:r>
              <a:rPr lang="en-US" dirty="0">
                <a:solidFill>
                  <a:srgbClr val="FFFFFF"/>
                </a:solidFill>
              </a:rPr>
              <a:t>.  </a:t>
            </a:r>
          </a:p>
          <a:p>
            <a:pPr marL="0" lvl="0" indent="0">
              <a:buClr>
                <a:srgbClr val="00CCFF"/>
              </a:buClr>
              <a:buNone/>
              <a:defRPr/>
            </a:pPr>
            <a:r>
              <a:rPr lang="en-US" dirty="0">
                <a:solidFill>
                  <a:srgbClr val="FFFFFF"/>
                </a:solidFill>
              </a:rPr>
              <a:t>L.	Payment by Hour, Week, Month, etc.  </a:t>
            </a:r>
          </a:p>
          <a:p>
            <a:pPr marL="57150" indent="0">
              <a:buClr>
                <a:srgbClr val="00B0F0"/>
              </a:buClr>
              <a:buNone/>
              <a:defRPr/>
            </a:pPr>
            <a:endParaRPr lang="en-US" dirty="0"/>
          </a:p>
        </p:txBody>
      </p:sp>
    </p:spTree>
    <p:extLst>
      <p:ext uri="{BB962C8B-B14F-4D97-AF65-F5344CB8AC3E}">
        <p14:creationId xmlns:p14="http://schemas.microsoft.com/office/powerpoint/2010/main" val="1630436493"/>
      </p:ext>
    </p:extLst>
  </p:cSld>
  <p:clrMapOvr>
    <a:masterClrMapping/>
  </p:clrMapOvr>
  <p:transition>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solidFill>
                  <a:srgbClr val="E5FFFF"/>
                </a:solidFill>
              </a:rPr>
              <a:t>The </a:t>
            </a:r>
            <a:r>
              <a:rPr lang="en-US" dirty="0" smtClean="0">
                <a:solidFill>
                  <a:srgbClr val="E5FFFF"/>
                </a:solidFill>
              </a:rPr>
              <a:t>IRS Test -- </a:t>
            </a:r>
            <a:r>
              <a:rPr lang="en-US" dirty="0"/>
              <a:t>Revenue Ruling 87-41:</a:t>
            </a:r>
            <a:endParaRPr lang="en-US" i="1" dirty="0"/>
          </a:p>
        </p:txBody>
      </p:sp>
      <p:sp>
        <p:nvSpPr>
          <p:cNvPr id="3" name="Content Placeholder 2"/>
          <p:cNvSpPr>
            <a:spLocks noGrp="1"/>
          </p:cNvSpPr>
          <p:nvPr>
            <p:ph idx="1"/>
          </p:nvPr>
        </p:nvSpPr>
        <p:spPr>
          <a:xfrm>
            <a:off x="1987550" y="1752600"/>
            <a:ext cx="8229600" cy="4114800"/>
          </a:xfrm>
        </p:spPr>
        <p:txBody>
          <a:bodyPr/>
          <a:lstStyle/>
          <a:p>
            <a:pPr marL="0" lvl="0" indent="0">
              <a:buClr>
                <a:srgbClr val="00CCFF"/>
              </a:buClr>
              <a:buNone/>
              <a:defRPr/>
            </a:pPr>
            <a:r>
              <a:rPr lang="en-US" dirty="0">
                <a:solidFill>
                  <a:srgbClr val="FFFFFF"/>
                </a:solidFill>
              </a:rPr>
              <a:t>M.	</a:t>
            </a:r>
            <a:r>
              <a:rPr lang="en-US" b="1" dirty="0">
                <a:solidFill>
                  <a:srgbClr val="FFFFFF"/>
                </a:solidFill>
              </a:rPr>
              <a:t>Payment of Business and/or </a:t>
            </a:r>
            <a:r>
              <a:rPr lang="en-US" b="1" dirty="0" smtClean="0">
                <a:solidFill>
                  <a:srgbClr val="FFFFFF"/>
                </a:solidFill>
              </a:rPr>
              <a:t>	Traveling Expenses</a:t>
            </a:r>
            <a:r>
              <a:rPr lang="en-US" dirty="0">
                <a:solidFill>
                  <a:srgbClr val="FFFFFF"/>
                </a:solidFill>
              </a:rPr>
              <a:t>. </a:t>
            </a:r>
          </a:p>
          <a:p>
            <a:pPr marL="0" lvl="0" indent="0">
              <a:buClr>
                <a:srgbClr val="00CCFF"/>
              </a:buClr>
              <a:buNone/>
              <a:defRPr/>
            </a:pPr>
            <a:r>
              <a:rPr lang="en-US" dirty="0">
                <a:solidFill>
                  <a:srgbClr val="FFFFFF"/>
                </a:solidFill>
              </a:rPr>
              <a:t>N.	Furnishing of Tools and Materials. </a:t>
            </a:r>
          </a:p>
          <a:p>
            <a:pPr marL="0" lvl="0" indent="0">
              <a:buClr>
                <a:srgbClr val="00CCFF"/>
              </a:buClr>
              <a:buNone/>
              <a:defRPr/>
            </a:pPr>
            <a:r>
              <a:rPr lang="en-US" dirty="0">
                <a:solidFill>
                  <a:srgbClr val="FFFFFF"/>
                </a:solidFill>
              </a:rPr>
              <a:t>O.	Significant Investment. </a:t>
            </a:r>
          </a:p>
          <a:p>
            <a:pPr marL="0" lvl="0" indent="0">
              <a:buClr>
                <a:srgbClr val="00CCFF"/>
              </a:buClr>
              <a:buNone/>
              <a:defRPr/>
            </a:pPr>
            <a:r>
              <a:rPr lang="en-US" dirty="0">
                <a:solidFill>
                  <a:srgbClr val="FFFFFF"/>
                </a:solidFill>
              </a:rPr>
              <a:t>P.	Realization of Profit or Loss.  </a:t>
            </a:r>
          </a:p>
          <a:p>
            <a:pPr marL="57150" indent="0">
              <a:buClr>
                <a:srgbClr val="00B0F0"/>
              </a:buClr>
              <a:buNone/>
              <a:defRPr/>
            </a:pPr>
            <a:endParaRPr lang="en-US" dirty="0"/>
          </a:p>
        </p:txBody>
      </p:sp>
    </p:spTree>
    <p:extLst>
      <p:ext uri="{BB962C8B-B14F-4D97-AF65-F5344CB8AC3E}">
        <p14:creationId xmlns:p14="http://schemas.microsoft.com/office/powerpoint/2010/main" val="2489089704"/>
      </p:ext>
    </p:extLst>
  </p:cSld>
  <p:clrMapOvr>
    <a:masterClrMapping/>
  </p:clrMapOvr>
  <p:transition>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solidFill>
                  <a:srgbClr val="E5FFFF"/>
                </a:solidFill>
              </a:rPr>
              <a:t>The </a:t>
            </a:r>
            <a:r>
              <a:rPr lang="en-US" dirty="0" smtClean="0">
                <a:solidFill>
                  <a:srgbClr val="E5FFFF"/>
                </a:solidFill>
              </a:rPr>
              <a:t>IRS Test -- </a:t>
            </a:r>
            <a:r>
              <a:rPr lang="en-US" dirty="0"/>
              <a:t>Revenue Ruling 87-41:</a:t>
            </a:r>
            <a:endParaRPr lang="en-US" i="1" dirty="0"/>
          </a:p>
        </p:txBody>
      </p:sp>
      <p:sp>
        <p:nvSpPr>
          <p:cNvPr id="3" name="Content Placeholder 2"/>
          <p:cNvSpPr>
            <a:spLocks noGrp="1"/>
          </p:cNvSpPr>
          <p:nvPr>
            <p:ph idx="1"/>
          </p:nvPr>
        </p:nvSpPr>
        <p:spPr>
          <a:xfrm>
            <a:off x="1987550" y="1752600"/>
            <a:ext cx="8229600" cy="4114800"/>
          </a:xfrm>
        </p:spPr>
        <p:txBody>
          <a:bodyPr/>
          <a:lstStyle/>
          <a:p>
            <a:pPr marL="0" lvl="0" indent="0">
              <a:buClr>
                <a:srgbClr val="00CCFF"/>
              </a:buClr>
              <a:buNone/>
              <a:defRPr/>
            </a:pPr>
            <a:r>
              <a:rPr lang="en-US" dirty="0">
                <a:solidFill>
                  <a:srgbClr val="FFFFFF"/>
                </a:solidFill>
              </a:rPr>
              <a:t>Q.	Working for More than One Firm at a 	Time.  </a:t>
            </a:r>
          </a:p>
          <a:p>
            <a:pPr marL="0" lvl="0" indent="0">
              <a:buClr>
                <a:srgbClr val="00CCFF"/>
              </a:buClr>
              <a:buNone/>
              <a:defRPr/>
            </a:pPr>
            <a:r>
              <a:rPr lang="en-US" dirty="0">
                <a:solidFill>
                  <a:srgbClr val="FFFFFF"/>
                </a:solidFill>
              </a:rPr>
              <a:t>R.	Making Service Available </a:t>
            </a:r>
            <a:r>
              <a:rPr lang="en-US">
                <a:solidFill>
                  <a:srgbClr val="FFFFFF"/>
                </a:solidFill>
              </a:rPr>
              <a:t>to </a:t>
            </a:r>
            <a:r>
              <a:rPr lang="en-US" smtClean="0">
                <a:solidFill>
                  <a:srgbClr val="FFFFFF"/>
                </a:solidFill>
              </a:rPr>
              <a:t>the </a:t>
            </a:r>
            <a:r>
              <a:rPr lang="en-US" dirty="0">
                <a:solidFill>
                  <a:srgbClr val="FFFFFF"/>
                </a:solidFill>
              </a:rPr>
              <a:t>General 	Public.  </a:t>
            </a:r>
          </a:p>
          <a:p>
            <a:pPr marL="0" lvl="0" indent="0">
              <a:buClr>
                <a:srgbClr val="00CCFF"/>
              </a:buClr>
              <a:buNone/>
              <a:defRPr/>
            </a:pPr>
            <a:r>
              <a:rPr lang="en-US" dirty="0">
                <a:solidFill>
                  <a:srgbClr val="FFFFFF"/>
                </a:solidFill>
              </a:rPr>
              <a:t>S.	Right to Discharge. </a:t>
            </a:r>
          </a:p>
          <a:p>
            <a:pPr marL="0" lvl="0" indent="0">
              <a:buClr>
                <a:srgbClr val="00CCFF"/>
              </a:buClr>
              <a:buNone/>
              <a:defRPr/>
            </a:pPr>
            <a:r>
              <a:rPr lang="en-US" dirty="0">
                <a:solidFill>
                  <a:srgbClr val="FFFFFF"/>
                </a:solidFill>
              </a:rPr>
              <a:t>T.	Right to Terminate. </a:t>
            </a:r>
          </a:p>
          <a:p>
            <a:pPr marL="57150" indent="0">
              <a:buClr>
                <a:srgbClr val="00B0F0"/>
              </a:buClr>
              <a:buNone/>
              <a:defRPr/>
            </a:pPr>
            <a:endParaRPr lang="en-US" dirty="0"/>
          </a:p>
        </p:txBody>
      </p:sp>
    </p:spTree>
    <p:extLst>
      <p:ext uri="{BB962C8B-B14F-4D97-AF65-F5344CB8AC3E}">
        <p14:creationId xmlns:p14="http://schemas.microsoft.com/office/powerpoint/2010/main" val="2900981034"/>
      </p:ext>
    </p:extLst>
  </p:cSld>
  <p:clrMapOvr>
    <a:masterClrMapping/>
  </p:clrMapOvr>
  <p:transition>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9600" dirty="0" smtClean="0"/>
              <a:t/>
            </a:r>
            <a:br>
              <a:rPr lang="en-US" sz="9600" dirty="0" smtClean="0"/>
            </a:br>
            <a:r>
              <a:rPr lang="en-US" sz="9600" dirty="0"/>
              <a:t/>
            </a:r>
            <a:br>
              <a:rPr lang="en-US" sz="9600" dirty="0"/>
            </a:br>
            <a:r>
              <a:rPr lang="en-US" sz="9600" dirty="0" smtClean="0"/>
              <a:t/>
            </a:r>
            <a:br>
              <a:rPr lang="en-US" sz="9600" dirty="0" smtClean="0"/>
            </a:br>
            <a:r>
              <a:rPr lang="en-US" sz="9600" dirty="0" smtClean="0"/>
              <a:t>But Wait, There’s More …</a:t>
            </a:r>
            <a:endParaRPr lang="en-US" sz="9600" dirty="0"/>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25175863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solidFill>
                  <a:srgbClr val="E5FFFF"/>
                </a:solidFill>
              </a:rPr>
              <a:t>The </a:t>
            </a:r>
            <a:r>
              <a:rPr lang="en-US" dirty="0" smtClean="0">
                <a:solidFill>
                  <a:srgbClr val="E5FFFF"/>
                </a:solidFill>
              </a:rPr>
              <a:t>DOL Economic Realities Test</a:t>
            </a:r>
            <a:endParaRPr lang="en-US" i="1" dirty="0"/>
          </a:p>
        </p:txBody>
      </p:sp>
      <p:sp>
        <p:nvSpPr>
          <p:cNvPr id="3" name="Content Placeholder 2"/>
          <p:cNvSpPr>
            <a:spLocks noGrp="1"/>
          </p:cNvSpPr>
          <p:nvPr>
            <p:ph idx="1"/>
          </p:nvPr>
        </p:nvSpPr>
        <p:spPr>
          <a:xfrm>
            <a:off x="1987550" y="1752600"/>
            <a:ext cx="8229600" cy="4114800"/>
          </a:xfrm>
        </p:spPr>
        <p:txBody>
          <a:bodyPr/>
          <a:lstStyle/>
          <a:p>
            <a:pPr marL="514350" indent="-457200">
              <a:buClr>
                <a:srgbClr val="00B0F0"/>
              </a:buClr>
              <a:defRPr/>
            </a:pPr>
            <a:endParaRPr lang="en-US" dirty="0" smtClean="0"/>
          </a:p>
          <a:p>
            <a:pPr marL="514350" indent="-457200">
              <a:buClr>
                <a:srgbClr val="00B0F0"/>
              </a:buClr>
              <a:defRPr/>
            </a:pPr>
            <a:r>
              <a:rPr lang="en-US" dirty="0" smtClean="0"/>
              <a:t>The </a:t>
            </a:r>
            <a:r>
              <a:rPr lang="en-US" dirty="0"/>
              <a:t>degree of control exerted by </a:t>
            </a:r>
            <a:r>
              <a:rPr lang="en-US" dirty="0" smtClean="0"/>
              <a:t>the </a:t>
            </a:r>
            <a:r>
              <a:rPr lang="en-US" dirty="0"/>
              <a:t>alleged employer over </a:t>
            </a:r>
            <a:r>
              <a:rPr lang="en-US" dirty="0" smtClean="0"/>
              <a:t>the worker. </a:t>
            </a:r>
            <a:endParaRPr lang="en-US" dirty="0"/>
          </a:p>
          <a:p>
            <a:pPr marL="514350" indent="-457200">
              <a:buClr>
                <a:srgbClr val="00B0F0"/>
              </a:buClr>
              <a:defRPr/>
            </a:pPr>
            <a:r>
              <a:rPr lang="en-US" dirty="0" smtClean="0"/>
              <a:t>The </a:t>
            </a:r>
            <a:r>
              <a:rPr lang="en-US" dirty="0"/>
              <a:t>worker's opportunity for profit or </a:t>
            </a:r>
            <a:r>
              <a:rPr lang="en-US" dirty="0" smtClean="0"/>
              <a:t>loss.</a:t>
            </a:r>
            <a:endParaRPr lang="en-US" dirty="0"/>
          </a:p>
          <a:p>
            <a:pPr marL="514350" indent="-457200">
              <a:buClr>
                <a:srgbClr val="00B0F0"/>
              </a:buClr>
              <a:defRPr/>
            </a:pPr>
            <a:r>
              <a:rPr lang="en-US" dirty="0" smtClean="0"/>
              <a:t>The </a:t>
            </a:r>
            <a:r>
              <a:rPr lang="en-US" dirty="0"/>
              <a:t>worker's investment in </a:t>
            </a:r>
            <a:r>
              <a:rPr lang="en-US" dirty="0" smtClean="0"/>
              <a:t>the business. </a:t>
            </a:r>
            <a:endParaRPr lang="en-US" dirty="0"/>
          </a:p>
          <a:p>
            <a:pPr marL="57150" indent="0">
              <a:buClr>
                <a:srgbClr val="00B0F0"/>
              </a:buClr>
              <a:buNone/>
              <a:defRPr/>
            </a:pPr>
            <a:endParaRPr lang="en-US" dirty="0"/>
          </a:p>
        </p:txBody>
      </p:sp>
    </p:spTree>
    <p:extLst>
      <p:ext uri="{BB962C8B-B14F-4D97-AF65-F5344CB8AC3E}">
        <p14:creationId xmlns:p14="http://schemas.microsoft.com/office/powerpoint/2010/main" val="98601592"/>
      </p:ext>
    </p:extLst>
  </p:cSld>
  <p:clrMapOvr>
    <a:masterClrMapping/>
  </p:clrMapOvr>
  <p:transition>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solidFill>
                  <a:srgbClr val="E5FFFF"/>
                </a:solidFill>
              </a:rPr>
              <a:t>The </a:t>
            </a:r>
            <a:r>
              <a:rPr lang="en-US" dirty="0" smtClean="0">
                <a:solidFill>
                  <a:srgbClr val="E5FFFF"/>
                </a:solidFill>
              </a:rPr>
              <a:t>DOL Economic Realities Test</a:t>
            </a:r>
            <a:endParaRPr lang="en-US" i="1" dirty="0"/>
          </a:p>
        </p:txBody>
      </p:sp>
      <p:sp>
        <p:nvSpPr>
          <p:cNvPr id="3" name="Content Placeholder 2"/>
          <p:cNvSpPr>
            <a:spLocks noGrp="1"/>
          </p:cNvSpPr>
          <p:nvPr>
            <p:ph idx="1"/>
          </p:nvPr>
        </p:nvSpPr>
        <p:spPr>
          <a:xfrm>
            <a:off x="1987550" y="1752600"/>
            <a:ext cx="8229600" cy="4114800"/>
          </a:xfrm>
        </p:spPr>
        <p:txBody>
          <a:bodyPr/>
          <a:lstStyle/>
          <a:p>
            <a:pPr marL="514350" indent="-457200">
              <a:buClr>
                <a:srgbClr val="00B0F0"/>
              </a:buClr>
              <a:defRPr/>
            </a:pPr>
            <a:r>
              <a:rPr lang="en-US" dirty="0"/>
              <a:t>The permanence of the working </a:t>
            </a:r>
            <a:r>
              <a:rPr lang="en-US" dirty="0" smtClean="0"/>
              <a:t>relationship</a:t>
            </a:r>
            <a:r>
              <a:rPr lang="en-US" dirty="0"/>
              <a:t>.</a:t>
            </a:r>
          </a:p>
          <a:p>
            <a:pPr marL="514350" indent="-457200">
              <a:buClr>
                <a:srgbClr val="00B0F0"/>
              </a:buClr>
              <a:defRPr/>
            </a:pPr>
            <a:r>
              <a:rPr lang="en-US" dirty="0"/>
              <a:t>The </a:t>
            </a:r>
            <a:r>
              <a:rPr lang="en-US" b="1" dirty="0"/>
              <a:t>degree of skill required </a:t>
            </a:r>
            <a:r>
              <a:rPr lang="en-US" dirty="0"/>
              <a:t>to perform the </a:t>
            </a:r>
            <a:r>
              <a:rPr lang="en-US" dirty="0" smtClean="0"/>
              <a:t>work.</a:t>
            </a:r>
            <a:endParaRPr lang="en-US" dirty="0"/>
          </a:p>
          <a:p>
            <a:pPr marL="514350" indent="-457200">
              <a:buClr>
                <a:srgbClr val="00B0F0"/>
              </a:buClr>
              <a:defRPr/>
            </a:pPr>
            <a:r>
              <a:rPr lang="en-US" dirty="0"/>
              <a:t>The extent to which the work is an integral part of the alleged employer's business. </a:t>
            </a:r>
          </a:p>
          <a:p>
            <a:pPr marL="57150" indent="0">
              <a:buClr>
                <a:srgbClr val="00B0F0"/>
              </a:buClr>
              <a:buNone/>
              <a:defRPr/>
            </a:pPr>
            <a:endParaRPr lang="en-US" dirty="0"/>
          </a:p>
        </p:txBody>
      </p:sp>
    </p:spTree>
    <p:extLst>
      <p:ext uri="{BB962C8B-B14F-4D97-AF65-F5344CB8AC3E}">
        <p14:creationId xmlns:p14="http://schemas.microsoft.com/office/powerpoint/2010/main" val="697257657"/>
      </p:ext>
    </p:extLst>
  </p:cSld>
  <p:clrMapOvr>
    <a:masterClrMapping/>
  </p:clrMapOvr>
  <p:transition>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800" dirty="0" smtClean="0"/>
              <a:t/>
            </a:r>
            <a:br>
              <a:rPr lang="en-US" sz="8800" dirty="0" smtClean="0"/>
            </a:br>
            <a:r>
              <a:rPr lang="en-US" sz="8800" dirty="0"/>
              <a:t/>
            </a:r>
            <a:br>
              <a:rPr lang="en-US" sz="8800" dirty="0"/>
            </a:br>
            <a:r>
              <a:rPr lang="en-US" sz="8800" dirty="0" smtClean="0"/>
              <a:t/>
            </a:r>
            <a:br>
              <a:rPr lang="en-US" sz="8800" dirty="0" smtClean="0"/>
            </a:br>
            <a:r>
              <a:rPr lang="en-US" sz="8800" dirty="0" smtClean="0"/>
              <a:t>What Does This Mean for My </a:t>
            </a:r>
            <a:r>
              <a:rPr lang="en-US" sz="8800" dirty="0" smtClean="0"/>
              <a:t>Direct-Care </a:t>
            </a:r>
            <a:r>
              <a:rPr lang="en-US" sz="8800" dirty="0" smtClean="0"/>
              <a:t>Workers?</a:t>
            </a:r>
            <a:endParaRPr lang="en-US" sz="8800" dirty="0"/>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1429803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 Many Fingers </a:t>
            </a:r>
            <a:r>
              <a:rPr lang="en-US" smtClean="0"/>
              <a:t>in the </a:t>
            </a:r>
            <a:r>
              <a:rPr lang="en-US" dirty="0" smtClean="0"/>
              <a:t>Pie?</a:t>
            </a:r>
            <a:endParaRPr lang="en-US" dirty="0"/>
          </a:p>
        </p:txBody>
      </p:sp>
      <p:sp>
        <p:nvSpPr>
          <p:cNvPr id="3" name="Content Placeholder 2"/>
          <p:cNvSpPr>
            <a:spLocks noGrp="1"/>
          </p:cNvSpPr>
          <p:nvPr>
            <p:ph idx="1"/>
          </p:nvPr>
        </p:nvSpPr>
        <p:spPr/>
        <p:txBody>
          <a:bodyPr/>
          <a:lstStyle/>
          <a:p>
            <a:r>
              <a:rPr lang="en-US" dirty="0" smtClean="0"/>
              <a:t>Colorado test – statute + “totality of the circumstances” examination of numerous factors.</a:t>
            </a:r>
          </a:p>
          <a:p>
            <a:r>
              <a:rPr lang="en-US" dirty="0" smtClean="0"/>
              <a:t>IRS test – 20-factor test.</a:t>
            </a:r>
          </a:p>
          <a:p>
            <a:r>
              <a:rPr lang="en-US" dirty="0" smtClean="0"/>
              <a:t>DOL test – “economic realities” test. </a:t>
            </a:r>
            <a:endParaRPr lang="en-US" dirty="0"/>
          </a:p>
        </p:txBody>
      </p:sp>
    </p:spTree>
    <p:extLst>
      <p:ext uri="{BB962C8B-B14F-4D97-AF65-F5344CB8AC3E}">
        <p14:creationId xmlns:p14="http://schemas.microsoft.com/office/powerpoint/2010/main" val="36290999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Host Home Providers (HHP)</a:t>
            </a:r>
            <a:endParaRPr lang="en-US" dirty="0"/>
          </a:p>
        </p:txBody>
      </p:sp>
      <p:sp>
        <p:nvSpPr>
          <p:cNvPr id="3" name="Content Placeholder 2"/>
          <p:cNvSpPr>
            <a:spLocks noGrp="1"/>
          </p:cNvSpPr>
          <p:nvPr>
            <p:ph idx="1"/>
          </p:nvPr>
        </p:nvSpPr>
        <p:spPr/>
        <p:txBody>
          <a:bodyPr/>
          <a:lstStyle/>
          <a:p>
            <a:pPr marL="0" indent="0">
              <a:buNone/>
            </a:pPr>
            <a:r>
              <a:rPr lang="en-US" i="1" dirty="0" smtClean="0"/>
              <a:t>Weaknesses?</a:t>
            </a:r>
          </a:p>
          <a:p>
            <a:r>
              <a:rPr lang="en-US" dirty="0"/>
              <a:t>E</a:t>
            </a:r>
            <a:r>
              <a:rPr lang="en-US" dirty="0" smtClean="0"/>
              <a:t>ngaged in a “service that the employer is in business to provide.” </a:t>
            </a:r>
          </a:p>
          <a:p>
            <a:r>
              <a:rPr lang="en-US" dirty="0" smtClean="0"/>
              <a:t>Works under the agency’s control?</a:t>
            </a:r>
          </a:p>
          <a:p>
            <a:r>
              <a:rPr lang="en-US" dirty="0" smtClean="0"/>
              <a:t>Long-term or permanent relationships with the agency and the consumer?</a:t>
            </a:r>
          </a:p>
          <a:p>
            <a:endParaRPr lang="en-US" dirty="0" smtClean="0"/>
          </a:p>
          <a:p>
            <a:endParaRPr lang="en-US" dirty="0"/>
          </a:p>
        </p:txBody>
      </p:sp>
    </p:spTree>
    <p:extLst>
      <p:ext uri="{BB962C8B-B14F-4D97-AF65-F5344CB8AC3E}">
        <p14:creationId xmlns:p14="http://schemas.microsoft.com/office/powerpoint/2010/main" val="26767729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Host Home Providers (HHP)</a:t>
            </a:r>
            <a:endParaRPr lang="en-US" dirty="0"/>
          </a:p>
        </p:txBody>
      </p:sp>
      <p:sp>
        <p:nvSpPr>
          <p:cNvPr id="3" name="Content Placeholder 2"/>
          <p:cNvSpPr>
            <a:spLocks noGrp="1"/>
          </p:cNvSpPr>
          <p:nvPr>
            <p:ph idx="1"/>
          </p:nvPr>
        </p:nvSpPr>
        <p:spPr/>
        <p:txBody>
          <a:bodyPr/>
          <a:lstStyle/>
          <a:p>
            <a:pPr marL="0" indent="0">
              <a:buNone/>
            </a:pPr>
            <a:r>
              <a:rPr lang="en-US" i="1" dirty="0" smtClean="0"/>
              <a:t>Strengths?</a:t>
            </a:r>
          </a:p>
          <a:p>
            <a:pPr marL="0" indent="0">
              <a:buNone/>
            </a:pPr>
            <a:endParaRPr lang="en-US" i="1" dirty="0" smtClean="0"/>
          </a:p>
          <a:p>
            <a:r>
              <a:rPr lang="en-US" dirty="0" smtClean="0"/>
              <a:t>Investment in business (facilities, furnishings, etc.).</a:t>
            </a:r>
          </a:p>
          <a:p>
            <a:r>
              <a:rPr lang="en-US" dirty="0" smtClean="0"/>
              <a:t>Managerial skills affect profit or loss?  (But waiver program fees set by regulation)</a:t>
            </a:r>
          </a:p>
          <a:p>
            <a:r>
              <a:rPr lang="en-US" dirty="0" smtClean="0"/>
              <a:t>Makes independent care decisions?</a:t>
            </a:r>
          </a:p>
          <a:p>
            <a:endParaRPr lang="en-US" dirty="0" smtClean="0"/>
          </a:p>
          <a:p>
            <a:endParaRPr lang="en-US" dirty="0"/>
          </a:p>
        </p:txBody>
      </p:sp>
    </p:spTree>
    <p:extLst>
      <p:ext uri="{BB962C8B-B14F-4D97-AF65-F5344CB8AC3E}">
        <p14:creationId xmlns:p14="http://schemas.microsoft.com/office/powerpoint/2010/main" val="37911143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Host Home Providers (HHP)</a:t>
            </a:r>
            <a:endParaRPr lang="en-US" dirty="0"/>
          </a:p>
        </p:txBody>
      </p:sp>
      <p:sp>
        <p:nvSpPr>
          <p:cNvPr id="3" name="Content Placeholder 2"/>
          <p:cNvSpPr>
            <a:spLocks noGrp="1"/>
          </p:cNvSpPr>
          <p:nvPr>
            <p:ph idx="1"/>
          </p:nvPr>
        </p:nvSpPr>
        <p:spPr/>
        <p:txBody>
          <a:bodyPr/>
          <a:lstStyle/>
          <a:p>
            <a:pPr marL="0" indent="0">
              <a:buNone/>
            </a:pPr>
            <a:r>
              <a:rPr lang="en-US" i="1" dirty="0" smtClean="0"/>
              <a:t>Strengths?</a:t>
            </a:r>
          </a:p>
          <a:p>
            <a:r>
              <a:rPr lang="en-US" dirty="0" smtClean="0"/>
              <a:t>Investment in business? (facilities, furnishings, etc.) </a:t>
            </a:r>
          </a:p>
          <a:p>
            <a:r>
              <a:rPr lang="en-US" dirty="0" smtClean="0"/>
              <a:t>Managerial skills affect profit or loss?  (But waiver program fees set by regulation)</a:t>
            </a:r>
          </a:p>
          <a:p>
            <a:r>
              <a:rPr lang="en-US" dirty="0" smtClean="0"/>
              <a:t>Makes independent care decisions?</a:t>
            </a:r>
          </a:p>
          <a:p>
            <a:r>
              <a:rPr lang="en-US" dirty="0" smtClean="0"/>
              <a:t>Choose own consumer(s)?  </a:t>
            </a:r>
          </a:p>
          <a:p>
            <a:r>
              <a:rPr lang="en-US" dirty="0" smtClean="0"/>
              <a:t>Multiple agencies or consumers?</a:t>
            </a:r>
          </a:p>
          <a:p>
            <a:endParaRPr lang="en-US" dirty="0" smtClean="0"/>
          </a:p>
          <a:p>
            <a:endParaRPr lang="en-US" dirty="0" smtClean="0"/>
          </a:p>
          <a:p>
            <a:endParaRPr lang="en-US" dirty="0"/>
          </a:p>
        </p:txBody>
      </p:sp>
    </p:spTree>
    <p:extLst>
      <p:ext uri="{BB962C8B-B14F-4D97-AF65-F5344CB8AC3E}">
        <p14:creationId xmlns:p14="http://schemas.microsoft.com/office/powerpoint/2010/main" val="7013950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Caregivers</a:t>
            </a:r>
            <a:endParaRPr lang="en-US" dirty="0"/>
          </a:p>
        </p:txBody>
      </p:sp>
      <p:sp>
        <p:nvSpPr>
          <p:cNvPr id="3" name="Content Placeholder 2"/>
          <p:cNvSpPr>
            <a:spLocks noGrp="1"/>
          </p:cNvSpPr>
          <p:nvPr>
            <p:ph idx="1"/>
          </p:nvPr>
        </p:nvSpPr>
        <p:spPr/>
        <p:txBody>
          <a:bodyPr/>
          <a:lstStyle/>
          <a:p>
            <a:pPr marL="0" indent="0">
              <a:buNone/>
            </a:pPr>
            <a:r>
              <a:rPr lang="en-US" i="1" dirty="0" smtClean="0"/>
              <a:t>Weaknesses?</a:t>
            </a:r>
          </a:p>
          <a:p>
            <a:r>
              <a:rPr lang="en-US" dirty="0" smtClean="0"/>
              <a:t>Permanent or long-term relationship with one consumer.</a:t>
            </a:r>
          </a:p>
          <a:p>
            <a:r>
              <a:rPr lang="en-US" dirty="0" smtClean="0"/>
              <a:t>Rarely takes initiative to operate as an independent business.</a:t>
            </a:r>
          </a:p>
          <a:p>
            <a:r>
              <a:rPr lang="en-US" dirty="0" smtClean="0"/>
              <a:t>Economically dependent on family member’s status as a consumer.</a:t>
            </a:r>
          </a:p>
          <a:p>
            <a:r>
              <a:rPr lang="en-US" dirty="0" smtClean="0"/>
              <a:t>FCG “investment” in care roughly equivalent to what FCG would make solely based upon the familial relationship.</a:t>
            </a:r>
            <a:endParaRPr lang="en-US" dirty="0"/>
          </a:p>
        </p:txBody>
      </p:sp>
    </p:spTree>
    <p:extLst>
      <p:ext uri="{BB962C8B-B14F-4D97-AF65-F5344CB8AC3E}">
        <p14:creationId xmlns:p14="http://schemas.microsoft.com/office/powerpoint/2010/main" val="20545518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Caregivers</a:t>
            </a:r>
            <a:endParaRPr lang="en-US" dirty="0"/>
          </a:p>
        </p:txBody>
      </p:sp>
      <p:sp>
        <p:nvSpPr>
          <p:cNvPr id="3" name="Content Placeholder 2"/>
          <p:cNvSpPr>
            <a:spLocks noGrp="1"/>
          </p:cNvSpPr>
          <p:nvPr>
            <p:ph idx="1"/>
          </p:nvPr>
        </p:nvSpPr>
        <p:spPr/>
        <p:txBody>
          <a:bodyPr/>
          <a:lstStyle/>
          <a:p>
            <a:pPr marL="0" indent="0">
              <a:buNone/>
            </a:pPr>
            <a:r>
              <a:rPr lang="en-US" i="1" dirty="0" smtClean="0"/>
              <a:t>Strengths?</a:t>
            </a:r>
          </a:p>
          <a:p>
            <a:pPr marL="0" indent="0">
              <a:buNone/>
            </a:pPr>
            <a:endParaRPr lang="en-US" i="1" dirty="0" smtClean="0"/>
          </a:p>
          <a:p>
            <a:r>
              <a:rPr lang="en-US" dirty="0" smtClean="0"/>
              <a:t>Independent care decisions?</a:t>
            </a:r>
          </a:p>
          <a:p>
            <a:r>
              <a:rPr lang="en-US" dirty="0" smtClean="0"/>
              <a:t>Some risk of loss?</a:t>
            </a:r>
          </a:p>
          <a:p>
            <a:endParaRPr lang="en-US" dirty="0"/>
          </a:p>
          <a:p>
            <a:r>
              <a:rPr lang="en-US" dirty="0" smtClean="0"/>
              <a:t>And…?</a:t>
            </a:r>
            <a:endParaRPr lang="en-US" dirty="0"/>
          </a:p>
          <a:p>
            <a:pPr marL="0" indent="0">
              <a:buNone/>
            </a:pPr>
            <a:endParaRPr lang="en-US" i="1" dirty="0" smtClean="0"/>
          </a:p>
        </p:txBody>
      </p:sp>
    </p:spTree>
    <p:extLst>
      <p:ext uri="{BB962C8B-B14F-4D97-AF65-F5344CB8AC3E}">
        <p14:creationId xmlns:p14="http://schemas.microsoft.com/office/powerpoint/2010/main" val="6246625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Administrator's Interpretation No. 2014-1 </a:t>
            </a:r>
            <a:endParaRPr lang="en-US" dirty="0"/>
          </a:p>
        </p:txBody>
      </p:sp>
      <p:sp>
        <p:nvSpPr>
          <p:cNvPr id="3" name="Content Placeholder 2"/>
          <p:cNvSpPr>
            <a:spLocks noGrp="1"/>
          </p:cNvSpPr>
          <p:nvPr>
            <p:ph idx="1"/>
          </p:nvPr>
        </p:nvSpPr>
        <p:spPr/>
        <p:txBody>
          <a:bodyPr/>
          <a:lstStyle/>
          <a:p>
            <a:pPr marL="0" indent="0">
              <a:buNone/>
            </a:pPr>
            <a:r>
              <a:rPr lang="en-US" dirty="0" smtClean="0"/>
              <a:t>HHP often an independent contractor if:</a:t>
            </a:r>
          </a:p>
          <a:p>
            <a:r>
              <a:rPr lang="en-US" dirty="0" smtClean="0"/>
              <a:t>Limited oversight;</a:t>
            </a:r>
          </a:p>
          <a:p>
            <a:r>
              <a:rPr lang="en-US" dirty="0" smtClean="0"/>
              <a:t>HHP manages day-to-day provision of services without the agency’s direct involvement;</a:t>
            </a:r>
          </a:p>
          <a:p>
            <a:r>
              <a:rPr lang="en-US" dirty="0" smtClean="0"/>
              <a:t>HHP brings consumer into HHP’s pre-existing home (as opposed to moving into home of consumer).</a:t>
            </a:r>
          </a:p>
          <a:p>
            <a:endParaRPr lang="en-US" dirty="0"/>
          </a:p>
        </p:txBody>
      </p:sp>
    </p:spTree>
    <p:extLst>
      <p:ext uri="{BB962C8B-B14F-4D97-AF65-F5344CB8AC3E}">
        <p14:creationId xmlns:p14="http://schemas.microsoft.com/office/powerpoint/2010/main" val="29626391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Recommendations</a:t>
            </a:r>
            <a:endParaRPr lang="en-US" dirty="0"/>
          </a:p>
        </p:txBody>
      </p:sp>
      <p:sp>
        <p:nvSpPr>
          <p:cNvPr id="3" name="Content Placeholder 2"/>
          <p:cNvSpPr>
            <a:spLocks noGrp="1"/>
          </p:cNvSpPr>
          <p:nvPr>
            <p:ph idx="1"/>
          </p:nvPr>
        </p:nvSpPr>
        <p:spPr/>
        <p:txBody>
          <a:bodyPr/>
          <a:lstStyle/>
          <a:p>
            <a:r>
              <a:rPr lang="en-US" dirty="0" smtClean="0"/>
              <a:t>Solid contract that limits direct oversight only to that required by government regulations or the Individual Plan (ANCOR with modifications?)</a:t>
            </a:r>
          </a:p>
          <a:p>
            <a:r>
              <a:rPr lang="en-US" dirty="0" smtClean="0"/>
              <a:t>Contract articulates the nine factors required by Colorado law for a presumption of independent contractor status</a:t>
            </a:r>
            <a:r>
              <a:rPr lang="en-US" dirty="0" smtClean="0"/>
              <a:t>.</a:t>
            </a:r>
          </a:p>
          <a:p>
            <a:r>
              <a:rPr lang="en-US" dirty="0" smtClean="0"/>
              <a:t>Identify the source of regulatory dutie</a:t>
            </a:r>
            <a:r>
              <a:rPr lang="en-US" dirty="0" smtClean="0"/>
              <a:t>s imposed by the contract in a manner that explains that the duties are governmental controls and not those of the agency.</a:t>
            </a:r>
            <a:endParaRPr lang="en-US" dirty="0" smtClean="0"/>
          </a:p>
          <a:p>
            <a:endParaRPr lang="en-US" dirty="0"/>
          </a:p>
        </p:txBody>
      </p:sp>
    </p:spTree>
    <p:extLst>
      <p:ext uri="{BB962C8B-B14F-4D97-AF65-F5344CB8AC3E}">
        <p14:creationId xmlns:p14="http://schemas.microsoft.com/office/powerpoint/2010/main" val="10178198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Recommendations</a:t>
            </a:r>
            <a:endParaRPr lang="en-US" dirty="0"/>
          </a:p>
        </p:txBody>
      </p:sp>
      <p:sp>
        <p:nvSpPr>
          <p:cNvPr id="3" name="Content Placeholder 2"/>
          <p:cNvSpPr>
            <a:spLocks noGrp="1"/>
          </p:cNvSpPr>
          <p:nvPr>
            <p:ph idx="1"/>
          </p:nvPr>
        </p:nvSpPr>
        <p:spPr/>
        <p:txBody>
          <a:bodyPr/>
          <a:lstStyle/>
          <a:p>
            <a:r>
              <a:rPr lang="en-US" dirty="0" smtClean="0"/>
              <a:t>Case manager/agency representative limits direction to furthering the Individual Plan as opposed to the methods of accomplishing the direct care provider’s work.</a:t>
            </a:r>
          </a:p>
          <a:p>
            <a:pPr marL="0" indent="0">
              <a:buNone/>
            </a:pPr>
            <a:endParaRPr lang="en-US" dirty="0" smtClean="0"/>
          </a:p>
          <a:p>
            <a:r>
              <a:rPr lang="en-US" dirty="0" smtClean="0"/>
              <a:t>Allow care provider to make his or her own training decisions and absorb the cost and time necessary to meet industry standards.</a:t>
            </a:r>
          </a:p>
          <a:p>
            <a:endParaRPr lang="en-US" dirty="0"/>
          </a:p>
        </p:txBody>
      </p:sp>
    </p:spTree>
    <p:extLst>
      <p:ext uri="{BB962C8B-B14F-4D97-AF65-F5344CB8AC3E}">
        <p14:creationId xmlns:p14="http://schemas.microsoft.com/office/powerpoint/2010/main" val="12848598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Recommendations</a:t>
            </a:r>
            <a:endParaRPr lang="en-US" dirty="0"/>
          </a:p>
        </p:txBody>
      </p:sp>
      <p:sp>
        <p:nvSpPr>
          <p:cNvPr id="3" name="Content Placeholder 2"/>
          <p:cNvSpPr>
            <a:spLocks noGrp="1"/>
          </p:cNvSpPr>
          <p:nvPr>
            <p:ph idx="1"/>
          </p:nvPr>
        </p:nvSpPr>
        <p:spPr/>
        <p:txBody>
          <a:bodyPr/>
          <a:lstStyle/>
          <a:p>
            <a:r>
              <a:rPr lang="en-US" dirty="0" smtClean="0"/>
              <a:t>Require care provider to observe business formalities.</a:t>
            </a:r>
          </a:p>
          <a:p>
            <a:r>
              <a:rPr lang="en-US" dirty="0" smtClean="0"/>
              <a:t>Care provider should retain the right to accept or refuse consumers.</a:t>
            </a:r>
          </a:p>
          <a:p>
            <a:r>
              <a:rPr lang="en-US" dirty="0" smtClean="0"/>
              <a:t>Agency should not insist on exclusivity by providers.</a:t>
            </a:r>
          </a:p>
          <a:p>
            <a:r>
              <a:rPr lang="en-US" dirty="0" smtClean="0"/>
              <a:t>For FCGs, organize as a PASA (Program Approved Service Agency).</a:t>
            </a:r>
          </a:p>
          <a:p>
            <a:endParaRPr lang="en-US" dirty="0"/>
          </a:p>
        </p:txBody>
      </p:sp>
    </p:spTree>
    <p:extLst>
      <p:ext uri="{BB962C8B-B14F-4D97-AF65-F5344CB8AC3E}">
        <p14:creationId xmlns:p14="http://schemas.microsoft.com/office/powerpoint/2010/main" val="33845037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Objectives Revisited</a:t>
            </a:r>
            <a:endParaRPr lang="en-US" dirty="0"/>
          </a:p>
        </p:txBody>
      </p:sp>
      <p:sp>
        <p:nvSpPr>
          <p:cNvPr id="3" name="Content Placeholder 2"/>
          <p:cNvSpPr>
            <a:spLocks noGrp="1"/>
          </p:cNvSpPr>
          <p:nvPr>
            <p:ph idx="1"/>
          </p:nvPr>
        </p:nvSpPr>
        <p:spPr>
          <a:xfrm>
            <a:off x="609600" y="1758950"/>
            <a:ext cx="10972800" cy="4114800"/>
          </a:xfrm>
        </p:spPr>
        <p:txBody>
          <a:bodyPr/>
          <a:lstStyle/>
          <a:p>
            <a:pPr>
              <a:defRPr/>
            </a:pPr>
            <a:r>
              <a:rPr lang="en-US" dirty="0" smtClean="0">
                <a:effectLst/>
              </a:rPr>
              <a:t>Do you understand recent developments in Colorado law?</a:t>
            </a:r>
          </a:p>
          <a:p>
            <a:pPr marL="0" indent="0">
              <a:buNone/>
              <a:defRPr/>
            </a:pPr>
            <a:endParaRPr lang="en-US" dirty="0" smtClean="0">
              <a:effectLst/>
            </a:endParaRPr>
          </a:p>
          <a:p>
            <a:pPr>
              <a:defRPr/>
            </a:pPr>
            <a:r>
              <a:rPr lang="en-US" dirty="0" smtClean="0">
                <a:effectLst/>
              </a:rPr>
              <a:t>Do DOL or IRS tests dictate different results when classifying workers?</a:t>
            </a:r>
          </a:p>
          <a:p>
            <a:pPr marL="0" indent="0">
              <a:buNone/>
              <a:defRPr/>
            </a:pPr>
            <a:endParaRPr lang="en-US" dirty="0" smtClean="0">
              <a:effectLst/>
            </a:endParaRPr>
          </a:p>
          <a:p>
            <a:pPr>
              <a:defRPr/>
            </a:pPr>
            <a:r>
              <a:rPr lang="en-US" dirty="0" smtClean="0">
                <a:effectLst/>
              </a:rPr>
              <a:t>Are you equipped to apply independent contractor tests to arrive at best practices?</a:t>
            </a:r>
          </a:p>
          <a:p>
            <a:pPr>
              <a:buFont typeface="Wingdings" panose="05000000000000000000" pitchFamily="2" charset="2"/>
              <a:buChar char="§"/>
              <a:defRPr/>
            </a:pPr>
            <a:endParaRPr lang="en-US" dirty="0"/>
          </a:p>
        </p:txBody>
      </p:sp>
    </p:spTree>
    <p:extLst>
      <p:ext uri="{BB962C8B-B14F-4D97-AF65-F5344CB8AC3E}">
        <p14:creationId xmlns:p14="http://schemas.microsoft.com/office/powerpoint/2010/main" val="3762952474"/>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8229600" cy="1371600"/>
          </a:xfrm>
        </p:spPr>
        <p:txBody>
          <a:bodyPr/>
          <a:lstStyle/>
          <a:p>
            <a:pPr eaLnBrk="1" hangingPunct="1">
              <a:defRPr/>
            </a:pPr>
            <a:r>
              <a:rPr lang="en-US" b="1" dirty="0" smtClean="0"/>
              <a:t>Independent Contractor – Colorado Statute</a:t>
            </a:r>
            <a:endParaRPr lang="en-US" dirty="0" smtClean="0"/>
          </a:p>
        </p:txBody>
      </p:sp>
      <p:sp>
        <p:nvSpPr>
          <p:cNvPr id="3" name="Content Placeholder 2"/>
          <p:cNvSpPr>
            <a:spLocks noGrp="1"/>
          </p:cNvSpPr>
          <p:nvPr>
            <p:ph idx="1"/>
          </p:nvPr>
        </p:nvSpPr>
        <p:spPr>
          <a:xfrm>
            <a:off x="2057400" y="1828800"/>
            <a:ext cx="8229600" cy="3505200"/>
          </a:xfrm>
        </p:spPr>
        <p:txBody>
          <a:bodyPr/>
          <a:lstStyle/>
          <a:p>
            <a:pPr marL="0" indent="0" eaLnBrk="1" hangingPunct="1">
              <a:buNone/>
              <a:defRPr/>
            </a:pPr>
            <a:r>
              <a:rPr lang="en-US" sz="2800" dirty="0" smtClean="0"/>
              <a:t>C.R.S. § 8-70-115(1)(b):  </a:t>
            </a:r>
          </a:p>
          <a:p>
            <a:pPr eaLnBrk="1" hangingPunct="1">
              <a:defRPr/>
            </a:pPr>
            <a:r>
              <a:rPr lang="en-US" sz="2800" dirty="0" smtClean="0"/>
              <a:t>No control or direction allowed.  </a:t>
            </a:r>
          </a:p>
          <a:p>
            <a:pPr eaLnBrk="1" hangingPunct="1">
              <a:defRPr/>
            </a:pPr>
            <a:r>
              <a:rPr lang="en-US" sz="2800" dirty="0" smtClean="0"/>
              <a:t>Separate, trade, occupation, profession, or </a:t>
            </a:r>
            <a:r>
              <a:rPr lang="en-US" sz="2800" dirty="0"/>
              <a:t>business </a:t>
            </a:r>
            <a:r>
              <a:rPr lang="en-US" sz="2800" dirty="0" smtClean="0"/>
              <a:t>required</a:t>
            </a:r>
            <a:r>
              <a:rPr lang="en-US" sz="2800" dirty="0"/>
              <a:t>.  </a:t>
            </a:r>
            <a:endParaRPr lang="en-US" sz="2800" dirty="0" smtClean="0"/>
          </a:p>
          <a:p>
            <a:pPr>
              <a:defRPr/>
            </a:pPr>
            <a:r>
              <a:rPr lang="en-US" sz="2800" dirty="0" smtClean="0"/>
              <a:t>Employer is liable </a:t>
            </a:r>
            <a:r>
              <a:rPr lang="en-US" sz="2800" dirty="0"/>
              <a:t>for paying back taxes and interest. </a:t>
            </a:r>
            <a:r>
              <a:rPr lang="en-US" sz="2800" dirty="0" smtClean="0"/>
              <a:t> Willful violators may also </a:t>
            </a:r>
            <a:r>
              <a:rPr lang="en-US" sz="2800" dirty="0"/>
              <a:t>be fined $5,000 per misclassified employee </a:t>
            </a:r>
            <a:r>
              <a:rPr lang="en-US" sz="2800"/>
              <a:t>for </a:t>
            </a:r>
            <a:r>
              <a:rPr lang="en-US" sz="2800" smtClean="0"/>
              <a:t>the </a:t>
            </a:r>
            <a:r>
              <a:rPr lang="en-US" sz="2800" dirty="0"/>
              <a:t>first misclassification, and up to $25,000 per misclassified employee for </a:t>
            </a:r>
            <a:r>
              <a:rPr lang="en-US" sz="2800" dirty="0" smtClean="0"/>
              <a:t>a second </a:t>
            </a:r>
            <a:r>
              <a:rPr lang="en-US" sz="2800" dirty="0"/>
              <a:t>or subsequent </a:t>
            </a:r>
            <a:r>
              <a:rPr lang="en-US" sz="2800" dirty="0" smtClean="0"/>
              <a:t>violation. </a:t>
            </a:r>
          </a:p>
        </p:txBody>
      </p:sp>
    </p:spTree>
    <p:extLst>
      <p:ext uri="{BB962C8B-B14F-4D97-AF65-F5344CB8AC3E}">
        <p14:creationId xmlns:p14="http://schemas.microsoft.com/office/powerpoint/2010/main" val="1144226573"/>
      </p:ext>
    </p:extLst>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 y="0"/>
            <a:ext cx="12192001" cy="685828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5" name="Rectangle 4"/>
          <p:cNvSpPr/>
          <p:nvPr/>
        </p:nvSpPr>
        <p:spPr>
          <a:xfrm>
            <a:off x="1039659" y="0"/>
            <a:ext cx="10321447" cy="1446550"/>
          </a:xfrm>
          <a:prstGeom prst="rect">
            <a:avLst/>
          </a:prstGeom>
        </p:spPr>
        <p:txBody>
          <a:bodyPr wrap="square">
            <a:spAutoFit/>
          </a:bodyPr>
          <a:lstStyle/>
          <a:p>
            <a:pPr algn="ctr"/>
            <a:endParaRPr lang="en-US" altLang="en-US" sz="4400" dirty="0" smtClean="0">
              <a:solidFill>
                <a:srgbClr val="FFFFFF"/>
              </a:solidFill>
              <a:effectLst>
                <a:outerShdw blurRad="38100" dist="38100" dir="2700000" algn="tl">
                  <a:srgbClr val="000000"/>
                </a:outerShdw>
              </a:effectLst>
            </a:endParaRPr>
          </a:p>
          <a:p>
            <a:pPr algn="ctr"/>
            <a:r>
              <a:rPr lang="en-US" altLang="en-US" sz="4400" b="1" dirty="0" smtClean="0">
                <a:solidFill>
                  <a:srgbClr val="FFFFFF"/>
                </a:solidFill>
                <a:effectLst>
                  <a:outerShdw blurRad="38100" dist="38100" dir="2700000" algn="tl">
                    <a:srgbClr val="000000"/>
                  </a:outerShdw>
                </a:effectLst>
              </a:rPr>
              <a:t>Questions?</a:t>
            </a:r>
            <a:endParaRPr lang="en-US" b="1" dirty="0">
              <a:solidFill>
                <a:srgbClr val="FFFFFF"/>
              </a:solidFill>
            </a:endParaRPr>
          </a:p>
        </p:txBody>
      </p:sp>
      <p:sp>
        <p:nvSpPr>
          <p:cNvPr id="6" name="Rectangle 5"/>
          <p:cNvSpPr/>
          <p:nvPr/>
        </p:nvSpPr>
        <p:spPr>
          <a:xfrm>
            <a:off x="3152382" y="2461847"/>
            <a:ext cx="6096000" cy="3219343"/>
          </a:xfrm>
          <a:prstGeom prst="rect">
            <a:avLst/>
          </a:prstGeom>
        </p:spPr>
        <p:txBody>
          <a:bodyPr>
            <a:spAutoFit/>
          </a:bodyPr>
          <a:lstStyle/>
          <a:p>
            <a:pPr algn="ctr" eaLnBrk="0" fontAlgn="base" hangingPunct="0">
              <a:spcBef>
                <a:spcPct val="20000"/>
              </a:spcBef>
              <a:spcAft>
                <a:spcPct val="0"/>
              </a:spcAft>
              <a:buClr>
                <a:srgbClr val="00CCFF"/>
              </a:buClr>
              <a:buSzPct val="65000"/>
              <a:defRPr/>
            </a:pPr>
            <a:r>
              <a:rPr lang="en-US" sz="2800" b="1" dirty="0">
                <a:solidFill>
                  <a:srgbClr val="FFFFFF"/>
                </a:solidFill>
                <a:effectLst>
                  <a:outerShdw blurRad="38100" dist="38100" dir="2700000" algn="tl">
                    <a:srgbClr val="000000"/>
                  </a:outerShdw>
                </a:effectLst>
                <a:latin typeface="Calibri" pitchFamily="34" charset="0"/>
              </a:rPr>
              <a:t>Prepared By:</a:t>
            </a:r>
          </a:p>
          <a:p>
            <a:pPr marL="342900" indent="-342900" algn="ctr">
              <a:buClr>
                <a:srgbClr val="00CCFF"/>
              </a:buClr>
              <a:buSzPct val="65000"/>
              <a:defRPr/>
            </a:pPr>
            <a:r>
              <a:rPr lang="en-US" sz="2800" b="1" dirty="0">
                <a:solidFill>
                  <a:srgbClr val="FFFFFF"/>
                </a:solidFill>
                <a:effectLst>
                  <a:outerShdw blurRad="38100" dist="38100" dir="2700000" algn="tl">
                    <a:srgbClr val="000000"/>
                  </a:outerShdw>
                </a:effectLst>
                <a:latin typeface="Calibri" pitchFamily="34" charset="0"/>
              </a:rPr>
              <a:t>Dean Harris</a:t>
            </a:r>
          </a:p>
          <a:p>
            <a:pPr marL="342900" indent="-342900" algn="ctr">
              <a:buClr>
                <a:srgbClr val="00CCFF"/>
              </a:buClr>
              <a:buSzPct val="65000"/>
              <a:defRPr/>
            </a:pPr>
            <a:r>
              <a:rPr lang="en-US" sz="2800" b="1" dirty="0">
                <a:solidFill>
                  <a:srgbClr val="FFFFFF"/>
                </a:solidFill>
                <a:effectLst>
                  <a:outerShdw blurRad="38100" dist="38100" dir="2700000" algn="tl">
                    <a:srgbClr val="000000"/>
                  </a:outerShdw>
                </a:effectLst>
                <a:latin typeface="Calibri" pitchFamily="34" charset="0"/>
              </a:rPr>
              <a:t>Michael Santo</a:t>
            </a:r>
          </a:p>
          <a:p>
            <a:pPr marL="342900" indent="-342900" algn="ctr">
              <a:buClr>
                <a:srgbClr val="00CCFF"/>
              </a:buClr>
              <a:buSzPct val="65000"/>
              <a:defRPr/>
            </a:pPr>
            <a:r>
              <a:rPr lang="en-US" sz="2800" b="1" dirty="0">
                <a:solidFill>
                  <a:srgbClr val="FFFFFF"/>
                </a:solidFill>
                <a:effectLst>
                  <a:outerShdw blurRad="38100" dist="38100" dir="2700000" algn="tl">
                    <a:srgbClr val="000000"/>
                  </a:outerShdw>
                </a:effectLst>
                <a:latin typeface="Calibri" pitchFamily="34" charset="0"/>
              </a:rPr>
              <a:t>Bechtel &amp; </a:t>
            </a:r>
            <a:r>
              <a:rPr lang="en-US" sz="2800" b="1" dirty="0" smtClean="0">
                <a:solidFill>
                  <a:srgbClr val="FFFFFF"/>
                </a:solidFill>
                <a:effectLst>
                  <a:outerShdw blurRad="38100" dist="38100" dir="2700000" algn="tl">
                    <a:srgbClr val="000000"/>
                  </a:outerShdw>
                </a:effectLst>
                <a:latin typeface="Calibri" pitchFamily="34" charset="0"/>
              </a:rPr>
              <a:t>Santo</a:t>
            </a:r>
          </a:p>
          <a:p>
            <a:pPr marL="342900" indent="-342900" algn="ctr">
              <a:buClr>
                <a:srgbClr val="00CCFF"/>
              </a:buClr>
              <a:buSzPct val="65000"/>
              <a:defRPr/>
            </a:pPr>
            <a:r>
              <a:rPr lang="en-US" sz="2800" b="1" dirty="0" smtClean="0">
                <a:solidFill>
                  <a:srgbClr val="FFFFFF"/>
                </a:solidFill>
                <a:effectLst>
                  <a:outerShdw blurRad="38100" dist="38100" dir="2700000" algn="tl">
                    <a:srgbClr val="000000"/>
                  </a:outerShdw>
                </a:effectLst>
                <a:latin typeface="Calibri" pitchFamily="34" charset="0"/>
              </a:rPr>
              <a:t>205 </a:t>
            </a:r>
            <a:r>
              <a:rPr lang="en-US" sz="2800" b="1" dirty="0">
                <a:solidFill>
                  <a:srgbClr val="FFFFFF"/>
                </a:solidFill>
                <a:effectLst>
                  <a:outerShdw blurRad="38100" dist="38100" dir="2700000" algn="tl">
                    <a:srgbClr val="000000"/>
                  </a:outerShdw>
                </a:effectLst>
                <a:latin typeface="Calibri" pitchFamily="34" charset="0"/>
              </a:rPr>
              <a:t>N. 4</a:t>
            </a:r>
            <a:r>
              <a:rPr lang="en-US" sz="2800" b="1" baseline="30000" dirty="0">
                <a:solidFill>
                  <a:srgbClr val="FFFFFF"/>
                </a:solidFill>
                <a:effectLst>
                  <a:outerShdw blurRad="38100" dist="38100" dir="2700000" algn="tl">
                    <a:srgbClr val="000000"/>
                  </a:outerShdw>
                </a:effectLst>
                <a:latin typeface="Calibri" pitchFamily="34" charset="0"/>
              </a:rPr>
              <a:t>th</a:t>
            </a:r>
            <a:r>
              <a:rPr lang="en-US" sz="2800" b="1" dirty="0">
                <a:solidFill>
                  <a:srgbClr val="FFFFFF"/>
                </a:solidFill>
                <a:effectLst>
                  <a:outerShdw blurRad="38100" dist="38100" dir="2700000" algn="tl">
                    <a:srgbClr val="000000"/>
                  </a:outerShdw>
                </a:effectLst>
                <a:latin typeface="Calibri" pitchFamily="34" charset="0"/>
              </a:rPr>
              <a:t> Street, Suite 300</a:t>
            </a:r>
          </a:p>
          <a:p>
            <a:pPr marL="342900" indent="-342900" algn="ctr">
              <a:buClr>
                <a:srgbClr val="00CCFF"/>
              </a:buClr>
              <a:buSzPct val="65000"/>
              <a:defRPr/>
            </a:pPr>
            <a:r>
              <a:rPr lang="en-US" sz="2800" b="1" dirty="0">
                <a:solidFill>
                  <a:srgbClr val="FFFFFF"/>
                </a:solidFill>
                <a:effectLst>
                  <a:outerShdw blurRad="38100" dist="38100" dir="2700000" algn="tl">
                    <a:srgbClr val="000000"/>
                  </a:outerShdw>
                </a:effectLst>
                <a:latin typeface="Calibri" pitchFamily="34" charset="0"/>
              </a:rPr>
              <a:t>Grand Junction, Colorado 81501</a:t>
            </a:r>
          </a:p>
          <a:p>
            <a:pPr marL="342900" indent="-342900" algn="ctr" fontAlgn="base">
              <a:lnSpc>
                <a:spcPct val="90000"/>
              </a:lnSpc>
              <a:spcBef>
                <a:spcPct val="20000"/>
              </a:spcBef>
              <a:spcAft>
                <a:spcPct val="0"/>
              </a:spcAft>
              <a:buClr>
                <a:srgbClr val="00CCFF"/>
              </a:buClr>
              <a:buSzPct val="65000"/>
              <a:defRPr/>
            </a:pPr>
            <a:r>
              <a:rPr lang="en-US" altLang="en-US" sz="3200" dirty="0" smtClean="0">
                <a:solidFill>
                  <a:srgbClr val="FFFFFF"/>
                </a:solidFill>
                <a:effectLst>
                  <a:outerShdw blurRad="38100" dist="38100" dir="2700000" algn="tl">
                    <a:srgbClr val="000000"/>
                  </a:outerShdw>
                </a:effectLst>
              </a:rPr>
              <a:t>970.683.5888</a:t>
            </a:r>
            <a:endParaRPr lang="en-US" altLang="en-US" sz="3200" dirty="0">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1868478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8229600" cy="838200"/>
          </a:xfrm>
        </p:spPr>
        <p:txBody>
          <a:bodyPr/>
          <a:lstStyle/>
          <a:p>
            <a:pPr>
              <a:defRPr/>
            </a:pPr>
            <a:r>
              <a:rPr lang="en-US" dirty="0" smtClean="0">
                <a:effectLst/>
              </a:rPr>
              <a:t>Colorado Statute:  </a:t>
            </a:r>
            <a:br>
              <a:rPr lang="en-US" dirty="0" smtClean="0">
                <a:effectLst/>
              </a:rPr>
            </a:br>
            <a:r>
              <a:rPr lang="en-US" dirty="0" smtClean="0">
                <a:effectLst/>
              </a:rPr>
              <a:t>C.R.S. § 8-70-115(1)(b)</a:t>
            </a:r>
            <a:endParaRPr lang="en-US" dirty="0"/>
          </a:p>
        </p:txBody>
      </p:sp>
      <p:sp>
        <p:nvSpPr>
          <p:cNvPr id="6147" name="Content Placeholder 2"/>
          <p:cNvSpPr>
            <a:spLocks noGrp="1"/>
          </p:cNvSpPr>
          <p:nvPr>
            <p:ph idx="1"/>
          </p:nvPr>
        </p:nvSpPr>
        <p:spPr>
          <a:xfrm>
            <a:off x="1981200" y="1676400"/>
            <a:ext cx="8229600" cy="4648200"/>
          </a:xfrm>
        </p:spPr>
        <p:txBody>
          <a:bodyPr/>
          <a:lstStyle/>
          <a:p>
            <a:pPr marL="0" indent="0">
              <a:buNone/>
              <a:defRPr/>
            </a:pPr>
            <a:r>
              <a:rPr lang="en-US" sz="2800" dirty="0"/>
              <a:t>“… Service performed by an individual </a:t>
            </a:r>
            <a:r>
              <a:rPr lang="en-US" sz="2800"/>
              <a:t>for </a:t>
            </a:r>
            <a:r>
              <a:rPr lang="en-US" sz="2800" smtClean="0"/>
              <a:t>another </a:t>
            </a:r>
            <a:r>
              <a:rPr lang="en-US" sz="2800" dirty="0"/>
              <a:t>shall be deemed employment . . . unless and until it is shown </a:t>
            </a:r>
            <a:r>
              <a:rPr lang="en-US" sz="2800"/>
              <a:t>to </a:t>
            </a:r>
            <a:r>
              <a:rPr lang="en-US" sz="2800" smtClean="0"/>
              <a:t>the </a:t>
            </a:r>
            <a:r>
              <a:rPr lang="en-US" sz="2800" dirty="0"/>
              <a:t>satisfaction </a:t>
            </a:r>
            <a:r>
              <a:rPr lang="en-US" sz="2800"/>
              <a:t>of </a:t>
            </a:r>
            <a:r>
              <a:rPr lang="en-US" sz="2800" smtClean="0"/>
              <a:t>the </a:t>
            </a:r>
            <a:r>
              <a:rPr lang="en-US" sz="2800" dirty="0"/>
              <a:t>division [of employment and training] that such individual is free from </a:t>
            </a:r>
            <a:r>
              <a:rPr lang="en-US" sz="2800" dirty="0">
                <a:solidFill>
                  <a:srgbClr val="FF0000"/>
                </a:solidFill>
              </a:rPr>
              <a:t>control and direction </a:t>
            </a:r>
            <a:r>
              <a:rPr lang="en-US" sz="2800"/>
              <a:t>in </a:t>
            </a:r>
            <a:r>
              <a:rPr lang="en-US" sz="2800" smtClean="0"/>
              <a:t>the </a:t>
            </a:r>
            <a:r>
              <a:rPr lang="en-US" sz="2800" dirty="0"/>
              <a:t>performance </a:t>
            </a:r>
            <a:r>
              <a:rPr lang="en-US" sz="2800"/>
              <a:t>of </a:t>
            </a:r>
            <a:r>
              <a:rPr lang="en-US" sz="2800" smtClean="0"/>
              <a:t>the </a:t>
            </a:r>
            <a:r>
              <a:rPr lang="en-US" sz="2800" dirty="0"/>
              <a:t>service both under his contract </a:t>
            </a:r>
            <a:r>
              <a:rPr lang="en-US" sz="2800"/>
              <a:t>for </a:t>
            </a:r>
            <a:r>
              <a:rPr lang="en-US" sz="2800" smtClean="0"/>
              <a:t>the </a:t>
            </a:r>
            <a:r>
              <a:rPr lang="en-US" sz="2800" dirty="0"/>
              <a:t>performance of service and in fact; and such individual is </a:t>
            </a:r>
            <a:r>
              <a:rPr lang="en-US" sz="2800" dirty="0">
                <a:solidFill>
                  <a:srgbClr val="FF0000"/>
                </a:solidFill>
              </a:rPr>
              <a:t>customarily engaged in an independent trade, occupation, profession, or business</a:t>
            </a:r>
            <a:r>
              <a:rPr lang="en-US" sz="2800" dirty="0"/>
              <a:t> related </a:t>
            </a:r>
            <a:r>
              <a:rPr lang="en-US" sz="2800"/>
              <a:t>to </a:t>
            </a:r>
            <a:r>
              <a:rPr lang="en-US" sz="2800" smtClean="0"/>
              <a:t>the </a:t>
            </a:r>
            <a:r>
              <a:rPr lang="en-US" sz="2800" dirty="0"/>
              <a:t>service performed.”</a:t>
            </a:r>
          </a:p>
          <a:p>
            <a:pPr marL="0" indent="0">
              <a:buNone/>
              <a:defRPr/>
            </a:pPr>
            <a:endParaRPr lang="en-US" altLang="en-US" dirty="0" smtClean="0">
              <a:effectLst/>
            </a:endParaRPr>
          </a:p>
        </p:txBody>
      </p:sp>
    </p:spTree>
    <p:extLst>
      <p:ext uri="{BB962C8B-B14F-4D97-AF65-F5344CB8AC3E}">
        <p14:creationId xmlns:p14="http://schemas.microsoft.com/office/powerpoint/2010/main" val="2158845270"/>
      </p:ext>
    </p:extLst>
  </p:cSld>
  <p:clrMapOvr>
    <a:masterClrMapping/>
  </p:clrMapOvr>
  <p:transition>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The </a:t>
            </a:r>
            <a:r>
              <a:rPr lang="en-US" dirty="0" smtClean="0"/>
              <a:t>“Control” Test</a:t>
            </a:r>
            <a:endParaRPr lang="en-US" dirty="0"/>
          </a:p>
        </p:txBody>
      </p:sp>
      <p:sp>
        <p:nvSpPr>
          <p:cNvPr id="3" name="Content Placeholder 2"/>
          <p:cNvSpPr>
            <a:spLocks noGrp="1"/>
          </p:cNvSpPr>
          <p:nvPr>
            <p:ph idx="1"/>
          </p:nvPr>
        </p:nvSpPr>
        <p:spPr>
          <a:xfrm>
            <a:off x="1981200" y="1758950"/>
            <a:ext cx="8229600" cy="4114800"/>
          </a:xfrm>
        </p:spPr>
        <p:txBody>
          <a:bodyPr/>
          <a:lstStyle/>
          <a:p>
            <a:pPr>
              <a:buFont typeface="Wingdings" panose="05000000000000000000" pitchFamily="2" charset="2"/>
              <a:buChar char="§"/>
              <a:defRPr/>
            </a:pPr>
            <a:r>
              <a:rPr lang="en-US" dirty="0" smtClean="0">
                <a:effectLst/>
              </a:rPr>
              <a:t>For purposes of </a:t>
            </a:r>
            <a:r>
              <a:rPr lang="en-US" smtClean="0">
                <a:effectLst/>
              </a:rPr>
              <a:t>determining whether </a:t>
            </a:r>
            <a:r>
              <a:rPr lang="en-US" dirty="0" smtClean="0">
                <a:effectLst/>
              </a:rPr>
              <a:t>services are covered employment</a:t>
            </a:r>
            <a:r>
              <a:rPr lang="en-US" smtClean="0">
                <a:effectLst/>
              </a:rPr>
              <a:t>, the </a:t>
            </a:r>
            <a:r>
              <a:rPr lang="en-US" dirty="0" smtClean="0">
                <a:effectLst/>
              </a:rPr>
              <a:t>term “control and direction” means a general right to control. </a:t>
            </a:r>
            <a:endParaRPr lang="en-US" i="1" dirty="0">
              <a:effectLst/>
            </a:endParaRPr>
          </a:p>
          <a:p>
            <a:pPr>
              <a:buFont typeface="Wingdings" panose="05000000000000000000" pitchFamily="2" charset="2"/>
              <a:buChar char="§"/>
              <a:defRPr/>
            </a:pPr>
            <a:r>
              <a:rPr lang="en-US" i="1" dirty="0" smtClean="0">
                <a:effectLst/>
              </a:rPr>
              <a:t>This </a:t>
            </a:r>
            <a:r>
              <a:rPr lang="en-US" i="1" smtClean="0">
                <a:effectLst/>
              </a:rPr>
              <a:t>test </a:t>
            </a:r>
            <a:r>
              <a:rPr lang="en-US" smtClean="0">
                <a:effectLst/>
              </a:rPr>
              <a:t>distinguishes </a:t>
            </a:r>
            <a:r>
              <a:rPr lang="en-US" dirty="0" smtClean="0">
                <a:effectLst/>
              </a:rPr>
              <a:t>between control over “end result” of project and “means and methods of accomplishing that result.”</a:t>
            </a:r>
            <a:endParaRPr lang="en-US" dirty="0"/>
          </a:p>
        </p:txBody>
      </p:sp>
    </p:spTree>
    <p:extLst>
      <p:ext uri="{BB962C8B-B14F-4D97-AF65-F5344CB8AC3E}">
        <p14:creationId xmlns:p14="http://schemas.microsoft.com/office/powerpoint/2010/main" val="2293533682"/>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8229600" cy="838200"/>
          </a:xfrm>
        </p:spPr>
        <p:txBody>
          <a:bodyPr/>
          <a:lstStyle/>
          <a:p>
            <a:pPr>
              <a:defRPr/>
            </a:pPr>
            <a:r>
              <a:rPr lang="en-US" smtClean="0">
                <a:effectLst/>
              </a:rPr>
              <a:t>The </a:t>
            </a:r>
            <a:r>
              <a:rPr lang="en-US" dirty="0" smtClean="0">
                <a:effectLst/>
              </a:rPr>
              <a:t>Rebuttable Presumption:  </a:t>
            </a:r>
            <a:br>
              <a:rPr lang="en-US" dirty="0" smtClean="0">
                <a:effectLst/>
              </a:rPr>
            </a:br>
            <a:endParaRPr lang="en-US" dirty="0"/>
          </a:p>
        </p:txBody>
      </p:sp>
      <p:sp>
        <p:nvSpPr>
          <p:cNvPr id="6147" name="Content Placeholder 2"/>
          <p:cNvSpPr>
            <a:spLocks noGrp="1"/>
          </p:cNvSpPr>
          <p:nvPr>
            <p:ph idx="1"/>
          </p:nvPr>
        </p:nvSpPr>
        <p:spPr>
          <a:xfrm>
            <a:off x="1981200" y="1219200"/>
            <a:ext cx="8229600" cy="5105400"/>
          </a:xfrm>
        </p:spPr>
        <p:txBody>
          <a:bodyPr/>
          <a:lstStyle/>
          <a:p>
            <a:pPr marL="0" indent="0">
              <a:buNone/>
              <a:defRPr/>
            </a:pPr>
            <a:r>
              <a:rPr lang="en-US" sz="2800" dirty="0"/>
              <a:t>“… Service performed by an individual </a:t>
            </a:r>
            <a:r>
              <a:rPr lang="en-US" sz="2800"/>
              <a:t>for </a:t>
            </a:r>
            <a:r>
              <a:rPr lang="en-US" sz="2800" smtClean="0"/>
              <a:t>another </a:t>
            </a:r>
            <a:r>
              <a:rPr lang="en-US" sz="2800" dirty="0"/>
              <a:t>shall be deemed employment . . . unless and until it is shown </a:t>
            </a:r>
            <a:r>
              <a:rPr lang="en-US" sz="2800"/>
              <a:t>to </a:t>
            </a:r>
            <a:r>
              <a:rPr lang="en-US" sz="2800" smtClean="0"/>
              <a:t>the </a:t>
            </a:r>
            <a:r>
              <a:rPr lang="en-US" sz="2800" dirty="0"/>
              <a:t>satisfaction </a:t>
            </a:r>
            <a:r>
              <a:rPr lang="en-US" sz="2800"/>
              <a:t>of </a:t>
            </a:r>
            <a:r>
              <a:rPr lang="en-US" sz="2800" smtClean="0"/>
              <a:t>the </a:t>
            </a:r>
            <a:r>
              <a:rPr lang="en-US" sz="2800" dirty="0"/>
              <a:t>division [of employment and training] that such individual is free from control and direction </a:t>
            </a:r>
            <a:r>
              <a:rPr lang="en-US" sz="2800"/>
              <a:t>in </a:t>
            </a:r>
            <a:r>
              <a:rPr lang="en-US" sz="2800" smtClean="0"/>
              <a:t>the </a:t>
            </a:r>
            <a:r>
              <a:rPr lang="en-US" sz="2800" dirty="0"/>
              <a:t>performance </a:t>
            </a:r>
            <a:r>
              <a:rPr lang="en-US" sz="2800"/>
              <a:t>of </a:t>
            </a:r>
            <a:r>
              <a:rPr lang="en-US" sz="2800" smtClean="0"/>
              <a:t>the </a:t>
            </a:r>
            <a:r>
              <a:rPr lang="en-US" sz="2800" dirty="0"/>
              <a:t>service </a:t>
            </a:r>
            <a:r>
              <a:rPr lang="en-US" sz="2800" dirty="0">
                <a:solidFill>
                  <a:srgbClr val="FF0000"/>
                </a:solidFill>
              </a:rPr>
              <a:t>both under his contract </a:t>
            </a:r>
            <a:r>
              <a:rPr lang="en-US" sz="2800">
                <a:solidFill>
                  <a:srgbClr val="FF0000"/>
                </a:solidFill>
              </a:rPr>
              <a:t>for </a:t>
            </a:r>
            <a:r>
              <a:rPr lang="en-US" sz="2800" smtClean="0">
                <a:solidFill>
                  <a:srgbClr val="FF0000"/>
                </a:solidFill>
              </a:rPr>
              <a:t>the </a:t>
            </a:r>
            <a:r>
              <a:rPr lang="en-US" sz="2800" dirty="0">
                <a:solidFill>
                  <a:srgbClr val="FF0000"/>
                </a:solidFill>
              </a:rPr>
              <a:t>performance of service and in fact</a:t>
            </a:r>
            <a:r>
              <a:rPr lang="en-US" sz="2800" dirty="0"/>
              <a:t>; and such individual is customarily engaged in an independent trade, occupation, profession, or business related </a:t>
            </a:r>
            <a:r>
              <a:rPr lang="en-US" sz="2800"/>
              <a:t>to </a:t>
            </a:r>
            <a:r>
              <a:rPr lang="en-US" sz="2800" smtClean="0"/>
              <a:t>the </a:t>
            </a:r>
            <a:r>
              <a:rPr lang="en-US" sz="2800" dirty="0"/>
              <a:t>service performed</a:t>
            </a:r>
            <a:r>
              <a:rPr lang="en-US" sz="2800" dirty="0" smtClean="0"/>
              <a:t>.”</a:t>
            </a:r>
          </a:p>
          <a:p>
            <a:pPr marL="0" indent="0" algn="r">
              <a:buNone/>
              <a:defRPr/>
            </a:pPr>
            <a:r>
              <a:rPr lang="en-US" sz="2800" dirty="0">
                <a:effectLst/>
              </a:rPr>
              <a:t>C.R.S. § 8-70-115(1)(b)</a:t>
            </a:r>
            <a:endParaRPr lang="en-US" sz="2800" dirty="0" smtClean="0"/>
          </a:p>
          <a:p>
            <a:pPr marL="0" indent="0">
              <a:buNone/>
              <a:defRPr/>
            </a:pPr>
            <a:endParaRPr lang="en-US" sz="2800" dirty="0"/>
          </a:p>
          <a:p>
            <a:pPr marL="0" indent="0">
              <a:buNone/>
              <a:defRPr/>
            </a:pPr>
            <a:endParaRPr lang="en-US" sz="2800" dirty="0"/>
          </a:p>
          <a:p>
            <a:pPr marL="0" indent="0">
              <a:buNone/>
              <a:defRPr/>
            </a:pPr>
            <a:endParaRPr lang="en-US" altLang="en-US" dirty="0" smtClean="0">
              <a:effectLst/>
            </a:endParaRPr>
          </a:p>
        </p:txBody>
      </p:sp>
    </p:spTree>
    <p:extLst>
      <p:ext uri="{BB962C8B-B14F-4D97-AF65-F5344CB8AC3E}">
        <p14:creationId xmlns:p14="http://schemas.microsoft.com/office/powerpoint/2010/main" val="269265270"/>
      </p:ext>
    </p:extLst>
  </p:cSld>
  <p:clrMapOvr>
    <a:masterClrMapping/>
  </p:clrMapOvr>
  <p:transition>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C.R.S. § 8-70-115 (1)(c)</a:t>
            </a:r>
            <a:r>
              <a:rPr lang="en-US" smtClean="0"/>
              <a:t/>
            </a:r>
            <a:br>
              <a:rPr lang="en-US" smtClean="0"/>
            </a:br>
            <a:r>
              <a:rPr lang="en-US" smtClean="0"/>
              <a:t>The </a:t>
            </a:r>
            <a:r>
              <a:rPr lang="en-US" dirty="0" smtClean="0"/>
              <a:t>Contract Does </a:t>
            </a:r>
            <a:r>
              <a:rPr lang="en-US" dirty="0"/>
              <a:t>N</a:t>
            </a:r>
            <a:r>
              <a:rPr lang="en-US" dirty="0" smtClean="0"/>
              <a:t>ot…</a:t>
            </a:r>
            <a:endParaRPr lang="en-US" dirty="0"/>
          </a:p>
        </p:txBody>
      </p:sp>
      <p:sp>
        <p:nvSpPr>
          <p:cNvPr id="3" name="Content Placeholder 2"/>
          <p:cNvSpPr>
            <a:spLocks noGrp="1"/>
          </p:cNvSpPr>
          <p:nvPr>
            <p:ph idx="1"/>
          </p:nvPr>
        </p:nvSpPr>
        <p:spPr>
          <a:xfrm>
            <a:off x="1981200" y="2133600"/>
            <a:ext cx="8229600" cy="3962400"/>
          </a:xfrm>
        </p:spPr>
        <p:txBody>
          <a:bodyPr/>
          <a:lstStyle/>
          <a:p>
            <a:pPr marL="0" indent="0">
              <a:buNone/>
              <a:defRPr/>
            </a:pPr>
            <a:r>
              <a:rPr lang="en-US" dirty="0" smtClean="0">
                <a:effectLst/>
              </a:rPr>
              <a:t>(</a:t>
            </a:r>
            <a:r>
              <a:rPr lang="en-US" dirty="0">
                <a:effectLst/>
              </a:rPr>
              <a:t>I) </a:t>
            </a:r>
            <a:r>
              <a:rPr lang="en-US">
                <a:effectLst/>
              </a:rPr>
              <a:t>Require </a:t>
            </a:r>
            <a:r>
              <a:rPr lang="en-US" smtClean="0">
                <a:effectLst/>
              </a:rPr>
              <a:t>the </a:t>
            </a:r>
            <a:r>
              <a:rPr lang="en-US" dirty="0">
                <a:effectLst/>
              </a:rPr>
              <a:t>individual to work exclusively </a:t>
            </a:r>
            <a:r>
              <a:rPr lang="en-US">
                <a:effectLst/>
              </a:rPr>
              <a:t>for </a:t>
            </a:r>
            <a:r>
              <a:rPr lang="en-US" smtClean="0">
                <a:effectLst/>
              </a:rPr>
              <a:t>the </a:t>
            </a:r>
            <a:r>
              <a:rPr lang="en-US" dirty="0">
                <a:effectLst/>
              </a:rPr>
              <a:t>person for whom services are performed; except </a:t>
            </a:r>
            <a:r>
              <a:rPr lang="en-US">
                <a:effectLst/>
              </a:rPr>
              <a:t>that </a:t>
            </a:r>
            <a:r>
              <a:rPr lang="en-US" smtClean="0">
                <a:effectLst/>
              </a:rPr>
              <a:t>the </a:t>
            </a:r>
            <a:r>
              <a:rPr lang="en-US" dirty="0">
                <a:effectLst/>
              </a:rPr>
              <a:t>individual may choose to work exclusively </a:t>
            </a:r>
            <a:r>
              <a:rPr lang="en-US">
                <a:effectLst/>
              </a:rPr>
              <a:t>for </a:t>
            </a:r>
            <a:r>
              <a:rPr lang="en-US" smtClean="0">
                <a:effectLst/>
              </a:rPr>
              <a:t>the </a:t>
            </a:r>
            <a:r>
              <a:rPr lang="en-US" dirty="0">
                <a:effectLst/>
              </a:rPr>
              <a:t>said person for a finite period of time specified </a:t>
            </a:r>
            <a:r>
              <a:rPr lang="en-US">
                <a:effectLst/>
              </a:rPr>
              <a:t>in </a:t>
            </a:r>
            <a:r>
              <a:rPr lang="en-US" smtClean="0">
                <a:effectLst/>
              </a:rPr>
              <a:t>the </a:t>
            </a:r>
            <a:r>
              <a:rPr lang="en-US" dirty="0" smtClean="0">
                <a:effectLst/>
              </a:rPr>
              <a:t>document; </a:t>
            </a:r>
            <a:r>
              <a:rPr lang="en-US" dirty="0" smtClean="0"/>
              <a:t>	</a:t>
            </a:r>
            <a:endParaRPr lang="en-US" dirty="0"/>
          </a:p>
        </p:txBody>
      </p:sp>
    </p:spTree>
    <p:extLst>
      <p:ext uri="{BB962C8B-B14F-4D97-AF65-F5344CB8AC3E}">
        <p14:creationId xmlns:p14="http://schemas.microsoft.com/office/powerpoint/2010/main" val="4134603517"/>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C.R.S. § 8-70-115 (1)(c)</a:t>
            </a:r>
            <a:r>
              <a:rPr lang="en-US" smtClean="0"/>
              <a:t/>
            </a:r>
            <a:br>
              <a:rPr lang="en-US" smtClean="0"/>
            </a:br>
            <a:r>
              <a:rPr lang="en-US" smtClean="0"/>
              <a:t>The </a:t>
            </a:r>
            <a:r>
              <a:rPr lang="en-US" dirty="0"/>
              <a:t>Contract </a:t>
            </a:r>
            <a:r>
              <a:rPr lang="en-US" dirty="0" smtClean="0"/>
              <a:t>Does </a:t>
            </a:r>
            <a:r>
              <a:rPr lang="en-US" dirty="0"/>
              <a:t>N</a:t>
            </a:r>
            <a:r>
              <a:rPr lang="en-US" dirty="0" smtClean="0"/>
              <a:t>ot…</a:t>
            </a:r>
            <a:endParaRPr lang="en-US" dirty="0"/>
          </a:p>
        </p:txBody>
      </p:sp>
      <p:sp>
        <p:nvSpPr>
          <p:cNvPr id="3" name="Content Placeholder 2"/>
          <p:cNvSpPr>
            <a:spLocks noGrp="1"/>
          </p:cNvSpPr>
          <p:nvPr>
            <p:ph idx="1"/>
          </p:nvPr>
        </p:nvSpPr>
        <p:spPr>
          <a:xfrm>
            <a:off x="1981200" y="2362200"/>
            <a:ext cx="8229600" cy="3733800"/>
          </a:xfrm>
        </p:spPr>
        <p:txBody>
          <a:bodyPr/>
          <a:lstStyle/>
          <a:p>
            <a:pPr marL="0" indent="0">
              <a:buNone/>
              <a:defRPr/>
            </a:pPr>
            <a:r>
              <a:rPr lang="en-US" dirty="0" smtClean="0">
                <a:effectLst/>
              </a:rPr>
              <a:t>(II) Establish a quality standard </a:t>
            </a:r>
            <a:r>
              <a:rPr lang="en-US" smtClean="0">
                <a:effectLst/>
              </a:rPr>
              <a:t>for the </a:t>
            </a:r>
            <a:r>
              <a:rPr lang="en-US" dirty="0" smtClean="0">
                <a:effectLst/>
              </a:rPr>
              <a:t>individual; except that such person can provide plans and specifications </a:t>
            </a:r>
            <a:r>
              <a:rPr lang="en-US" smtClean="0">
                <a:effectLst/>
              </a:rPr>
              <a:t>regarding the </a:t>
            </a:r>
            <a:r>
              <a:rPr lang="en-US" dirty="0" smtClean="0">
                <a:effectLst/>
              </a:rPr>
              <a:t>work but cannot </a:t>
            </a:r>
            <a:r>
              <a:rPr lang="en-US" smtClean="0">
                <a:effectLst/>
              </a:rPr>
              <a:t>oversee the </a:t>
            </a:r>
            <a:r>
              <a:rPr lang="en-US" dirty="0" smtClean="0">
                <a:effectLst/>
              </a:rPr>
              <a:t>actual work or </a:t>
            </a:r>
            <a:r>
              <a:rPr lang="en-US" smtClean="0">
                <a:effectLst/>
              </a:rPr>
              <a:t>instruct the </a:t>
            </a:r>
            <a:r>
              <a:rPr lang="en-US" dirty="0" smtClean="0">
                <a:effectLst/>
              </a:rPr>
              <a:t>individual as to </a:t>
            </a:r>
            <a:r>
              <a:rPr lang="en-US" smtClean="0">
                <a:effectLst/>
              </a:rPr>
              <a:t>how the </a:t>
            </a:r>
            <a:r>
              <a:rPr lang="en-US" dirty="0" smtClean="0">
                <a:effectLst/>
              </a:rPr>
              <a:t>work will be performed;</a:t>
            </a:r>
          </a:p>
          <a:p>
            <a:pPr>
              <a:defRPr/>
            </a:pPr>
            <a:endParaRPr lang="en-US" dirty="0">
              <a:solidFill>
                <a:srgbClr val="FF0000"/>
              </a:solidFill>
            </a:endParaRPr>
          </a:p>
        </p:txBody>
      </p:sp>
    </p:spTree>
    <p:extLst>
      <p:ext uri="{BB962C8B-B14F-4D97-AF65-F5344CB8AC3E}">
        <p14:creationId xmlns:p14="http://schemas.microsoft.com/office/powerpoint/2010/main" val="1097000503"/>
      </p:ext>
    </p:extLst>
  </p:cSld>
  <p:clrMapOvr>
    <a:masterClrMapping/>
  </p:clrMapOvr>
  <p:transition spd="slow">
    <p:cover/>
  </p:transition>
  <p:timing>
    <p:tnLst>
      <p:par>
        <p:cTn id="1" dur="indefinite" restart="never" nodeType="tmRoot"/>
      </p:par>
    </p:tnLst>
  </p:timing>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BE555136D0EAA429927FD901CA57989" ma:contentTypeVersion="3" ma:contentTypeDescription="Create a new document." ma:contentTypeScope="" ma:versionID="10d7880f827223d1f3b5492e0c04cb2a">
  <xsd:schema xmlns:xsd="http://www.w3.org/2001/XMLSchema" xmlns:xs="http://www.w3.org/2001/XMLSchema" xmlns:p="http://schemas.microsoft.com/office/2006/metadata/properties" xmlns:ns2="cc541f54-964c-4b93-a605-435450d3a296" targetNamespace="http://schemas.microsoft.com/office/2006/metadata/properties" ma:root="true" ma:fieldsID="537695aedcfa2b6f9adcbd438a58574f" ns2:_="">
    <xsd:import namespace="cc541f54-964c-4b93-a605-435450d3a296"/>
    <xsd:element name="properties">
      <xsd:complexType>
        <xsd:sequence>
          <xsd:element name="documentManagement">
            <xsd:complexType>
              <xsd:all>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541f54-964c-4b93-a605-435450d3a29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30F1107-93B2-4A64-A2C2-68E516183474}"/>
</file>

<file path=customXml/itemProps2.xml><?xml version="1.0" encoding="utf-8"?>
<ds:datastoreItem xmlns:ds="http://schemas.openxmlformats.org/officeDocument/2006/customXml" ds:itemID="{76F93ADA-C392-4DFB-87C1-9C5327D786EE}"/>
</file>

<file path=customXml/itemProps3.xml><?xml version="1.0" encoding="utf-8"?>
<ds:datastoreItem xmlns:ds="http://schemas.openxmlformats.org/officeDocument/2006/customXml" ds:itemID="{7E81DDD7-2C79-4450-9F50-0DDB90C65968}"/>
</file>

<file path=docProps/app.xml><?xml version="1.0" encoding="utf-8"?>
<Properties xmlns="http://schemas.openxmlformats.org/officeDocument/2006/extended-properties" xmlns:vt="http://schemas.openxmlformats.org/officeDocument/2006/docPropsVTypes">
  <TotalTime>391</TotalTime>
  <Words>1697</Words>
  <Application>Microsoft Office PowerPoint</Application>
  <PresentationFormat>Widescreen</PresentationFormat>
  <Paragraphs>187</Paragraphs>
  <Slides>40</Slides>
  <Notes>0</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40</vt:i4>
      </vt:variant>
    </vt:vector>
  </HeadingPairs>
  <TitlesOfParts>
    <vt:vector size="51" baseType="lpstr">
      <vt:lpstr>Arial</vt:lpstr>
      <vt:lpstr>Calibri</vt:lpstr>
      <vt:lpstr>Tahoma</vt:lpstr>
      <vt:lpstr>Wingdings</vt:lpstr>
      <vt:lpstr>Textured</vt:lpstr>
      <vt:lpstr>1_Textured</vt:lpstr>
      <vt:lpstr>2_Textured</vt:lpstr>
      <vt:lpstr>3_Textured</vt:lpstr>
      <vt:lpstr>4_Textured</vt:lpstr>
      <vt:lpstr>5_Textured</vt:lpstr>
      <vt:lpstr>6_Textured</vt:lpstr>
      <vt:lpstr>PowerPoint Presentation</vt:lpstr>
      <vt:lpstr>Objectives</vt:lpstr>
      <vt:lpstr>Too Many Fingers in the Pie?</vt:lpstr>
      <vt:lpstr>Independent Contractor – Colorado Statute</vt:lpstr>
      <vt:lpstr>Colorado Statute:   C.R.S. § 8-70-115(1)(b)</vt:lpstr>
      <vt:lpstr>The “Control” Test</vt:lpstr>
      <vt:lpstr>The Rebuttable Presumption:   </vt:lpstr>
      <vt:lpstr>C.R.S. § 8-70-115 (1)(c) The Contract Does Not…</vt:lpstr>
      <vt:lpstr>C.R.S. § 8-70-115 (1)(c) The Contract Does Not…</vt:lpstr>
      <vt:lpstr>C.R.S. § 8-70-115 (1)(c) The Contract Does Not…</vt:lpstr>
      <vt:lpstr>C.R.S. § 8-70-115 (1)(c) The Contract Does Not…</vt:lpstr>
      <vt:lpstr>C.R.S. § 8-70-115 (1)(c) The Contract Does Not…</vt:lpstr>
      <vt:lpstr>C.R.S. § 8-70-115(2)  The Contract Should State…</vt:lpstr>
      <vt:lpstr>ICAO v. Softrock -- Out with the Old </vt:lpstr>
      <vt:lpstr>ICAO v. Softrock -- In with the New </vt:lpstr>
      <vt:lpstr>ICAO v. Softrock</vt:lpstr>
      <vt:lpstr>Colorado Factors</vt:lpstr>
      <vt:lpstr>Colorado Factors</vt:lpstr>
      <vt:lpstr>Colorado Factors</vt:lpstr>
      <vt:lpstr>Colorado Factors</vt:lpstr>
      <vt:lpstr>Colorado Factors</vt:lpstr>
      <vt:lpstr>The IRS Test -- Revenue Ruling 87-41:</vt:lpstr>
      <vt:lpstr>The IRS Test -- Revenue Ruling 87-41:</vt:lpstr>
      <vt:lpstr>The IRS Test -- Revenue Ruling 87-41:</vt:lpstr>
      <vt:lpstr>The IRS Test -- Revenue Ruling 87-41:</vt:lpstr>
      <vt:lpstr>   But Wait, There’s More …</vt:lpstr>
      <vt:lpstr>The DOL Economic Realities Test</vt:lpstr>
      <vt:lpstr>The DOL Economic Realities Test</vt:lpstr>
      <vt:lpstr>   What Does This Mean for My Direct-Care Workers?</vt:lpstr>
      <vt:lpstr>Host Home Providers (HHP)</vt:lpstr>
      <vt:lpstr>Host Home Providers (HHP)</vt:lpstr>
      <vt:lpstr>Host Home Providers (HHP)</vt:lpstr>
      <vt:lpstr>Family Caregivers</vt:lpstr>
      <vt:lpstr>Family Caregivers</vt:lpstr>
      <vt:lpstr>Administrator's Interpretation No. 2014-1 </vt:lpstr>
      <vt:lpstr>Recommendations</vt:lpstr>
      <vt:lpstr>Recommendations</vt:lpstr>
      <vt:lpstr>Recommendations</vt:lpstr>
      <vt:lpstr>Objectives Revisited</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Independent Contractor – Colorado Statute</dc:title>
  <dc:creator>Dean Harris</dc:creator>
  <cp:lastModifiedBy>Dean Harris</cp:lastModifiedBy>
  <cp:revision>23</cp:revision>
  <dcterms:created xsi:type="dcterms:W3CDTF">2015-06-09T23:07:05Z</dcterms:created>
  <dcterms:modified xsi:type="dcterms:W3CDTF">2015-06-11T17:44:48Z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0x010100FBE555136D0EAA429927FD901CA57989</vt:lpwstr>
  </property>
</Properties>
</file>