
<file path=[Content_Types].xml><?xml version="1.0" encoding="utf-8"?>
<Types xmlns="http://schemas.openxmlformats.org/package/2006/content-types">
  <Default Extension="bin" ContentType="application/vnd.openxmlformats-officedocument.presentationml.printerSettings"/>
  <Default Extension="jpeg" ContentType="image/jpeg"/>
  <Default Extension="rels" ContentType="application/vnd.openxmlformats-package.relationships+xml"/>
  <Default Extension="xml" ContentType="application/xml"/>
  <Override PartName="/ppt/drawings/drawing1.xml" ContentType="application/vnd.openxmlformats-officedocument.drawingml.chartshapes+xml"/>
  <Override PartName="/ppt/presentation.xml" ContentType="application/vnd.openxmlformats-officedocument.presentationml.presentation.main+xml"/>
  <Override PartName="/ppt/slides/slide24.xml" ContentType="application/vnd.openxmlformats-officedocument.presentationml.slide+xml"/>
  <Override PartName="/ppt/slides/slide32.xml" ContentType="application/vnd.openxmlformats-officedocument.presentationml.slide+xml"/>
  <Override PartName="/ppt/slides/slide16.xml" ContentType="application/vnd.openxmlformats-officedocument.presentationml.slide+xml"/>
  <Override PartName="/ppt/slides/slide15.xml" ContentType="application/vnd.openxmlformats-officedocument.presentationml.slide+xml"/>
  <Override PartName="/ppt/slides/slide14.xml" ContentType="application/vnd.openxmlformats-officedocument.presentationml.slide+xml"/>
  <Override PartName="/ppt/slides/slide13.xml" ContentType="application/vnd.openxmlformats-officedocument.presentationml.slide+xml"/>
  <Override PartName="/ppt/slides/slide12.xml" ContentType="application/vnd.openxmlformats-officedocument.presentationml.slide+xml"/>
  <Override PartName="/ppt/slides/slide25.xml" ContentType="application/vnd.openxmlformats-officedocument.presentationml.slide+xml"/>
  <Override PartName="/ppt/slides/slide17.xml" ContentType="application/vnd.openxmlformats-officedocument.presentationml.slide+xml"/>
  <Override PartName="/ppt/slides/slide2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3.xml" ContentType="application/vnd.openxmlformats-officedocument.presentationml.slide+xml"/>
  <Override PartName="/ppt/slides/slide22.xml" ContentType="application/vnd.openxmlformats-officedocument.presentationml.slide+xml"/>
  <Override PartName="/ppt/slides/slide21.xml" ContentType="application/vnd.openxmlformats-officedocument.presentationml.slide+xml"/>
  <Override PartName="/ppt/slides/slide20.xml" ContentType="application/vnd.openxmlformats-officedocument.presentationml.slide+xml"/>
  <Override PartName="/ppt/slides/slide1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xml" ContentType="application/vnd.openxmlformats-officedocument.presentationml.slide+xml"/>
  <Override PartName="/ppt/slides/slide9.xml" ContentType="application/vnd.openxmlformats-officedocument.presentationml.slide+xml"/>
  <Override PartName="/ppt/slides/slide30.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31.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notesSlides/notesSlide17.xml" ContentType="application/vnd.openxmlformats-officedocument.presentationml.notesSlide+xml"/>
  <Override PartName="/ppt/notesSlides/notesSlide16.xml" ContentType="application/vnd.openxmlformats-officedocument.presentationml.notesSlide+xml"/>
  <Override PartName="/ppt/notesSlides/notesSlide15.xml" ContentType="application/vnd.openxmlformats-officedocument.presentationml.notesSlide+xml"/>
  <Override PartName="/ppt/notesSlides/notesSlide14.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slideMasters/slideMaster1.xml" ContentType="application/vnd.openxmlformats-officedocument.presentationml.slideMaster+xml"/>
  <Override PartName="/ppt/notesSlides/notesSlide13.xml" ContentType="application/vnd.openxmlformats-officedocument.presentationml.notesSlide+xml"/>
  <Override PartName="/ppt/notesSlides/notesSlide9.xml" ContentType="application/vnd.openxmlformats-officedocument.presentationml.notesSlide+xml"/>
  <Override PartName="/ppt/notesSlides/notesSlide3.xml" ContentType="application/vnd.openxmlformats-officedocument.presentationml.notesSlide+xml"/>
  <Override PartName="/ppt/notesSlides/notesSlide2.xml" ContentType="application/vnd.openxmlformats-officedocument.presentationml.notesSlide+xml"/>
  <Override PartName="/ppt/notesSlides/notesSlide1.xml" ContentType="application/vnd.openxmlformats-officedocument.presentationml.notesSlide+xml"/>
  <Override PartName="/ppt/slideLayouts/slideLayout11.xml" ContentType="application/vnd.openxmlformats-officedocument.presentationml.slideLayout+xml"/>
  <Override PartName="/ppt/notesSlides/notesSlide4.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8.xml" ContentType="application/vnd.openxmlformats-officedocument.presentationml.notesSlide+xml"/>
  <Override PartName="/ppt/notesSlides/notesSlide10.xml" ContentType="application/vnd.openxmlformats-officedocument.presentationml.notesSlide+xml"/>
  <Override PartName="/ppt/notesSlides/notesSlide7.xml" ContentType="application/vnd.openxmlformats-officedocument.presentationml.notesSlide+xml"/>
  <Override PartName="/ppt/notesSlides/notesSlide11.xml" ContentType="application/vnd.openxmlformats-officedocument.presentationml.notesSlide+xml"/>
  <Override PartName="/ppt/slideLayouts/slideLayout10.xml" ContentType="application/vnd.openxmlformats-officedocument.presentationml.slideLayout+xml"/>
  <Override PartName="/ppt/notesSlides/notesSlide5.xml" ContentType="application/vnd.openxmlformats-officedocument.presentationml.notesSlide+xml"/>
  <Override PartName="/ppt/slideLayouts/slideLayout8.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5.xml" ContentType="application/vnd.openxmlformats-officedocument.presentationml.slideLayout+xml"/>
  <Override PartName="/ppt/slideLayouts/slideLayout9.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charts/chart1.xml" ContentType="application/vnd.openxmlformats-officedocument.drawingml.chart+xml"/>
  <Override PartName="/ppt/theme/theme1.xml" ContentType="application/vnd.openxmlformats-officedocument.theme+xml"/>
  <Override PartName="/ppt/charts/chart2.xml" ContentType="application/vnd.openxmlformats-officedocument.drawingml.chart+xml"/>
  <Override PartName="/ppt/theme/themeOverride13.xml" ContentType="application/vnd.openxmlformats-officedocument.themeOverride+xml"/>
  <Override PartName="/ppt/theme/themeOverride1.xml" ContentType="application/vnd.openxmlformats-officedocument.themeOverride+xml"/>
  <Override PartName="/ppt/theme/theme3.xml" ContentType="application/vnd.openxmlformats-officedocument.theme+xml"/>
  <Override PartName="/ppt/theme/theme2.xml" ContentType="application/vnd.openxmlformats-officedocument.theme+xml"/>
  <Override PartName="/ppt/charts/chart23.xml" ContentType="application/vnd.openxmlformats-officedocument.drawingml.chart+xml"/>
  <Override PartName="/ppt/theme/themeOverride9.xml" ContentType="application/vnd.openxmlformats-officedocument.themeOverride+xml"/>
  <Override PartName="/ppt/charts/chart22.xml" ContentType="application/vnd.openxmlformats-officedocument.drawingml.chart+xml"/>
  <Override PartName="/ppt/theme/themeOverride8.xml" ContentType="application/vnd.openxmlformats-officedocument.themeOverride+xml"/>
  <Override PartName="/ppt/charts/chart21.xml" ContentType="application/vnd.openxmlformats-officedocument.drawingml.chart+xml"/>
  <Override PartName="/ppt/theme/themeOverride7.xml" ContentType="application/vnd.openxmlformats-officedocument.themeOverride+xml"/>
  <Override PartName="/ppt/charts/chart20.xml" ContentType="application/vnd.openxmlformats-officedocument.drawingml.chart+xml"/>
  <Override PartName="/ppt/theme/themeOverride2.xml" ContentType="application/vnd.openxmlformats-officedocument.themeOverride+xml"/>
  <Override PartName="/ppt/charts/chart19.xml" ContentType="application/vnd.openxmlformats-officedocument.drawingml.chart+xml"/>
  <Override PartName="/ppt/charts/chart24.xml" ContentType="application/vnd.openxmlformats-officedocument.drawingml.chart+xml"/>
  <Override PartName="/ppt/notesMasters/notesMaster1.xml" ContentType="application/vnd.openxmlformats-officedocument.presentationml.notesMaster+xml"/>
  <Override PartName="/ppt/charts/chart28.xml" ContentType="application/vnd.openxmlformats-officedocument.drawingml.chart+xml"/>
  <Override PartName="/ppt/theme/themeOverride12.xml" ContentType="application/vnd.openxmlformats-officedocument.themeOverride+xml"/>
  <Override PartName="/ppt/charts/chart27.xml" ContentType="application/vnd.openxmlformats-officedocument.drawingml.chart+xml"/>
  <Override PartName="/ppt/theme/themeOverride11.xml" ContentType="application/vnd.openxmlformats-officedocument.themeOverride+xml"/>
  <Override PartName="/ppt/charts/chart26.xml" ContentType="application/vnd.openxmlformats-officedocument.drawingml.chart+xml"/>
  <Override PartName="/ppt/charts/chart25.xml" ContentType="application/vnd.openxmlformats-officedocument.drawingml.chart+xml"/>
  <Override PartName="/ppt/theme/themeOverride10.xml" ContentType="application/vnd.openxmlformats-officedocument.themeOverride+xml"/>
  <Override PartName="/ppt/handoutMasters/handoutMaster1.xml" ContentType="application/vnd.openxmlformats-officedocument.presentationml.handoutMaster+xml"/>
  <Override PartName="/ppt/charts/chart18.xml" ContentType="application/vnd.openxmlformats-officedocument.drawingml.chart+xml"/>
  <Override PartName="/ppt/theme/themeOverride6.xml" ContentType="application/vnd.openxmlformats-officedocument.themeOverride+xml"/>
  <Override PartName="/ppt/theme/themeOverride4.xml" ContentType="application/vnd.openxmlformats-officedocument.themeOverride+xml"/>
  <Override PartName="/ppt/charts/chart5.xml" ContentType="application/vnd.openxmlformats-officedocument.drawingml.chart+xml"/>
  <Override PartName="/ppt/charts/chart7.xml" ContentType="application/vnd.openxmlformats-officedocument.drawingml.chart+xml"/>
  <Override PartName="/ppt/charts/chart4.xml" ContentType="application/vnd.openxmlformats-officedocument.drawingml.chart+xml"/>
  <Override PartName="/ppt/theme/themeOverride3.xml" ContentType="application/vnd.openxmlformats-officedocument.themeOverride+xml"/>
  <Override PartName="/ppt/charts/chart3.xml" ContentType="application/vnd.openxmlformats-officedocument.drawingml.chart+xml"/>
  <Override PartName="/ppt/charts/chart8.xml" ContentType="application/vnd.openxmlformats-officedocument.drawingml.chart+xml"/>
  <Override PartName="/ppt/charts/chart6.xml" ContentType="application/vnd.openxmlformats-officedocument.drawingml.chart+xml"/>
  <Override PartName="/ppt/charts/chart17.xml" ContentType="application/vnd.openxmlformats-officedocument.drawingml.chart+xml"/>
  <Override PartName="/ppt/theme/themeOverride5.xml" ContentType="application/vnd.openxmlformats-officedocument.themeOverride+xml"/>
  <Override PartName="/ppt/charts/chart14.xml" ContentType="application/vnd.openxmlformats-officedocument.drawingml.chart+xml"/>
  <Override PartName="/ppt/charts/chart15.xml" ContentType="application/vnd.openxmlformats-officedocument.drawingml.chart+xml"/>
  <Override PartName="/ppt/charts/chart16.xml" ContentType="application/vnd.openxmlformats-officedocument.drawingml.chart+xml"/>
  <Override PartName="/ppt/charts/chart12.xml" ContentType="application/vnd.openxmlformats-officedocument.drawingml.chart+xml"/>
  <Override PartName="/ppt/charts/chart13.xml" ContentType="application/vnd.openxmlformats-officedocument.drawingml.chart+xml"/>
  <Override PartName="/ppt/charts/chart10.xml" ContentType="application/vnd.openxmlformats-officedocument.drawingml.chart+xml"/>
  <Override PartName="/ppt/charts/chart11.xml" ContentType="application/vnd.openxmlformats-officedocument.drawingml.chart+xml"/>
  <Override PartName="/ppt/charts/chart9.xml" ContentType="application/vnd.openxmlformats-officedocument.drawingml.chart+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p:sldMasterIdLst>
    <p:sldMasterId id="2147483660" r:id="rId1"/>
  </p:sldMasterIdLst>
  <p:notesMasterIdLst>
    <p:notesMasterId r:id="rId34"/>
  </p:notesMasterIdLst>
  <p:handoutMasterIdLst>
    <p:handoutMasterId r:id="rId35"/>
  </p:handoutMasterIdLst>
  <p:sldIdLst>
    <p:sldId id="289" r:id="rId2"/>
    <p:sldId id="290" r:id="rId3"/>
    <p:sldId id="291" r:id="rId4"/>
    <p:sldId id="292" r:id="rId5"/>
    <p:sldId id="293" r:id="rId6"/>
    <p:sldId id="294" r:id="rId7"/>
    <p:sldId id="295" r:id="rId8"/>
    <p:sldId id="296" r:id="rId9"/>
    <p:sldId id="297" r:id="rId10"/>
    <p:sldId id="298" r:id="rId11"/>
    <p:sldId id="299" r:id="rId12"/>
    <p:sldId id="300" r:id="rId13"/>
    <p:sldId id="301" r:id="rId14"/>
    <p:sldId id="302" r:id="rId15"/>
    <p:sldId id="303" r:id="rId16"/>
    <p:sldId id="304" r:id="rId17"/>
    <p:sldId id="305" r:id="rId18"/>
    <p:sldId id="306" r:id="rId19"/>
    <p:sldId id="307" r:id="rId20"/>
    <p:sldId id="308" r:id="rId21"/>
    <p:sldId id="309" r:id="rId22"/>
    <p:sldId id="310" r:id="rId23"/>
    <p:sldId id="322" r:id="rId24"/>
    <p:sldId id="311" r:id="rId25"/>
    <p:sldId id="313" r:id="rId26"/>
    <p:sldId id="314" r:id="rId27"/>
    <p:sldId id="316" r:id="rId28"/>
    <p:sldId id="317" r:id="rId29"/>
    <p:sldId id="318" r:id="rId30"/>
    <p:sldId id="319" r:id="rId31"/>
    <p:sldId id="320" r:id="rId32"/>
    <p:sldId id="321" r:id="rId33"/>
  </p:sldIdLst>
  <p:sldSz cx="9144000" cy="6858000" type="screen4x3"/>
  <p:notesSz cx="6900863" cy="9291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extLst>
    <p:ext uri="{E76CE94A-603C-4142-B9EB-6D1370010A27}">
      <p14:discardImageEditData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0"/>
    </p:ext>
    <p:ext uri="{D31A062A-798A-4329-ABDD-BBA856620510}">
      <p14:defaultImageDpi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15620"/>
    <p:restoredTop sz="94660"/>
  </p:normalViewPr>
  <p:slideViewPr>
    <p:cSldViewPr>
      <p:cViewPr varScale="1">
        <p:scale>
          <a:sx n="111" d="100"/>
          <a:sy n="111" d="100"/>
        </p:scale>
        <p:origin x="-816" y="-104"/>
      </p:cViewPr>
      <p:guideLst>
        <p:guide orient="horz" pos="2160"/>
        <p:guide pos="2880"/>
      </p:guideLst>
    </p:cSldViewPr>
  </p:slideViewPr>
  <p:notesTextViewPr>
    <p:cViewPr>
      <p:scale>
        <a:sx n="1" d="1"/>
        <a:sy n="1" d="1"/>
      </p:scale>
      <p:origin x="0" y="0"/>
    </p:cViewPr>
  </p:notesTextViewPr>
  <p:sorterViewPr>
    <p:cViewPr>
      <p:scale>
        <a:sx n="100" d="100"/>
        <a:sy n="100" d="100"/>
      </p:scale>
      <p:origin x="0" y="3072"/>
    </p:cViewPr>
  </p:sorterViewPr>
  <p:gridSpacing cx="78028800" cy="780288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notesMaster" Target="notesMasters/notesMaster1.xml"/><Relationship Id="rId42" Type="http://schemas.openxmlformats.org/officeDocument/2006/relationships/customXml" Target="../customXml/item2.xml"/><Relationship Id="rId7" Type="http://schemas.openxmlformats.org/officeDocument/2006/relationships/slide" Target="slides/slide6.xml"/><Relationship Id="rId20" Type="http://schemas.openxmlformats.org/officeDocument/2006/relationships/slide" Target="slides/slide19.xml"/><Relationship Id="rId29" Type="http://schemas.openxmlformats.org/officeDocument/2006/relationships/slide" Target="slides/slide28.xml"/><Relationship Id="rId2" Type="http://schemas.openxmlformats.org/officeDocument/2006/relationships/slide" Target="slides/slide1.xml"/><Relationship Id="rId16" Type="http://schemas.openxmlformats.org/officeDocument/2006/relationships/slide" Target="slides/slide15.xml"/><Relationship Id="rId41" Type="http://schemas.openxmlformats.org/officeDocument/2006/relationships/customXml" Target="../customXml/item1.xml"/><Relationship Id="rId24" Type="http://schemas.openxmlformats.org/officeDocument/2006/relationships/slide" Target="slides/slide23.xml"/><Relationship Id="rId1" Type="http://schemas.openxmlformats.org/officeDocument/2006/relationships/slideMaster" Target="slideMasters/slideMaster1.xml"/><Relationship Id="rId32" Type="http://schemas.openxmlformats.org/officeDocument/2006/relationships/slide" Target="slides/slide31.xml"/><Relationship Id="rId6" Type="http://schemas.openxmlformats.org/officeDocument/2006/relationships/slide" Target="slides/slide5.xml"/><Relationship Id="rId11" Type="http://schemas.openxmlformats.org/officeDocument/2006/relationships/slide" Target="slides/slide10.xml"/><Relationship Id="rId37" Type="http://schemas.openxmlformats.org/officeDocument/2006/relationships/presProps" Target="presProps.xml"/><Relationship Id="rId40" Type="http://schemas.openxmlformats.org/officeDocument/2006/relationships/tableStyles" Target="tableStyles.xml"/><Relationship Id="rId23" Type="http://schemas.openxmlformats.org/officeDocument/2006/relationships/slide" Target="slides/slide22.xml"/><Relationship Id="rId28" Type="http://schemas.openxmlformats.org/officeDocument/2006/relationships/slide" Target="slides/slide27.xml"/><Relationship Id="rId5" Type="http://schemas.openxmlformats.org/officeDocument/2006/relationships/slide" Target="slides/slide4.xml"/><Relationship Id="rId36" Type="http://schemas.openxmlformats.org/officeDocument/2006/relationships/printerSettings" Target="printerSettings/printerSettings1.bin"/><Relationship Id="rId15" Type="http://schemas.openxmlformats.org/officeDocument/2006/relationships/slide" Target="slides/slide14.xml"/><Relationship Id="rId31" Type="http://schemas.openxmlformats.org/officeDocument/2006/relationships/slide" Target="slides/slide30.xml"/><Relationship Id="rId10" Type="http://schemas.openxmlformats.org/officeDocument/2006/relationships/slide" Target="slides/slide9.xml"/><Relationship Id="rId19" Type="http://schemas.openxmlformats.org/officeDocument/2006/relationships/slide" Target="slides/slide18.xml"/><Relationship Id="rId22" Type="http://schemas.openxmlformats.org/officeDocument/2006/relationships/slide" Target="slides/slide21.xml"/><Relationship Id="rId27" Type="http://schemas.openxmlformats.org/officeDocument/2006/relationships/slide" Target="slides/slide26.xml"/><Relationship Id="rId4" Type="http://schemas.openxmlformats.org/officeDocument/2006/relationships/slide" Target="slides/slide3.xml"/><Relationship Id="rId30" Type="http://schemas.openxmlformats.org/officeDocument/2006/relationships/slide" Target="slides/slide29.xml"/><Relationship Id="rId9" Type="http://schemas.openxmlformats.org/officeDocument/2006/relationships/slide" Target="slides/slide8.xml"/><Relationship Id="rId35" Type="http://schemas.openxmlformats.org/officeDocument/2006/relationships/handoutMaster" Target="handoutMasters/handoutMaster1.xml"/><Relationship Id="rId14" Type="http://schemas.openxmlformats.org/officeDocument/2006/relationships/slide" Target="slides/slide13.xml"/><Relationship Id="rId43" Type="http://schemas.openxmlformats.org/officeDocument/2006/relationships/customXml" Target="../customXml/item3.xml"/><Relationship Id="rId8" Type="http://schemas.openxmlformats.org/officeDocument/2006/relationships/slide" Target="slides/slide7.xml"/><Relationship Id="rId3" Type="http://schemas.openxmlformats.org/officeDocument/2006/relationships/slide" Target="slides/slide2.xml"/><Relationship Id="rId25" Type="http://schemas.openxmlformats.org/officeDocument/2006/relationships/slide" Target="slides/slide24.xml"/><Relationship Id="rId33" Type="http://schemas.openxmlformats.org/officeDocument/2006/relationships/slide" Target="slides/slide32.xml"/><Relationship Id="rId12" Type="http://schemas.openxmlformats.org/officeDocument/2006/relationships/slide" Target="slides/slide11.xml"/><Relationship Id="rId17" Type="http://schemas.openxmlformats.org/officeDocument/2006/relationships/slide" Target="slides/slide16.xml"/><Relationship Id="rId38"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themeOverride" Target="../theme/themeOverride1.xml"/><Relationship Id="rId2" Type="http://schemas.openxmlformats.org/officeDocument/2006/relationships/oleObject" Target="file:///\\VIPER\JFK_SHARED\SHARED\Gap%20Analysis%20Survey\All%20data.%20Updated%205-28-14..xlsx" TargetMode="External"/></Relationships>
</file>

<file path=ppt/charts/_rels/chart10.xml.rels><?xml version="1.0" encoding="UTF-8" standalone="yes"?>
<Relationships xmlns="http://schemas.openxmlformats.org/package/2006/relationships"><Relationship Id="rId1" Type="http://schemas.openxmlformats.org/officeDocument/2006/relationships/oleObject" Target="file:///C:\Users\rachubia\Desktop\All%20data.%20Updated%2012-9-2013.xlsx" TargetMode="External"/></Relationships>
</file>

<file path=ppt/charts/_rels/chart11.xml.rels><?xml version="1.0" encoding="UTF-8" standalone="yes"?>
<Relationships xmlns="http://schemas.openxmlformats.org/package/2006/relationships"><Relationship Id="rId1" Type="http://schemas.openxmlformats.org/officeDocument/2006/relationships/oleObject" Target="file:///C:\Users\rachubia\Desktop\All%20data.%209-17-13.xlsx" TargetMode="External"/></Relationships>
</file>

<file path=ppt/charts/_rels/chart12.xml.rels><?xml version="1.0" encoding="UTF-8" standalone="yes"?>
<Relationships xmlns="http://schemas.openxmlformats.org/package/2006/relationships"><Relationship Id="rId1" Type="http://schemas.openxmlformats.org/officeDocument/2006/relationships/oleObject" Target="file:///C:\Users\rachubia\Desktop\All%20data.%20Updated%2012-9-2013.xlsx" TargetMode="External"/></Relationships>
</file>

<file path=ppt/charts/_rels/chart13.xml.rels><?xml version="1.0" encoding="UTF-8" standalone="yes"?>
<Relationships xmlns="http://schemas.openxmlformats.org/package/2006/relationships"><Relationship Id="rId1" Type="http://schemas.openxmlformats.org/officeDocument/2006/relationships/oleObject" Target="file:///C:\Users\rachubia\Desktop\All%20data.%20Updated%2012-9-2013.xlsx" TargetMode="External"/></Relationships>
</file>

<file path=ppt/charts/_rels/chart14.xml.rels><?xml version="1.0" encoding="UTF-8" standalone="yes"?>
<Relationships xmlns="http://schemas.openxmlformats.org/package/2006/relationships"><Relationship Id="rId1" Type="http://schemas.openxmlformats.org/officeDocument/2006/relationships/oleObject" Target="file:///C:\Users\rachubia\Desktop\All%20data.%20Updated%2012-9-2013.xlsx" TargetMode="External"/></Relationships>
</file>

<file path=ppt/charts/_rels/chart15.xml.rels><?xml version="1.0" encoding="UTF-8" standalone="yes"?>
<Relationships xmlns="http://schemas.openxmlformats.org/package/2006/relationships"><Relationship Id="rId1" Type="http://schemas.openxmlformats.org/officeDocument/2006/relationships/oleObject" Target="file:///\\VIPER\JFK_SHARED\SHARED\Gap%20Analysis%20Survey\All%20data.%20Updated%205-28-14..xlsx" TargetMode="External"/></Relationships>
</file>

<file path=ppt/charts/_rels/chart16.xml.rels><?xml version="1.0" encoding="UTF-8" standalone="yes"?>
<Relationships xmlns="http://schemas.openxmlformats.org/package/2006/relationships"><Relationship Id="rId1" Type="http://schemas.openxmlformats.org/officeDocument/2006/relationships/oleObject" Target="file:///C:\Users\rachubia\Desktop\All%20data.%209-17-13.xlsx" TargetMode="External"/></Relationships>
</file>

<file path=ppt/charts/_rels/chart17.xml.rels><?xml version="1.0" encoding="UTF-8" standalone="yes"?>
<Relationships xmlns="http://schemas.openxmlformats.org/package/2006/relationships"><Relationship Id="rId1" Type="http://schemas.openxmlformats.org/officeDocument/2006/relationships/oleObject" Target="file:///\\VIPER\JFK_SHARED\SHARED\Gap%20Analysis%20Survey\All%20data.%20Updated%205-28-14..xlsx" TargetMode="External"/></Relationships>
</file>

<file path=ppt/charts/_rels/chart18.xml.rels><?xml version="1.0" encoding="UTF-8" standalone="yes"?>
<Relationships xmlns="http://schemas.openxmlformats.org/package/2006/relationships"><Relationship Id="rId1" Type="http://schemas.openxmlformats.org/officeDocument/2006/relationships/oleObject" Target="file:///C:\Users\rachubia\Desktop\All%20data.%20Updated%2012-9-2013.xlsx" TargetMode="External"/></Relationships>
</file>

<file path=ppt/charts/_rels/chart19.xml.rels><?xml version="1.0" encoding="UTF-8" standalone="yes"?>
<Relationships xmlns="http://schemas.openxmlformats.org/package/2006/relationships"><Relationship Id="rId1" Type="http://schemas.openxmlformats.org/officeDocument/2006/relationships/themeOverride" Target="../theme/themeOverride6.xml"/><Relationship Id="rId2" Type="http://schemas.openxmlformats.org/officeDocument/2006/relationships/oleObject" Target="file:///\\VIPER\JFK_SHARED\SHARED\Gap%20Analysis%20Survey\All%20data.%20Updated%205-28-14..xlsx" TargetMode="External"/></Relationships>
</file>

<file path=ppt/charts/_rels/chart2.xml.rels><?xml version="1.0" encoding="UTF-8" standalone="yes"?>
<Relationships xmlns="http://schemas.openxmlformats.org/package/2006/relationships"><Relationship Id="rId1" Type="http://schemas.openxmlformats.org/officeDocument/2006/relationships/themeOverride" Target="../theme/themeOverride2.xml"/><Relationship Id="rId2" Type="http://schemas.openxmlformats.org/officeDocument/2006/relationships/oleObject" Target="file:///\\VIPER\JFK_SHARED\SHARED\Gap%20Analysis%20Survey\All%20data.%20Updated%205-28-14..xlsx" TargetMode="External"/></Relationships>
</file>

<file path=ppt/charts/_rels/chart20.xml.rels><?xml version="1.0" encoding="UTF-8" standalone="yes"?>
<Relationships xmlns="http://schemas.openxmlformats.org/package/2006/relationships"><Relationship Id="rId1" Type="http://schemas.openxmlformats.org/officeDocument/2006/relationships/themeOverride" Target="../theme/themeOverride7.xml"/><Relationship Id="rId2" Type="http://schemas.openxmlformats.org/officeDocument/2006/relationships/oleObject" Target="file:///\\VIPER\JFK_SHARED\SHARED\Gap%20Analysis%20Survey\All%20data.%20Updated%205-28-14..xlsx" TargetMode="External"/></Relationships>
</file>

<file path=ppt/charts/_rels/chart21.xml.rels><?xml version="1.0" encoding="UTF-8" standalone="yes"?>
<Relationships xmlns="http://schemas.openxmlformats.org/package/2006/relationships"><Relationship Id="rId1" Type="http://schemas.openxmlformats.org/officeDocument/2006/relationships/themeOverride" Target="../theme/themeOverride8.xml"/><Relationship Id="rId2" Type="http://schemas.openxmlformats.org/officeDocument/2006/relationships/oleObject" Target="file:///\\VIPER\JFK_SHARED\SHARED\Gap%20Analysis%20Survey\All%20data.%20Updated%205-28-14..xlsx" TargetMode="External"/></Relationships>
</file>

<file path=ppt/charts/_rels/chart22.xml.rels><?xml version="1.0" encoding="UTF-8" standalone="yes"?>
<Relationships xmlns="http://schemas.openxmlformats.org/package/2006/relationships"><Relationship Id="rId1" Type="http://schemas.openxmlformats.org/officeDocument/2006/relationships/themeOverride" Target="../theme/themeOverride9.xml"/><Relationship Id="rId2" Type="http://schemas.openxmlformats.org/officeDocument/2006/relationships/oleObject" Target="file:///\\VIPER\JFK_SHARED\SHARED\Gap%20Analysis%20Survey\All%20data.%20Updated%205-28-14..xlsx" TargetMode="External"/></Relationships>
</file>

<file path=ppt/charts/_rels/chart23.xml.rels><?xml version="1.0" encoding="UTF-8" standalone="yes"?>
<Relationships xmlns="http://schemas.openxmlformats.org/package/2006/relationships"><Relationship Id="rId1" Type="http://schemas.openxmlformats.org/officeDocument/2006/relationships/oleObject" Target="file:///\\VIPER\JFK_SHARED\SHARED\Gap%20Analysis%20Survey\Prep%20for%20Community%20Meetings\Denver\GapAnalysisStudy_DATA_LABELS_2013-09-11_1222.xlsx" TargetMode="External"/><Relationship Id="rId2" Type="http://schemas.openxmlformats.org/officeDocument/2006/relationships/chartUserShapes" Target="../drawings/drawing1.xml"/></Relationships>
</file>

<file path=ppt/charts/_rels/chart24.xml.rels><?xml version="1.0" encoding="UTF-8" standalone="yes"?>
<Relationships xmlns="http://schemas.openxmlformats.org/package/2006/relationships"><Relationship Id="rId1" Type="http://schemas.openxmlformats.org/officeDocument/2006/relationships/themeOverride" Target="../theme/themeOverride10.xml"/><Relationship Id="rId2" Type="http://schemas.openxmlformats.org/officeDocument/2006/relationships/oleObject" Target="file:///\\VIPER\JFK_SHARED\SHARED\Gap%20Analysis%20Survey\Provider%20data\Provider%20data%205-28-14.xlsx" TargetMode="External"/></Relationships>
</file>

<file path=ppt/charts/_rels/chart25.xml.rels><?xml version="1.0" encoding="UTF-8" standalone="yes"?>
<Relationships xmlns="http://schemas.openxmlformats.org/package/2006/relationships"><Relationship Id="rId1" Type="http://schemas.openxmlformats.org/officeDocument/2006/relationships/oleObject" Target="file:///C:\Users\rachubia\Desktop\SAVE%20GapAnalysisStudy_DATA_LABELS_2013-09-11_1222.xlsx" TargetMode="External"/></Relationships>
</file>

<file path=ppt/charts/_rels/chart26.xml.rels><?xml version="1.0" encoding="UTF-8" standalone="yes"?>
<Relationships xmlns="http://schemas.openxmlformats.org/package/2006/relationships"><Relationship Id="rId1" Type="http://schemas.openxmlformats.org/officeDocument/2006/relationships/themeOverride" Target="../theme/themeOverride11.xml"/><Relationship Id="rId2" Type="http://schemas.openxmlformats.org/officeDocument/2006/relationships/oleObject" Target="file:///\\VIPER\JFK_SHARED\SHARED\Gap%20Analysis%20Survey\Provider%20data\Provider%20data%205-28-14.xlsx" TargetMode="External"/></Relationships>
</file>

<file path=ppt/charts/_rels/chart27.xml.rels><?xml version="1.0" encoding="UTF-8" standalone="yes"?>
<Relationships xmlns="http://schemas.openxmlformats.org/package/2006/relationships"><Relationship Id="rId1" Type="http://schemas.openxmlformats.org/officeDocument/2006/relationships/themeOverride" Target="../theme/themeOverride12.xml"/><Relationship Id="rId2" Type="http://schemas.openxmlformats.org/officeDocument/2006/relationships/oleObject" Target="file:///\\VIPER\JFK_SHARED\SHARED\Gap%20Analysis%20Survey\Provider%20data\Provider%20data%205-28-14.xlsx" TargetMode="External"/></Relationships>
</file>

<file path=ppt/charts/_rels/chart28.xml.rels><?xml version="1.0" encoding="UTF-8" standalone="yes"?>
<Relationships xmlns="http://schemas.openxmlformats.org/package/2006/relationships"><Relationship Id="rId1" Type="http://schemas.openxmlformats.org/officeDocument/2006/relationships/themeOverride" Target="../theme/themeOverride13.xml"/><Relationship Id="rId2" Type="http://schemas.openxmlformats.org/officeDocument/2006/relationships/oleObject" Target="file:///\\VIPER\JFK_SHARED\SHARED\Gap%20Analysis%20Survey\Provider%20data\Provider%20data%205-28-14.xlsx" TargetMode="External"/></Relationships>
</file>

<file path=ppt/charts/_rels/chart3.xml.rels><?xml version="1.0" encoding="UTF-8" standalone="yes"?>
<Relationships xmlns="http://schemas.openxmlformats.org/package/2006/relationships"><Relationship Id="rId1" Type="http://schemas.openxmlformats.org/officeDocument/2006/relationships/themeOverride" Target="../theme/themeOverride3.xml"/><Relationship Id="rId2" Type="http://schemas.openxmlformats.org/officeDocument/2006/relationships/oleObject" Target="file:///\\VIPER\JFK_SHARED\SHARED\Gap%20Analysis%20Survey\All%20data.%20Updated%205-28-14..xlsx" TargetMode="External"/></Relationships>
</file>

<file path=ppt/charts/_rels/chart4.xml.rels><?xml version="1.0" encoding="UTF-8" standalone="yes"?>
<Relationships xmlns="http://schemas.openxmlformats.org/package/2006/relationships"><Relationship Id="rId1" Type="http://schemas.openxmlformats.org/officeDocument/2006/relationships/themeOverride" Target="../theme/themeOverride4.xml"/><Relationship Id="rId2" Type="http://schemas.openxmlformats.org/officeDocument/2006/relationships/oleObject" Target="file:///\\VIPER\JFK_SHARED\SHARED\Gap%20Analysis%20Survey\All%20data.%20Updated%205-28-14..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VIPER\JFK_SHARED\SHARED\Gap%20Analysis%20Survey\All%20data.%20Updated%205-28-14..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C:\Users\rachubia\Desktop\All%20data.%209-17-13.xlsx"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C:\Users\rachubia\Desktop\All%20data.%209-17-13.xlsx" TargetMode="External"/></Relationships>
</file>

<file path=ppt/charts/_rels/chart8.xml.rels><?xml version="1.0" encoding="UTF-8" standalone="yes"?>
<Relationships xmlns="http://schemas.openxmlformats.org/package/2006/relationships"><Relationship Id="rId1" Type="http://schemas.openxmlformats.org/officeDocument/2006/relationships/themeOverride" Target="../theme/themeOverride5.xml"/><Relationship Id="rId2" Type="http://schemas.openxmlformats.org/officeDocument/2006/relationships/oleObject" Target="file:///\\VIPER\JFK_SHARED\SHARED\Gap%20Analysis%20Survey\All%20data.%20Updated%205-28-14..xlsx" TargetMode="External"/></Relationships>
</file>

<file path=ppt/charts/_rels/chart9.xml.rels><?xml version="1.0" encoding="UTF-8" standalone="yes"?>
<Relationships xmlns="http://schemas.openxmlformats.org/package/2006/relationships"><Relationship Id="rId1" Type="http://schemas.openxmlformats.org/officeDocument/2006/relationships/oleObject" Target="file:///\\VIPER\JFK_SHARED\SHARED\Gap%20Analysis%20Survey\All%20data.%20Updated%205-28-14..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lang val="en-US"/>
  <c:style val="2"/>
  <c:clrMapOvr bg1="lt1" tx1="dk1" bg2="lt2" tx2="dk2" accent1="accent1" accent2="accent2" accent3="accent3" accent4="accent4" accent5="accent5" accent6="accent6" hlink="hlink" folHlink="folHlink"/>
  <c:chart>
    <c:autoTitleDeleted val="1"/>
    <c:plotArea>
      <c:layout/>
      <c:barChart>
        <c:barDir val="bar"/>
        <c:grouping val="clustered"/>
        <c:ser>
          <c:idx val="0"/>
          <c:order val="0"/>
          <c:tx>
            <c:v>CHC ER Follow-up</c:v>
          </c:tx>
          <c:dLbls>
            <c:txPr>
              <a:bodyPr/>
              <a:lstStyle/>
              <a:p>
                <a:pPr>
                  <a:defRPr sz="1600"/>
                </a:pPr>
                <a:endParaRPr lang="en-US"/>
              </a:p>
            </c:txPr>
            <c:showVal val="1"/>
          </c:dLbls>
          <c:cat>
            <c:strRef>
              <c:f>Graphs!$A$2:$A$4</c:f>
              <c:strCache>
                <c:ptCount val="3"/>
                <c:pt idx="0">
                  <c:v>Male</c:v>
                </c:pt>
                <c:pt idx="1">
                  <c:v>Female</c:v>
                </c:pt>
                <c:pt idx="2">
                  <c:v>No answer</c:v>
                </c:pt>
              </c:strCache>
            </c:strRef>
          </c:cat>
          <c:val>
            <c:numRef>
              <c:f>Graphs!$B$2:$B$4</c:f>
              <c:numCache>
                <c:formatCode>General</c:formatCode>
                <c:ptCount val="3"/>
                <c:pt idx="0">
                  <c:v>82.0</c:v>
                </c:pt>
                <c:pt idx="1">
                  <c:v>18.0</c:v>
                </c:pt>
                <c:pt idx="2">
                  <c:v>1.0</c:v>
                </c:pt>
              </c:numCache>
            </c:numRef>
          </c:val>
        </c:ser>
        <c:ser>
          <c:idx val="1"/>
          <c:order val="1"/>
          <c:tx>
            <c:v>Public Survey</c:v>
          </c:tx>
          <c:spPr>
            <a:solidFill>
              <a:srgbClr val="C00000"/>
            </a:solidFill>
          </c:spPr>
          <c:dLbls>
            <c:txPr>
              <a:bodyPr/>
              <a:lstStyle/>
              <a:p>
                <a:pPr>
                  <a:defRPr sz="1600"/>
                </a:pPr>
                <a:endParaRPr lang="en-US"/>
              </a:p>
            </c:txPr>
            <c:showVal val="1"/>
          </c:dLbls>
          <c:val>
            <c:numRef>
              <c:f>Graphs!$B$5:$B$7</c:f>
              <c:numCache>
                <c:formatCode>General</c:formatCode>
                <c:ptCount val="3"/>
                <c:pt idx="0">
                  <c:v>72.0</c:v>
                </c:pt>
                <c:pt idx="1">
                  <c:v>31.0</c:v>
                </c:pt>
                <c:pt idx="2">
                  <c:v>1.0</c:v>
                </c:pt>
              </c:numCache>
            </c:numRef>
          </c:val>
        </c:ser>
        <c:dLbls>
          <c:showVal val="1"/>
        </c:dLbls>
        <c:overlap val="-25"/>
        <c:axId val="224625560"/>
        <c:axId val="224628328"/>
      </c:barChart>
      <c:catAx>
        <c:axId val="224625560"/>
        <c:scaling>
          <c:orientation val="maxMin"/>
        </c:scaling>
        <c:axPos val="l"/>
        <c:majorTickMark val="none"/>
        <c:tickLblPos val="nextTo"/>
        <c:txPr>
          <a:bodyPr/>
          <a:lstStyle/>
          <a:p>
            <a:pPr>
              <a:defRPr sz="1600"/>
            </a:pPr>
            <a:endParaRPr lang="en-US"/>
          </a:p>
        </c:txPr>
        <c:crossAx val="224628328"/>
        <c:crosses val="autoZero"/>
        <c:auto val="1"/>
        <c:lblAlgn val="ctr"/>
        <c:lblOffset val="100"/>
      </c:catAx>
      <c:valAx>
        <c:axId val="224628328"/>
        <c:scaling>
          <c:orientation val="minMax"/>
        </c:scaling>
        <c:delete val="1"/>
        <c:axPos val="t"/>
        <c:numFmt formatCode="General" sourceLinked="1"/>
        <c:majorTickMark val="none"/>
        <c:tickLblPos val="low"/>
        <c:crossAx val="224625560"/>
        <c:crosses val="autoZero"/>
        <c:crossBetween val="between"/>
      </c:valAx>
    </c:plotArea>
    <c:plotVisOnly val="1"/>
    <c:dispBlanksAs val="gap"/>
  </c:chart>
  <c:externalData r:id="rId2"/>
</c:chartSpace>
</file>

<file path=ppt/charts/chart10.xml><?xml version="1.0" encoding="utf-8"?>
<c:chartSpace xmlns:c="http://schemas.openxmlformats.org/drawingml/2006/chart" xmlns:a="http://schemas.openxmlformats.org/drawingml/2006/main" xmlns:r="http://schemas.openxmlformats.org/officeDocument/2006/relationships">
  <c:date1904 val="1"/>
  <c:lang val="en-US"/>
  <c:style val="2"/>
  <c:chart>
    <c:autoTitleDeleted val="1"/>
    <c:plotArea>
      <c:layout>
        <c:manualLayout>
          <c:layoutTarget val="inner"/>
          <c:xMode val="edge"/>
          <c:yMode val="edge"/>
          <c:x val="0.0682796578778207"/>
          <c:y val="0.0847219777408616"/>
          <c:w val="0.476358827199644"/>
          <c:h val="0.777223140461162"/>
        </c:manualLayout>
      </c:layout>
      <c:pieChart>
        <c:varyColors val="1"/>
        <c:ser>
          <c:idx val="0"/>
          <c:order val="0"/>
          <c:tx>
            <c:v>Insurance type</c:v>
          </c:tx>
          <c:dLbls>
            <c:dLbl>
              <c:idx val="0"/>
              <c:layout>
                <c:manualLayout>
                  <c:x val="-0.155940473261155"/>
                  <c:y val="0.180301837270341"/>
                </c:manualLayout>
              </c:layout>
              <c:showPercent val="1"/>
              <c:separator>
</c:separator>
            </c:dLbl>
            <c:dLbl>
              <c:idx val="1"/>
              <c:layout>
                <c:manualLayout>
                  <c:x val="0.13181686761811"/>
                  <c:y val="-0.320208515602216"/>
                </c:manualLayout>
              </c:layout>
              <c:showPercent val="1"/>
              <c:separator>
</c:separator>
            </c:dLbl>
            <c:dLbl>
              <c:idx val="2"/>
              <c:delete val="1"/>
            </c:dLbl>
            <c:txPr>
              <a:bodyPr/>
              <a:lstStyle/>
              <a:p>
                <a:pPr>
                  <a:defRPr sz="1600"/>
                </a:pPr>
                <a:endParaRPr lang="en-US"/>
              </a:p>
            </c:txPr>
            <c:showPercent val="1"/>
            <c:separator>
</c:separator>
            <c:showLeaderLines val="1"/>
          </c:dLbls>
          <c:cat>
            <c:strRef>
              <c:f>Graphs!$L$72:$N$72</c:f>
              <c:strCache>
                <c:ptCount val="3"/>
                <c:pt idx="0">
                  <c:v>Public (Medicare, Medicaid, CHP+)</c:v>
                </c:pt>
                <c:pt idx="1">
                  <c:v>Private (Private, Tricare)</c:v>
                </c:pt>
                <c:pt idx="2">
                  <c:v>Other</c:v>
                </c:pt>
              </c:strCache>
            </c:strRef>
          </c:cat>
          <c:val>
            <c:numRef>
              <c:f>Graphs!$L$74:$N$74</c:f>
              <c:numCache>
                <c:formatCode>General</c:formatCode>
                <c:ptCount val="3"/>
                <c:pt idx="0">
                  <c:v>8.0</c:v>
                </c:pt>
                <c:pt idx="1">
                  <c:v>17.0</c:v>
                </c:pt>
                <c:pt idx="2">
                  <c:v>0.0</c:v>
                </c:pt>
              </c:numCache>
            </c:numRef>
          </c:val>
        </c:ser>
        <c:firstSliceAng val="0"/>
      </c:pieChart>
    </c:plotArea>
    <c:legend>
      <c:legendPos val="r"/>
      <c:layout>
        <c:manualLayout>
          <c:xMode val="edge"/>
          <c:yMode val="edge"/>
          <c:x val="0.588686383212102"/>
          <c:y val="0.0508986279375529"/>
          <c:w val="0.392468241608078"/>
          <c:h val="0.940212554719594"/>
        </c:manualLayout>
      </c:layout>
      <c:txPr>
        <a:bodyPr/>
        <a:lstStyle/>
        <a:p>
          <a:pPr rtl="0">
            <a:defRPr sz="1600"/>
          </a:pPr>
          <a:endParaRPr lang="en-US"/>
        </a:p>
      </c:txPr>
    </c:legend>
    <c:plotVisOnly val="1"/>
    <c:dispBlanksAs val="zero"/>
  </c:chart>
  <c:externalData r:id="rId1"/>
</c:chartSpace>
</file>

<file path=ppt/charts/chart11.xml><?xml version="1.0" encoding="utf-8"?>
<c:chartSpace xmlns:c="http://schemas.openxmlformats.org/drawingml/2006/chart" xmlns:a="http://schemas.openxmlformats.org/drawingml/2006/main" xmlns:r="http://schemas.openxmlformats.org/officeDocument/2006/relationships">
  <c:lang val="en-US"/>
  <c:style val="2"/>
  <c:chart>
    <c:autoTitleDeleted val="1"/>
    <c:plotArea>
      <c:layout/>
      <c:pieChart>
        <c:varyColors val="1"/>
        <c:dLbls>
          <c:showPercent val="1"/>
        </c:dLbls>
        <c:firstSliceAng val="0"/>
      </c:pieChart>
    </c:plotArea>
    <c:plotVisOnly val="1"/>
    <c:dispBlanksAs val="zero"/>
  </c:chart>
  <c:externalData r:id="rId1"/>
</c:chartSpace>
</file>

<file path=ppt/charts/chart12.xml><?xml version="1.0" encoding="utf-8"?>
<c:chartSpace xmlns:c="http://schemas.openxmlformats.org/drawingml/2006/chart" xmlns:a="http://schemas.openxmlformats.org/drawingml/2006/main" xmlns:r="http://schemas.openxmlformats.org/officeDocument/2006/relationships">
  <c:lang val="en-US"/>
  <c:style val="2"/>
  <c:chart>
    <c:autoTitleDeleted val="1"/>
    <c:plotArea>
      <c:layout/>
      <c:pieChart>
        <c:varyColors val="1"/>
        <c:ser>
          <c:idx val="0"/>
          <c:order val="0"/>
          <c:dLbls>
            <c:dLbl>
              <c:idx val="0"/>
              <c:layout>
                <c:manualLayout>
                  <c:x val="-0.129475612423447"/>
                  <c:y val="0.20848935549723"/>
                </c:manualLayout>
              </c:layout>
              <c:showPercent val="1"/>
            </c:dLbl>
            <c:dLbl>
              <c:idx val="1"/>
              <c:layout>
                <c:manualLayout>
                  <c:x val="-0.0436525590551181"/>
                  <c:y val="-0.233657407407407"/>
                </c:manualLayout>
              </c:layout>
              <c:showPercent val="1"/>
            </c:dLbl>
            <c:dLbl>
              <c:idx val="2"/>
              <c:layout>
                <c:manualLayout>
                  <c:x val="0.129268919510061"/>
                  <c:y val="0.145204141149023"/>
                </c:manualLayout>
              </c:layout>
              <c:showPercent val="1"/>
            </c:dLbl>
            <c:dLbl>
              <c:idx val="3"/>
              <c:delete val="1"/>
            </c:dLbl>
            <c:txPr>
              <a:bodyPr/>
              <a:lstStyle/>
              <a:p>
                <a:pPr>
                  <a:defRPr sz="1600"/>
                </a:pPr>
                <a:endParaRPr lang="en-US"/>
              </a:p>
            </c:txPr>
            <c:showPercent val="1"/>
            <c:showLeaderLines val="1"/>
          </c:dLbls>
          <c:cat>
            <c:strRef>
              <c:f>Graphs!$B$126:$E$126</c:f>
              <c:strCache>
                <c:ptCount val="4"/>
                <c:pt idx="0">
                  <c:v>Public</c:v>
                </c:pt>
                <c:pt idx="1">
                  <c:v>Private</c:v>
                </c:pt>
                <c:pt idx="2">
                  <c:v>Other (Other, Out of Pocket)</c:v>
                </c:pt>
                <c:pt idx="3">
                  <c:v>Does not receive MH services</c:v>
                </c:pt>
              </c:strCache>
            </c:strRef>
          </c:cat>
          <c:val>
            <c:numRef>
              <c:f>Graphs!$B$127:$E$127</c:f>
              <c:numCache>
                <c:formatCode>General</c:formatCode>
                <c:ptCount val="4"/>
                <c:pt idx="0">
                  <c:v>11.0</c:v>
                </c:pt>
                <c:pt idx="1">
                  <c:v>18.0</c:v>
                </c:pt>
                <c:pt idx="2">
                  <c:v>13.0</c:v>
                </c:pt>
                <c:pt idx="3">
                  <c:v>0.0</c:v>
                </c:pt>
              </c:numCache>
            </c:numRef>
          </c:val>
        </c:ser>
        <c:dLbls>
          <c:showCatName val="1"/>
          <c:showPercent val="1"/>
        </c:dLbls>
        <c:firstSliceAng val="0"/>
      </c:pieChart>
    </c:plotArea>
    <c:plotVisOnly val="1"/>
    <c:dispBlanksAs val="zero"/>
  </c:chart>
  <c:externalData r:id="rId1"/>
</c:chartSpace>
</file>

<file path=ppt/charts/chart13.xml><?xml version="1.0" encoding="utf-8"?>
<c:chartSpace xmlns:c="http://schemas.openxmlformats.org/drawingml/2006/chart" xmlns:a="http://schemas.openxmlformats.org/drawingml/2006/main" xmlns:r="http://schemas.openxmlformats.org/officeDocument/2006/relationships">
  <c:lang val="en-US"/>
  <c:style val="2"/>
  <c:chart>
    <c:autoTitleDeleted val="1"/>
    <c:plotArea>
      <c:layout>
        <c:manualLayout>
          <c:layoutTarget val="inner"/>
          <c:xMode val="edge"/>
          <c:yMode val="edge"/>
          <c:x val="0.425388520610874"/>
          <c:y val="0.0300925925925926"/>
          <c:w val="0.460227283022264"/>
          <c:h val="0.833333333333333"/>
        </c:manualLayout>
      </c:layout>
      <c:pieChart>
        <c:varyColors val="1"/>
        <c:ser>
          <c:idx val="0"/>
          <c:order val="0"/>
          <c:dLbls>
            <c:dLbl>
              <c:idx val="0"/>
              <c:layout>
                <c:manualLayout>
                  <c:x val="-0.169098294763294"/>
                  <c:y val="0.0375349956255468"/>
                </c:manualLayout>
              </c:layout>
              <c:showPercent val="1"/>
            </c:dLbl>
            <c:dLbl>
              <c:idx val="1"/>
              <c:layout>
                <c:manualLayout>
                  <c:x val="0.0565202790918101"/>
                  <c:y val="-0.198096019247594"/>
                </c:manualLayout>
              </c:layout>
              <c:showPercent val="1"/>
            </c:dLbl>
            <c:dLbl>
              <c:idx val="2"/>
              <c:layout>
                <c:manualLayout>
                  <c:x val="0.176196585902751"/>
                  <c:y val="0.00811023622047244"/>
                </c:manualLayout>
              </c:layout>
              <c:showPercent val="1"/>
            </c:dLbl>
            <c:dLbl>
              <c:idx val="3"/>
              <c:layout>
                <c:manualLayout>
                  <c:x val="0.0582117049528388"/>
                  <c:y val="0.141203703703704"/>
                </c:manualLayout>
              </c:layout>
              <c:showPercent val="1"/>
            </c:dLbl>
            <c:txPr>
              <a:bodyPr/>
              <a:lstStyle/>
              <a:p>
                <a:pPr>
                  <a:defRPr sz="1400"/>
                </a:pPr>
                <a:endParaRPr lang="en-US"/>
              </a:p>
            </c:txPr>
            <c:showPercent val="1"/>
            <c:showLeaderLines val="1"/>
          </c:dLbls>
          <c:cat>
            <c:strRef>
              <c:f>Graphs!$B$135:$E$135</c:f>
              <c:strCache>
                <c:ptCount val="4"/>
                <c:pt idx="0">
                  <c:v>Public</c:v>
                </c:pt>
                <c:pt idx="1">
                  <c:v>Private</c:v>
                </c:pt>
                <c:pt idx="2">
                  <c:v>Other (Other, Out of Pocket)</c:v>
                </c:pt>
                <c:pt idx="3">
                  <c:v>Does not receive MH services</c:v>
                </c:pt>
              </c:strCache>
            </c:strRef>
          </c:cat>
          <c:val>
            <c:numRef>
              <c:f>Graphs!$B$136:$E$136</c:f>
              <c:numCache>
                <c:formatCode>General</c:formatCode>
                <c:ptCount val="4"/>
                <c:pt idx="0">
                  <c:v>22.0</c:v>
                </c:pt>
                <c:pt idx="1">
                  <c:v>9.0</c:v>
                </c:pt>
                <c:pt idx="2">
                  <c:v>13.0</c:v>
                </c:pt>
                <c:pt idx="3">
                  <c:v>5.0</c:v>
                </c:pt>
              </c:numCache>
            </c:numRef>
          </c:val>
        </c:ser>
        <c:dLbls>
          <c:showPercent val="1"/>
        </c:dLbls>
        <c:firstSliceAng val="0"/>
      </c:pieChart>
    </c:plotArea>
    <c:legend>
      <c:legendPos val="l"/>
      <c:layout>
        <c:manualLayout>
          <c:xMode val="edge"/>
          <c:yMode val="edge"/>
          <c:x val="0.0243370844742548"/>
          <c:y val="0.0450193569553806"/>
          <c:w val="0.383562799381773"/>
          <c:h val="0.759066783318752"/>
        </c:manualLayout>
      </c:layout>
      <c:txPr>
        <a:bodyPr/>
        <a:lstStyle/>
        <a:p>
          <a:pPr>
            <a:defRPr sz="1600"/>
          </a:pPr>
          <a:endParaRPr lang="en-US"/>
        </a:p>
      </c:txPr>
    </c:legend>
    <c:plotVisOnly val="1"/>
    <c:dispBlanksAs val="zero"/>
  </c:chart>
  <c:externalData r:id="rId1"/>
</c:chartSpace>
</file>

<file path=ppt/charts/chart14.xml><?xml version="1.0" encoding="utf-8"?>
<c:chartSpace xmlns:c="http://schemas.openxmlformats.org/drawingml/2006/chart" xmlns:a="http://schemas.openxmlformats.org/drawingml/2006/main" xmlns:r="http://schemas.openxmlformats.org/officeDocument/2006/relationships">
  <c:lang val="en-US"/>
  <c:style val="2"/>
  <c:chart>
    <c:autoTitleDeleted val="1"/>
    <c:plotArea>
      <c:layout>
        <c:manualLayout>
          <c:layoutTarget val="inner"/>
          <c:xMode val="edge"/>
          <c:yMode val="edge"/>
          <c:x val="0.136953109226731"/>
          <c:y val="0.062499828220724"/>
          <c:w val="0.572247627700384"/>
          <c:h val="0.779010084130618"/>
        </c:manualLayout>
      </c:layout>
      <c:pieChart>
        <c:varyColors val="1"/>
        <c:ser>
          <c:idx val="0"/>
          <c:order val="0"/>
          <c:dLbls>
            <c:dLbl>
              <c:idx val="3"/>
              <c:delete val="1"/>
            </c:dLbl>
            <c:dLbl>
              <c:idx val="4"/>
              <c:delete val="1"/>
            </c:dLbl>
            <c:txPr>
              <a:bodyPr/>
              <a:lstStyle/>
              <a:p>
                <a:pPr>
                  <a:defRPr sz="1600"/>
                </a:pPr>
                <a:endParaRPr lang="en-US"/>
              </a:p>
            </c:txPr>
            <c:showPercent val="1"/>
            <c:separator>
</c:separator>
            <c:showLeaderLines val="1"/>
          </c:dLbls>
          <c:cat>
            <c:strRef>
              <c:f>Graphs!$L$78:$P$78</c:f>
              <c:strCache>
                <c:ptCount val="5"/>
                <c:pt idx="0">
                  <c:v>Public (Medicare, Medicaid, CHP+)</c:v>
                </c:pt>
                <c:pt idx="1">
                  <c:v>Private (Private, Tricare)</c:v>
                </c:pt>
                <c:pt idx="2">
                  <c:v>Other</c:v>
                </c:pt>
                <c:pt idx="3">
                  <c:v>No primary health insurance</c:v>
                </c:pt>
                <c:pt idx="4">
                  <c:v>No answer</c:v>
                </c:pt>
              </c:strCache>
            </c:strRef>
          </c:cat>
          <c:val>
            <c:numRef>
              <c:f>Graphs!$L$80:$P$80</c:f>
              <c:numCache>
                <c:formatCode>General</c:formatCode>
                <c:ptCount val="5"/>
                <c:pt idx="0">
                  <c:v>19.0</c:v>
                </c:pt>
                <c:pt idx="1">
                  <c:v>20.0</c:v>
                </c:pt>
                <c:pt idx="2">
                  <c:v>2.0</c:v>
                </c:pt>
                <c:pt idx="3">
                  <c:v>0.0</c:v>
                </c:pt>
                <c:pt idx="4">
                  <c:v>0.0</c:v>
                </c:pt>
              </c:numCache>
            </c:numRef>
          </c:val>
        </c:ser>
        <c:dLbls>
          <c:showPercent val="1"/>
        </c:dLbls>
        <c:firstSliceAng val="0"/>
      </c:pieChart>
    </c:plotArea>
    <c:plotVisOnly val="1"/>
    <c:dispBlanksAs val="zero"/>
  </c:chart>
  <c:externalData r:id="rId1"/>
</c:chartSpace>
</file>

<file path=ppt/charts/chart15.xml><?xml version="1.0" encoding="utf-8"?>
<c:chartSpace xmlns:c="http://schemas.openxmlformats.org/drawingml/2006/chart" xmlns:a="http://schemas.openxmlformats.org/drawingml/2006/main" xmlns:r="http://schemas.openxmlformats.org/officeDocument/2006/relationships">
  <c:lang val="en-US"/>
  <c:style val="2"/>
  <c:chart>
    <c:autoTitleDeleted val="1"/>
    <c:plotArea>
      <c:layout>
        <c:manualLayout>
          <c:layoutTarget val="inner"/>
          <c:xMode val="edge"/>
          <c:yMode val="edge"/>
          <c:x val="0.321499867834635"/>
          <c:y val="0.0162037037037037"/>
          <c:w val="0.501000039448822"/>
          <c:h val="0.773148148148148"/>
        </c:manualLayout>
      </c:layout>
      <c:pieChart>
        <c:varyColors val="1"/>
        <c:ser>
          <c:idx val="0"/>
          <c:order val="0"/>
          <c:dLbls>
            <c:dLbl>
              <c:idx val="0"/>
              <c:layout>
                <c:manualLayout>
                  <c:x val="-0.120029746281715"/>
                  <c:y val="0.169683216681248"/>
                </c:manualLayout>
              </c:layout>
              <c:showPercent val="1"/>
            </c:dLbl>
            <c:dLbl>
              <c:idx val="1"/>
              <c:layout>
                <c:manualLayout>
                  <c:x val="0.0045127952755906"/>
                  <c:y val="-0.217453703703704"/>
                </c:manualLayout>
              </c:layout>
              <c:showPercent val="1"/>
            </c:dLbl>
            <c:dLbl>
              <c:idx val="2"/>
              <c:layout>
                <c:manualLayout>
                  <c:x val="0.138441272965879"/>
                  <c:y val="0.151718066491689"/>
                </c:manualLayout>
              </c:layout>
              <c:showPercent val="1"/>
            </c:dLbl>
            <c:txPr>
              <a:bodyPr/>
              <a:lstStyle/>
              <a:p>
                <a:pPr>
                  <a:defRPr sz="1600"/>
                </a:pPr>
                <a:endParaRPr lang="en-US"/>
              </a:p>
            </c:txPr>
            <c:showPercent val="1"/>
            <c:showLeaderLines val="1"/>
          </c:dLbls>
          <c:cat>
            <c:strRef>
              <c:f>Graphs!$B$126:$E$126</c:f>
              <c:strCache>
                <c:ptCount val="4"/>
                <c:pt idx="0">
                  <c:v>Public</c:v>
                </c:pt>
                <c:pt idx="1">
                  <c:v>Private</c:v>
                </c:pt>
                <c:pt idx="2">
                  <c:v>Other (Other, Out of Pocket)</c:v>
                </c:pt>
                <c:pt idx="3">
                  <c:v>Does not receive MH services</c:v>
                </c:pt>
              </c:strCache>
            </c:strRef>
          </c:cat>
          <c:val>
            <c:numRef>
              <c:f>Graphs!$B$128:$E$128</c:f>
              <c:numCache>
                <c:formatCode>General</c:formatCode>
                <c:ptCount val="4"/>
                <c:pt idx="0">
                  <c:v>21.0</c:v>
                </c:pt>
                <c:pt idx="1">
                  <c:v>29.0</c:v>
                </c:pt>
                <c:pt idx="2">
                  <c:v>20.0</c:v>
                </c:pt>
                <c:pt idx="3">
                  <c:v>1.0</c:v>
                </c:pt>
              </c:numCache>
            </c:numRef>
          </c:val>
        </c:ser>
        <c:dLbls>
          <c:showCatName val="1"/>
          <c:showPercent val="1"/>
        </c:dLbls>
        <c:firstSliceAng val="0"/>
      </c:pieChart>
    </c:plotArea>
    <c:plotVisOnly val="1"/>
    <c:dispBlanksAs val="zero"/>
  </c:chart>
  <c:externalData r:id="rId1"/>
</c:chartSpace>
</file>

<file path=ppt/charts/chart16.xml><?xml version="1.0" encoding="utf-8"?>
<c:chartSpace xmlns:c="http://schemas.openxmlformats.org/drawingml/2006/chart" xmlns:a="http://schemas.openxmlformats.org/drawingml/2006/main" xmlns:r="http://schemas.openxmlformats.org/officeDocument/2006/relationships">
  <c:date1904 val="1"/>
  <c:lang val="en-US"/>
  <c:style val="2"/>
  <c:chart>
    <c:plotArea>
      <c:layout/>
      <c:pieChart>
        <c:varyColors val="1"/>
        <c:firstSliceAng val="0"/>
      </c:pieChart>
    </c:plotArea>
    <c:plotVisOnly val="1"/>
    <c:dispBlanksAs val="zero"/>
  </c:chart>
  <c:txPr>
    <a:bodyPr/>
    <a:lstStyle/>
    <a:p>
      <a:pPr>
        <a:defRPr sz="1400"/>
      </a:pPr>
      <a:endParaRPr lang="en-US"/>
    </a:p>
  </c:txPr>
  <c:externalData r:id="rId1"/>
</c:chartSpace>
</file>

<file path=ppt/charts/chart17.xml><?xml version="1.0" encoding="utf-8"?>
<c:chartSpace xmlns:c="http://schemas.openxmlformats.org/drawingml/2006/chart" xmlns:a="http://schemas.openxmlformats.org/drawingml/2006/main" xmlns:r="http://schemas.openxmlformats.org/officeDocument/2006/relationships">
  <c:lang val="en-US"/>
  <c:style val="2"/>
  <c:chart>
    <c:autoTitleDeleted val="1"/>
    <c:plotArea>
      <c:layout/>
      <c:pieChart>
        <c:varyColors val="1"/>
        <c:ser>
          <c:idx val="0"/>
          <c:order val="0"/>
          <c:dLbls>
            <c:dLbl>
              <c:idx val="0"/>
              <c:layout>
                <c:manualLayout>
                  <c:x val="-0.20667665217508"/>
                  <c:y val="0.0874893115744278"/>
                </c:manualLayout>
              </c:layout>
              <c:showPercent val="1"/>
            </c:dLbl>
            <c:dLbl>
              <c:idx val="1"/>
              <c:layout>
                <c:manualLayout>
                  <c:x val="0.193470908670686"/>
                  <c:y val="-0.154414395565744"/>
                </c:manualLayout>
              </c:layout>
              <c:showPercent val="1"/>
            </c:dLbl>
            <c:txPr>
              <a:bodyPr/>
              <a:lstStyle/>
              <a:p>
                <a:pPr>
                  <a:defRPr sz="1600"/>
                </a:pPr>
                <a:endParaRPr lang="en-US"/>
              </a:p>
            </c:txPr>
            <c:showPercent val="1"/>
            <c:showLeaderLines val="1"/>
          </c:dLbls>
          <c:cat>
            <c:strRef>
              <c:f>Graphs!$L$72:$N$72</c:f>
              <c:strCache>
                <c:ptCount val="3"/>
                <c:pt idx="0">
                  <c:v>Public (Medicare, Medicaid, CHP+)</c:v>
                </c:pt>
                <c:pt idx="1">
                  <c:v>Private (Private, Tricare)</c:v>
                </c:pt>
                <c:pt idx="2">
                  <c:v>Other</c:v>
                </c:pt>
              </c:strCache>
            </c:strRef>
          </c:cat>
          <c:val>
            <c:numRef>
              <c:f>Graphs!$L$75:$N$75</c:f>
              <c:numCache>
                <c:formatCode>General</c:formatCode>
                <c:ptCount val="3"/>
                <c:pt idx="0">
                  <c:v>20.0</c:v>
                </c:pt>
                <c:pt idx="1">
                  <c:v>29.0</c:v>
                </c:pt>
                <c:pt idx="2">
                  <c:v>2.0</c:v>
                </c:pt>
              </c:numCache>
            </c:numRef>
          </c:val>
        </c:ser>
        <c:dLbls>
          <c:showPercent val="1"/>
        </c:dLbls>
        <c:firstSliceAng val="0"/>
      </c:pieChart>
    </c:plotArea>
    <c:plotVisOnly val="1"/>
    <c:dispBlanksAs val="zero"/>
  </c:chart>
  <c:externalData r:id="rId1"/>
</c:chartSpace>
</file>

<file path=ppt/charts/chart18.xml><?xml version="1.0" encoding="utf-8"?>
<c:chartSpace xmlns:c="http://schemas.openxmlformats.org/drawingml/2006/chart" xmlns:a="http://schemas.openxmlformats.org/drawingml/2006/main" xmlns:r="http://schemas.openxmlformats.org/officeDocument/2006/relationships">
  <c:lang val="en-US"/>
  <c:style val="2"/>
  <c:chart>
    <c:autoTitleDeleted val="1"/>
    <c:plotArea>
      <c:layout/>
      <c:pieChart>
        <c:varyColors val="1"/>
        <c:dLbls>
          <c:showPercent val="1"/>
        </c:dLbls>
        <c:firstSliceAng val="0"/>
      </c:pieChart>
    </c:plotArea>
    <c:legend>
      <c:legendPos val="l"/>
      <c:layout>
        <c:manualLayout>
          <c:xMode val="edge"/>
          <c:yMode val="edge"/>
          <c:x val="0.0142857142857143"/>
          <c:y val="0.0"/>
          <c:w val="0.338005436820397"/>
          <c:h val="0.952209098862642"/>
        </c:manualLayout>
      </c:layout>
      <c:txPr>
        <a:bodyPr/>
        <a:lstStyle/>
        <a:p>
          <a:pPr>
            <a:defRPr sz="1600"/>
          </a:pPr>
          <a:endParaRPr lang="en-US"/>
        </a:p>
      </c:txPr>
    </c:legend>
    <c:plotVisOnly val="1"/>
    <c:dispBlanksAs val="zero"/>
  </c:chart>
  <c:externalData r:id="rId1"/>
</c:chartSpace>
</file>

<file path=ppt/charts/chart19.xml><?xml version="1.0" encoding="utf-8"?>
<c:chartSpace xmlns:c="http://schemas.openxmlformats.org/drawingml/2006/chart" xmlns:a="http://schemas.openxmlformats.org/drawingml/2006/main" xmlns:r="http://schemas.openxmlformats.org/officeDocument/2006/relationships">
  <c:date1904 val="1"/>
  <c:lang val="en-US"/>
  <c:style val="2"/>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488725065616798"/>
          <c:y val="0.131944444444444"/>
          <c:w val="0.463888888888889"/>
          <c:h val="0.773148148148148"/>
        </c:manualLayout>
      </c:layout>
      <c:pieChart>
        <c:varyColors val="1"/>
        <c:ser>
          <c:idx val="0"/>
          <c:order val="0"/>
          <c:dLbls>
            <c:dLbl>
              <c:idx val="0"/>
              <c:layout>
                <c:manualLayout>
                  <c:x val="-0.155680555555556"/>
                  <c:y val="0.0923071595217264"/>
                </c:manualLayout>
              </c:layout>
              <c:showPercent val="1"/>
            </c:dLbl>
            <c:dLbl>
              <c:idx val="1"/>
              <c:layout>
                <c:manualLayout>
                  <c:x val="0.142367125984252"/>
                  <c:y val="-0.143095654709828"/>
                </c:manualLayout>
              </c:layout>
              <c:showPercent val="1"/>
            </c:dLbl>
            <c:dLbl>
              <c:idx val="4"/>
              <c:delete val="1"/>
            </c:dLbl>
            <c:txPr>
              <a:bodyPr/>
              <a:lstStyle/>
              <a:p>
                <a:pPr>
                  <a:defRPr sz="1600"/>
                </a:pPr>
                <a:endParaRPr lang="en-US"/>
              </a:p>
            </c:txPr>
            <c:showPercent val="1"/>
            <c:showLeaderLines val="1"/>
          </c:dLbls>
          <c:cat>
            <c:strRef>
              <c:f>Graphs!$L$78:$P$78</c:f>
              <c:strCache>
                <c:ptCount val="5"/>
                <c:pt idx="0">
                  <c:v>Public (Medicare, Medicaid, CHP+)</c:v>
                </c:pt>
                <c:pt idx="1">
                  <c:v>Private (Private, Tricare)</c:v>
                </c:pt>
                <c:pt idx="2">
                  <c:v>Other</c:v>
                </c:pt>
                <c:pt idx="3">
                  <c:v>No primary health insurance</c:v>
                </c:pt>
                <c:pt idx="4">
                  <c:v>No answer</c:v>
                </c:pt>
              </c:strCache>
            </c:strRef>
          </c:cat>
          <c:val>
            <c:numRef>
              <c:f>Graphs!$L$81:$P$81</c:f>
              <c:numCache>
                <c:formatCode>General</c:formatCode>
                <c:ptCount val="5"/>
                <c:pt idx="0">
                  <c:v>16.0</c:v>
                </c:pt>
                <c:pt idx="1">
                  <c:v>20.0</c:v>
                </c:pt>
                <c:pt idx="2">
                  <c:v>1.0</c:v>
                </c:pt>
                <c:pt idx="3">
                  <c:v>2.0</c:v>
                </c:pt>
                <c:pt idx="4">
                  <c:v>0.0</c:v>
                </c:pt>
              </c:numCache>
            </c:numRef>
          </c:val>
        </c:ser>
        <c:dLbls>
          <c:showPercent val="1"/>
        </c:dLbls>
        <c:firstSliceAng val="0"/>
      </c:pieChart>
    </c:plotArea>
    <c:legend>
      <c:legendPos val="l"/>
      <c:legendEntry>
        <c:idx val="4"/>
        <c:delete val="1"/>
      </c:legendEntry>
      <c:layout>
        <c:manualLayout>
          <c:xMode val="edge"/>
          <c:yMode val="edge"/>
          <c:x val="0.0166666666666667"/>
          <c:y val="0.0200189559638378"/>
          <c:w val="0.382087270341207"/>
          <c:h val="0.862739865850102"/>
        </c:manualLayout>
      </c:layout>
      <c:txPr>
        <a:bodyPr/>
        <a:lstStyle/>
        <a:p>
          <a:pPr>
            <a:defRPr sz="1600"/>
          </a:pPr>
          <a:endParaRPr lang="en-US"/>
        </a:p>
      </c:txPr>
    </c:legend>
    <c:plotVisOnly val="1"/>
    <c:dispBlanksAs val="zero"/>
  </c:chart>
  <c:externalData r:id="rId2"/>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style val="2"/>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42694888654382"/>
          <c:y val="0.0259259334867114"/>
          <c:w val="0.831531915469329"/>
          <c:h val="0.91851849475605"/>
        </c:manualLayout>
      </c:layout>
      <c:barChart>
        <c:barDir val="bar"/>
        <c:grouping val="clustered"/>
        <c:ser>
          <c:idx val="0"/>
          <c:order val="0"/>
          <c:tx>
            <c:v>CHC ER Follow-up</c:v>
          </c:tx>
          <c:dLbls>
            <c:txPr>
              <a:bodyPr/>
              <a:lstStyle/>
              <a:p>
                <a:pPr>
                  <a:defRPr sz="1600"/>
                </a:pPr>
                <a:endParaRPr lang="en-US"/>
              </a:p>
            </c:txPr>
            <c:showVal val="1"/>
          </c:dLbls>
          <c:cat>
            <c:strRef>
              <c:f>Graphs!$A$12:$A$17</c:f>
              <c:strCache>
                <c:ptCount val="6"/>
                <c:pt idx="0">
                  <c:v>Age 8-12</c:v>
                </c:pt>
                <c:pt idx="1">
                  <c:v>Age13-15</c:v>
                </c:pt>
                <c:pt idx="2">
                  <c:v>Age 16-18</c:v>
                </c:pt>
                <c:pt idx="3">
                  <c:v>Age 19-22</c:v>
                </c:pt>
                <c:pt idx="4">
                  <c:v>Age 23-30</c:v>
                </c:pt>
                <c:pt idx="5">
                  <c:v>Age 31+</c:v>
                </c:pt>
              </c:strCache>
            </c:strRef>
          </c:cat>
          <c:val>
            <c:numRef>
              <c:f>Graphs!$B$12:$B$17</c:f>
              <c:numCache>
                <c:formatCode>General</c:formatCode>
                <c:ptCount val="6"/>
                <c:pt idx="0">
                  <c:v>41.0</c:v>
                </c:pt>
                <c:pt idx="1">
                  <c:v>34.0</c:v>
                </c:pt>
                <c:pt idx="2">
                  <c:v>26.0</c:v>
                </c:pt>
                <c:pt idx="3">
                  <c:v>0.0</c:v>
                </c:pt>
                <c:pt idx="4">
                  <c:v>0.0</c:v>
                </c:pt>
                <c:pt idx="5">
                  <c:v>0.0</c:v>
                </c:pt>
              </c:numCache>
            </c:numRef>
          </c:val>
        </c:ser>
        <c:ser>
          <c:idx val="1"/>
          <c:order val="1"/>
          <c:tx>
            <c:v>GAP Analysis</c:v>
          </c:tx>
          <c:spPr>
            <a:solidFill>
              <a:srgbClr val="C00000"/>
            </a:solidFill>
          </c:spPr>
          <c:dLbls>
            <c:txPr>
              <a:bodyPr/>
              <a:lstStyle/>
              <a:p>
                <a:pPr>
                  <a:defRPr sz="1600"/>
                </a:pPr>
                <a:endParaRPr lang="en-US"/>
              </a:p>
            </c:txPr>
            <c:showVal val="1"/>
          </c:dLbls>
          <c:val>
            <c:numRef>
              <c:f>Graphs!$B$18:$B$23</c:f>
              <c:numCache>
                <c:formatCode>General</c:formatCode>
                <c:ptCount val="6"/>
                <c:pt idx="0">
                  <c:v>29.0</c:v>
                </c:pt>
                <c:pt idx="1">
                  <c:v>9.0</c:v>
                </c:pt>
                <c:pt idx="2">
                  <c:v>20.0</c:v>
                </c:pt>
                <c:pt idx="3">
                  <c:v>30.0</c:v>
                </c:pt>
                <c:pt idx="4">
                  <c:v>9.0</c:v>
                </c:pt>
                <c:pt idx="5">
                  <c:v>6.0</c:v>
                </c:pt>
              </c:numCache>
            </c:numRef>
          </c:val>
        </c:ser>
        <c:dLbls>
          <c:showVal val="1"/>
        </c:dLbls>
        <c:overlap val="-25"/>
        <c:axId val="224555064"/>
        <c:axId val="224557576"/>
      </c:barChart>
      <c:catAx>
        <c:axId val="224555064"/>
        <c:scaling>
          <c:orientation val="maxMin"/>
        </c:scaling>
        <c:axPos val="l"/>
        <c:majorTickMark val="none"/>
        <c:tickLblPos val="nextTo"/>
        <c:txPr>
          <a:bodyPr/>
          <a:lstStyle/>
          <a:p>
            <a:pPr>
              <a:defRPr sz="1600"/>
            </a:pPr>
            <a:endParaRPr lang="en-US"/>
          </a:p>
        </c:txPr>
        <c:crossAx val="224557576"/>
        <c:crosses val="autoZero"/>
        <c:auto val="1"/>
        <c:lblAlgn val="ctr"/>
        <c:lblOffset val="100"/>
      </c:catAx>
      <c:valAx>
        <c:axId val="224557576"/>
        <c:scaling>
          <c:orientation val="minMax"/>
        </c:scaling>
        <c:delete val="1"/>
        <c:axPos val="t"/>
        <c:numFmt formatCode="General" sourceLinked="1"/>
        <c:tickLblPos val="nextTo"/>
        <c:crossAx val="224555064"/>
        <c:crosses val="autoZero"/>
        <c:crossBetween val="between"/>
      </c:valAx>
    </c:plotArea>
    <c:plotVisOnly val="1"/>
    <c:dispBlanksAs val="gap"/>
  </c:chart>
  <c:txPr>
    <a:bodyPr/>
    <a:lstStyle/>
    <a:p>
      <a:pPr>
        <a:defRPr sz="1400"/>
      </a:pPr>
      <a:endParaRPr lang="en-US"/>
    </a:p>
  </c:txPr>
  <c:externalData r:id="rId2"/>
</c:chartSpace>
</file>

<file path=ppt/charts/chart20.xml><?xml version="1.0" encoding="utf-8"?>
<c:chartSpace xmlns:c="http://schemas.openxmlformats.org/drawingml/2006/chart" xmlns:a="http://schemas.openxmlformats.org/drawingml/2006/main" xmlns:r="http://schemas.openxmlformats.org/officeDocument/2006/relationships">
  <c:date1904 val="1"/>
  <c:lang val="en-US"/>
  <c:style val="2"/>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430423098652072"/>
          <c:y val="0.168981178543737"/>
          <c:w val="0.427474575564042"/>
          <c:h val="0.773148794527849"/>
        </c:manualLayout>
      </c:layout>
      <c:pieChart>
        <c:varyColors val="1"/>
        <c:ser>
          <c:idx val="0"/>
          <c:order val="0"/>
          <c:dLbls>
            <c:txPr>
              <a:bodyPr/>
              <a:lstStyle/>
              <a:p>
                <a:pPr>
                  <a:defRPr sz="1600"/>
                </a:pPr>
                <a:endParaRPr lang="en-US"/>
              </a:p>
            </c:txPr>
            <c:showPercent val="1"/>
            <c:showLeaderLines val="1"/>
          </c:dLbls>
          <c:cat>
            <c:strRef>
              <c:f>Graphs!$B$135:$E$135</c:f>
              <c:strCache>
                <c:ptCount val="4"/>
                <c:pt idx="0">
                  <c:v>Public</c:v>
                </c:pt>
                <c:pt idx="1">
                  <c:v>Private</c:v>
                </c:pt>
                <c:pt idx="2">
                  <c:v>Other (Other, Out of Pocket)</c:v>
                </c:pt>
                <c:pt idx="3">
                  <c:v>Does not receive MH services</c:v>
                </c:pt>
              </c:strCache>
            </c:strRef>
          </c:cat>
          <c:val>
            <c:numRef>
              <c:f>Graphs!$B$137:$E$137</c:f>
              <c:numCache>
                <c:formatCode>General</c:formatCode>
                <c:ptCount val="4"/>
                <c:pt idx="0">
                  <c:v>17.0</c:v>
                </c:pt>
                <c:pt idx="1">
                  <c:v>14.0</c:v>
                </c:pt>
                <c:pt idx="2">
                  <c:v>19.0</c:v>
                </c:pt>
                <c:pt idx="3">
                  <c:v>6.0</c:v>
                </c:pt>
              </c:numCache>
            </c:numRef>
          </c:val>
        </c:ser>
        <c:dLbls>
          <c:showPercent val="1"/>
        </c:dLbls>
        <c:firstSliceAng val="0"/>
      </c:pieChart>
    </c:plotArea>
    <c:legend>
      <c:legendPos val="l"/>
      <c:layout>
        <c:manualLayout>
          <c:xMode val="edge"/>
          <c:yMode val="edge"/>
          <c:x val="0.0166666666666667"/>
          <c:y val="0.138861599176728"/>
          <c:w val="0.367086992617305"/>
          <c:h val="0.805582825015611"/>
        </c:manualLayout>
      </c:layout>
      <c:txPr>
        <a:bodyPr/>
        <a:lstStyle/>
        <a:p>
          <a:pPr>
            <a:defRPr sz="1600"/>
          </a:pPr>
          <a:endParaRPr lang="en-US"/>
        </a:p>
      </c:txPr>
    </c:legend>
    <c:plotVisOnly val="1"/>
    <c:dispBlanksAs val="zero"/>
  </c:chart>
  <c:externalData r:id="rId2"/>
</c:chartSpace>
</file>

<file path=ppt/charts/chart21.xml><?xml version="1.0" encoding="utf-8"?>
<c:chartSpace xmlns:c="http://schemas.openxmlformats.org/drawingml/2006/chart" xmlns:a="http://schemas.openxmlformats.org/drawingml/2006/main" xmlns:r="http://schemas.openxmlformats.org/officeDocument/2006/relationships">
  <c:lang val="en-US"/>
  <c:style val="2"/>
  <c:clrMapOvr bg1="lt1" tx1="dk1" bg2="lt2" tx2="dk2" accent1="accent1" accent2="accent2" accent3="accent3" accent4="accent4" accent5="accent5" accent6="accent6" hlink="hlink" folHlink="folHlink"/>
  <c:chart>
    <c:autoTitleDeleted val="1"/>
    <c:plotArea>
      <c:layout/>
      <c:barChart>
        <c:barDir val="col"/>
        <c:grouping val="clustered"/>
        <c:ser>
          <c:idx val="0"/>
          <c:order val="0"/>
          <c:tx>
            <c:v>CHC ED Follow-up</c:v>
          </c:tx>
          <c:cat>
            <c:strRef>
              <c:f>Graphs!$D$114:$D$116</c:f>
              <c:strCache>
                <c:ptCount val="3"/>
                <c:pt idx="0">
                  <c:v>Community Centered Board</c:v>
                </c:pt>
                <c:pt idx="1">
                  <c:v>Community MH Center</c:v>
                </c:pt>
                <c:pt idx="2">
                  <c:v>School MH Services</c:v>
                </c:pt>
              </c:strCache>
            </c:strRef>
          </c:cat>
          <c:val>
            <c:numRef>
              <c:f>Graphs!$F$109:$F$111</c:f>
              <c:numCache>
                <c:formatCode>0.0</c:formatCode>
                <c:ptCount val="3"/>
                <c:pt idx="0">
                  <c:v>15.68627450980392</c:v>
                </c:pt>
                <c:pt idx="1">
                  <c:v>37.2549019607843</c:v>
                </c:pt>
                <c:pt idx="2">
                  <c:v>60.7843137254902</c:v>
                </c:pt>
              </c:numCache>
            </c:numRef>
          </c:val>
        </c:ser>
        <c:ser>
          <c:idx val="1"/>
          <c:order val="1"/>
          <c:tx>
            <c:v>Public Survey</c:v>
          </c:tx>
          <c:cat>
            <c:strRef>
              <c:f>Graphs!$D$114:$D$116</c:f>
              <c:strCache>
                <c:ptCount val="3"/>
                <c:pt idx="0">
                  <c:v>Community Centered Board</c:v>
                </c:pt>
                <c:pt idx="1">
                  <c:v>Community MH Center</c:v>
                </c:pt>
                <c:pt idx="2">
                  <c:v>School MH Services</c:v>
                </c:pt>
              </c:strCache>
            </c:strRef>
          </c:cat>
          <c:val>
            <c:numRef>
              <c:f>Graphs!$F$114:$F$116</c:f>
              <c:numCache>
                <c:formatCode>0.0</c:formatCode>
                <c:ptCount val="3"/>
                <c:pt idx="0">
                  <c:v>23.07692307692307</c:v>
                </c:pt>
                <c:pt idx="1">
                  <c:v>28.20512820512819</c:v>
                </c:pt>
                <c:pt idx="2">
                  <c:v>25.64102564102564</c:v>
                </c:pt>
              </c:numCache>
            </c:numRef>
          </c:val>
        </c:ser>
        <c:axId val="226417064"/>
        <c:axId val="226413096"/>
      </c:barChart>
      <c:catAx>
        <c:axId val="226417064"/>
        <c:scaling>
          <c:orientation val="minMax"/>
        </c:scaling>
        <c:axPos val="b"/>
        <c:majorTickMark val="none"/>
        <c:tickLblPos val="nextTo"/>
        <c:txPr>
          <a:bodyPr/>
          <a:lstStyle/>
          <a:p>
            <a:pPr>
              <a:defRPr sz="1600"/>
            </a:pPr>
            <a:endParaRPr lang="en-US"/>
          </a:p>
        </c:txPr>
        <c:crossAx val="226413096"/>
        <c:crosses val="autoZero"/>
        <c:auto val="1"/>
        <c:lblAlgn val="ctr"/>
        <c:lblOffset val="100"/>
      </c:catAx>
      <c:valAx>
        <c:axId val="226413096"/>
        <c:scaling>
          <c:orientation val="minMax"/>
        </c:scaling>
        <c:axPos val="l"/>
        <c:majorGridlines/>
        <c:numFmt formatCode="0" sourceLinked="0"/>
        <c:majorTickMark val="none"/>
        <c:tickLblPos val="nextTo"/>
        <c:txPr>
          <a:bodyPr/>
          <a:lstStyle/>
          <a:p>
            <a:pPr>
              <a:defRPr sz="1600"/>
            </a:pPr>
            <a:endParaRPr lang="en-US"/>
          </a:p>
        </c:txPr>
        <c:crossAx val="226417064"/>
        <c:crosses val="autoZero"/>
        <c:crossBetween val="between"/>
      </c:valAx>
    </c:plotArea>
    <c:plotVisOnly val="1"/>
    <c:dispBlanksAs val="gap"/>
  </c:chart>
  <c:externalData r:id="rId2"/>
</c:chartSpace>
</file>

<file path=ppt/charts/chart22.xml><?xml version="1.0" encoding="utf-8"?>
<c:chartSpace xmlns:c="http://schemas.openxmlformats.org/drawingml/2006/chart" xmlns:a="http://schemas.openxmlformats.org/drawingml/2006/main" xmlns:r="http://schemas.openxmlformats.org/officeDocument/2006/relationships">
  <c:lang val="en-US"/>
  <c:style val="2"/>
  <c:clrMapOvr bg1="lt1" tx1="dk1" bg2="lt2" tx2="dk2" accent1="accent1" accent2="accent2" accent3="accent3" accent4="accent4" accent5="accent5" accent6="accent6" hlink="hlink" folHlink="folHlink"/>
  <c:chart>
    <c:autoTitleDeleted val="1"/>
    <c:plotArea>
      <c:layout/>
      <c:barChart>
        <c:barDir val="col"/>
        <c:grouping val="clustered"/>
        <c:ser>
          <c:idx val="0"/>
          <c:order val="0"/>
          <c:tx>
            <c:v>CHC ED Follow-up</c:v>
          </c:tx>
          <c:cat>
            <c:strRef>
              <c:f>Graphs!$A$114:$A$116</c:f>
              <c:strCache>
                <c:ptCount val="3"/>
                <c:pt idx="0">
                  <c:v>Community Centered Board</c:v>
                </c:pt>
                <c:pt idx="1">
                  <c:v>Community MH Center</c:v>
                </c:pt>
                <c:pt idx="2">
                  <c:v>School MH Services</c:v>
                </c:pt>
              </c:strCache>
            </c:strRef>
          </c:cat>
          <c:val>
            <c:numRef>
              <c:f>Graphs!$C$109:$C$111</c:f>
              <c:numCache>
                <c:formatCode>0.0</c:formatCode>
                <c:ptCount val="3"/>
                <c:pt idx="0">
                  <c:v>44.0</c:v>
                </c:pt>
                <c:pt idx="1">
                  <c:v>40.0</c:v>
                </c:pt>
                <c:pt idx="2">
                  <c:v>72.0</c:v>
                </c:pt>
              </c:numCache>
            </c:numRef>
          </c:val>
        </c:ser>
        <c:ser>
          <c:idx val="1"/>
          <c:order val="1"/>
          <c:tx>
            <c:v>Public Survey</c:v>
          </c:tx>
          <c:cat>
            <c:strRef>
              <c:f>Graphs!$A$114:$A$116</c:f>
              <c:strCache>
                <c:ptCount val="3"/>
                <c:pt idx="0">
                  <c:v>Community Centered Board</c:v>
                </c:pt>
                <c:pt idx="1">
                  <c:v>Community MH Center</c:v>
                </c:pt>
                <c:pt idx="2">
                  <c:v>School MH Services</c:v>
                </c:pt>
              </c:strCache>
            </c:strRef>
          </c:cat>
          <c:val>
            <c:numRef>
              <c:f>Graphs!$C$114:$C$116</c:f>
              <c:numCache>
                <c:formatCode>0.0</c:formatCode>
                <c:ptCount val="3"/>
                <c:pt idx="0">
                  <c:v>75.60975609756093</c:v>
                </c:pt>
                <c:pt idx="1">
                  <c:v>19.51219512195122</c:v>
                </c:pt>
                <c:pt idx="2">
                  <c:v>31.70731707317072</c:v>
                </c:pt>
              </c:numCache>
            </c:numRef>
          </c:val>
        </c:ser>
        <c:axId val="226464136"/>
        <c:axId val="226457448"/>
      </c:barChart>
      <c:catAx>
        <c:axId val="226464136"/>
        <c:scaling>
          <c:orientation val="minMax"/>
        </c:scaling>
        <c:axPos val="b"/>
        <c:majorTickMark val="none"/>
        <c:tickLblPos val="nextTo"/>
        <c:txPr>
          <a:bodyPr/>
          <a:lstStyle/>
          <a:p>
            <a:pPr>
              <a:defRPr sz="1600"/>
            </a:pPr>
            <a:endParaRPr lang="en-US"/>
          </a:p>
        </c:txPr>
        <c:crossAx val="226457448"/>
        <c:crosses val="autoZero"/>
        <c:auto val="1"/>
        <c:lblAlgn val="ctr"/>
        <c:lblOffset val="100"/>
      </c:catAx>
      <c:valAx>
        <c:axId val="226457448"/>
        <c:scaling>
          <c:orientation val="minMax"/>
          <c:max val="80.0"/>
        </c:scaling>
        <c:axPos val="l"/>
        <c:majorGridlines/>
        <c:numFmt formatCode="0" sourceLinked="0"/>
        <c:majorTickMark val="none"/>
        <c:tickLblPos val="nextTo"/>
        <c:txPr>
          <a:bodyPr/>
          <a:lstStyle/>
          <a:p>
            <a:pPr>
              <a:defRPr sz="1600"/>
            </a:pPr>
            <a:endParaRPr lang="en-US"/>
          </a:p>
        </c:txPr>
        <c:crossAx val="226464136"/>
        <c:crosses val="autoZero"/>
        <c:crossBetween val="between"/>
      </c:valAx>
    </c:plotArea>
    <c:plotVisOnly val="1"/>
    <c:dispBlanksAs val="gap"/>
  </c:chart>
  <c:externalData r:id="rId2"/>
</c:chartSpace>
</file>

<file path=ppt/charts/chart23.xml><?xml version="1.0" encoding="utf-8"?>
<c:chartSpace xmlns:c="http://schemas.openxmlformats.org/drawingml/2006/chart" xmlns:a="http://schemas.openxmlformats.org/drawingml/2006/main" xmlns:r="http://schemas.openxmlformats.org/officeDocument/2006/relationships">
  <c:date1904 val="1"/>
  <c:lang val="en-US"/>
  <c:style val="2"/>
  <c:chart>
    <c:plotArea>
      <c:layout>
        <c:manualLayout>
          <c:layoutTarget val="inner"/>
          <c:xMode val="edge"/>
          <c:yMode val="edge"/>
          <c:x val="0.266346153846154"/>
          <c:y val="0.0692567567567568"/>
          <c:w val="0.469871794871795"/>
          <c:h val="0.82545045045045"/>
        </c:manualLayout>
      </c:layout>
      <c:pieChart>
        <c:varyColors val="1"/>
        <c:firstSliceAng val="0"/>
      </c:pieChart>
    </c:plotArea>
    <c:plotVisOnly val="1"/>
    <c:dispBlanksAs val="zero"/>
  </c:chart>
  <c:txPr>
    <a:bodyPr/>
    <a:lstStyle/>
    <a:p>
      <a:pPr>
        <a:defRPr sz="1400"/>
      </a:pPr>
      <a:endParaRPr lang="en-US"/>
    </a:p>
  </c:txPr>
  <c:externalData r:id="rId1"/>
  <c:userShapes r:id="rId2"/>
</c:chartSpace>
</file>

<file path=ppt/charts/chart24.xml><?xml version="1.0" encoding="utf-8"?>
<c:chartSpace xmlns:c="http://schemas.openxmlformats.org/drawingml/2006/chart" xmlns:a="http://schemas.openxmlformats.org/drawingml/2006/main" xmlns:r="http://schemas.openxmlformats.org/officeDocument/2006/relationships">
  <c:lang val="en-US"/>
  <c:style val="2"/>
  <c:clrMapOvr bg1="lt1" tx1="dk1" bg2="lt2" tx2="dk2" accent1="accent1" accent2="accent2" accent3="accent3" accent4="accent4" accent5="accent5" accent6="accent6" hlink="hlink" folHlink="folHlink"/>
  <c:chart>
    <c:plotArea>
      <c:layout/>
      <c:pieChart>
        <c:varyColors val="1"/>
        <c:ser>
          <c:idx val="0"/>
          <c:order val="0"/>
          <c:dLbls>
            <c:dLbl>
              <c:idx val="0"/>
              <c:layout>
                <c:manualLayout>
                  <c:x val="-0.107469883572246"/>
                  <c:y val="0.158472539885"/>
                </c:manualLayout>
              </c:layout>
              <c:showCatName val="1"/>
              <c:showPercent val="1"/>
            </c:dLbl>
            <c:dLbl>
              <c:idx val="1"/>
              <c:layout>
                <c:manualLayout>
                  <c:x val="-0.185199374116697"/>
                  <c:y val="0.0990280882169747"/>
                </c:manualLayout>
              </c:layout>
              <c:showCatName val="1"/>
              <c:showPercent val="1"/>
            </c:dLbl>
            <c:dLbl>
              <c:idx val="3"/>
              <c:layout>
                <c:manualLayout>
                  <c:x val="0.076746079816946"/>
                  <c:y val="-0.20547994330934"/>
                </c:manualLayout>
              </c:layout>
              <c:showCatName val="1"/>
              <c:showPercent val="1"/>
            </c:dLbl>
            <c:dLbl>
              <c:idx val="4"/>
              <c:layout>
                <c:manualLayout>
                  <c:x val="0.211463927585975"/>
                  <c:y val="-0.0484156520914852"/>
                </c:manualLayout>
              </c:layout>
              <c:showCatName val="1"/>
              <c:showPercent val="1"/>
            </c:dLbl>
            <c:dLbl>
              <c:idx val="5"/>
              <c:layout>
                <c:manualLayout>
                  <c:x val="0.115251699306817"/>
                  <c:y val="0.1826845602678"/>
                </c:manualLayout>
              </c:layout>
              <c:showCatName val="1"/>
              <c:showPercent val="1"/>
            </c:dLbl>
            <c:txPr>
              <a:bodyPr/>
              <a:lstStyle/>
              <a:p>
                <a:pPr>
                  <a:defRPr sz="1600"/>
                </a:pPr>
                <a:endParaRPr lang="en-US"/>
              </a:p>
            </c:txPr>
            <c:showCatName val="1"/>
            <c:showPercent val="1"/>
            <c:showLeaderLines val="1"/>
          </c:dLbls>
          <c:cat>
            <c:strRef>
              <c:f>GapAnalysisStudy_DATA_LABELS_20!$C$110:$C$115</c:f>
              <c:strCache>
                <c:ptCount val="6"/>
                <c:pt idx="0">
                  <c:v>Private Practice</c:v>
                </c:pt>
                <c:pt idx="1">
                  <c:v>Hospital</c:v>
                </c:pt>
                <c:pt idx="2">
                  <c:v>Mental Health Center</c:v>
                </c:pt>
                <c:pt idx="3">
                  <c:v>School</c:v>
                </c:pt>
                <c:pt idx="4">
                  <c:v>Direct Service Provider (DSP)</c:v>
                </c:pt>
                <c:pt idx="5">
                  <c:v>Other</c:v>
                </c:pt>
              </c:strCache>
            </c:strRef>
          </c:cat>
          <c:val>
            <c:numRef>
              <c:f>GapAnalysisStudy_DATA_LABELS_20!$D$110:$D$115</c:f>
              <c:numCache>
                <c:formatCode>General</c:formatCode>
                <c:ptCount val="6"/>
                <c:pt idx="0">
                  <c:v>14.0</c:v>
                </c:pt>
                <c:pt idx="1">
                  <c:v>17.0</c:v>
                </c:pt>
                <c:pt idx="2">
                  <c:v>26.0</c:v>
                </c:pt>
                <c:pt idx="3">
                  <c:v>19.0</c:v>
                </c:pt>
                <c:pt idx="4">
                  <c:v>26.0</c:v>
                </c:pt>
                <c:pt idx="5">
                  <c:v>21.0</c:v>
                </c:pt>
              </c:numCache>
            </c:numRef>
          </c:val>
        </c:ser>
        <c:firstSliceAng val="0"/>
      </c:pieChart>
    </c:plotArea>
    <c:plotVisOnly val="1"/>
    <c:dispBlanksAs val="zero"/>
  </c:chart>
  <c:externalData r:id="rId2"/>
</c:chartSpace>
</file>

<file path=ppt/charts/chart25.xml><?xml version="1.0" encoding="utf-8"?>
<c:chartSpace xmlns:c="http://schemas.openxmlformats.org/drawingml/2006/chart" xmlns:a="http://schemas.openxmlformats.org/drawingml/2006/main" xmlns:r="http://schemas.openxmlformats.org/officeDocument/2006/relationships">
  <c:date1904 val="1"/>
  <c:lang val="en-US"/>
  <c:style val="2"/>
  <c:chart>
    <c:autoTitleDeleted val="1"/>
    <c:plotArea>
      <c:layout/>
      <c:barChart>
        <c:barDir val="col"/>
        <c:grouping val="clustered"/>
        <c:axId val="225718312"/>
        <c:axId val="225722312"/>
      </c:barChart>
      <c:catAx>
        <c:axId val="225718312"/>
        <c:scaling>
          <c:orientation val="minMax"/>
        </c:scaling>
        <c:axPos val="b"/>
        <c:majorTickMark val="none"/>
        <c:tickLblPos val="nextTo"/>
        <c:txPr>
          <a:bodyPr/>
          <a:lstStyle/>
          <a:p>
            <a:pPr>
              <a:defRPr sz="1400"/>
            </a:pPr>
            <a:endParaRPr lang="en-US"/>
          </a:p>
        </c:txPr>
        <c:crossAx val="225722312"/>
        <c:crosses val="autoZero"/>
        <c:auto val="1"/>
        <c:lblAlgn val="ctr"/>
        <c:lblOffset val="100"/>
      </c:catAx>
      <c:valAx>
        <c:axId val="225722312"/>
        <c:scaling>
          <c:orientation val="minMax"/>
        </c:scaling>
        <c:axPos val="l"/>
        <c:title>
          <c:tx>
            <c:rich>
              <a:bodyPr/>
              <a:lstStyle/>
              <a:p>
                <a:pPr>
                  <a:defRPr/>
                </a:pPr>
                <a:r>
                  <a:rPr lang="en-US" sz="1600" dirty="0" smtClean="0"/>
                  <a:t>Respondents</a:t>
                </a:r>
                <a:r>
                  <a:rPr lang="en-US" baseline="0" dirty="0" smtClean="0"/>
                  <a:t> </a:t>
                </a:r>
                <a:endParaRPr lang="en-US" dirty="0"/>
              </a:p>
            </c:rich>
          </c:tx>
          <c:layout/>
        </c:title>
        <c:numFmt formatCode="General" sourceLinked="1"/>
        <c:majorTickMark val="none"/>
        <c:tickLblPos val="nextTo"/>
        <c:txPr>
          <a:bodyPr/>
          <a:lstStyle/>
          <a:p>
            <a:pPr>
              <a:defRPr sz="1600"/>
            </a:pPr>
            <a:endParaRPr lang="en-US"/>
          </a:p>
        </c:txPr>
        <c:crossAx val="225718312"/>
        <c:crosses val="autoZero"/>
        <c:crossBetween val="between"/>
        <c:majorUnit val="10.0"/>
      </c:valAx>
    </c:plotArea>
    <c:plotVisOnly val="1"/>
    <c:dispBlanksAs val="gap"/>
  </c:chart>
  <c:externalData r:id="rId1"/>
</c:chartSpace>
</file>

<file path=ppt/charts/chart26.xml><?xml version="1.0" encoding="utf-8"?>
<c:chartSpace xmlns:c="http://schemas.openxmlformats.org/drawingml/2006/chart" xmlns:a="http://schemas.openxmlformats.org/drawingml/2006/main" xmlns:r="http://schemas.openxmlformats.org/officeDocument/2006/relationships">
  <c:lang val="en-US"/>
  <c:style val="2"/>
  <c:clrMapOvr bg1="lt1" tx1="dk1" bg2="lt2" tx2="dk2" accent1="accent1" accent2="accent2" accent3="accent3" accent4="accent4" accent5="accent5" accent6="accent6" hlink="hlink" folHlink="folHlink"/>
  <c:chart>
    <c:autoTitleDeleted val="1"/>
    <c:plotArea>
      <c:layout/>
      <c:barChart>
        <c:barDir val="col"/>
        <c:grouping val="clustered"/>
        <c:ser>
          <c:idx val="0"/>
          <c:order val="0"/>
          <c:cat>
            <c:strRef>
              <c:f>GapAnalysisStudy_DATA_LABELS_20!$Z$110:$Z$115</c:f>
              <c:strCache>
                <c:ptCount val="6"/>
                <c:pt idx="0">
                  <c:v>0-5 years</c:v>
                </c:pt>
                <c:pt idx="1">
                  <c:v>6-10 years</c:v>
                </c:pt>
                <c:pt idx="2">
                  <c:v>11-15 years</c:v>
                </c:pt>
                <c:pt idx="3">
                  <c:v>16-20 years</c:v>
                </c:pt>
                <c:pt idx="4">
                  <c:v>More than 20 years</c:v>
                </c:pt>
                <c:pt idx="5">
                  <c:v>No answer</c:v>
                </c:pt>
              </c:strCache>
            </c:strRef>
          </c:cat>
          <c:val>
            <c:numRef>
              <c:f>GapAnalysisStudy_DATA_LABELS_20!$AA$110:$AA$115</c:f>
              <c:numCache>
                <c:formatCode>General</c:formatCode>
                <c:ptCount val="6"/>
                <c:pt idx="0">
                  <c:v>15.0</c:v>
                </c:pt>
                <c:pt idx="1">
                  <c:v>25.0</c:v>
                </c:pt>
                <c:pt idx="2">
                  <c:v>12.0</c:v>
                </c:pt>
                <c:pt idx="3">
                  <c:v>18.0</c:v>
                </c:pt>
                <c:pt idx="4">
                  <c:v>34.0</c:v>
                </c:pt>
                <c:pt idx="5">
                  <c:v>3.0</c:v>
                </c:pt>
              </c:numCache>
            </c:numRef>
          </c:val>
        </c:ser>
        <c:axId val="225573656"/>
        <c:axId val="225592744"/>
      </c:barChart>
      <c:catAx>
        <c:axId val="225573656"/>
        <c:scaling>
          <c:orientation val="minMax"/>
        </c:scaling>
        <c:axPos val="b"/>
        <c:majorTickMark val="none"/>
        <c:tickLblPos val="nextTo"/>
        <c:txPr>
          <a:bodyPr/>
          <a:lstStyle/>
          <a:p>
            <a:pPr>
              <a:defRPr sz="1600"/>
            </a:pPr>
            <a:endParaRPr lang="en-US"/>
          </a:p>
        </c:txPr>
        <c:crossAx val="225592744"/>
        <c:crosses val="autoZero"/>
        <c:auto val="1"/>
        <c:lblAlgn val="ctr"/>
        <c:lblOffset val="100"/>
      </c:catAx>
      <c:valAx>
        <c:axId val="225592744"/>
        <c:scaling>
          <c:orientation val="minMax"/>
        </c:scaling>
        <c:axPos val="l"/>
        <c:majorGridlines/>
        <c:title>
          <c:tx>
            <c:rich>
              <a:bodyPr rot="0" vert="horz"/>
              <a:lstStyle/>
              <a:p>
                <a:pPr>
                  <a:defRPr sz="1600"/>
                </a:pPr>
                <a:r>
                  <a:rPr lang="en-US" sz="1600" dirty="0" smtClean="0"/>
                  <a:t>Respondents</a:t>
                </a:r>
                <a:r>
                  <a:rPr lang="en-US" sz="1600" baseline="0" dirty="0" smtClean="0"/>
                  <a:t> (n=107)</a:t>
                </a:r>
                <a:endParaRPr lang="en-US" sz="1600" dirty="0"/>
              </a:p>
            </c:rich>
          </c:tx>
          <c:layout>
            <c:manualLayout>
              <c:xMode val="edge"/>
              <c:yMode val="edge"/>
              <c:x val="0.0"/>
              <c:y val="0.24873507068299"/>
            </c:manualLayout>
          </c:layout>
        </c:title>
        <c:numFmt formatCode="General" sourceLinked="1"/>
        <c:majorTickMark val="none"/>
        <c:tickLblPos val="nextTo"/>
        <c:txPr>
          <a:bodyPr/>
          <a:lstStyle/>
          <a:p>
            <a:pPr>
              <a:defRPr sz="1600"/>
            </a:pPr>
            <a:endParaRPr lang="en-US"/>
          </a:p>
        </c:txPr>
        <c:crossAx val="225573656"/>
        <c:crosses val="autoZero"/>
        <c:crossBetween val="between"/>
      </c:valAx>
    </c:plotArea>
    <c:plotVisOnly val="1"/>
    <c:dispBlanksAs val="gap"/>
  </c:chart>
  <c:externalData r:id="rId2"/>
</c:chartSpace>
</file>

<file path=ppt/charts/chart27.xml><?xml version="1.0" encoding="utf-8"?>
<c:chartSpace xmlns:c="http://schemas.openxmlformats.org/drawingml/2006/chart" xmlns:a="http://schemas.openxmlformats.org/drawingml/2006/main" xmlns:r="http://schemas.openxmlformats.org/officeDocument/2006/relationships">
  <c:date1904 val="1"/>
  <c:lang val="en-US"/>
  <c:style val="2"/>
  <c:clrMapOvr bg1="lt1" tx1="dk1" bg2="lt2" tx2="dk2" accent1="accent1" accent2="accent2" accent3="accent3" accent4="accent4" accent5="accent5" accent6="accent6" hlink="hlink" folHlink="folHlink"/>
  <c:chart>
    <c:autoTitleDeleted val="1"/>
    <c:plotArea>
      <c:layout/>
      <c:pieChart>
        <c:varyColors val="1"/>
        <c:ser>
          <c:idx val="0"/>
          <c:order val="0"/>
          <c:dLbls>
            <c:dLbl>
              <c:idx val="0"/>
              <c:layout>
                <c:manualLayout>
                  <c:x val="-0.164753491696066"/>
                  <c:y val="-0.0982630504520268"/>
                </c:manualLayout>
              </c:layout>
              <c:showCatName val="1"/>
              <c:showPercent val="1"/>
              <c:separator>
</c:separator>
            </c:dLbl>
            <c:dLbl>
              <c:idx val="1"/>
              <c:layout>
                <c:manualLayout>
                  <c:x val="0.148395817117795"/>
                  <c:y val="0.0765056867891514"/>
                </c:manualLayout>
              </c:layout>
              <c:showCatName val="1"/>
              <c:showPercent val="1"/>
              <c:separator>
</c:separator>
            </c:dLbl>
            <c:txPr>
              <a:bodyPr/>
              <a:lstStyle/>
              <a:p>
                <a:pPr>
                  <a:defRPr sz="1600"/>
                </a:pPr>
                <a:endParaRPr lang="en-US"/>
              </a:p>
            </c:txPr>
            <c:showCatName val="1"/>
            <c:showPercent val="1"/>
            <c:separator>
</c:separator>
            <c:showLeaderLines val="1"/>
          </c:dLbls>
          <c:cat>
            <c:strRef>
              <c:f>GapAnalysisStudy_DATA_LABELS_20!$Z$120:$Z$122</c:f>
              <c:strCache>
                <c:ptCount val="3"/>
                <c:pt idx="0">
                  <c:v>Yes</c:v>
                </c:pt>
                <c:pt idx="1">
                  <c:v>No</c:v>
                </c:pt>
                <c:pt idx="2">
                  <c:v>No answer</c:v>
                </c:pt>
              </c:strCache>
            </c:strRef>
          </c:cat>
          <c:val>
            <c:numRef>
              <c:f>GapAnalysisStudy_DATA_LABELS_20!$AA$120:$AA$122</c:f>
              <c:numCache>
                <c:formatCode>General</c:formatCode>
                <c:ptCount val="3"/>
                <c:pt idx="0">
                  <c:v>66.0</c:v>
                </c:pt>
                <c:pt idx="1">
                  <c:v>37.0</c:v>
                </c:pt>
                <c:pt idx="2">
                  <c:v>4.0</c:v>
                </c:pt>
              </c:numCache>
            </c:numRef>
          </c:val>
        </c:ser>
        <c:dLbls>
          <c:showPercent val="1"/>
        </c:dLbls>
        <c:firstSliceAng val="0"/>
      </c:pieChart>
    </c:plotArea>
    <c:plotVisOnly val="1"/>
    <c:dispBlanksAs val="zero"/>
  </c:chart>
  <c:externalData r:id="rId2"/>
</c:chartSpace>
</file>

<file path=ppt/charts/chart28.xml><?xml version="1.0" encoding="utf-8"?>
<c:chartSpace xmlns:c="http://schemas.openxmlformats.org/drawingml/2006/chart" xmlns:a="http://schemas.openxmlformats.org/drawingml/2006/main" xmlns:r="http://schemas.openxmlformats.org/officeDocument/2006/relationships">
  <c:lang val="en-US"/>
  <c:style val="2"/>
  <c:clrMapOvr bg1="lt1" tx1="dk1" bg2="lt2" tx2="dk2" accent1="accent1" accent2="accent2" accent3="accent3" accent4="accent4" accent5="accent5" accent6="accent6" hlink="hlink" folHlink="folHlink"/>
  <c:chart>
    <c:plotArea>
      <c:layout/>
      <c:pieChart>
        <c:varyColors val="1"/>
        <c:ser>
          <c:idx val="0"/>
          <c:order val="0"/>
          <c:dLbls>
            <c:dLbl>
              <c:idx val="0"/>
              <c:layout>
                <c:manualLayout>
                  <c:x val="-0.200143549364022"/>
                  <c:y val="0.0192192940168193"/>
                </c:manualLayout>
              </c:layout>
              <c:showCatName val="1"/>
              <c:showPercent val="1"/>
              <c:separator>
</c:separator>
            </c:dLbl>
            <c:dLbl>
              <c:idx val="1"/>
              <c:layout>
                <c:manualLayout>
                  <c:x val="0.192392085604684"/>
                  <c:y val="-0.0857777599228667"/>
                </c:manualLayout>
              </c:layout>
              <c:showCatName val="1"/>
              <c:showPercent val="1"/>
              <c:separator>
</c:separator>
            </c:dLbl>
            <c:txPr>
              <a:bodyPr/>
              <a:lstStyle/>
              <a:p>
                <a:pPr>
                  <a:defRPr sz="1600"/>
                </a:pPr>
                <a:endParaRPr lang="en-US"/>
              </a:p>
            </c:txPr>
            <c:showCatName val="1"/>
            <c:showPercent val="1"/>
            <c:separator>
</c:separator>
            <c:showLeaderLines val="1"/>
          </c:dLbls>
          <c:cat>
            <c:strRef>
              <c:f>GapAnalysisStudy_DATA_LABELS_20!$AS$110:$AS$112</c:f>
              <c:strCache>
                <c:ptCount val="3"/>
                <c:pt idx="0">
                  <c:v>Yes</c:v>
                </c:pt>
                <c:pt idx="1">
                  <c:v>No</c:v>
                </c:pt>
                <c:pt idx="2">
                  <c:v>No answer</c:v>
                </c:pt>
              </c:strCache>
            </c:strRef>
          </c:cat>
          <c:val>
            <c:numRef>
              <c:f>GapAnalysisStudy_DATA_LABELS_20!$AT$110:$AT$112</c:f>
              <c:numCache>
                <c:formatCode>General</c:formatCode>
                <c:ptCount val="3"/>
                <c:pt idx="0">
                  <c:v>51.0</c:v>
                </c:pt>
                <c:pt idx="1">
                  <c:v>54.0</c:v>
                </c:pt>
                <c:pt idx="2">
                  <c:v>2.0</c:v>
                </c:pt>
              </c:numCache>
            </c:numRef>
          </c:val>
        </c:ser>
        <c:firstSliceAng val="0"/>
      </c:pieChart>
    </c:plotArea>
    <c:plotVisOnly val="1"/>
    <c:dispBlanksAs val="zero"/>
  </c:chart>
  <c:externalData r:id="rId2"/>
</c:chartSpace>
</file>

<file path=ppt/charts/chart3.xml><?xml version="1.0" encoding="utf-8"?>
<c:chartSpace xmlns:c="http://schemas.openxmlformats.org/drawingml/2006/chart" xmlns:a="http://schemas.openxmlformats.org/drawingml/2006/main" xmlns:r="http://schemas.openxmlformats.org/officeDocument/2006/relationships">
  <c:lang val="en-US"/>
  <c:style val="2"/>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41665318539728"/>
          <c:y val="0.0327380952380952"/>
          <c:w val="0.58334681460272"/>
          <c:h val="0.967261904761905"/>
        </c:manualLayout>
      </c:layout>
      <c:barChart>
        <c:barDir val="bar"/>
        <c:grouping val="clustered"/>
        <c:ser>
          <c:idx val="0"/>
          <c:order val="0"/>
          <c:tx>
            <c:v>CHC ER Follow-up</c:v>
          </c:tx>
          <c:spPr>
            <a:solidFill>
              <a:srgbClr val="0070C0"/>
            </a:solidFill>
          </c:spPr>
          <c:dLbls>
            <c:txPr>
              <a:bodyPr/>
              <a:lstStyle/>
              <a:p>
                <a:pPr>
                  <a:defRPr sz="1600"/>
                </a:pPr>
                <a:endParaRPr lang="en-US"/>
              </a:p>
            </c:txPr>
            <c:showVal val="1"/>
          </c:dLbls>
          <c:cat>
            <c:strRef>
              <c:f>Graphs!$A$28:$A$34</c:f>
              <c:strCache>
                <c:ptCount val="7"/>
                <c:pt idx="0">
                  <c:v>Autism Spectrum Disorder</c:v>
                </c:pt>
                <c:pt idx="1">
                  <c:v>Developmental Delay</c:v>
                </c:pt>
                <c:pt idx="2">
                  <c:v>Intellectual Disability</c:v>
                </c:pt>
                <c:pt idx="3">
                  <c:v>Down syndrome</c:v>
                </c:pt>
                <c:pt idx="4">
                  <c:v>Cerebral Palsy</c:v>
                </c:pt>
                <c:pt idx="5">
                  <c:v>Other Developmental Disability</c:v>
                </c:pt>
                <c:pt idx="6">
                  <c:v>I don't know</c:v>
                </c:pt>
              </c:strCache>
            </c:strRef>
          </c:cat>
          <c:val>
            <c:numRef>
              <c:f>Graphs!$B$28:$B$34</c:f>
              <c:numCache>
                <c:formatCode>General</c:formatCode>
                <c:ptCount val="7"/>
                <c:pt idx="0">
                  <c:v>71.0</c:v>
                </c:pt>
                <c:pt idx="1">
                  <c:v>42.0</c:v>
                </c:pt>
                <c:pt idx="2">
                  <c:v>27.0</c:v>
                </c:pt>
                <c:pt idx="3">
                  <c:v>1.0</c:v>
                </c:pt>
                <c:pt idx="4">
                  <c:v>6.0</c:v>
                </c:pt>
                <c:pt idx="5">
                  <c:v>26.0</c:v>
                </c:pt>
                <c:pt idx="6">
                  <c:v>0.0</c:v>
                </c:pt>
              </c:numCache>
            </c:numRef>
          </c:val>
        </c:ser>
        <c:ser>
          <c:idx val="1"/>
          <c:order val="1"/>
          <c:tx>
            <c:v>GAP Analysis</c:v>
          </c:tx>
          <c:spPr>
            <a:solidFill>
              <a:srgbClr val="C00000"/>
            </a:solidFill>
          </c:spPr>
          <c:dLbls>
            <c:txPr>
              <a:bodyPr/>
              <a:lstStyle/>
              <a:p>
                <a:pPr>
                  <a:defRPr sz="1600"/>
                </a:pPr>
                <a:endParaRPr lang="en-US"/>
              </a:p>
            </c:txPr>
            <c:showVal val="1"/>
          </c:dLbls>
          <c:val>
            <c:numRef>
              <c:f>Graphs!$C$28:$C$34</c:f>
              <c:numCache>
                <c:formatCode>General</c:formatCode>
                <c:ptCount val="7"/>
                <c:pt idx="0">
                  <c:v>68.0</c:v>
                </c:pt>
                <c:pt idx="1">
                  <c:v>35.0</c:v>
                </c:pt>
                <c:pt idx="2">
                  <c:v>38.0</c:v>
                </c:pt>
                <c:pt idx="3">
                  <c:v>6.0</c:v>
                </c:pt>
                <c:pt idx="4">
                  <c:v>8.0</c:v>
                </c:pt>
                <c:pt idx="5">
                  <c:v>19.0</c:v>
                </c:pt>
                <c:pt idx="6">
                  <c:v>5.0</c:v>
                </c:pt>
              </c:numCache>
            </c:numRef>
          </c:val>
        </c:ser>
        <c:dLbls>
          <c:showVal val="1"/>
        </c:dLbls>
        <c:overlap val="-25"/>
        <c:axId val="224690232"/>
        <c:axId val="224606968"/>
      </c:barChart>
      <c:catAx>
        <c:axId val="224690232"/>
        <c:scaling>
          <c:orientation val="maxMin"/>
        </c:scaling>
        <c:axPos val="l"/>
        <c:majorTickMark val="none"/>
        <c:tickLblPos val="nextTo"/>
        <c:txPr>
          <a:bodyPr/>
          <a:lstStyle/>
          <a:p>
            <a:pPr>
              <a:defRPr sz="1600"/>
            </a:pPr>
            <a:endParaRPr lang="en-US"/>
          </a:p>
        </c:txPr>
        <c:crossAx val="224606968"/>
        <c:crosses val="autoZero"/>
        <c:auto val="1"/>
        <c:lblAlgn val="ctr"/>
        <c:lblOffset val="100"/>
      </c:catAx>
      <c:valAx>
        <c:axId val="224606968"/>
        <c:scaling>
          <c:orientation val="minMax"/>
        </c:scaling>
        <c:delete val="1"/>
        <c:axPos val="t"/>
        <c:numFmt formatCode="General" sourceLinked="1"/>
        <c:tickLblPos val="nextTo"/>
        <c:crossAx val="224690232"/>
        <c:crosses val="autoZero"/>
        <c:crossBetween val="between"/>
      </c:valAx>
    </c:plotArea>
    <c:plotVisOnly val="1"/>
    <c:dispBlanksAs val="gap"/>
  </c:chart>
  <c:txPr>
    <a:bodyPr/>
    <a:lstStyle/>
    <a:p>
      <a:pPr>
        <a:defRPr sz="1400"/>
      </a:pPr>
      <a:endParaRPr lang="en-US"/>
    </a:p>
  </c:txPr>
  <c:externalData r:id="rId2"/>
</c:chartSpace>
</file>

<file path=ppt/charts/chart4.xml><?xml version="1.0" encoding="utf-8"?>
<c:chartSpace xmlns:c="http://schemas.openxmlformats.org/drawingml/2006/chart" xmlns:a="http://schemas.openxmlformats.org/drawingml/2006/main" xmlns:r="http://schemas.openxmlformats.org/officeDocument/2006/relationships">
  <c:date1904 val="1"/>
  <c:lang val="en-US"/>
  <c:style val="2"/>
  <c:clrMapOvr bg1="lt1" tx1="dk1" bg2="lt2" tx2="dk2" accent1="accent1" accent2="accent2" accent3="accent3" accent4="accent4" accent5="accent5" accent6="accent6" hlink="hlink" folHlink="folHlink"/>
  <c:chart>
    <c:autoTitleDeleted val="1"/>
    <c:plotArea>
      <c:layout/>
      <c:barChart>
        <c:barDir val="bar"/>
        <c:grouping val="clustered"/>
        <c:ser>
          <c:idx val="0"/>
          <c:order val="0"/>
          <c:tx>
            <c:v>CHC ER Follow-up</c:v>
          </c:tx>
          <c:dLbls>
            <c:txPr>
              <a:bodyPr/>
              <a:lstStyle/>
              <a:p>
                <a:pPr>
                  <a:defRPr sz="1600"/>
                </a:pPr>
                <a:endParaRPr lang="en-US"/>
              </a:p>
            </c:txPr>
            <c:showVal val="1"/>
          </c:dLbls>
          <c:cat>
            <c:strRef>
              <c:f>Graphs!$A$36:$A$44</c:f>
              <c:strCache>
                <c:ptCount val="9"/>
                <c:pt idx="0">
                  <c:v>Depression</c:v>
                </c:pt>
                <c:pt idx="1">
                  <c:v>Anxiety</c:v>
                </c:pt>
                <c:pt idx="2">
                  <c:v>Bipolar Disorder</c:v>
                </c:pt>
                <c:pt idx="3">
                  <c:v>Other Mood Disorder</c:v>
                </c:pt>
                <c:pt idx="4">
                  <c:v>ADD/ADHD</c:v>
                </c:pt>
                <c:pt idx="5">
                  <c:v>Psychotic Disorder</c:v>
                </c:pt>
                <c:pt idx="6">
                  <c:v>Substance Abuse/Addiction</c:v>
                </c:pt>
                <c:pt idx="7">
                  <c:v>Other psychiatric diagnosis</c:v>
                </c:pt>
                <c:pt idx="8">
                  <c:v>I don't know</c:v>
                </c:pt>
              </c:strCache>
            </c:strRef>
          </c:cat>
          <c:val>
            <c:numRef>
              <c:f>Graphs!$B$36:$B$44</c:f>
              <c:numCache>
                <c:formatCode>General</c:formatCode>
                <c:ptCount val="9"/>
                <c:pt idx="0">
                  <c:v>32.0</c:v>
                </c:pt>
                <c:pt idx="1">
                  <c:v>57.0</c:v>
                </c:pt>
                <c:pt idx="2">
                  <c:v>27.0</c:v>
                </c:pt>
                <c:pt idx="3">
                  <c:v>41.0</c:v>
                </c:pt>
                <c:pt idx="4">
                  <c:v>51.0</c:v>
                </c:pt>
                <c:pt idx="5">
                  <c:v>4.0</c:v>
                </c:pt>
                <c:pt idx="6">
                  <c:v>0.0</c:v>
                </c:pt>
                <c:pt idx="7">
                  <c:v>35.0</c:v>
                </c:pt>
                <c:pt idx="8">
                  <c:v>0.0</c:v>
                </c:pt>
              </c:numCache>
            </c:numRef>
          </c:val>
        </c:ser>
        <c:ser>
          <c:idx val="1"/>
          <c:order val="1"/>
          <c:tx>
            <c:v>GAP Analysis</c:v>
          </c:tx>
          <c:spPr>
            <a:solidFill>
              <a:srgbClr val="C00000"/>
            </a:solidFill>
          </c:spPr>
          <c:dLbls>
            <c:txPr>
              <a:bodyPr/>
              <a:lstStyle/>
              <a:p>
                <a:pPr>
                  <a:defRPr sz="1600"/>
                </a:pPr>
                <a:endParaRPr lang="en-US"/>
              </a:p>
            </c:txPr>
            <c:showVal val="1"/>
          </c:dLbls>
          <c:val>
            <c:numRef>
              <c:f>Graphs!$C$36:$C$44</c:f>
              <c:numCache>
                <c:formatCode>General</c:formatCode>
                <c:ptCount val="9"/>
                <c:pt idx="0">
                  <c:v>37.0</c:v>
                </c:pt>
                <c:pt idx="1">
                  <c:v>71.0</c:v>
                </c:pt>
                <c:pt idx="2">
                  <c:v>25.0</c:v>
                </c:pt>
                <c:pt idx="3">
                  <c:v>26.0</c:v>
                </c:pt>
                <c:pt idx="4">
                  <c:v>44.0</c:v>
                </c:pt>
                <c:pt idx="5">
                  <c:v>10.0</c:v>
                </c:pt>
                <c:pt idx="6">
                  <c:v>3.0</c:v>
                </c:pt>
                <c:pt idx="7">
                  <c:v>28.0</c:v>
                </c:pt>
                <c:pt idx="8">
                  <c:v>3.0</c:v>
                </c:pt>
              </c:numCache>
            </c:numRef>
          </c:val>
        </c:ser>
        <c:dLbls>
          <c:showVal val="1"/>
        </c:dLbls>
        <c:overlap val="-25"/>
        <c:axId val="224413320"/>
        <c:axId val="224416088"/>
      </c:barChart>
      <c:catAx>
        <c:axId val="224413320"/>
        <c:scaling>
          <c:orientation val="maxMin"/>
        </c:scaling>
        <c:axPos val="l"/>
        <c:majorTickMark val="none"/>
        <c:tickLblPos val="nextTo"/>
        <c:txPr>
          <a:bodyPr/>
          <a:lstStyle/>
          <a:p>
            <a:pPr>
              <a:defRPr sz="1600"/>
            </a:pPr>
            <a:endParaRPr lang="en-US"/>
          </a:p>
        </c:txPr>
        <c:crossAx val="224416088"/>
        <c:crosses val="autoZero"/>
        <c:auto val="1"/>
        <c:lblAlgn val="ctr"/>
        <c:lblOffset val="100"/>
      </c:catAx>
      <c:valAx>
        <c:axId val="224416088"/>
        <c:scaling>
          <c:orientation val="minMax"/>
        </c:scaling>
        <c:delete val="1"/>
        <c:axPos val="t"/>
        <c:numFmt formatCode="General" sourceLinked="1"/>
        <c:tickLblPos val="nextTo"/>
        <c:crossAx val="224413320"/>
        <c:crosses val="autoZero"/>
        <c:crossBetween val="between"/>
      </c:valAx>
    </c:plotArea>
    <c:plotVisOnly val="1"/>
    <c:dispBlanksAs val="gap"/>
  </c:chart>
  <c:txPr>
    <a:bodyPr/>
    <a:lstStyle/>
    <a:p>
      <a:pPr>
        <a:defRPr sz="1400"/>
      </a:pPr>
      <a:endParaRPr lang="en-US"/>
    </a:p>
  </c:txPr>
  <c:externalData r:id="rId2"/>
</c:chartSpace>
</file>

<file path=ppt/charts/chart5.xml><?xml version="1.0" encoding="utf-8"?>
<c:chartSpace xmlns:c="http://schemas.openxmlformats.org/drawingml/2006/chart" xmlns:a="http://schemas.openxmlformats.org/drawingml/2006/main" xmlns:r="http://schemas.openxmlformats.org/officeDocument/2006/relationships">
  <c:date1904 val="1"/>
  <c:lang val="en-US"/>
  <c:style val="2"/>
  <c:chart>
    <c:plotArea>
      <c:layout/>
      <c:barChart>
        <c:barDir val="col"/>
        <c:grouping val="clustered"/>
        <c:ser>
          <c:idx val="0"/>
          <c:order val="0"/>
          <c:tx>
            <c:v>CHC ED Follow-up</c:v>
          </c:tx>
          <c:cat>
            <c:strRef>
              <c:f>Graphs!$A$48:$A$52</c:f>
              <c:strCache>
                <c:ptCount val="5"/>
                <c:pt idx="0">
                  <c:v>Threat to others/property</c:v>
                </c:pt>
                <c:pt idx="1">
                  <c:v>Self-injury</c:v>
                </c:pt>
                <c:pt idx="2">
                  <c:v>Thoughts of Suicide</c:v>
                </c:pt>
                <c:pt idx="3">
                  <c:v>Other</c:v>
                </c:pt>
                <c:pt idx="4">
                  <c:v>Medication refill</c:v>
                </c:pt>
              </c:strCache>
            </c:strRef>
          </c:cat>
          <c:val>
            <c:numRef>
              <c:f>Graphs!$D$48:$D$52</c:f>
              <c:numCache>
                <c:formatCode>0.0</c:formatCode>
                <c:ptCount val="5"/>
                <c:pt idx="0">
                  <c:v>64.35643564356432</c:v>
                </c:pt>
                <c:pt idx="1">
                  <c:v>39.60396039603961</c:v>
                </c:pt>
                <c:pt idx="2">
                  <c:v>35.64356435643564</c:v>
                </c:pt>
                <c:pt idx="3">
                  <c:v>32.67326732673266</c:v>
                </c:pt>
                <c:pt idx="4">
                  <c:v>0.0</c:v>
                </c:pt>
              </c:numCache>
            </c:numRef>
          </c:val>
        </c:ser>
        <c:ser>
          <c:idx val="1"/>
          <c:order val="1"/>
          <c:tx>
            <c:v>Public Survey</c:v>
          </c:tx>
          <c:spPr>
            <a:solidFill>
              <a:srgbClr val="C00000"/>
            </a:solidFill>
          </c:spPr>
          <c:val>
            <c:numRef>
              <c:f>Graphs!$E$48:$E$52</c:f>
              <c:numCache>
                <c:formatCode>0.0</c:formatCode>
                <c:ptCount val="5"/>
                <c:pt idx="0">
                  <c:v>45.1923076923077</c:v>
                </c:pt>
                <c:pt idx="1">
                  <c:v>34.61538461538459</c:v>
                </c:pt>
                <c:pt idx="2">
                  <c:v>19.23076923076921</c:v>
                </c:pt>
                <c:pt idx="3">
                  <c:v>14.42307692307692</c:v>
                </c:pt>
                <c:pt idx="4">
                  <c:v>3.846153846153846</c:v>
                </c:pt>
              </c:numCache>
            </c:numRef>
          </c:val>
        </c:ser>
        <c:axId val="224463784"/>
        <c:axId val="224467016"/>
      </c:barChart>
      <c:catAx>
        <c:axId val="224463784"/>
        <c:scaling>
          <c:orientation val="minMax"/>
        </c:scaling>
        <c:axPos val="b"/>
        <c:majorTickMark val="none"/>
        <c:tickLblPos val="low"/>
        <c:txPr>
          <a:bodyPr anchor="b" anchorCtr="1"/>
          <a:lstStyle/>
          <a:p>
            <a:pPr>
              <a:defRPr sz="1400"/>
            </a:pPr>
            <a:endParaRPr lang="en-US"/>
          </a:p>
        </c:txPr>
        <c:crossAx val="224467016"/>
        <c:crosses val="autoZero"/>
        <c:auto val="1"/>
        <c:lblAlgn val="ctr"/>
        <c:lblOffset val="50"/>
      </c:catAx>
      <c:valAx>
        <c:axId val="224467016"/>
        <c:scaling>
          <c:orientation val="minMax"/>
          <c:max val="100.0"/>
        </c:scaling>
        <c:axPos val="l"/>
        <c:majorGridlines/>
        <c:numFmt formatCode="#,##0" sourceLinked="0"/>
        <c:tickLblPos val="nextTo"/>
        <c:txPr>
          <a:bodyPr/>
          <a:lstStyle/>
          <a:p>
            <a:pPr>
              <a:defRPr sz="1800"/>
            </a:pPr>
            <a:endParaRPr lang="en-US"/>
          </a:p>
        </c:txPr>
        <c:crossAx val="224463784"/>
        <c:crosses val="autoZero"/>
        <c:crossBetween val="between"/>
      </c:valAx>
    </c:plotArea>
    <c:plotVisOnly val="1"/>
    <c:dispBlanksAs val="gap"/>
  </c:chart>
  <c:externalData r:id="rId1"/>
</c:chartSpace>
</file>

<file path=ppt/charts/chart6.xml><?xml version="1.0" encoding="utf-8"?>
<c:chartSpace xmlns:c="http://schemas.openxmlformats.org/drawingml/2006/chart" xmlns:a="http://schemas.openxmlformats.org/drawingml/2006/main" xmlns:r="http://schemas.openxmlformats.org/officeDocument/2006/relationships">
  <c:date1904 val="1"/>
  <c:lang val="en-US"/>
  <c:style val="2"/>
  <c:chart>
    <c:title>
      <c:tx>
        <c:rich>
          <a:bodyPr/>
          <a:lstStyle/>
          <a:p>
            <a:pPr>
              <a:defRPr sz="2000" b="0"/>
            </a:pPr>
            <a:r>
              <a:rPr lang="en-US" b="1" dirty="0"/>
              <a:t>GAP </a:t>
            </a:r>
            <a:r>
              <a:rPr lang="en-US" b="1" dirty="0" smtClean="0"/>
              <a:t>Analysis</a:t>
            </a:r>
          </a:p>
          <a:p>
            <a:pPr>
              <a:defRPr sz="2000" b="0"/>
            </a:pPr>
            <a:r>
              <a:rPr lang="en-US" b="1" dirty="0" smtClean="0"/>
              <a:t>N=81</a:t>
            </a:r>
            <a:endParaRPr lang="en-US" b="1" dirty="0"/>
          </a:p>
        </c:rich>
      </c:tx>
      <c:layout/>
    </c:title>
    <c:plotArea>
      <c:layout/>
      <c:pieChart>
        <c:varyColors val="1"/>
        <c:firstSliceAng val="0"/>
      </c:pieChart>
    </c:plotArea>
    <c:plotVisOnly val="1"/>
    <c:dispBlanksAs val="zero"/>
  </c:chart>
  <c:txPr>
    <a:bodyPr/>
    <a:lstStyle/>
    <a:p>
      <a:pPr>
        <a:defRPr sz="1400"/>
      </a:pPr>
      <a:endParaRPr lang="en-US"/>
    </a:p>
  </c:txPr>
  <c:externalData r:id="rId1"/>
</c:chartSpace>
</file>

<file path=ppt/charts/chart7.xml><?xml version="1.0" encoding="utf-8"?>
<c:chartSpace xmlns:c="http://schemas.openxmlformats.org/drawingml/2006/chart" xmlns:a="http://schemas.openxmlformats.org/drawingml/2006/main" xmlns:r="http://schemas.openxmlformats.org/officeDocument/2006/relationships">
  <c:date1904 val="1"/>
  <c:lang val="en-US"/>
  <c:style val="2"/>
  <c:chart>
    <c:title>
      <c:tx>
        <c:rich>
          <a:bodyPr/>
          <a:lstStyle/>
          <a:p>
            <a:pPr>
              <a:defRPr sz="2000" b="0"/>
            </a:pPr>
            <a:r>
              <a:rPr lang="en-US" b="1" dirty="0"/>
              <a:t>CHC </a:t>
            </a:r>
            <a:r>
              <a:rPr lang="en-US" b="1" dirty="0" smtClean="0"/>
              <a:t>ED Follow-up</a:t>
            </a:r>
          </a:p>
          <a:p>
            <a:pPr>
              <a:defRPr sz="2000" b="0"/>
            </a:pPr>
            <a:r>
              <a:rPr lang="en-US" b="1" dirty="0" smtClean="0"/>
              <a:t>N=93</a:t>
            </a:r>
            <a:endParaRPr lang="en-US" b="1" dirty="0"/>
          </a:p>
        </c:rich>
      </c:tx>
      <c:layout/>
    </c:title>
    <c:plotArea>
      <c:layout/>
      <c:pieChart>
        <c:varyColors val="1"/>
        <c:firstSliceAng val="0"/>
      </c:pieChart>
    </c:plotArea>
    <c:plotVisOnly val="1"/>
    <c:dispBlanksAs val="zero"/>
  </c:chart>
  <c:txPr>
    <a:bodyPr/>
    <a:lstStyle/>
    <a:p>
      <a:pPr>
        <a:defRPr sz="1600"/>
      </a:pPr>
      <a:endParaRPr lang="en-US"/>
    </a:p>
  </c:txPr>
  <c:externalData r:id="rId1"/>
</c:chartSpace>
</file>

<file path=ppt/charts/chart8.xml><?xml version="1.0" encoding="utf-8"?>
<c:chartSpace xmlns:c="http://schemas.openxmlformats.org/drawingml/2006/chart" xmlns:a="http://schemas.openxmlformats.org/drawingml/2006/main" xmlns:r="http://schemas.openxmlformats.org/officeDocument/2006/relationships">
  <c:date1904 val="1"/>
  <c:lang val="en-US"/>
  <c:style val="2"/>
  <c:clrMapOvr bg1="lt1" tx1="dk1" bg2="lt2" tx2="dk2" accent1="accent1" accent2="accent2" accent3="accent3" accent4="accent4" accent5="accent5" accent6="accent6" hlink="hlink" folHlink="folHlink"/>
  <c:chart>
    <c:autoTitleDeleted val="1"/>
    <c:plotArea>
      <c:layout/>
      <c:pieChart>
        <c:varyColors val="1"/>
        <c:ser>
          <c:idx val="0"/>
          <c:order val="0"/>
          <c:tx>
            <c:strRef>
              <c:f>Graphs!$B$54</c:f>
              <c:strCache>
                <c:ptCount val="1"/>
                <c:pt idx="0">
                  <c:v>CHC ER</c:v>
                </c:pt>
              </c:strCache>
            </c:strRef>
          </c:tx>
          <c:dLbls>
            <c:dLbl>
              <c:idx val="0"/>
              <c:layout>
                <c:manualLayout>
                  <c:x val="-0.213586764769158"/>
                  <c:y val="0.217731595026032"/>
                </c:manualLayout>
              </c:layout>
              <c:showVal val="1"/>
              <c:showCatName val="1"/>
              <c:separator>
</c:separator>
            </c:dLbl>
            <c:dLbl>
              <c:idx val="1"/>
              <c:layout>
                <c:manualLayout>
                  <c:x val="-0.00104265091863517"/>
                  <c:y val="-0.155833333333333"/>
                </c:manualLayout>
              </c:layout>
              <c:showVal val="1"/>
              <c:showCatName val="1"/>
              <c:separator>
</c:separator>
            </c:dLbl>
            <c:dLbl>
              <c:idx val="2"/>
              <c:layout>
                <c:manualLayout>
                  <c:x val="0.242231401402694"/>
                  <c:y val="0.177640161783056"/>
                </c:manualLayout>
              </c:layout>
              <c:tx>
                <c:rich>
                  <a:bodyPr/>
                  <a:lstStyle/>
                  <a:p>
                    <a:r>
                      <a:rPr lang="en-US" sz="1800" dirty="0"/>
                      <a:t>Don't know</a:t>
                    </a:r>
                    <a:r>
                      <a:rPr lang="en-US" sz="1800" dirty="0" smtClean="0"/>
                      <a:t>/</a:t>
                    </a:r>
                  </a:p>
                  <a:p>
                    <a:r>
                      <a:rPr lang="en-US" sz="1800" dirty="0" smtClean="0"/>
                      <a:t>No </a:t>
                    </a:r>
                    <a:r>
                      <a:rPr lang="en-US" sz="1800" dirty="0"/>
                      <a:t>answer
25</a:t>
                    </a:r>
                  </a:p>
                </c:rich>
              </c:tx>
              <c:showVal val="1"/>
              <c:showCatName val="1"/>
              <c:separator>
</c:separator>
            </c:dLbl>
            <c:txPr>
              <a:bodyPr/>
              <a:lstStyle/>
              <a:p>
                <a:pPr>
                  <a:defRPr sz="1800"/>
                </a:pPr>
                <a:endParaRPr lang="en-US"/>
              </a:p>
            </c:txPr>
            <c:showVal val="1"/>
            <c:showCatName val="1"/>
            <c:separator>
</c:separator>
            <c:showLeaderLines val="1"/>
          </c:dLbls>
          <c:cat>
            <c:strRef>
              <c:f>Graphs!$A$55:$A$57</c:f>
              <c:strCache>
                <c:ptCount val="3"/>
                <c:pt idx="0">
                  <c:v>70 and Below</c:v>
                </c:pt>
                <c:pt idx="1">
                  <c:v>71 and Above</c:v>
                </c:pt>
                <c:pt idx="2">
                  <c:v>Don't know/No answer</c:v>
                </c:pt>
              </c:strCache>
            </c:strRef>
          </c:cat>
          <c:val>
            <c:numRef>
              <c:f>Graphs!$B$55:$B$57</c:f>
              <c:numCache>
                <c:formatCode>General</c:formatCode>
                <c:ptCount val="3"/>
                <c:pt idx="0">
                  <c:v>25.0</c:v>
                </c:pt>
                <c:pt idx="1">
                  <c:v>51.0</c:v>
                </c:pt>
                <c:pt idx="2">
                  <c:v>25.0</c:v>
                </c:pt>
              </c:numCache>
            </c:numRef>
          </c:val>
        </c:ser>
        <c:firstSliceAng val="0"/>
      </c:pieChart>
    </c:plotArea>
    <c:plotVisOnly val="1"/>
    <c:dispBlanksAs val="zero"/>
  </c:chart>
  <c:txPr>
    <a:bodyPr/>
    <a:lstStyle/>
    <a:p>
      <a:pPr>
        <a:defRPr sz="1400"/>
      </a:pPr>
      <a:endParaRPr lang="en-US"/>
    </a:p>
  </c:txPr>
  <c:externalData r:id="rId2"/>
</c:chartSpace>
</file>

<file path=ppt/charts/chart9.xml><?xml version="1.0" encoding="utf-8"?>
<c:chartSpace xmlns:c="http://schemas.openxmlformats.org/drawingml/2006/chart" xmlns:a="http://schemas.openxmlformats.org/drawingml/2006/main" xmlns:r="http://schemas.openxmlformats.org/officeDocument/2006/relationships">
  <c:date1904 val="1"/>
  <c:lang val="en-US"/>
  <c:style val="2"/>
  <c:chart>
    <c:autoTitleDeleted val="1"/>
    <c:plotArea>
      <c:layout/>
      <c:pieChart>
        <c:varyColors val="1"/>
        <c:ser>
          <c:idx val="0"/>
          <c:order val="0"/>
          <c:tx>
            <c:v>GAP Analysis</c:v>
          </c:tx>
          <c:dLbls>
            <c:dLbl>
              <c:idx val="0"/>
              <c:layout>
                <c:manualLayout>
                  <c:x val="-0.236879655245797"/>
                  <c:y val="0.0937995055202463"/>
                </c:manualLayout>
              </c:layout>
              <c:showVal val="1"/>
              <c:showCatName val="1"/>
              <c:separator>
</c:separator>
            </c:dLbl>
            <c:dLbl>
              <c:idx val="1"/>
              <c:layout>
                <c:manualLayout>
                  <c:x val="0.129374866992977"/>
                  <c:y val="-0.211601839019739"/>
                </c:manualLayout>
              </c:layout>
              <c:showVal val="1"/>
              <c:showCatName val="1"/>
              <c:separator>
</c:separator>
            </c:dLbl>
            <c:dLbl>
              <c:idx val="2"/>
              <c:layout>
                <c:manualLayout>
                  <c:x val="0.223445945945946"/>
                  <c:y val="0.189352333176617"/>
                </c:manualLayout>
              </c:layout>
              <c:tx>
                <c:rich>
                  <a:bodyPr/>
                  <a:lstStyle/>
                  <a:p>
                    <a:r>
                      <a:rPr lang="en-US" dirty="0" smtClean="0"/>
                      <a:t>Don't </a:t>
                    </a:r>
                    <a:r>
                      <a:rPr lang="en-US" dirty="0"/>
                      <a:t>know</a:t>
                    </a:r>
                    <a:r>
                      <a:rPr lang="en-US" dirty="0" smtClean="0"/>
                      <a:t>/</a:t>
                    </a:r>
                  </a:p>
                  <a:p>
                    <a:r>
                      <a:rPr lang="en-US" dirty="0" smtClean="0"/>
                      <a:t>No </a:t>
                    </a:r>
                    <a:r>
                      <a:rPr lang="en-US" dirty="0"/>
                      <a:t>answer
24</a:t>
                    </a:r>
                  </a:p>
                </c:rich>
              </c:tx>
              <c:showVal val="1"/>
              <c:showCatName val="1"/>
              <c:separator>
</c:separator>
            </c:dLbl>
            <c:txPr>
              <a:bodyPr/>
              <a:lstStyle/>
              <a:p>
                <a:pPr>
                  <a:defRPr sz="1800"/>
                </a:pPr>
                <a:endParaRPr lang="en-US"/>
              </a:p>
            </c:txPr>
            <c:showVal val="1"/>
            <c:showCatName val="1"/>
            <c:separator>
</c:separator>
            <c:showLeaderLines val="1"/>
          </c:dLbls>
          <c:cat>
            <c:strRef>
              <c:f>Graphs!$A$55:$A$57</c:f>
              <c:strCache>
                <c:ptCount val="3"/>
                <c:pt idx="0">
                  <c:v>70 and Below</c:v>
                </c:pt>
                <c:pt idx="1">
                  <c:v>71 and Above</c:v>
                </c:pt>
                <c:pt idx="2">
                  <c:v>Don't know/No answer</c:v>
                </c:pt>
              </c:strCache>
            </c:strRef>
          </c:cat>
          <c:val>
            <c:numRef>
              <c:f>Graphs!$C$55:$C$57</c:f>
              <c:numCache>
                <c:formatCode>General</c:formatCode>
                <c:ptCount val="3"/>
                <c:pt idx="0">
                  <c:v>41.0</c:v>
                </c:pt>
                <c:pt idx="1">
                  <c:v>39.0</c:v>
                </c:pt>
                <c:pt idx="2">
                  <c:v>24.0</c:v>
                </c:pt>
              </c:numCache>
            </c:numRef>
          </c:val>
        </c:ser>
        <c:firstSliceAng val="0"/>
      </c:pieChart>
    </c:plotArea>
    <c:plotVisOnly val="1"/>
    <c:dispBlanksAs val="zero"/>
  </c:chart>
  <c:txPr>
    <a:bodyPr/>
    <a:lstStyle/>
    <a:p>
      <a:pPr>
        <a:defRPr sz="1400"/>
      </a:pPr>
      <a:endParaRPr lang="en-US"/>
    </a:p>
  </c:txPr>
  <c:externalData r:id="rId1"/>
</c:chartSpace>
</file>

<file path=ppt/drawings/drawing1.xml><?xml version="1.0" encoding="utf-8"?>
<c:userShapes xmlns:c="http://schemas.openxmlformats.org/drawingml/2006/chart">
  <cdr:relSizeAnchor xmlns:cdr="http://schemas.openxmlformats.org/drawingml/2006/chartDrawing">
    <cdr:from>
      <cdr:x>0.14359</cdr:x>
      <cdr:y>0.33784</cdr:y>
    </cdr:from>
    <cdr:to>
      <cdr:x>0.36051</cdr:x>
      <cdr:y>0.58487</cdr:y>
    </cdr:to>
    <cdr:sp macro="" textlink="">
      <cdr:nvSpPr>
        <cdr:cNvPr id="2" name="TextBox 1"/>
        <cdr:cNvSpPr txBox="1"/>
      </cdr:nvSpPr>
      <cdr:spPr>
        <a:xfrm xmlns:a="http://schemas.openxmlformats.org/drawingml/2006/main">
          <a:off x="1422400" y="1905000"/>
          <a:ext cx="2148853" cy="1392956"/>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en-US" sz="1600" dirty="0" smtClean="0"/>
            <a:t>N=123</a:t>
          </a:r>
        </a:p>
        <a:p xmlns:a="http://schemas.openxmlformats.org/drawingml/2006/main">
          <a:pPr algn="ctr"/>
          <a:r>
            <a:rPr lang="en-US" sz="1600" dirty="0" smtClean="0"/>
            <a:t>*Providers able to select more than one type of practice setting*</a:t>
          </a:r>
          <a:endParaRPr lang="en-US" sz="1600" dirty="0"/>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90374" cy="464582"/>
          </a:xfrm>
          <a:prstGeom prst="rect">
            <a:avLst/>
          </a:prstGeom>
        </p:spPr>
        <p:txBody>
          <a:bodyPr vert="horz" lIns="92528" tIns="46264" rIns="92528" bIns="46264" rtlCol="0"/>
          <a:lstStyle>
            <a:lvl1pPr algn="l">
              <a:defRPr sz="1200"/>
            </a:lvl1pPr>
          </a:lstStyle>
          <a:p>
            <a:endParaRPr lang="en-US"/>
          </a:p>
        </p:txBody>
      </p:sp>
      <p:sp>
        <p:nvSpPr>
          <p:cNvPr id="3" name="Date Placeholder 2"/>
          <p:cNvSpPr>
            <a:spLocks noGrp="1"/>
          </p:cNvSpPr>
          <p:nvPr>
            <p:ph type="dt" sz="quarter" idx="1"/>
          </p:nvPr>
        </p:nvSpPr>
        <p:spPr>
          <a:xfrm>
            <a:off x="3908892" y="0"/>
            <a:ext cx="2990374" cy="464582"/>
          </a:xfrm>
          <a:prstGeom prst="rect">
            <a:avLst/>
          </a:prstGeom>
        </p:spPr>
        <p:txBody>
          <a:bodyPr vert="horz" lIns="92528" tIns="46264" rIns="92528" bIns="46264" rtlCol="0"/>
          <a:lstStyle>
            <a:lvl1pPr algn="r">
              <a:defRPr sz="1200"/>
            </a:lvl1pPr>
          </a:lstStyle>
          <a:p>
            <a:fld id="{7D3D910C-824A-43FA-B2F9-23669EE7B681}" type="datetimeFigureOut">
              <a:rPr lang="en-US" smtClean="0"/>
              <a:pPr/>
              <a:t>6/19/14</a:t>
            </a:fld>
            <a:endParaRPr lang="en-US"/>
          </a:p>
        </p:txBody>
      </p:sp>
      <p:sp>
        <p:nvSpPr>
          <p:cNvPr id="4" name="Footer Placeholder 3"/>
          <p:cNvSpPr>
            <a:spLocks noGrp="1"/>
          </p:cNvSpPr>
          <p:nvPr>
            <p:ph type="ftr" sz="quarter" idx="2"/>
          </p:nvPr>
        </p:nvSpPr>
        <p:spPr>
          <a:xfrm>
            <a:off x="0" y="8825443"/>
            <a:ext cx="2990374" cy="464582"/>
          </a:xfrm>
          <a:prstGeom prst="rect">
            <a:avLst/>
          </a:prstGeom>
        </p:spPr>
        <p:txBody>
          <a:bodyPr vert="horz" lIns="92528" tIns="46264" rIns="92528" bIns="46264" rtlCol="0" anchor="b"/>
          <a:lstStyle>
            <a:lvl1pPr algn="l">
              <a:defRPr sz="1200"/>
            </a:lvl1pPr>
          </a:lstStyle>
          <a:p>
            <a:endParaRPr lang="en-US"/>
          </a:p>
        </p:txBody>
      </p:sp>
      <p:sp>
        <p:nvSpPr>
          <p:cNvPr id="5" name="Slide Number Placeholder 4"/>
          <p:cNvSpPr>
            <a:spLocks noGrp="1"/>
          </p:cNvSpPr>
          <p:nvPr>
            <p:ph type="sldNum" sz="quarter" idx="3"/>
          </p:nvPr>
        </p:nvSpPr>
        <p:spPr>
          <a:xfrm>
            <a:off x="3908892" y="8825443"/>
            <a:ext cx="2990374" cy="464582"/>
          </a:xfrm>
          <a:prstGeom prst="rect">
            <a:avLst/>
          </a:prstGeom>
        </p:spPr>
        <p:txBody>
          <a:bodyPr vert="horz" lIns="92528" tIns="46264" rIns="92528" bIns="46264" rtlCol="0" anchor="b"/>
          <a:lstStyle>
            <a:lvl1pPr algn="r">
              <a:defRPr sz="1200"/>
            </a:lvl1pPr>
          </a:lstStyle>
          <a:p>
            <a:fld id="{18D0EAFD-D246-485D-A074-7AAC2B184EFD}" type="slidenum">
              <a:rPr lang="en-US" smtClean="0"/>
              <a:pPr/>
              <a:t>‹#›</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626521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90374" cy="464582"/>
          </a:xfrm>
          <a:prstGeom prst="rect">
            <a:avLst/>
          </a:prstGeom>
        </p:spPr>
        <p:txBody>
          <a:bodyPr vert="horz" lIns="92528" tIns="46264" rIns="92528" bIns="46264" rtlCol="0"/>
          <a:lstStyle>
            <a:lvl1pPr algn="l">
              <a:defRPr sz="1200"/>
            </a:lvl1pPr>
          </a:lstStyle>
          <a:p>
            <a:endParaRPr lang="en-US"/>
          </a:p>
        </p:txBody>
      </p:sp>
      <p:sp>
        <p:nvSpPr>
          <p:cNvPr id="3" name="Date Placeholder 2"/>
          <p:cNvSpPr>
            <a:spLocks noGrp="1"/>
          </p:cNvSpPr>
          <p:nvPr>
            <p:ph type="dt" idx="1"/>
          </p:nvPr>
        </p:nvSpPr>
        <p:spPr>
          <a:xfrm>
            <a:off x="3908892" y="0"/>
            <a:ext cx="2990374" cy="464582"/>
          </a:xfrm>
          <a:prstGeom prst="rect">
            <a:avLst/>
          </a:prstGeom>
        </p:spPr>
        <p:txBody>
          <a:bodyPr vert="horz" lIns="92528" tIns="46264" rIns="92528" bIns="46264" rtlCol="0"/>
          <a:lstStyle>
            <a:lvl1pPr algn="r">
              <a:defRPr sz="1200"/>
            </a:lvl1pPr>
          </a:lstStyle>
          <a:p>
            <a:fld id="{08BD2128-DE0E-46A9-B016-E9AAF3BC9732}" type="datetimeFigureOut">
              <a:rPr lang="en-US" smtClean="0"/>
              <a:pPr/>
              <a:t>6/19/14</a:t>
            </a:fld>
            <a:endParaRPr lang="en-US"/>
          </a:p>
        </p:txBody>
      </p:sp>
      <p:sp>
        <p:nvSpPr>
          <p:cNvPr id="4" name="Slide Image Placeholder 3"/>
          <p:cNvSpPr>
            <a:spLocks noGrp="1" noRot="1" noChangeAspect="1"/>
          </p:cNvSpPr>
          <p:nvPr>
            <p:ph type="sldImg" idx="2"/>
          </p:nvPr>
        </p:nvSpPr>
        <p:spPr>
          <a:xfrm>
            <a:off x="1128713" y="696913"/>
            <a:ext cx="4645025" cy="3484562"/>
          </a:xfrm>
          <a:prstGeom prst="rect">
            <a:avLst/>
          </a:prstGeom>
          <a:noFill/>
          <a:ln w="12700">
            <a:solidFill>
              <a:prstClr val="black"/>
            </a:solidFill>
          </a:ln>
        </p:spPr>
        <p:txBody>
          <a:bodyPr vert="horz" lIns="92528" tIns="46264" rIns="92528" bIns="46264" rtlCol="0" anchor="ctr"/>
          <a:lstStyle/>
          <a:p>
            <a:endParaRPr lang="en-US"/>
          </a:p>
        </p:txBody>
      </p:sp>
      <p:sp>
        <p:nvSpPr>
          <p:cNvPr id="5" name="Notes Placeholder 4"/>
          <p:cNvSpPr>
            <a:spLocks noGrp="1"/>
          </p:cNvSpPr>
          <p:nvPr>
            <p:ph type="body" sz="quarter" idx="3"/>
          </p:nvPr>
        </p:nvSpPr>
        <p:spPr>
          <a:xfrm>
            <a:off x="690087" y="4413528"/>
            <a:ext cx="5520690" cy="4181237"/>
          </a:xfrm>
          <a:prstGeom prst="rect">
            <a:avLst/>
          </a:prstGeom>
        </p:spPr>
        <p:txBody>
          <a:bodyPr vert="horz" lIns="92528" tIns="46264" rIns="92528" bIns="46264"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5443"/>
            <a:ext cx="2990374" cy="464582"/>
          </a:xfrm>
          <a:prstGeom prst="rect">
            <a:avLst/>
          </a:prstGeom>
        </p:spPr>
        <p:txBody>
          <a:bodyPr vert="horz" lIns="92528" tIns="46264" rIns="92528" bIns="46264" rtlCol="0" anchor="b"/>
          <a:lstStyle>
            <a:lvl1pPr algn="l">
              <a:defRPr sz="1200"/>
            </a:lvl1pPr>
          </a:lstStyle>
          <a:p>
            <a:endParaRPr lang="en-US"/>
          </a:p>
        </p:txBody>
      </p:sp>
      <p:sp>
        <p:nvSpPr>
          <p:cNvPr id="7" name="Slide Number Placeholder 6"/>
          <p:cNvSpPr>
            <a:spLocks noGrp="1"/>
          </p:cNvSpPr>
          <p:nvPr>
            <p:ph type="sldNum" sz="quarter" idx="5"/>
          </p:nvPr>
        </p:nvSpPr>
        <p:spPr>
          <a:xfrm>
            <a:off x="3908892" y="8825443"/>
            <a:ext cx="2990374" cy="464582"/>
          </a:xfrm>
          <a:prstGeom prst="rect">
            <a:avLst/>
          </a:prstGeom>
        </p:spPr>
        <p:txBody>
          <a:bodyPr vert="horz" lIns="92528" tIns="46264" rIns="92528" bIns="46264" rtlCol="0" anchor="b"/>
          <a:lstStyle>
            <a:lvl1pPr algn="r">
              <a:defRPr sz="1200"/>
            </a:lvl1pPr>
          </a:lstStyle>
          <a:p>
            <a:fld id="{41B5DE96-EE7E-41CF-B499-F796D3ED1F64}" type="slidenum">
              <a:rPr lang="en-US" smtClean="0"/>
              <a:pPr/>
              <a:t>‹#›</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2123396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257B995-136A-4A15-87A5-26420C3C1021}" type="slidenum">
              <a:rPr lang="en-US" smtClean="0"/>
              <a:pPr/>
              <a:t>2</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732057967"/>
      </p:ext>
    </p:extLst>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About</a:t>
            </a:r>
            <a:r>
              <a:rPr lang="en-US" baseline="0" dirty="0" smtClean="0"/>
              <a:t> 30% must pay for MH services out of pocket</a:t>
            </a:r>
            <a:endParaRPr lang="en-US" dirty="0"/>
          </a:p>
        </p:txBody>
      </p:sp>
      <p:sp>
        <p:nvSpPr>
          <p:cNvPr id="4" name="Date Placeholder 3"/>
          <p:cNvSpPr>
            <a:spLocks noGrp="1"/>
          </p:cNvSpPr>
          <p:nvPr>
            <p:ph type="dt" idx="10"/>
          </p:nvPr>
        </p:nvSpPr>
        <p:spPr/>
        <p:txBody>
          <a:bodyPr/>
          <a:lstStyle/>
          <a:p>
            <a:r>
              <a:rPr lang="en-US" smtClean="0"/>
              <a:t>9/20/2013</a:t>
            </a:r>
            <a:endParaRPr lang="en-US"/>
          </a:p>
        </p:txBody>
      </p:sp>
      <p:sp>
        <p:nvSpPr>
          <p:cNvPr id="5" name="Slide Number Placeholder 4"/>
          <p:cNvSpPr>
            <a:spLocks noGrp="1"/>
          </p:cNvSpPr>
          <p:nvPr>
            <p:ph type="sldNum" sz="quarter" idx="11"/>
          </p:nvPr>
        </p:nvSpPr>
        <p:spPr/>
        <p:txBody>
          <a:bodyPr/>
          <a:lstStyle/>
          <a:p>
            <a:fld id="{D3F52463-F2DC-4C50-A253-D29579E094F1}" type="slidenum">
              <a:rPr lang="en-US" smtClean="0"/>
              <a:pPr/>
              <a:t>15</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245376865"/>
      </p:ext>
    </p:extLst>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MH out of pocket same trend</a:t>
            </a:r>
            <a:endParaRPr lang="en-US" dirty="0"/>
          </a:p>
        </p:txBody>
      </p:sp>
      <p:sp>
        <p:nvSpPr>
          <p:cNvPr id="4" name="Date Placeholder 3"/>
          <p:cNvSpPr>
            <a:spLocks noGrp="1"/>
          </p:cNvSpPr>
          <p:nvPr>
            <p:ph type="dt" idx="10"/>
          </p:nvPr>
        </p:nvSpPr>
        <p:spPr/>
        <p:txBody>
          <a:bodyPr/>
          <a:lstStyle/>
          <a:p>
            <a:r>
              <a:rPr lang="en-US" smtClean="0"/>
              <a:t>9/20/2013</a:t>
            </a:r>
            <a:endParaRPr lang="en-US"/>
          </a:p>
        </p:txBody>
      </p:sp>
      <p:sp>
        <p:nvSpPr>
          <p:cNvPr id="5" name="Slide Number Placeholder 4"/>
          <p:cNvSpPr>
            <a:spLocks noGrp="1"/>
          </p:cNvSpPr>
          <p:nvPr>
            <p:ph type="sldNum" sz="quarter" idx="11"/>
          </p:nvPr>
        </p:nvSpPr>
        <p:spPr/>
        <p:txBody>
          <a:bodyPr/>
          <a:lstStyle/>
          <a:p>
            <a:fld id="{D3F52463-F2DC-4C50-A253-D29579E094F1}" type="slidenum">
              <a:rPr lang="en-US" smtClean="0"/>
              <a:pPr/>
              <a:t>16</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843878489"/>
      </p:ext>
    </p:extLst>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257B995-136A-4A15-87A5-26420C3C1021}" type="slidenum">
              <a:rPr lang="en-US" smtClean="0"/>
              <a:pPr/>
              <a:t>24</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732057967"/>
      </p:ext>
    </p:extLst>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Research of existing state and federal requirements indicates widespread support for providing behavioral health services for people with co-occurring behavioral health disorders and </a:t>
            </a:r>
            <a:r>
              <a:rPr lang="en-US" sz="1200" dirty="0" err="1" smtClean="0"/>
              <a:t>neurodevelopmental</a:t>
            </a:r>
            <a:r>
              <a:rPr lang="en-US" sz="1200" dirty="0" smtClean="0"/>
              <a:t> disabilities. (Citations of federal and state requirements are identified in Appendix ___) Language in existing requirements ranges from broadly worded federal laws to specific local agency agreements. Some specific requirements appear to conflict with broad statements which overall support the provision of behavioral health services. The most challenging point is at the direct service level where a final decision is made to provide or not provide behavioral health services. This per person decision can be influenced by the availability of appropriately qualified and trained staff, the overall demand on limited resources, historical divisions of responsibilities between systems and agencies, local agreements and more.</a:t>
            </a:r>
          </a:p>
          <a:p>
            <a:endParaRPr lang="en-US" dirty="0"/>
          </a:p>
        </p:txBody>
      </p:sp>
      <p:sp>
        <p:nvSpPr>
          <p:cNvPr id="4" name="Slide Number Placeholder 3"/>
          <p:cNvSpPr>
            <a:spLocks noGrp="1"/>
          </p:cNvSpPr>
          <p:nvPr>
            <p:ph type="sldNum" sz="quarter" idx="10"/>
          </p:nvPr>
        </p:nvSpPr>
        <p:spPr/>
        <p:txBody>
          <a:bodyPr/>
          <a:lstStyle/>
          <a:p>
            <a:fld id="{5257B995-136A-4A15-87A5-26420C3C1021}" type="slidenum">
              <a:rPr lang="en-US" smtClean="0"/>
              <a:pPr/>
              <a:t>25</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732057967"/>
      </p:ext>
    </p:extLst>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257B995-136A-4A15-87A5-26420C3C1021}" type="slidenum">
              <a:rPr lang="en-US" smtClean="0"/>
              <a:pPr/>
              <a:t>26</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732057967"/>
      </p:ext>
    </p:extLst>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257B995-136A-4A15-87A5-26420C3C1021}" type="slidenum">
              <a:rPr lang="en-US" smtClean="0"/>
              <a:pPr/>
              <a:t>27</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732057967"/>
      </p:ext>
    </p:extLst>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257B995-136A-4A15-87A5-26420C3C1021}" type="slidenum">
              <a:rPr lang="en-US" smtClean="0"/>
              <a:pPr/>
              <a:t>28</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732057967"/>
      </p:ext>
    </p:extLst>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257B995-136A-4A15-87A5-26420C3C1021}" type="slidenum">
              <a:rPr lang="en-US" smtClean="0"/>
              <a:pPr/>
              <a:t>29</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732057967"/>
      </p:ext>
    </p:extLst>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257B995-136A-4A15-87A5-26420C3C1021}" type="slidenum">
              <a:rPr lang="en-US" smtClean="0"/>
              <a:pPr/>
              <a:t>30</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732057967"/>
      </p:ext>
    </p:extLst>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257B995-136A-4A15-87A5-26420C3C1021}" type="slidenum">
              <a:rPr lang="en-US" smtClean="0"/>
              <a:pPr/>
              <a:t>31</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732057967"/>
      </p:ext>
    </p:extLst>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257B995-136A-4A15-87A5-26420C3C1021}" type="slidenum">
              <a:rPr lang="en-US" smtClean="0"/>
              <a:pPr/>
              <a:t>3</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732057967"/>
      </p:ext>
    </p:extLst>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257B995-136A-4A15-87A5-26420C3C1021}" type="slidenum">
              <a:rPr lang="en-US" smtClean="0"/>
              <a:pPr/>
              <a:t>32</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732057967"/>
      </p:ext>
    </p:extLst>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257B995-136A-4A15-87A5-26420C3C1021}" type="slidenum">
              <a:rPr lang="en-US" smtClean="0"/>
              <a:pPr/>
              <a:t>4</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732057967"/>
      </p:ext>
    </p:extLst>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257B995-136A-4A15-87A5-26420C3C1021}" type="slidenum">
              <a:rPr lang="en-US" smtClean="0"/>
              <a:pPr/>
              <a:t>5</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732057967"/>
      </p:ext>
    </p:extLst>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257B995-136A-4A15-87A5-26420C3C1021}" type="slidenum">
              <a:rPr lang="en-US" smtClean="0"/>
              <a:pPr/>
              <a:t>6</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732057967"/>
      </p:ext>
    </p:extLst>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257B995-136A-4A15-87A5-26420C3C1021}" type="slidenum">
              <a:rPr lang="en-US" smtClean="0"/>
              <a:pPr/>
              <a:t>7</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732057967"/>
      </p:ext>
    </p:extLst>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3F52463-F2DC-4C50-A253-D29579E094F1}" type="slidenum">
              <a:rPr lang="en-US" smtClean="0"/>
              <a:pPr/>
              <a:t>8</a:t>
            </a:fld>
            <a:endParaRPr lang="en-US"/>
          </a:p>
        </p:txBody>
      </p:sp>
      <p:sp>
        <p:nvSpPr>
          <p:cNvPr id="5" name="Date Placeholder 4"/>
          <p:cNvSpPr>
            <a:spLocks noGrp="1"/>
          </p:cNvSpPr>
          <p:nvPr>
            <p:ph type="dt" idx="11"/>
          </p:nvPr>
        </p:nvSpPr>
        <p:spPr/>
        <p:txBody>
          <a:bodyPr/>
          <a:lstStyle/>
          <a:p>
            <a:r>
              <a:rPr lang="en-US" smtClean="0"/>
              <a:t>9/20/2013</a:t>
            </a:r>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890906054"/>
      </p:ext>
    </p:extLst>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3F52463-F2DC-4C50-A253-D29579E094F1}" type="slidenum">
              <a:rPr lang="en-US" smtClean="0"/>
              <a:pPr/>
              <a:t>9</a:t>
            </a:fld>
            <a:endParaRPr lang="en-US"/>
          </a:p>
        </p:txBody>
      </p:sp>
      <p:sp>
        <p:nvSpPr>
          <p:cNvPr id="5" name="Date Placeholder 4"/>
          <p:cNvSpPr>
            <a:spLocks noGrp="1"/>
          </p:cNvSpPr>
          <p:nvPr>
            <p:ph type="dt" idx="11"/>
          </p:nvPr>
        </p:nvSpPr>
        <p:spPr/>
        <p:txBody>
          <a:bodyPr/>
          <a:lstStyle/>
          <a:p>
            <a:r>
              <a:rPr lang="en-US" smtClean="0"/>
              <a:t>9/20/2013</a:t>
            </a:r>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890906054"/>
      </p:ext>
    </p:extLst>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3F52463-F2DC-4C50-A253-D29579E094F1}" type="slidenum">
              <a:rPr lang="en-US" smtClean="0"/>
              <a:pPr/>
              <a:t>11</a:t>
            </a:fld>
            <a:endParaRPr lang="en-US"/>
          </a:p>
        </p:txBody>
      </p:sp>
      <p:sp>
        <p:nvSpPr>
          <p:cNvPr id="5" name="Date Placeholder 4"/>
          <p:cNvSpPr>
            <a:spLocks noGrp="1"/>
          </p:cNvSpPr>
          <p:nvPr>
            <p:ph type="dt" idx="11"/>
          </p:nvPr>
        </p:nvSpPr>
        <p:spPr/>
        <p:txBody>
          <a:bodyPr/>
          <a:lstStyle/>
          <a:p>
            <a:r>
              <a:rPr lang="en-US" smtClean="0"/>
              <a:t>9/20/2013</a:t>
            </a:r>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0683459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4E002410-C6EE-443B-AC94-E405606A4038}" type="datetime1">
              <a:rPr lang="en-US" smtClean="0"/>
              <a:pPr/>
              <a:t>6/19/14</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59287B15-B748-4F30-9EB8-6CEE655F2212}"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FDE496A-766A-4572-BA8F-4074A8630005}" type="datetime1">
              <a:rPr lang="en-US" smtClean="0"/>
              <a:pPr/>
              <a:t>6/19/14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287B15-B748-4F30-9EB8-6CEE655F221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20FEADC6-D51F-4E56-9F1F-8EB76113D319}" type="datetime1">
              <a:rPr lang="en-US" smtClean="0"/>
              <a:pPr/>
              <a:t>6/19/14</a:t>
            </a:fld>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59287B15-B748-4F30-9EB8-6CEE655F2212}"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FB75D03A-3B22-4D51-B944-2BCCB648C088}" type="datetime1">
              <a:rPr lang="en-US" smtClean="0"/>
              <a:pPr/>
              <a:t>6/19/14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59287B15-B748-4F30-9EB8-6CEE655F2212}" type="slidenum">
              <a:rPr lang="en-US" smtClean="0"/>
              <a:pPr/>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099581A9-3338-4248-B35B-F61013A2923D}" type="datetime1">
              <a:rPr lang="en-US" smtClean="0"/>
              <a:pPr/>
              <a:t>6/19/14</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59287B15-B748-4F30-9EB8-6CEE655F2212}" type="slidenum">
              <a:rPr lang="en-US" smtClean="0"/>
              <a:pPr/>
              <a:t>‹#›</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6CE54D34-5276-44CB-AC2C-61A67D49E052}" type="datetime1">
              <a:rPr lang="en-US" smtClean="0"/>
              <a:pPr/>
              <a:t>6/19/14</a:t>
            </a:fld>
            <a:endParaRPr lang="en-US"/>
          </a:p>
        </p:txBody>
      </p:sp>
      <p:sp>
        <p:nvSpPr>
          <p:cNvPr id="10" name="Slide Number Placeholder 9"/>
          <p:cNvSpPr>
            <a:spLocks noGrp="1"/>
          </p:cNvSpPr>
          <p:nvPr>
            <p:ph type="sldNum" sz="quarter" idx="16"/>
          </p:nvPr>
        </p:nvSpPr>
        <p:spPr/>
        <p:txBody>
          <a:bodyPr rtlCol="0"/>
          <a:lstStyle/>
          <a:p>
            <a:fld id="{59287B15-B748-4F30-9EB8-6CEE655F2212}" type="slidenum">
              <a:rPr lang="en-US" smtClean="0"/>
              <a:pPr/>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A3D14B02-03AD-4FAD-B003-EBF9057382FC}" type="datetime1">
              <a:rPr lang="en-US" smtClean="0"/>
              <a:pPr/>
              <a:t>6/19/14</a:t>
            </a:fld>
            <a:endParaRPr lang="en-US"/>
          </a:p>
        </p:txBody>
      </p:sp>
      <p:sp>
        <p:nvSpPr>
          <p:cNvPr id="12" name="Slide Number Placeholder 11"/>
          <p:cNvSpPr>
            <a:spLocks noGrp="1"/>
          </p:cNvSpPr>
          <p:nvPr>
            <p:ph type="sldNum" sz="quarter" idx="16"/>
          </p:nvPr>
        </p:nvSpPr>
        <p:spPr/>
        <p:txBody>
          <a:bodyPr rtlCol="0"/>
          <a:lstStyle/>
          <a:p>
            <a:fld id="{59287B15-B748-4F30-9EB8-6CEE655F2212}" type="slidenum">
              <a:rPr lang="en-US" smtClean="0"/>
              <a:pPr/>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CD6F16DE-AFFD-4908-A96C-03EC9100C7A0}" type="datetime1">
              <a:rPr lang="en-US" smtClean="0"/>
              <a:pPr/>
              <a:t>6/19/14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59287B15-B748-4F30-9EB8-6CEE655F221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5073B40-5AC4-491B-89DB-656B8DD35813}" type="datetime1">
              <a:rPr lang="en-US" smtClean="0"/>
              <a:pPr/>
              <a:t>6/19/14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59287B15-B748-4F30-9EB8-6CEE655F221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E71DB9DE-FCDE-443D-83C9-7636203004F7}" type="datetime1">
              <a:rPr lang="en-US" smtClean="0"/>
              <a:pPr/>
              <a:t>6/19/14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59287B15-B748-4F30-9EB8-6CEE655F2212}" type="slidenum">
              <a:rPr lang="en-US" smtClean="0"/>
              <a:pPr/>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8B117BE9-B167-4212-81C1-A5125E935DC1}" type="datetime1">
              <a:rPr lang="en-US" smtClean="0"/>
              <a:pPr/>
              <a:t>6/19/14</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59287B15-B748-4F30-9EB8-6CEE655F2212}" type="slidenum">
              <a:rPr lang="en-US" smtClean="0"/>
              <a:pPr/>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69E718C3-50A7-405C-8EED-AA9CB8E6D271}" type="datetime1">
              <a:rPr lang="en-US" smtClean="0"/>
              <a:pPr/>
              <a:t>6/19/14</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59287B15-B748-4F30-9EB8-6CEE655F221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1.xml"/><Relationship Id="rId3" Type="http://schemas.openxmlformats.org/officeDocument/2006/relationships/chart" Target="../charts/char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chart" Target="../charts/char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5.xml"/></Relationships>
</file>

<file path=ppt/slides/_rels/slide14.xml.rels><?xml version="1.0" encoding="UTF-8" standalone="yes"?>
<Relationships xmlns="http://schemas.openxmlformats.org/package/2006/relationships"><Relationship Id="rId3" Type="http://schemas.openxmlformats.org/officeDocument/2006/relationships/chart" Target="../charts/chart7.xml"/><Relationship Id="rId4" Type="http://schemas.openxmlformats.org/officeDocument/2006/relationships/chart" Target="../charts/chart8.xml"/><Relationship Id="rId5" Type="http://schemas.openxmlformats.org/officeDocument/2006/relationships/chart" Target="../charts/chart9.xml"/><Relationship Id="rId1" Type="http://schemas.openxmlformats.org/officeDocument/2006/relationships/slideLayout" Target="../slideLayouts/slideLayout2.xml"/><Relationship Id="rId2" Type="http://schemas.openxmlformats.org/officeDocument/2006/relationships/chart" Target="../charts/chart6.xml"/></Relationships>
</file>

<file path=ppt/slides/_rels/slide15.xml.rels><?xml version="1.0" encoding="UTF-8" standalone="yes"?>
<Relationships xmlns="http://schemas.openxmlformats.org/package/2006/relationships"><Relationship Id="rId3" Type="http://schemas.openxmlformats.org/officeDocument/2006/relationships/chart" Target="../charts/chart10.xml"/><Relationship Id="rId4" Type="http://schemas.openxmlformats.org/officeDocument/2006/relationships/chart" Target="../charts/chart11.xml"/><Relationship Id="rId5" Type="http://schemas.openxmlformats.org/officeDocument/2006/relationships/chart" Target="../charts/chart12.xml"/><Relationship Id="rId6" Type="http://schemas.openxmlformats.org/officeDocument/2006/relationships/chart" Target="../charts/chart13.xml"/><Relationship Id="rId7" Type="http://schemas.openxmlformats.org/officeDocument/2006/relationships/chart" Target="../charts/chart14.xml"/><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6.xml.rels><?xml version="1.0" encoding="UTF-8" standalone="yes"?>
<Relationships xmlns="http://schemas.openxmlformats.org/package/2006/relationships"><Relationship Id="rId3" Type="http://schemas.openxmlformats.org/officeDocument/2006/relationships/chart" Target="../charts/chart15.xml"/><Relationship Id="rId4" Type="http://schemas.openxmlformats.org/officeDocument/2006/relationships/chart" Target="../charts/chart16.xml"/><Relationship Id="rId5" Type="http://schemas.openxmlformats.org/officeDocument/2006/relationships/chart" Target="../charts/chart17.xml"/><Relationship Id="rId6" Type="http://schemas.openxmlformats.org/officeDocument/2006/relationships/chart" Target="../charts/chart18.xml"/><Relationship Id="rId7" Type="http://schemas.openxmlformats.org/officeDocument/2006/relationships/chart" Target="../charts/chart19.xml"/><Relationship Id="rId8" Type="http://schemas.openxmlformats.org/officeDocument/2006/relationships/chart" Target="../charts/chart20.xml"/><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21.xml"/><Relationship Id="rId3" Type="http://schemas.openxmlformats.org/officeDocument/2006/relationships/chart" Target="../charts/chart2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23.xml"/><Relationship Id="rId3" Type="http://schemas.openxmlformats.org/officeDocument/2006/relationships/chart" Target="../charts/chart2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20.xml.rels><?xml version="1.0" encoding="UTF-8" standalone="yes"?>
<Relationships xmlns="http://schemas.openxmlformats.org/package/2006/relationships"><Relationship Id="rId3" Type="http://schemas.openxmlformats.org/officeDocument/2006/relationships/chart" Target="../charts/chart26.xml"/><Relationship Id="rId4" Type="http://schemas.openxmlformats.org/officeDocument/2006/relationships/chart" Target="../charts/chart27.xml"/><Relationship Id="rId1" Type="http://schemas.openxmlformats.org/officeDocument/2006/relationships/slideLayout" Target="../slideLayouts/slideLayout2.xml"/><Relationship Id="rId2" Type="http://schemas.openxmlformats.org/officeDocument/2006/relationships/chart" Target="../charts/chart2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2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hyperlink" Target="https://redcap.ucdenver.edu/surveys/?s=9UMnVv"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hyperlink" Target="https://redcap.ucdenver.edu/surveys/?s=9UMnVv"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59287B15-B748-4F30-9EB8-6CEE655F2212}" type="slidenum">
              <a:rPr lang="en-US" smtClean="0"/>
              <a:pPr/>
              <a:t>1</a:t>
            </a:fld>
            <a:endParaRPr lang="en-US"/>
          </a:p>
        </p:txBody>
      </p:sp>
      <p:sp>
        <p:nvSpPr>
          <p:cNvPr id="8" name="Title 1"/>
          <p:cNvSpPr txBox="1">
            <a:spLocks/>
          </p:cNvSpPr>
          <p:nvPr/>
        </p:nvSpPr>
        <p:spPr>
          <a:xfrm>
            <a:off x="914400" y="838200"/>
            <a:ext cx="7772400" cy="147002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6000" dirty="0" smtClean="0">
                <a:effectLst>
                  <a:outerShdw blurRad="38100" dist="38100" dir="2700000" algn="tl">
                    <a:srgbClr val="000000">
                      <a:alpha val="43137"/>
                    </a:srgbClr>
                  </a:outerShdw>
                </a:effectLst>
              </a:rPr>
              <a:t>GAP Analysis Update</a:t>
            </a:r>
            <a:endParaRPr lang="en-US" sz="6000" dirty="0">
              <a:effectLst>
                <a:outerShdw blurRad="38100" dist="38100" dir="2700000" algn="tl">
                  <a:srgbClr val="000000">
                    <a:alpha val="43137"/>
                  </a:srgbClr>
                </a:outerShdw>
              </a:effectLst>
            </a:endParaRPr>
          </a:p>
        </p:txBody>
      </p:sp>
      <p:sp>
        <p:nvSpPr>
          <p:cNvPr id="9" name="Subtitle 2"/>
          <p:cNvSpPr txBox="1">
            <a:spLocks/>
          </p:cNvSpPr>
          <p:nvPr/>
        </p:nvSpPr>
        <p:spPr>
          <a:xfrm>
            <a:off x="2514600" y="2133600"/>
            <a:ext cx="6400800" cy="121920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r>
              <a:rPr lang="en-US" dirty="0" smtClean="0"/>
              <a:t>Alliance Meeting 2014</a:t>
            </a:r>
          </a:p>
          <a:p>
            <a:r>
              <a:rPr lang="en-US" dirty="0" smtClean="0"/>
              <a:t>Steamboat Springs</a:t>
            </a:r>
            <a:endParaRPr lang="en-US" dirty="0"/>
          </a:p>
        </p:txBody>
      </p:sp>
      <p:sp>
        <p:nvSpPr>
          <p:cNvPr id="10" name="Subtitle 2"/>
          <p:cNvSpPr txBox="1">
            <a:spLocks/>
          </p:cNvSpPr>
          <p:nvPr/>
        </p:nvSpPr>
        <p:spPr>
          <a:xfrm>
            <a:off x="2353056" y="3310128"/>
            <a:ext cx="6781800" cy="3090672"/>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spcBef>
                <a:spcPts val="0"/>
              </a:spcBef>
            </a:pPr>
            <a:r>
              <a:rPr lang="en-US" dirty="0" smtClean="0"/>
              <a:t>Carol Meredith</a:t>
            </a:r>
          </a:p>
          <a:p>
            <a:pPr>
              <a:spcBef>
                <a:spcPts val="0"/>
              </a:spcBef>
            </a:pPr>
            <a:r>
              <a:rPr lang="en-US" dirty="0" smtClean="0"/>
              <a:t>Corry Robinson</a:t>
            </a:r>
          </a:p>
          <a:p>
            <a:pPr>
              <a:spcBef>
                <a:spcPts val="0"/>
              </a:spcBef>
            </a:pPr>
            <a:r>
              <a:rPr lang="en-US" dirty="0" err="1" smtClean="0"/>
              <a:t>Marijo</a:t>
            </a:r>
            <a:r>
              <a:rPr lang="en-US" dirty="0" smtClean="0"/>
              <a:t> </a:t>
            </a:r>
            <a:r>
              <a:rPr lang="en-US" dirty="0" err="1" smtClean="0"/>
              <a:t>Rymer</a:t>
            </a:r>
            <a:endParaRPr lang="en-US" dirty="0" smtClean="0"/>
          </a:p>
          <a:p>
            <a:pPr>
              <a:spcBef>
                <a:spcPts val="0"/>
              </a:spcBef>
            </a:pPr>
            <a:r>
              <a:rPr lang="en-US" dirty="0" smtClean="0"/>
              <a:t>On behalf of</a:t>
            </a:r>
          </a:p>
          <a:p>
            <a:pPr>
              <a:spcBef>
                <a:spcPts val="0"/>
              </a:spcBef>
            </a:pPr>
            <a:r>
              <a:rPr lang="en-US" dirty="0" smtClean="0"/>
              <a:t>The GAP Analysis Steering Committee</a:t>
            </a:r>
          </a:p>
          <a:p>
            <a:pPr>
              <a:spcBef>
                <a:spcPts val="0"/>
              </a:spcBef>
            </a:pPr>
            <a:endParaRPr lang="en-US"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55489218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612648" y="304800"/>
            <a:ext cx="8153400" cy="990600"/>
          </a:xfrm>
        </p:spPr>
        <p:txBody>
          <a:bodyPr vert="horz" lIns="91440" tIns="45720" rIns="91440" bIns="45720" rtlCol="0" anchor="ctr">
            <a:normAutofit/>
          </a:bodyPr>
          <a:lstStyle/>
          <a:p>
            <a:r>
              <a:rPr lang="en-US" dirty="0"/>
              <a:t>Demographics</a:t>
            </a:r>
          </a:p>
        </p:txBody>
      </p:sp>
      <p:sp>
        <p:nvSpPr>
          <p:cNvPr id="3" name="Slide Number Placeholder 2"/>
          <p:cNvSpPr>
            <a:spLocks noGrp="1"/>
          </p:cNvSpPr>
          <p:nvPr>
            <p:ph type="sldNum" sz="quarter" idx="12"/>
          </p:nvPr>
        </p:nvSpPr>
        <p:spPr/>
        <p:txBody>
          <a:bodyPr>
            <a:normAutofit fontScale="85000" lnSpcReduction="20000"/>
          </a:bodyPr>
          <a:lstStyle/>
          <a:p>
            <a:fld id="{0EAD8C82-645C-487D-BE8D-FB5CBD77EFE4}" type="slidenum">
              <a:rPr lang="en-US" smtClean="0"/>
              <a:pPr/>
              <a:t>10</a:t>
            </a:fld>
            <a:endParaRPr lang="en-US"/>
          </a:p>
        </p:txBody>
      </p:sp>
      <p:cxnSp>
        <p:nvCxnSpPr>
          <p:cNvPr id="9" name="Straight Connector 8"/>
          <p:cNvCxnSpPr/>
          <p:nvPr/>
        </p:nvCxnSpPr>
        <p:spPr>
          <a:xfrm>
            <a:off x="990600" y="3505200"/>
            <a:ext cx="7391400" cy="0"/>
          </a:xfrm>
          <a:prstGeom prst="line">
            <a:avLst/>
          </a:prstGeom>
          <a:ln w="38100">
            <a:solidFill>
              <a:srgbClr val="FFC000"/>
            </a:solidFill>
          </a:ln>
        </p:spPr>
        <p:style>
          <a:lnRef idx="1">
            <a:schemeClr val="accent1"/>
          </a:lnRef>
          <a:fillRef idx="0">
            <a:schemeClr val="accent1"/>
          </a:fillRef>
          <a:effectRef idx="0">
            <a:schemeClr val="accent1"/>
          </a:effectRef>
          <a:fontRef idx="minor">
            <a:schemeClr val="tx1"/>
          </a:fontRef>
        </p:style>
      </p:cxnSp>
      <p:grpSp>
        <p:nvGrpSpPr>
          <p:cNvPr id="12" name="Group 11"/>
          <p:cNvGrpSpPr/>
          <p:nvPr/>
        </p:nvGrpSpPr>
        <p:grpSpPr>
          <a:xfrm>
            <a:off x="1676400" y="1535668"/>
            <a:ext cx="7010400" cy="369332"/>
            <a:chOff x="2667000" y="1464439"/>
            <a:chExt cx="4114800" cy="369332"/>
          </a:xfrm>
        </p:grpSpPr>
        <p:sp>
          <p:nvSpPr>
            <p:cNvPr id="5" name="TextBox 4"/>
            <p:cNvSpPr txBox="1"/>
            <p:nvPr/>
          </p:nvSpPr>
          <p:spPr>
            <a:xfrm>
              <a:off x="2819400" y="1464439"/>
              <a:ext cx="1981200" cy="369332"/>
            </a:xfrm>
            <a:prstGeom prst="rect">
              <a:avLst/>
            </a:prstGeom>
            <a:noFill/>
          </p:spPr>
          <p:txBody>
            <a:bodyPr wrap="square" rtlCol="0">
              <a:spAutoFit/>
            </a:bodyPr>
            <a:lstStyle/>
            <a:p>
              <a:r>
                <a:rPr lang="en-US" b="1" dirty="0" smtClean="0"/>
                <a:t>CHC ED Follow-up (N=101)</a:t>
              </a:r>
              <a:endParaRPr lang="en-US" b="1" dirty="0"/>
            </a:p>
          </p:txBody>
        </p:sp>
        <p:sp>
          <p:nvSpPr>
            <p:cNvPr id="4" name="Rectangle 3"/>
            <p:cNvSpPr/>
            <p:nvPr/>
          </p:nvSpPr>
          <p:spPr>
            <a:xfrm>
              <a:off x="2667000" y="1547505"/>
              <a:ext cx="152400" cy="18466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4706075" y="1524927"/>
              <a:ext cx="152400" cy="184666"/>
            </a:xfrm>
            <a:prstGeom prst="rect">
              <a:avLst/>
            </a:prstGeom>
            <a:solidFill>
              <a:srgbClr val="C00000"/>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4800600" y="1464439"/>
              <a:ext cx="1981200" cy="369332"/>
            </a:xfrm>
            <a:prstGeom prst="rect">
              <a:avLst/>
            </a:prstGeom>
            <a:noFill/>
          </p:spPr>
          <p:txBody>
            <a:bodyPr wrap="square" rtlCol="0">
              <a:spAutoFit/>
            </a:bodyPr>
            <a:lstStyle/>
            <a:p>
              <a:r>
                <a:rPr lang="en-US" b="1" dirty="0" smtClean="0"/>
                <a:t>  Public Survey (N=104)</a:t>
              </a:r>
              <a:endParaRPr lang="en-US" b="1" dirty="0"/>
            </a:p>
          </p:txBody>
        </p:sp>
      </p:grpSp>
      <p:graphicFrame>
        <p:nvGraphicFramePr>
          <p:cNvPr id="16" name="Chart 15"/>
          <p:cNvGraphicFramePr>
            <a:graphicFrameLocks/>
          </p:cNvGraphicFramePr>
          <p:nvPr>
            <p:extLst>
              <p:ext uri="{D42A27DB-BD31-4B8C-83A1-F6EECF244321}">
                <p14:mod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880642368"/>
              </p:ext>
            </p:extLst>
          </p:nvPr>
        </p:nvGraphicFramePr>
        <p:xfrm>
          <a:off x="685800" y="1833771"/>
          <a:ext cx="8001000" cy="1747629"/>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7" name="Chart 16"/>
          <p:cNvGraphicFramePr>
            <a:graphicFrameLocks/>
          </p:cNvGraphicFramePr>
          <p:nvPr>
            <p:extLst>
              <p:ext uri="{D42A27DB-BD31-4B8C-83A1-F6EECF244321}">
                <p14:mod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42573545"/>
              </p:ext>
            </p:extLst>
          </p:nvPr>
        </p:nvGraphicFramePr>
        <p:xfrm>
          <a:off x="762000" y="3429001"/>
          <a:ext cx="7391400" cy="3428999"/>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10985389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 name="Title 1"/>
          <p:cNvSpPr txBox="1">
            <a:spLocks/>
          </p:cNvSpPr>
          <p:nvPr/>
        </p:nvSpPr>
        <p:spPr>
          <a:xfrm>
            <a:off x="609600" y="304800"/>
            <a:ext cx="8229600" cy="990600"/>
          </a:xfrm>
          <a:prstGeom prst="rect">
            <a:avLst/>
          </a:prstGeom>
        </p:spPr>
        <p:txBody>
          <a:bodyPr vert="horz" lIns="91440" tIns="45720" rIns="91440" bIns="45720" rtlCol="0" anchor="ctr">
            <a:normAutofit fontScale="70000" lnSpcReduction="20000"/>
          </a:bodyPr>
          <a:lstStyle>
            <a:lvl1pPr>
              <a:spcBef>
                <a:spcPct val="0"/>
              </a:spcBef>
              <a:buNone/>
              <a:defRPr kumimoji="0" sz="4400">
                <a:solidFill>
                  <a:schemeClr val="tx2"/>
                </a:solidFill>
                <a:latin typeface="+mj-lt"/>
                <a:ea typeface="+mj-ea"/>
                <a:cs typeface="+mj-cs"/>
              </a:defRPr>
            </a:lvl1pPr>
          </a:lstStyle>
          <a:p>
            <a:r>
              <a:rPr lang="en-US" sz="5700" dirty="0"/>
              <a:t>Developmental Diagnoses</a:t>
            </a:r>
          </a:p>
          <a:p>
            <a:r>
              <a:rPr lang="en-US" dirty="0"/>
              <a:t>*Respondents could select more than one option*</a:t>
            </a:r>
          </a:p>
        </p:txBody>
      </p:sp>
      <p:sp>
        <p:nvSpPr>
          <p:cNvPr id="2" name="Slide Number Placeholder 1"/>
          <p:cNvSpPr>
            <a:spLocks noGrp="1"/>
          </p:cNvSpPr>
          <p:nvPr>
            <p:ph type="sldNum" sz="quarter" idx="12"/>
          </p:nvPr>
        </p:nvSpPr>
        <p:spPr/>
        <p:txBody>
          <a:bodyPr>
            <a:normAutofit fontScale="85000" lnSpcReduction="20000"/>
          </a:bodyPr>
          <a:lstStyle/>
          <a:p>
            <a:fld id="{0EAD8C82-645C-487D-BE8D-FB5CBD77EFE4}" type="slidenum">
              <a:rPr lang="en-US" smtClean="0"/>
              <a:pPr/>
              <a:t>11</a:t>
            </a:fld>
            <a:endParaRPr lang="en-US"/>
          </a:p>
        </p:txBody>
      </p:sp>
      <p:graphicFrame>
        <p:nvGraphicFramePr>
          <p:cNvPr id="14" name="Chart 13"/>
          <p:cNvGraphicFramePr>
            <a:graphicFrameLocks/>
          </p:cNvGraphicFramePr>
          <p:nvPr>
            <p:extLst>
              <p:ext uri="{D42A27DB-BD31-4B8C-83A1-F6EECF244321}">
                <p14:mod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582536606"/>
              </p:ext>
            </p:extLst>
          </p:nvPr>
        </p:nvGraphicFramePr>
        <p:xfrm>
          <a:off x="355600" y="1981200"/>
          <a:ext cx="8382000" cy="4267200"/>
        </p:xfrm>
        <a:graphic>
          <a:graphicData uri="http://schemas.openxmlformats.org/drawingml/2006/chart">
            <c:chart xmlns:c="http://schemas.openxmlformats.org/drawingml/2006/chart" xmlns:r="http://schemas.openxmlformats.org/officeDocument/2006/relationships" r:id="rId3"/>
          </a:graphicData>
        </a:graphic>
      </p:graphicFrame>
      <p:grpSp>
        <p:nvGrpSpPr>
          <p:cNvPr id="15" name="Group 14"/>
          <p:cNvGrpSpPr/>
          <p:nvPr/>
        </p:nvGrpSpPr>
        <p:grpSpPr>
          <a:xfrm>
            <a:off x="1676400" y="1535668"/>
            <a:ext cx="7010400" cy="369332"/>
            <a:chOff x="2667000" y="1464439"/>
            <a:chExt cx="4114800" cy="369332"/>
          </a:xfrm>
        </p:grpSpPr>
        <p:sp>
          <p:nvSpPr>
            <p:cNvPr id="16" name="TextBox 15"/>
            <p:cNvSpPr txBox="1"/>
            <p:nvPr/>
          </p:nvSpPr>
          <p:spPr>
            <a:xfrm>
              <a:off x="2819400" y="1464439"/>
              <a:ext cx="1981200" cy="369332"/>
            </a:xfrm>
            <a:prstGeom prst="rect">
              <a:avLst/>
            </a:prstGeom>
            <a:noFill/>
          </p:spPr>
          <p:txBody>
            <a:bodyPr wrap="square" rtlCol="0">
              <a:spAutoFit/>
            </a:bodyPr>
            <a:lstStyle/>
            <a:p>
              <a:r>
                <a:rPr lang="en-US" b="1" dirty="0" smtClean="0"/>
                <a:t>CHC ED Follow-up (N=101)</a:t>
              </a:r>
              <a:endParaRPr lang="en-US" b="1" dirty="0"/>
            </a:p>
          </p:txBody>
        </p:sp>
        <p:sp>
          <p:nvSpPr>
            <p:cNvPr id="17" name="Rectangle 16"/>
            <p:cNvSpPr/>
            <p:nvPr/>
          </p:nvSpPr>
          <p:spPr>
            <a:xfrm>
              <a:off x="2667000" y="1547505"/>
              <a:ext cx="152400" cy="18466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p:cNvSpPr/>
            <p:nvPr/>
          </p:nvSpPr>
          <p:spPr>
            <a:xfrm>
              <a:off x="4706075" y="1524927"/>
              <a:ext cx="152400" cy="184666"/>
            </a:xfrm>
            <a:prstGeom prst="rect">
              <a:avLst/>
            </a:prstGeom>
            <a:solidFill>
              <a:srgbClr val="C00000"/>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p:cNvSpPr txBox="1"/>
            <p:nvPr/>
          </p:nvSpPr>
          <p:spPr>
            <a:xfrm>
              <a:off x="4800600" y="1464439"/>
              <a:ext cx="1981200" cy="369332"/>
            </a:xfrm>
            <a:prstGeom prst="rect">
              <a:avLst/>
            </a:prstGeom>
            <a:noFill/>
          </p:spPr>
          <p:txBody>
            <a:bodyPr wrap="square" rtlCol="0">
              <a:spAutoFit/>
            </a:bodyPr>
            <a:lstStyle/>
            <a:p>
              <a:r>
                <a:rPr lang="en-US" b="1" dirty="0" smtClean="0"/>
                <a:t>  Public Survey (N=104)</a:t>
              </a:r>
              <a:endParaRPr lang="en-US" b="1" dirty="0"/>
            </a:p>
          </p:txBody>
        </p:sp>
      </p:gr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69451505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04800"/>
            <a:ext cx="8534400" cy="990600"/>
          </a:xfrm>
        </p:spPr>
        <p:txBody>
          <a:bodyPr vert="horz" lIns="91440" tIns="45720" rIns="91440" bIns="45720" rtlCol="0" anchor="ctr">
            <a:noAutofit/>
          </a:bodyPr>
          <a:lstStyle/>
          <a:p>
            <a:pPr>
              <a:lnSpc>
                <a:spcPct val="80000"/>
              </a:lnSpc>
            </a:pPr>
            <a:r>
              <a:rPr lang="en-US" sz="4000" dirty="0"/>
              <a:t>Psychiatric Diagnoses</a:t>
            </a:r>
            <a:br>
              <a:rPr lang="en-US" sz="4000" dirty="0"/>
            </a:br>
            <a:r>
              <a:rPr lang="en-US" sz="3100" dirty="0"/>
              <a:t>*Respondents could select more than one option*</a:t>
            </a:r>
          </a:p>
        </p:txBody>
      </p:sp>
      <p:sp>
        <p:nvSpPr>
          <p:cNvPr id="3" name="Slide Number Placeholder 2"/>
          <p:cNvSpPr>
            <a:spLocks noGrp="1"/>
          </p:cNvSpPr>
          <p:nvPr>
            <p:ph type="sldNum" sz="quarter" idx="12"/>
          </p:nvPr>
        </p:nvSpPr>
        <p:spPr/>
        <p:txBody>
          <a:bodyPr>
            <a:normAutofit fontScale="85000" lnSpcReduction="20000"/>
          </a:bodyPr>
          <a:lstStyle/>
          <a:p>
            <a:fld id="{0EAD8C82-645C-487D-BE8D-FB5CBD77EFE4}" type="slidenum">
              <a:rPr lang="en-US" smtClean="0"/>
              <a:pPr/>
              <a:t>12</a:t>
            </a:fld>
            <a:endParaRPr lang="en-US"/>
          </a:p>
        </p:txBody>
      </p:sp>
      <p:grpSp>
        <p:nvGrpSpPr>
          <p:cNvPr id="10" name="Group 9"/>
          <p:cNvGrpSpPr/>
          <p:nvPr/>
        </p:nvGrpSpPr>
        <p:grpSpPr>
          <a:xfrm>
            <a:off x="1676400" y="1535668"/>
            <a:ext cx="7010400" cy="369332"/>
            <a:chOff x="2667000" y="1464439"/>
            <a:chExt cx="4114800" cy="369332"/>
          </a:xfrm>
        </p:grpSpPr>
        <p:sp>
          <p:nvSpPr>
            <p:cNvPr id="17" name="TextBox 16"/>
            <p:cNvSpPr txBox="1"/>
            <p:nvPr/>
          </p:nvSpPr>
          <p:spPr>
            <a:xfrm>
              <a:off x="2819400" y="1464439"/>
              <a:ext cx="1981200" cy="369332"/>
            </a:xfrm>
            <a:prstGeom prst="rect">
              <a:avLst/>
            </a:prstGeom>
            <a:noFill/>
          </p:spPr>
          <p:txBody>
            <a:bodyPr wrap="square" rtlCol="0">
              <a:spAutoFit/>
            </a:bodyPr>
            <a:lstStyle/>
            <a:p>
              <a:r>
                <a:rPr lang="en-US" b="1" dirty="0" smtClean="0"/>
                <a:t>CHC ED Follow-up (N=101)</a:t>
              </a:r>
              <a:endParaRPr lang="en-US" b="1" dirty="0"/>
            </a:p>
          </p:txBody>
        </p:sp>
        <p:sp>
          <p:nvSpPr>
            <p:cNvPr id="18" name="Rectangle 17"/>
            <p:cNvSpPr/>
            <p:nvPr/>
          </p:nvSpPr>
          <p:spPr>
            <a:xfrm>
              <a:off x="2667000" y="1547505"/>
              <a:ext cx="152400" cy="18466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p:nvSpPr>
          <p:spPr>
            <a:xfrm>
              <a:off x="4706075" y="1524927"/>
              <a:ext cx="152400" cy="184666"/>
            </a:xfrm>
            <a:prstGeom prst="rect">
              <a:avLst/>
            </a:prstGeom>
            <a:solidFill>
              <a:srgbClr val="C00000"/>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p:cNvSpPr txBox="1"/>
            <p:nvPr/>
          </p:nvSpPr>
          <p:spPr>
            <a:xfrm>
              <a:off x="4800600" y="1464439"/>
              <a:ext cx="1981200" cy="369332"/>
            </a:xfrm>
            <a:prstGeom prst="rect">
              <a:avLst/>
            </a:prstGeom>
            <a:noFill/>
          </p:spPr>
          <p:txBody>
            <a:bodyPr wrap="square" rtlCol="0">
              <a:spAutoFit/>
            </a:bodyPr>
            <a:lstStyle/>
            <a:p>
              <a:r>
                <a:rPr lang="en-US" b="1" dirty="0" smtClean="0"/>
                <a:t>  Public Survey (N=104)</a:t>
              </a:r>
              <a:endParaRPr lang="en-US" b="1" dirty="0"/>
            </a:p>
          </p:txBody>
        </p:sp>
      </p:grpSp>
      <p:graphicFrame>
        <p:nvGraphicFramePr>
          <p:cNvPr id="21" name="Chart 20"/>
          <p:cNvGraphicFramePr>
            <a:graphicFrameLocks/>
          </p:cNvGraphicFramePr>
          <p:nvPr>
            <p:extLst>
              <p:ext uri="{D42A27DB-BD31-4B8C-83A1-F6EECF244321}">
                <p14:mod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899377492"/>
              </p:ext>
            </p:extLst>
          </p:nvPr>
        </p:nvGraphicFramePr>
        <p:xfrm>
          <a:off x="457200" y="1883898"/>
          <a:ext cx="8229600" cy="460089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89213537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04800"/>
            <a:ext cx="8610600" cy="990600"/>
          </a:xfrm>
        </p:spPr>
        <p:txBody>
          <a:bodyPr vert="horz" lIns="91440" tIns="45720" rIns="91440" bIns="45720" rtlCol="0" anchor="ctr">
            <a:noAutofit/>
          </a:bodyPr>
          <a:lstStyle/>
          <a:p>
            <a:pPr>
              <a:lnSpc>
                <a:spcPct val="80000"/>
              </a:lnSpc>
            </a:pPr>
            <a:r>
              <a:rPr lang="en-US" sz="4000" dirty="0"/>
              <a:t>Main reasons for ED visits</a:t>
            </a:r>
            <a:br>
              <a:rPr lang="en-US" sz="4000" dirty="0"/>
            </a:br>
            <a:r>
              <a:rPr lang="en-US" sz="3100" dirty="0"/>
              <a:t>*Respondents could select more than one option*</a:t>
            </a:r>
          </a:p>
        </p:txBody>
      </p:sp>
      <p:sp>
        <p:nvSpPr>
          <p:cNvPr id="3" name="Slide Number Placeholder 2"/>
          <p:cNvSpPr>
            <a:spLocks noGrp="1"/>
          </p:cNvSpPr>
          <p:nvPr>
            <p:ph type="sldNum" sz="quarter" idx="12"/>
          </p:nvPr>
        </p:nvSpPr>
        <p:spPr>
          <a:xfrm>
            <a:off x="6934200" y="6324600"/>
            <a:ext cx="2133600" cy="365125"/>
          </a:xfrm>
        </p:spPr>
        <p:txBody>
          <a:bodyPr/>
          <a:lstStyle/>
          <a:p>
            <a:fld id="{0EAD8C82-645C-487D-BE8D-FB5CBD77EFE4}" type="slidenum">
              <a:rPr lang="en-US" smtClean="0"/>
              <a:pPr/>
              <a:t>13</a:t>
            </a:fld>
            <a:endParaRPr lang="en-US" dirty="0"/>
          </a:p>
        </p:txBody>
      </p:sp>
      <p:sp>
        <p:nvSpPr>
          <p:cNvPr id="8" name="TextBox 7"/>
          <p:cNvSpPr txBox="1"/>
          <p:nvPr/>
        </p:nvSpPr>
        <p:spPr>
          <a:xfrm>
            <a:off x="119944" y="2590800"/>
            <a:ext cx="1404056" cy="923330"/>
          </a:xfrm>
          <a:prstGeom prst="rect">
            <a:avLst/>
          </a:prstGeom>
          <a:noFill/>
        </p:spPr>
        <p:txBody>
          <a:bodyPr wrap="square" rtlCol="0">
            <a:spAutoFit/>
          </a:bodyPr>
          <a:lstStyle/>
          <a:p>
            <a:pPr algn="ctr"/>
            <a:r>
              <a:rPr lang="en-US" dirty="0" smtClean="0"/>
              <a:t>Respondents having used ED (%)</a:t>
            </a:r>
            <a:endParaRPr lang="en-US" dirty="0"/>
          </a:p>
        </p:txBody>
      </p:sp>
      <p:sp>
        <p:nvSpPr>
          <p:cNvPr id="16" name="TextBox 15"/>
          <p:cNvSpPr txBox="1"/>
          <p:nvPr/>
        </p:nvSpPr>
        <p:spPr>
          <a:xfrm>
            <a:off x="304800" y="5334000"/>
            <a:ext cx="8458200" cy="107721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r>
              <a:rPr lang="en-US" sz="1600" dirty="0" smtClean="0"/>
              <a:t>‘Other’ responses</a:t>
            </a:r>
          </a:p>
          <a:p>
            <a:pPr marL="285750" indent="-285750">
              <a:buFont typeface="Arial" panose="020B0604020202020204" pitchFamily="34" charset="0"/>
              <a:buChar char="•"/>
            </a:pPr>
            <a:r>
              <a:rPr lang="en-US" sz="1600" dirty="0" smtClean="0"/>
              <a:t>Acute medical needs</a:t>
            </a:r>
          </a:p>
          <a:p>
            <a:pPr marL="285750" indent="-285750">
              <a:buFont typeface="Arial" panose="020B0604020202020204" pitchFamily="34" charset="0"/>
              <a:buChar char="•"/>
            </a:pPr>
            <a:r>
              <a:rPr lang="en-US" sz="1600" dirty="0"/>
              <a:t>Management of chronic medical needs due to </a:t>
            </a:r>
            <a:r>
              <a:rPr lang="en-US" sz="1600" dirty="0" smtClean="0"/>
              <a:t>behavior</a:t>
            </a:r>
          </a:p>
          <a:p>
            <a:pPr marL="285750" indent="-285750">
              <a:buFont typeface="Arial" panose="020B0604020202020204" pitchFamily="34" charset="0"/>
              <a:buChar char="•"/>
            </a:pPr>
            <a:r>
              <a:rPr lang="en-US" sz="1600" dirty="0" smtClean="0"/>
              <a:t>Run Away</a:t>
            </a:r>
          </a:p>
        </p:txBody>
      </p:sp>
      <p:graphicFrame>
        <p:nvGraphicFramePr>
          <p:cNvPr id="18" name="Chart 17"/>
          <p:cNvGraphicFramePr>
            <a:graphicFrameLocks/>
          </p:cNvGraphicFramePr>
          <p:nvPr>
            <p:extLst>
              <p:ext uri="{D42A27DB-BD31-4B8C-83A1-F6EECF244321}">
                <p14:mod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589824121"/>
              </p:ext>
            </p:extLst>
          </p:nvPr>
        </p:nvGraphicFramePr>
        <p:xfrm>
          <a:off x="1676400" y="2057400"/>
          <a:ext cx="7010400" cy="3200400"/>
        </p:xfrm>
        <a:graphic>
          <a:graphicData uri="http://schemas.openxmlformats.org/drawingml/2006/chart">
            <c:chart xmlns:c="http://schemas.openxmlformats.org/drawingml/2006/chart" xmlns:r="http://schemas.openxmlformats.org/officeDocument/2006/relationships" r:id="rId2"/>
          </a:graphicData>
        </a:graphic>
      </p:graphicFrame>
      <p:grpSp>
        <p:nvGrpSpPr>
          <p:cNvPr id="19" name="Group 18"/>
          <p:cNvGrpSpPr/>
          <p:nvPr/>
        </p:nvGrpSpPr>
        <p:grpSpPr>
          <a:xfrm>
            <a:off x="1642533" y="1611868"/>
            <a:ext cx="7010400" cy="369332"/>
            <a:chOff x="2667000" y="1464439"/>
            <a:chExt cx="4114800" cy="369332"/>
          </a:xfrm>
        </p:grpSpPr>
        <p:sp>
          <p:nvSpPr>
            <p:cNvPr id="20" name="TextBox 19"/>
            <p:cNvSpPr txBox="1"/>
            <p:nvPr/>
          </p:nvSpPr>
          <p:spPr>
            <a:xfrm>
              <a:off x="2819400" y="1464439"/>
              <a:ext cx="1981200" cy="369332"/>
            </a:xfrm>
            <a:prstGeom prst="rect">
              <a:avLst/>
            </a:prstGeom>
            <a:noFill/>
          </p:spPr>
          <p:txBody>
            <a:bodyPr wrap="square" rtlCol="0">
              <a:spAutoFit/>
            </a:bodyPr>
            <a:lstStyle/>
            <a:p>
              <a:r>
                <a:rPr lang="en-US" b="1" dirty="0" smtClean="0"/>
                <a:t>CHC ED Follow-up (N=101)</a:t>
              </a:r>
              <a:endParaRPr lang="en-US" b="1" dirty="0"/>
            </a:p>
          </p:txBody>
        </p:sp>
        <p:sp>
          <p:nvSpPr>
            <p:cNvPr id="21" name="Rectangle 20"/>
            <p:cNvSpPr/>
            <p:nvPr/>
          </p:nvSpPr>
          <p:spPr>
            <a:xfrm>
              <a:off x="2667000" y="1547505"/>
              <a:ext cx="152400" cy="18466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p:cNvSpPr/>
            <p:nvPr/>
          </p:nvSpPr>
          <p:spPr>
            <a:xfrm>
              <a:off x="4706075" y="1524927"/>
              <a:ext cx="152400" cy="184666"/>
            </a:xfrm>
            <a:prstGeom prst="rect">
              <a:avLst/>
            </a:prstGeom>
            <a:solidFill>
              <a:srgbClr val="C00000"/>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TextBox 22"/>
            <p:cNvSpPr txBox="1"/>
            <p:nvPr/>
          </p:nvSpPr>
          <p:spPr>
            <a:xfrm>
              <a:off x="4800600" y="1464439"/>
              <a:ext cx="1981200" cy="369332"/>
            </a:xfrm>
            <a:prstGeom prst="rect">
              <a:avLst/>
            </a:prstGeom>
            <a:noFill/>
          </p:spPr>
          <p:txBody>
            <a:bodyPr wrap="square" rtlCol="0">
              <a:spAutoFit/>
            </a:bodyPr>
            <a:lstStyle/>
            <a:p>
              <a:r>
                <a:rPr lang="en-US" b="1" dirty="0" smtClean="0"/>
                <a:t>  Public Survey (N=104)</a:t>
              </a:r>
              <a:endParaRPr lang="en-US" b="1" dirty="0"/>
            </a:p>
          </p:txBody>
        </p:sp>
      </p:gr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21739894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81000"/>
            <a:ext cx="7467600" cy="914400"/>
          </a:xfrm>
        </p:spPr>
        <p:txBody>
          <a:bodyPr vert="horz" lIns="91440" tIns="45720" rIns="91440" bIns="45720" rtlCol="0" anchor="ctr">
            <a:normAutofit/>
          </a:bodyPr>
          <a:lstStyle/>
          <a:p>
            <a:r>
              <a:rPr lang="en-US" dirty="0"/>
              <a:t>IQ Distribution</a:t>
            </a:r>
          </a:p>
        </p:txBody>
      </p:sp>
      <p:sp>
        <p:nvSpPr>
          <p:cNvPr id="3" name="Slide Number Placeholder 2"/>
          <p:cNvSpPr>
            <a:spLocks noGrp="1"/>
          </p:cNvSpPr>
          <p:nvPr>
            <p:ph type="sldNum" sz="quarter" idx="12"/>
          </p:nvPr>
        </p:nvSpPr>
        <p:spPr/>
        <p:txBody>
          <a:bodyPr>
            <a:normAutofit fontScale="85000" lnSpcReduction="20000"/>
          </a:bodyPr>
          <a:lstStyle/>
          <a:p>
            <a:fld id="{0EAD8C82-645C-487D-BE8D-FB5CBD77EFE4}" type="slidenum">
              <a:rPr lang="en-US" smtClean="0"/>
              <a:pPr/>
              <a:t>14</a:t>
            </a:fld>
            <a:endParaRPr lang="en-US"/>
          </a:p>
        </p:txBody>
      </p:sp>
      <p:graphicFrame>
        <p:nvGraphicFramePr>
          <p:cNvPr id="5" name="Chart 4"/>
          <p:cNvGraphicFramePr>
            <a:graphicFrameLocks noChangeAspect="1"/>
          </p:cNvGraphicFramePr>
          <p:nvPr>
            <p:extLst>
              <p:ext uri="{D42A27DB-BD31-4B8C-83A1-F6EECF244321}">
                <p14:mod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257482307"/>
              </p:ext>
            </p:extLst>
          </p:nvPr>
        </p:nvGraphicFramePr>
        <p:xfrm>
          <a:off x="4543778" y="1600200"/>
          <a:ext cx="4343400" cy="45720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4" name="Chart 13"/>
          <p:cNvGraphicFramePr>
            <a:graphicFrameLocks/>
          </p:cNvGraphicFramePr>
          <p:nvPr>
            <p:extLst>
              <p:ext uri="{D42A27DB-BD31-4B8C-83A1-F6EECF244321}">
                <p14:mod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778577227"/>
              </p:ext>
            </p:extLst>
          </p:nvPr>
        </p:nvGraphicFramePr>
        <p:xfrm>
          <a:off x="412044" y="1905000"/>
          <a:ext cx="4572000" cy="4572000"/>
        </p:xfrm>
        <a:graphic>
          <a:graphicData uri="http://schemas.openxmlformats.org/drawingml/2006/chart">
            <c:chart xmlns:c="http://schemas.openxmlformats.org/drawingml/2006/chart" xmlns:r="http://schemas.openxmlformats.org/officeDocument/2006/relationships" r:id="rId3"/>
          </a:graphicData>
        </a:graphic>
      </p:graphicFrame>
      <p:sp>
        <p:nvSpPr>
          <p:cNvPr id="10" name="TextBox 9"/>
          <p:cNvSpPr txBox="1"/>
          <p:nvPr/>
        </p:nvSpPr>
        <p:spPr>
          <a:xfrm>
            <a:off x="228600" y="1442720"/>
            <a:ext cx="3886200" cy="707886"/>
          </a:xfrm>
          <a:prstGeom prst="rect">
            <a:avLst/>
          </a:prstGeom>
          <a:noFill/>
        </p:spPr>
        <p:txBody>
          <a:bodyPr wrap="square" rtlCol="0">
            <a:spAutoFit/>
          </a:bodyPr>
          <a:lstStyle/>
          <a:p>
            <a:pPr algn="ctr"/>
            <a:r>
              <a:rPr lang="en-US" sz="2000" b="1" dirty="0" smtClean="0"/>
              <a:t>CHC ED Follow-up</a:t>
            </a:r>
          </a:p>
          <a:p>
            <a:pPr algn="ctr"/>
            <a:r>
              <a:rPr lang="en-US" sz="2000" b="1" dirty="0" smtClean="0"/>
              <a:t>(N=101)</a:t>
            </a:r>
            <a:endParaRPr lang="en-US" sz="2000" b="1" dirty="0"/>
          </a:p>
        </p:txBody>
      </p:sp>
      <p:sp>
        <p:nvSpPr>
          <p:cNvPr id="11" name="TextBox 10"/>
          <p:cNvSpPr txBox="1"/>
          <p:nvPr/>
        </p:nvSpPr>
        <p:spPr>
          <a:xfrm>
            <a:off x="5562600" y="1456267"/>
            <a:ext cx="2514600" cy="707886"/>
          </a:xfrm>
          <a:prstGeom prst="rect">
            <a:avLst/>
          </a:prstGeom>
          <a:noFill/>
        </p:spPr>
        <p:txBody>
          <a:bodyPr wrap="square" rtlCol="0">
            <a:spAutoFit/>
          </a:bodyPr>
          <a:lstStyle/>
          <a:p>
            <a:pPr algn="ctr"/>
            <a:r>
              <a:rPr lang="en-US" sz="2000" b="1" dirty="0" smtClean="0"/>
              <a:t>Public Survey</a:t>
            </a:r>
          </a:p>
          <a:p>
            <a:pPr algn="ctr"/>
            <a:r>
              <a:rPr lang="en-US" sz="2000" b="1" dirty="0" smtClean="0"/>
              <a:t>(N=104)</a:t>
            </a:r>
          </a:p>
        </p:txBody>
      </p:sp>
      <p:graphicFrame>
        <p:nvGraphicFramePr>
          <p:cNvPr id="16" name="Chart 15"/>
          <p:cNvGraphicFramePr>
            <a:graphicFrameLocks/>
          </p:cNvGraphicFramePr>
          <p:nvPr>
            <p:extLst>
              <p:ext uri="{D42A27DB-BD31-4B8C-83A1-F6EECF244321}">
                <p14:mod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031825488"/>
              </p:ext>
            </p:extLst>
          </p:nvPr>
        </p:nvGraphicFramePr>
        <p:xfrm>
          <a:off x="-73378" y="2122384"/>
          <a:ext cx="4648200" cy="46482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7" name="Chart 16"/>
          <p:cNvGraphicFramePr>
            <a:graphicFrameLocks/>
          </p:cNvGraphicFramePr>
          <p:nvPr>
            <p:extLst>
              <p:ext uri="{D42A27DB-BD31-4B8C-83A1-F6EECF244321}">
                <p14:mod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738388190"/>
              </p:ext>
            </p:extLst>
          </p:nvPr>
        </p:nvGraphicFramePr>
        <p:xfrm>
          <a:off x="4114800" y="2085694"/>
          <a:ext cx="5638800" cy="4800601"/>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420728644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graphicFrame>
        <p:nvGraphicFramePr>
          <p:cNvPr id="22" name="Chart 21"/>
          <p:cNvGraphicFramePr>
            <a:graphicFrameLocks/>
          </p:cNvGraphicFramePr>
          <p:nvPr>
            <p:extLst>
              <p:ext uri="{D42A27DB-BD31-4B8C-83A1-F6EECF244321}">
                <p14:mod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574278735"/>
              </p:ext>
            </p:extLst>
          </p:nvPr>
        </p:nvGraphicFramePr>
        <p:xfrm>
          <a:off x="1205089" y="1660855"/>
          <a:ext cx="4662311" cy="2857523"/>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p:cNvSpPr>
            <a:spLocks noGrp="1"/>
          </p:cNvSpPr>
          <p:nvPr>
            <p:ph type="title"/>
          </p:nvPr>
        </p:nvSpPr>
        <p:spPr>
          <a:xfrm>
            <a:off x="609600" y="304800"/>
            <a:ext cx="8534400" cy="990600"/>
          </a:xfrm>
        </p:spPr>
        <p:txBody>
          <a:bodyPr vert="horz" lIns="91440" tIns="45720" rIns="91440" bIns="45720" rtlCol="0" anchor="ctr">
            <a:noAutofit/>
          </a:bodyPr>
          <a:lstStyle/>
          <a:p>
            <a:r>
              <a:rPr lang="en-US" sz="3850" dirty="0"/>
              <a:t>Insurance type for </a:t>
            </a:r>
            <a:r>
              <a:rPr lang="en-US" sz="3850" dirty="0" smtClean="0"/>
              <a:t>individuals with </a:t>
            </a:r>
            <a:r>
              <a:rPr lang="en-US" sz="3850" dirty="0"/>
              <a:t>IQ &lt; 70</a:t>
            </a:r>
          </a:p>
        </p:txBody>
      </p:sp>
      <p:graphicFrame>
        <p:nvGraphicFramePr>
          <p:cNvPr id="7" name="Chart 6"/>
          <p:cNvGraphicFramePr>
            <a:graphicFrameLocks/>
          </p:cNvGraphicFramePr>
          <p:nvPr>
            <p:extLst>
              <p:ext uri="{D42A27DB-BD31-4B8C-83A1-F6EECF244321}">
                <p14:mod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620812067"/>
              </p:ext>
            </p:extLst>
          </p:nvPr>
        </p:nvGraphicFramePr>
        <p:xfrm>
          <a:off x="5715000" y="1810210"/>
          <a:ext cx="5334000" cy="2743200"/>
        </p:xfrm>
        <a:graphic>
          <a:graphicData uri="http://schemas.openxmlformats.org/drawingml/2006/chart">
            <c:chart xmlns:c="http://schemas.openxmlformats.org/drawingml/2006/chart" xmlns:r="http://schemas.openxmlformats.org/officeDocument/2006/relationships" r:id="rId4"/>
          </a:graphicData>
        </a:graphic>
      </p:graphicFrame>
      <p:sp>
        <p:nvSpPr>
          <p:cNvPr id="8" name="TextBox 7"/>
          <p:cNvSpPr txBox="1"/>
          <p:nvPr/>
        </p:nvSpPr>
        <p:spPr>
          <a:xfrm>
            <a:off x="304800" y="2678246"/>
            <a:ext cx="1371600" cy="646331"/>
          </a:xfrm>
          <a:prstGeom prst="rect">
            <a:avLst/>
          </a:prstGeom>
          <a:noFill/>
        </p:spPr>
        <p:txBody>
          <a:bodyPr wrap="square" rtlCol="0">
            <a:spAutoFit/>
          </a:bodyPr>
          <a:lstStyle/>
          <a:p>
            <a:r>
              <a:rPr lang="en-US" dirty="0" smtClean="0"/>
              <a:t>Primary Insurance</a:t>
            </a:r>
            <a:endParaRPr lang="en-US" dirty="0"/>
          </a:p>
        </p:txBody>
      </p:sp>
      <p:sp>
        <p:nvSpPr>
          <p:cNvPr id="9" name="TextBox 8"/>
          <p:cNvSpPr txBox="1"/>
          <p:nvPr/>
        </p:nvSpPr>
        <p:spPr>
          <a:xfrm>
            <a:off x="304800" y="4734342"/>
            <a:ext cx="1219200" cy="2123658"/>
          </a:xfrm>
          <a:prstGeom prst="rect">
            <a:avLst/>
          </a:prstGeom>
          <a:noFill/>
        </p:spPr>
        <p:txBody>
          <a:bodyPr wrap="square" rtlCol="0">
            <a:spAutoFit/>
          </a:bodyPr>
          <a:lstStyle/>
          <a:p>
            <a:r>
              <a:rPr lang="en-US" dirty="0" smtClean="0"/>
              <a:t>Mental </a:t>
            </a:r>
          </a:p>
          <a:p>
            <a:r>
              <a:rPr lang="en-US" dirty="0" smtClean="0"/>
              <a:t>Health Insurance </a:t>
            </a:r>
            <a:r>
              <a:rPr lang="en-US" sz="1400" dirty="0"/>
              <a:t>*Respondents could select more </a:t>
            </a:r>
            <a:r>
              <a:rPr lang="en-US" sz="1400" dirty="0" smtClean="0"/>
              <a:t>than one </a:t>
            </a:r>
            <a:r>
              <a:rPr lang="en-US" sz="1400" dirty="0"/>
              <a:t>option</a:t>
            </a:r>
            <a:r>
              <a:rPr lang="en-US" dirty="0"/>
              <a:t>*</a:t>
            </a:r>
          </a:p>
          <a:p>
            <a:endParaRPr lang="en-US" dirty="0"/>
          </a:p>
        </p:txBody>
      </p:sp>
      <p:sp>
        <p:nvSpPr>
          <p:cNvPr id="13" name="TextBox 12"/>
          <p:cNvSpPr txBox="1"/>
          <p:nvPr/>
        </p:nvSpPr>
        <p:spPr>
          <a:xfrm>
            <a:off x="838200" y="1428690"/>
            <a:ext cx="3581400" cy="400110"/>
          </a:xfrm>
          <a:prstGeom prst="rect">
            <a:avLst/>
          </a:prstGeom>
          <a:noFill/>
        </p:spPr>
        <p:txBody>
          <a:bodyPr wrap="square" rtlCol="0">
            <a:spAutoFit/>
          </a:bodyPr>
          <a:lstStyle/>
          <a:p>
            <a:pPr algn="ctr"/>
            <a:r>
              <a:rPr lang="en-US" sz="2000" b="1" dirty="0" smtClean="0"/>
              <a:t>CHC ED Follow-up (N=25)</a:t>
            </a:r>
            <a:endParaRPr lang="en-US" sz="2000" b="1" dirty="0"/>
          </a:p>
        </p:txBody>
      </p:sp>
      <p:sp>
        <p:nvSpPr>
          <p:cNvPr id="15" name="TextBox 14"/>
          <p:cNvSpPr txBox="1"/>
          <p:nvPr/>
        </p:nvSpPr>
        <p:spPr>
          <a:xfrm>
            <a:off x="5503333" y="1406031"/>
            <a:ext cx="3200400" cy="400110"/>
          </a:xfrm>
          <a:prstGeom prst="rect">
            <a:avLst/>
          </a:prstGeom>
          <a:noFill/>
        </p:spPr>
        <p:txBody>
          <a:bodyPr wrap="square" rtlCol="0">
            <a:spAutoFit/>
          </a:bodyPr>
          <a:lstStyle/>
          <a:p>
            <a:pPr algn="ctr"/>
            <a:r>
              <a:rPr lang="en-US" sz="2000" b="1" dirty="0" smtClean="0"/>
              <a:t>Public Survey (N=41)</a:t>
            </a:r>
          </a:p>
        </p:txBody>
      </p:sp>
      <p:cxnSp>
        <p:nvCxnSpPr>
          <p:cNvPr id="18" name="Straight Connector 17"/>
          <p:cNvCxnSpPr/>
          <p:nvPr/>
        </p:nvCxnSpPr>
        <p:spPr>
          <a:xfrm>
            <a:off x="1219200" y="4343400"/>
            <a:ext cx="6705600" cy="0"/>
          </a:xfrm>
          <a:prstGeom prst="line">
            <a:avLst/>
          </a:prstGeom>
          <a:ln w="25400">
            <a:solidFill>
              <a:srgbClr val="FFC000"/>
            </a:solidFill>
          </a:ln>
        </p:spPr>
        <p:style>
          <a:lnRef idx="1">
            <a:schemeClr val="accent1"/>
          </a:lnRef>
          <a:fillRef idx="0">
            <a:schemeClr val="accent1"/>
          </a:fillRef>
          <a:effectRef idx="0">
            <a:schemeClr val="accent1"/>
          </a:effectRef>
          <a:fontRef idx="minor">
            <a:schemeClr val="tx1"/>
          </a:fontRef>
        </p:style>
      </p:cxnSp>
      <p:graphicFrame>
        <p:nvGraphicFramePr>
          <p:cNvPr id="17" name="Chart 16"/>
          <p:cNvGraphicFramePr>
            <a:graphicFrameLocks/>
          </p:cNvGraphicFramePr>
          <p:nvPr>
            <p:extLst>
              <p:ext uri="{D42A27DB-BD31-4B8C-83A1-F6EECF244321}">
                <p14:mod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732366552"/>
              </p:ext>
            </p:extLst>
          </p:nvPr>
        </p:nvGraphicFramePr>
        <p:xfrm>
          <a:off x="190500" y="4267200"/>
          <a:ext cx="4876800" cy="2514600"/>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20" name="Chart 19"/>
          <p:cNvGraphicFramePr>
            <a:graphicFrameLocks/>
          </p:cNvGraphicFramePr>
          <p:nvPr>
            <p:extLst>
              <p:ext uri="{D42A27DB-BD31-4B8C-83A1-F6EECF244321}">
                <p14:mod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813110457"/>
              </p:ext>
            </p:extLst>
          </p:nvPr>
        </p:nvGraphicFramePr>
        <p:xfrm>
          <a:off x="4038601" y="4343400"/>
          <a:ext cx="5105399" cy="2514600"/>
        </p:xfrm>
        <a:graphic>
          <a:graphicData uri="http://schemas.openxmlformats.org/drawingml/2006/chart">
            <c:chart xmlns:c="http://schemas.openxmlformats.org/drawingml/2006/chart" xmlns:r="http://schemas.openxmlformats.org/officeDocument/2006/relationships" r:id="rId6"/>
          </a:graphicData>
        </a:graphic>
      </p:graphicFrame>
      <p:graphicFrame>
        <p:nvGraphicFramePr>
          <p:cNvPr id="21" name="Chart 20"/>
          <p:cNvGraphicFramePr>
            <a:graphicFrameLocks/>
          </p:cNvGraphicFramePr>
          <p:nvPr>
            <p:extLst>
              <p:ext uri="{D42A27DB-BD31-4B8C-83A1-F6EECF244321}">
                <p14:mod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227331952"/>
              </p:ext>
            </p:extLst>
          </p:nvPr>
        </p:nvGraphicFramePr>
        <p:xfrm>
          <a:off x="5503333" y="1642775"/>
          <a:ext cx="3962400" cy="2910712"/>
        </p:xfrm>
        <a:graphic>
          <a:graphicData uri="http://schemas.openxmlformats.org/drawingml/2006/chart">
            <c:chart xmlns:c="http://schemas.openxmlformats.org/drawingml/2006/chart" xmlns:r="http://schemas.openxmlformats.org/officeDocument/2006/relationships" r:id="rId7"/>
          </a:graphicData>
        </a:graphic>
      </p:graphicFrame>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38095252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graphicFrame>
        <p:nvGraphicFramePr>
          <p:cNvPr id="21" name="Chart 20"/>
          <p:cNvGraphicFramePr>
            <a:graphicFrameLocks/>
          </p:cNvGraphicFramePr>
          <p:nvPr>
            <p:extLst>
              <p:ext uri="{D42A27DB-BD31-4B8C-83A1-F6EECF244321}">
                <p14:mod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4213595202"/>
              </p:ext>
            </p:extLst>
          </p:nvPr>
        </p:nvGraphicFramePr>
        <p:xfrm>
          <a:off x="76200" y="4495800"/>
          <a:ext cx="4233333" cy="23622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5" name="Chart 4"/>
          <p:cNvGraphicFramePr>
            <a:graphicFrameLocks/>
          </p:cNvGraphicFramePr>
          <p:nvPr>
            <p:extLst>
              <p:ext uri="{D42A27DB-BD31-4B8C-83A1-F6EECF244321}">
                <p14:mod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304158738"/>
              </p:ext>
            </p:extLst>
          </p:nvPr>
        </p:nvGraphicFramePr>
        <p:xfrm>
          <a:off x="4543778" y="1600200"/>
          <a:ext cx="4572000" cy="2918178"/>
        </p:xfrm>
        <a:graphic>
          <a:graphicData uri="http://schemas.openxmlformats.org/drawingml/2006/chart">
            <c:chart xmlns:c="http://schemas.openxmlformats.org/drawingml/2006/chart" xmlns:r="http://schemas.openxmlformats.org/officeDocument/2006/relationships" r:id="rId4"/>
          </a:graphicData>
        </a:graphic>
      </p:graphicFrame>
      <p:sp>
        <p:nvSpPr>
          <p:cNvPr id="8" name="TextBox 7"/>
          <p:cNvSpPr txBox="1"/>
          <p:nvPr/>
        </p:nvSpPr>
        <p:spPr>
          <a:xfrm>
            <a:off x="76200" y="2743200"/>
            <a:ext cx="1371600" cy="646331"/>
          </a:xfrm>
          <a:prstGeom prst="rect">
            <a:avLst/>
          </a:prstGeom>
          <a:noFill/>
        </p:spPr>
        <p:txBody>
          <a:bodyPr wrap="square" rtlCol="0">
            <a:spAutoFit/>
          </a:bodyPr>
          <a:lstStyle/>
          <a:p>
            <a:r>
              <a:rPr lang="en-US" dirty="0" smtClean="0"/>
              <a:t>Primary Insurance</a:t>
            </a:r>
            <a:endParaRPr lang="en-US" dirty="0"/>
          </a:p>
        </p:txBody>
      </p:sp>
      <p:sp>
        <p:nvSpPr>
          <p:cNvPr id="9" name="TextBox 8"/>
          <p:cNvSpPr txBox="1"/>
          <p:nvPr/>
        </p:nvSpPr>
        <p:spPr>
          <a:xfrm>
            <a:off x="-36689" y="4724400"/>
            <a:ext cx="1371600" cy="1846659"/>
          </a:xfrm>
          <a:prstGeom prst="rect">
            <a:avLst/>
          </a:prstGeom>
          <a:noFill/>
        </p:spPr>
        <p:txBody>
          <a:bodyPr wrap="square" rtlCol="0">
            <a:spAutoFit/>
          </a:bodyPr>
          <a:lstStyle/>
          <a:p>
            <a:r>
              <a:rPr lang="en-US" dirty="0" smtClean="0"/>
              <a:t>Mental </a:t>
            </a:r>
          </a:p>
          <a:p>
            <a:r>
              <a:rPr lang="en-US" dirty="0" smtClean="0"/>
              <a:t>Health Insurance</a:t>
            </a:r>
          </a:p>
          <a:p>
            <a:r>
              <a:rPr lang="en-US" dirty="0" smtClean="0"/>
              <a:t>*</a:t>
            </a:r>
            <a:r>
              <a:rPr lang="en-US" sz="1400" dirty="0" smtClean="0"/>
              <a:t>Respondents could select more than one option*</a:t>
            </a:r>
            <a:endParaRPr lang="en-US" sz="1400" dirty="0"/>
          </a:p>
        </p:txBody>
      </p:sp>
      <p:sp>
        <p:nvSpPr>
          <p:cNvPr id="13" name="TextBox 12"/>
          <p:cNvSpPr txBox="1"/>
          <p:nvPr/>
        </p:nvSpPr>
        <p:spPr>
          <a:xfrm>
            <a:off x="956733" y="1434745"/>
            <a:ext cx="3462867" cy="400110"/>
          </a:xfrm>
          <a:prstGeom prst="rect">
            <a:avLst/>
          </a:prstGeom>
          <a:noFill/>
        </p:spPr>
        <p:txBody>
          <a:bodyPr wrap="square" rtlCol="0">
            <a:spAutoFit/>
          </a:bodyPr>
          <a:lstStyle/>
          <a:p>
            <a:pPr algn="ctr"/>
            <a:r>
              <a:rPr lang="en-US" sz="2000" b="1" dirty="0" smtClean="0"/>
              <a:t>CHC ED Follow-up (N=51)</a:t>
            </a:r>
            <a:endParaRPr lang="en-US" sz="2000" b="1" dirty="0"/>
          </a:p>
        </p:txBody>
      </p:sp>
      <p:sp>
        <p:nvSpPr>
          <p:cNvPr id="15" name="TextBox 14"/>
          <p:cNvSpPr txBox="1"/>
          <p:nvPr/>
        </p:nvSpPr>
        <p:spPr>
          <a:xfrm>
            <a:off x="6087533" y="1440953"/>
            <a:ext cx="2514600" cy="400110"/>
          </a:xfrm>
          <a:prstGeom prst="rect">
            <a:avLst/>
          </a:prstGeom>
          <a:noFill/>
        </p:spPr>
        <p:txBody>
          <a:bodyPr wrap="square" rtlCol="0">
            <a:spAutoFit/>
          </a:bodyPr>
          <a:lstStyle/>
          <a:p>
            <a:pPr algn="ctr"/>
            <a:r>
              <a:rPr lang="en-US" sz="2000" b="1" dirty="0" smtClean="0"/>
              <a:t>GAP Analysis (N=39)</a:t>
            </a:r>
          </a:p>
        </p:txBody>
      </p:sp>
      <p:cxnSp>
        <p:nvCxnSpPr>
          <p:cNvPr id="18" name="Straight Connector 17"/>
          <p:cNvCxnSpPr/>
          <p:nvPr/>
        </p:nvCxnSpPr>
        <p:spPr>
          <a:xfrm>
            <a:off x="1123245" y="4343400"/>
            <a:ext cx="7391400" cy="0"/>
          </a:xfrm>
          <a:prstGeom prst="line">
            <a:avLst/>
          </a:prstGeom>
          <a:ln w="25400">
            <a:solidFill>
              <a:srgbClr val="FFC000"/>
            </a:solidFill>
          </a:ln>
        </p:spPr>
        <p:style>
          <a:lnRef idx="1">
            <a:schemeClr val="accent1"/>
          </a:lnRef>
          <a:fillRef idx="0">
            <a:schemeClr val="accent1"/>
          </a:fillRef>
          <a:effectRef idx="0">
            <a:schemeClr val="accent1"/>
          </a:effectRef>
          <a:fontRef idx="minor">
            <a:schemeClr val="tx1"/>
          </a:fontRef>
        </p:style>
      </p:cxnSp>
      <p:sp>
        <p:nvSpPr>
          <p:cNvPr id="3" name="Title 2"/>
          <p:cNvSpPr>
            <a:spLocks noGrp="1"/>
          </p:cNvSpPr>
          <p:nvPr>
            <p:ph type="title"/>
          </p:nvPr>
        </p:nvSpPr>
        <p:spPr>
          <a:xfrm>
            <a:off x="612648" y="304800"/>
            <a:ext cx="8531352" cy="990600"/>
          </a:xfrm>
        </p:spPr>
        <p:txBody>
          <a:bodyPr vert="horz" lIns="91440" tIns="45720" rIns="91440" bIns="45720" rtlCol="0" anchor="ctr">
            <a:normAutofit/>
          </a:bodyPr>
          <a:lstStyle/>
          <a:p>
            <a:r>
              <a:rPr lang="en-US" sz="3900" dirty="0"/>
              <a:t>Insurance type for </a:t>
            </a:r>
            <a:r>
              <a:rPr lang="en-US" sz="3900" dirty="0" smtClean="0"/>
              <a:t>individuals with </a:t>
            </a:r>
            <a:r>
              <a:rPr lang="en-US" sz="3900" dirty="0"/>
              <a:t>IQ 71+</a:t>
            </a:r>
          </a:p>
        </p:txBody>
      </p:sp>
      <p:sp>
        <p:nvSpPr>
          <p:cNvPr id="2" name="Slide Number Placeholder 1"/>
          <p:cNvSpPr>
            <a:spLocks noGrp="1"/>
          </p:cNvSpPr>
          <p:nvPr>
            <p:ph type="sldNum" sz="quarter" idx="12"/>
          </p:nvPr>
        </p:nvSpPr>
        <p:spPr/>
        <p:txBody>
          <a:bodyPr>
            <a:normAutofit fontScale="85000" lnSpcReduction="20000"/>
          </a:bodyPr>
          <a:lstStyle/>
          <a:p>
            <a:fld id="{0EAD8C82-645C-487D-BE8D-FB5CBD77EFE4}" type="slidenum">
              <a:rPr lang="en-US" smtClean="0"/>
              <a:pPr/>
              <a:t>16</a:t>
            </a:fld>
            <a:endParaRPr lang="en-US"/>
          </a:p>
        </p:txBody>
      </p:sp>
      <p:graphicFrame>
        <p:nvGraphicFramePr>
          <p:cNvPr id="16" name="Chart 15"/>
          <p:cNvGraphicFramePr>
            <a:graphicFrameLocks/>
          </p:cNvGraphicFramePr>
          <p:nvPr>
            <p:extLst>
              <p:ext uri="{D42A27DB-BD31-4B8C-83A1-F6EECF244321}">
                <p14:mod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553461603"/>
              </p:ext>
            </p:extLst>
          </p:nvPr>
        </p:nvGraphicFramePr>
        <p:xfrm>
          <a:off x="762000" y="1678429"/>
          <a:ext cx="3465689" cy="2638368"/>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25" name="Chart 24"/>
          <p:cNvGraphicFramePr>
            <a:graphicFrameLocks/>
          </p:cNvGraphicFramePr>
          <p:nvPr>
            <p:extLst>
              <p:ext uri="{D42A27DB-BD31-4B8C-83A1-F6EECF244321}">
                <p14:mod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183602188"/>
              </p:ext>
            </p:extLst>
          </p:nvPr>
        </p:nvGraphicFramePr>
        <p:xfrm>
          <a:off x="3657600" y="1792111"/>
          <a:ext cx="5334000" cy="2743200"/>
        </p:xfrm>
        <a:graphic>
          <a:graphicData uri="http://schemas.openxmlformats.org/drawingml/2006/chart">
            <c:chart xmlns:c="http://schemas.openxmlformats.org/drawingml/2006/chart" xmlns:r="http://schemas.openxmlformats.org/officeDocument/2006/relationships" r:id="rId6"/>
          </a:graphicData>
        </a:graphic>
      </p:graphicFrame>
      <p:graphicFrame>
        <p:nvGraphicFramePr>
          <p:cNvPr id="20" name="Chart 19"/>
          <p:cNvGraphicFramePr>
            <a:graphicFrameLocks/>
          </p:cNvGraphicFramePr>
          <p:nvPr>
            <p:extLst>
              <p:ext uri="{D42A27DB-BD31-4B8C-83A1-F6EECF244321}">
                <p14:mod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015323620"/>
              </p:ext>
            </p:extLst>
          </p:nvPr>
        </p:nvGraphicFramePr>
        <p:xfrm>
          <a:off x="4114800" y="1766160"/>
          <a:ext cx="4572000" cy="2743200"/>
        </p:xfrm>
        <a:graphic>
          <a:graphicData uri="http://schemas.openxmlformats.org/drawingml/2006/chart">
            <c:chart xmlns:c="http://schemas.openxmlformats.org/drawingml/2006/chart" xmlns:r="http://schemas.openxmlformats.org/officeDocument/2006/relationships" r:id="rId7"/>
          </a:graphicData>
        </a:graphic>
      </p:graphicFrame>
      <p:graphicFrame>
        <p:nvGraphicFramePr>
          <p:cNvPr id="27" name="Chart 26"/>
          <p:cNvGraphicFramePr>
            <a:graphicFrameLocks/>
          </p:cNvGraphicFramePr>
          <p:nvPr>
            <p:extLst>
              <p:ext uri="{D42A27DB-BD31-4B8C-83A1-F6EECF244321}">
                <p14:mod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303397313"/>
              </p:ext>
            </p:extLst>
          </p:nvPr>
        </p:nvGraphicFramePr>
        <p:xfrm>
          <a:off x="3962400" y="4114801"/>
          <a:ext cx="5257801" cy="2743199"/>
        </p:xfrm>
        <a:graphic>
          <a:graphicData uri="http://schemas.openxmlformats.org/drawingml/2006/chart">
            <c:chart xmlns:c="http://schemas.openxmlformats.org/drawingml/2006/chart" xmlns:r="http://schemas.openxmlformats.org/officeDocument/2006/relationships" r:id="rId8"/>
          </a:graphicData>
        </a:graphic>
      </p:graphicFrame>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80597113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le 1"/>
          <p:cNvSpPr txBox="1">
            <a:spLocks noGrp="1"/>
          </p:cNvSpPr>
          <p:nvPr>
            <p:ph type="title"/>
          </p:nvPr>
        </p:nvSpPr>
        <p:spPr>
          <a:xfrm>
            <a:off x="612648" y="304800"/>
            <a:ext cx="8153400" cy="990600"/>
          </a:xfrm>
          <a:prstGeom prst="rect">
            <a:avLst/>
          </a:prstGeom>
        </p:spPr>
        <p:txBody>
          <a:bodyPr vert="horz" lIns="91440" tIns="45720" rIns="91440" bIns="45720" rtlCol="0" anchor="ctr">
            <a:normAutofit/>
          </a:bodyPr>
          <a:lstStyle/>
          <a:p>
            <a:r>
              <a:rPr lang="en-US" dirty="0"/>
              <a:t>Services Received</a:t>
            </a:r>
          </a:p>
        </p:txBody>
      </p:sp>
      <p:sp>
        <p:nvSpPr>
          <p:cNvPr id="12" name="TextBox 11"/>
          <p:cNvSpPr txBox="1"/>
          <p:nvPr/>
        </p:nvSpPr>
        <p:spPr>
          <a:xfrm>
            <a:off x="-22578" y="2219068"/>
            <a:ext cx="1371600" cy="830997"/>
          </a:xfrm>
          <a:prstGeom prst="rect">
            <a:avLst/>
          </a:prstGeom>
          <a:noFill/>
        </p:spPr>
        <p:txBody>
          <a:bodyPr wrap="square" rtlCol="0">
            <a:spAutoFit/>
          </a:bodyPr>
          <a:lstStyle/>
          <a:p>
            <a:pPr algn="ctr"/>
            <a:r>
              <a:rPr lang="en-US" sz="1600" dirty="0" smtClean="0"/>
              <a:t>IQ ≤ 70</a:t>
            </a:r>
          </a:p>
          <a:p>
            <a:pPr algn="ctr"/>
            <a:r>
              <a:rPr lang="en-US" sz="1600" dirty="0" smtClean="0"/>
              <a:t>Receiving services (%)</a:t>
            </a:r>
            <a:endParaRPr lang="en-US" sz="1600" dirty="0"/>
          </a:p>
        </p:txBody>
      </p:sp>
      <p:grpSp>
        <p:nvGrpSpPr>
          <p:cNvPr id="17" name="Group 16"/>
          <p:cNvGrpSpPr/>
          <p:nvPr/>
        </p:nvGrpSpPr>
        <p:grpSpPr>
          <a:xfrm>
            <a:off x="1676400" y="1535668"/>
            <a:ext cx="7010400" cy="369332"/>
            <a:chOff x="2667000" y="1464439"/>
            <a:chExt cx="4114800" cy="369332"/>
          </a:xfrm>
        </p:grpSpPr>
        <p:sp>
          <p:nvSpPr>
            <p:cNvPr id="18" name="TextBox 17"/>
            <p:cNvSpPr txBox="1"/>
            <p:nvPr/>
          </p:nvSpPr>
          <p:spPr>
            <a:xfrm>
              <a:off x="2819400" y="1464439"/>
              <a:ext cx="1981200" cy="369332"/>
            </a:xfrm>
            <a:prstGeom prst="rect">
              <a:avLst/>
            </a:prstGeom>
            <a:noFill/>
          </p:spPr>
          <p:txBody>
            <a:bodyPr wrap="square" rtlCol="0">
              <a:spAutoFit/>
            </a:bodyPr>
            <a:lstStyle/>
            <a:p>
              <a:r>
                <a:rPr lang="en-US" b="1" dirty="0" smtClean="0"/>
                <a:t>CHC ED Follow-up (N=25)</a:t>
              </a:r>
              <a:endParaRPr lang="en-US" b="1" dirty="0"/>
            </a:p>
          </p:txBody>
        </p:sp>
        <p:sp>
          <p:nvSpPr>
            <p:cNvPr id="19" name="Rectangle 18"/>
            <p:cNvSpPr/>
            <p:nvPr/>
          </p:nvSpPr>
          <p:spPr>
            <a:xfrm>
              <a:off x="2667000" y="1547505"/>
              <a:ext cx="152400" cy="18466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p:cNvSpPr/>
            <p:nvPr/>
          </p:nvSpPr>
          <p:spPr>
            <a:xfrm>
              <a:off x="4706075" y="1524927"/>
              <a:ext cx="152400" cy="184666"/>
            </a:xfrm>
            <a:prstGeom prst="rect">
              <a:avLst/>
            </a:prstGeom>
            <a:solidFill>
              <a:srgbClr val="C00000">
                <a:alpha val="69000"/>
              </a:srgb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20"/>
            <p:cNvSpPr txBox="1"/>
            <p:nvPr/>
          </p:nvSpPr>
          <p:spPr>
            <a:xfrm>
              <a:off x="4800600" y="1464439"/>
              <a:ext cx="1981200" cy="369332"/>
            </a:xfrm>
            <a:prstGeom prst="rect">
              <a:avLst/>
            </a:prstGeom>
            <a:noFill/>
          </p:spPr>
          <p:txBody>
            <a:bodyPr wrap="square" rtlCol="0">
              <a:spAutoFit/>
            </a:bodyPr>
            <a:lstStyle/>
            <a:p>
              <a:r>
                <a:rPr lang="en-US" b="1" dirty="0" smtClean="0"/>
                <a:t>  Public Survey (N=41)</a:t>
              </a:r>
              <a:endParaRPr lang="en-US" b="1" dirty="0"/>
            </a:p>
          </p:txBody>
        </p:sp>
      </p:grpSp>
      <p:grpSp>
        <p:nvGrpSpPr>
          <p:cNvPr id="23" name="Group 22"/>
          <p:cNvGrpSpPr/>
          <p:nvPr/>
        </p:nvGrpSpPr>
        <p:grpSpPr>
          <a:xfrm>
            <a:off x="1828800" y="4040202"/>
            <a:ext cx="7010400" cy="369332"/>
            <a:chOff x="2667000" y="1464439"/>
            <a:chExt cx="4114800" cy="369332"/>
          </a:xfrm>
        </p:grpSpPr>
        <p:sp>
          <p:nvSpPr>
            <p:cNvPr id="24" name="TextBox 23"/>
            <p:cNvSpPr txBox="1"/>
            <p:nvPr/>
          </p:nvSpPr>
          <p:spPr>
            <a:xfrm>
              <a:off x="2819400" y="1464439"/>
              <a:ext cx="1981200" cy="369332"/>
            </a:xfrm>
            <a:prstGeom prst="rect">
              <a:avLst/>
            </a:prstGeom>
            <a:noFill/>
          </p:spPr>
          <p:txBody>
            <a:bodyPr wrap="square" rtlCol="0">
              <a:spAutoFit/>
            </a:bodyPr>
            <a:lstStyle/>
            <a:p>
              <a:r>
                <a:rPr lang="en-US" b="1" dirty="0" smtClean="0"/>
                <a:t>CHC ED Follow-up (N=51)</a:t>
              </a:r>
              <a:endParaRPr lang="en-US" b="1" dirty="0"/>
            </a:p>
          </p:txBody>
        </p:sp>
        <p:sp>
          <p:nvSpPr>
            <p:cNvPr id="25" name="Rectangle 24"/>
            <p:cNvSpPr/>
            <p:nvPr/>
          </p:nvSpPr>
          <p:spPr>
            <a:xfrm>
              <a:off x="2667000" y="1547505"/>
              <a:ext cx="152400" cy="18466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p:cNvSpPr/>
            <p:nvPr/>
          </p:nvSpPr>
          <p:spPr>
            <a:xfrm>
              <a:off x="4706075" y="1524927"/>
              <a:ext cx="152400" cy="184666"/>
            </a:xfrm>
            <a:prstGeom prst="rect">
              <a:avLst/>
            </a:prstGeom>
            <a:solidFill>
              <a:srgbClr val="C00000">
                <a:alpha val="69000"/>
              </a:srgb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TextBox 26"/>
            <p:cNvSpPr txBox="1"/>
            <p:nvPr/>
          </p:nvSpPr>
          <p:spPr>
            <a:xfrm>
              <a:off x="4800600" y="1464439"/>
              <a:ext cx="1981200" cy="369332"/>
            </a:xfrm>
            <a:prstGeom prst="rect">
              <a:avLst/>
            </a:prstGeom>
            <a:noFill/>
          </p:spPr>
          <p:txBody>
            <a:bodyPr wrap="square" rtlCol="0">
              <a:spAutoFit/>
            </a:bodyPr>
            <a:lstStyle/>
            <a:p>
              <a:r>
                <a:rPr lang="en-US" b="1" dirty="0" smtClean="0"/>
                <a:t> </a:t>
              </a:r>
              <a:r>
                <a:rPr lang="en-US" b="1" dirty="0"/>
                <a:t>Public </a:t>
              </a:r>
              <a:r>
                <a:rPr lang="en-US" b="1" dirty="0" smtClean="0"/>
                <a:t>Survey (N=39)</a:t>
              </a:r>
              <a:endParaRPr lang="en-US" b="1" dirty="0"/>
            </a:p>
          </p:txBody>
        </p:sp>
      </p:grpSp>
      <p:sp>
        <p:nvSpPr>
          <p:cNvPr id="28" name="TextBox 27"/>
          <p:cNvSpPr txBox="1"/>
          <p:nvPr/>
        </p:nvSpPr>
        <p:spPr>
          <a:xfrm>
            <a:off x="-22578" y="4817071"/>
            <a:ext cx="1371600" cy="830997"/>
          </a:xfrm>
          <a:prstGeom prst="rect">
            <a:avLst/>
          </a:prstGeom>
          <a:noFill/>
        </p:spPr>
        <p:txBody>
          <a:bodyPr wrap="square" rtlCol="0">
            <a:spAutoFit/>
          </a:bodyPr>
          <a:lstStyle/>
          <a:p>
            <a:pPr algn="ctr"/>
            <a:r>
              <a:rPr lang="en-US" sz="1600" dirty="0" smtClean="0"/>
              <a:t>IQ </a:t>
            </a:r>
            <a:r>
              <a:rPr lang="en-US" sz="1600" dirty="0" smtClean="0">
                <a:latin typeface="Calibri"/>
              </a:rPr>
              <a:t>≥ 71</a:t>
            </a:r>
            <a:endParaRPr lang="en-US" sz="1600" dirty="0" smtClean="0"/>
          </a:p>
          <a:p>
            <a:pPr algn="ctr"/>
            <a:r>
              <a:rPr lang="en-US" sz="1600" dirty="0" smtClean="0"/>
              <a:t>Receiving services (%)</a:t>
            </a:r>
            <a:endParaRPr lang="en-US" sz="1600" dirty="0"/>
          </a:p>
        </p:txBody>
      </p:sp>
      <p:cxnSp>
        <p:nvCxnSpPr>
          <p:cNvPr id="29" name="Straight Connector 28"/>
          <p:cNvCxnSpPr/>
          <p:nvPr/>
        </p:nvCxnSpPr>
        <p:spPr>
          <a:xfrm>
            <a:off x="1447800" y="4019550"/>
            <a:ext cx="6705600" cy="0"/>
          </a:xfrm>
          <a:prstGeom prst="line">
            <a:avLst/>
          </a:prstGeom>
          <a:ln w="25400">
            <a:solidFill>
              <a:srgbClr val="FFC000"/>
            </a:solidFill>
          </a:ln>
        </p:spPr>
        <p:style>
          <a:lnRef idx="1">
            <a:schemeClr val="accent1"/>
          </a:lnRef>
          <a:fillRef idx="0">
            <a:schemeClr val="accent1"/>
          </a:fillRef>
          <a:effectRef idx="0">
            <a:schemeClr val="accent1"/>
          </a:effectRef>
          <a:fontRef idx="minor">
            <a:schemeClr val="tx1"/>
          </a:fontRef>
        </p:style>
      </p:cxnSp>
      <p:graphicFrame>
        <p:nvGraphicFramePr>
          <p:cNvPr id="30" name="Chart 29"/>
          <p:cNvGraphicFramePr>
            <a:graphicFrameLocks/>
          </p:cNvGraphicFramePr>
          <p:nvPr>
            <p:extLst>
              <p:ext uri="{D42A27DB-BD31-4B8C-83A1-F6EECF244321}">
                <p14:mod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4204788826"/>
              </p:ext>
            </p:extLst>
          </p:nvPr>
        </p:nvGraphicFramePr>
        <p:xfrm>
          <a:off x="1219200" y="4409534"/>
          <a:ext cx="7391400" cy="2296066"/>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31" name="Chart 30"/>
          <p:cNvGraphicFramePr>
            <a:graphicFrameLocks/>
          </p:cNvGraphicFramePr>
          <p:nvPr>
            <p:extLst>
              <p:ext uri="{D42A27DB-BD31-4B8C-83A1-F6EECF244321}">
                <p14:mod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225014230"/>
              </p:ext>
            </p:extLst>
          </p:nvPr>
        </p:nvGraphicFramePr>
        <p:xfrm>
          <a:off x="1219200" y="1758920"/>
          <a:ext cx="7391400" cy="228128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80100236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612648" y="304800"/>
            <a:ext cx="8302752" cy="990600"/>
          </a:xfrm>
        </p:spPr>
        <p:txBody>
          <a:bodyPr vert="horz" lIns="91440" tIns="45720" rIns="91440" bIns="45720" rtlCol="0" anchor="ctr">
            <a:normAutofit fontScale="90000"/>
          </a:bodyPr>
          <a:lstStyle/>
          <a:p>
            <a:r>
              <a:rPr lang="en-US" dirty="0"/>
              <a:t>Recurring </a:t>
            </a:r>
            <a:r>
              <a:rPr lang="en-US" dirty="0" smtClean="0"/>
              <a:t>comments for </a:t>
            </a:r>
            <a:r>
              <a:rPr lang="en-US" dirty="0"/>
              <a:t>needed services</a:t>
            </a:r>
          </a:p>
        </p:txBody>
      </p:sp>
      <p:sp>
        <p:nvSpPr>
          <p:cNvPr id="3" name="Content Placeholder 2"/>
          <p:cNvSpPr>
            <a:spLocks noGrp="1"/>
          </p:cNvSpPr>
          <p:nvPr>
            <p:ph idx="1"/>
          </p:nvPr>
        </p:nvSpPr>
        <p:spPr>
          <a:xfrm>
            <a:off x="457200" y="1600200"/>
            <a:ext cx="8229600" cy="5029200"/>
          </a:xfrm>
        </p:spPr>
        <p:txBody>
          <a:bodyPr vert="horz" lIns="91440" tIns="45720" rIns="91440" bIns="45720" rtlCol="0">
            <a:normAutofit fontScale="85000" lnSpcReduction="20000"/>
          </a:bodyPr>
          <a:lstStyle/>
          <a:p>
            <a:pPr>
              <a:spcBef>
                <a:spcPts val="600"/>
              </a:spcBef>
              <a:spcAft>
                <a:spcPts val="600"/>
              </a:spcAft>
            </a:pPr>
            <a:r>
              <a:rPr lang="en-US" sz="2800" dirty="0"/>
              <a:t>Wrap-around care/support</a:t>
            </a:r>
          </a:p>
          <a:p>
            <a:pPr lvl="1"/>
            <a:r>
              <a:rPr lang="en-US" dirty="0"/>
              <a:t>Many families receiving services/therapies state that any one service meets their child’s needs “a little” or “somewhat” (data not shown).</a:t>
            </a:r>
          </a:p>
          <a:p>
            <a:pPr>
              <a:spcBef>
                <a:spcPts val="600"/>
              </a:spcBef>
              <a:spcAft>
                <a:spcPts val="600"/>
              </a:spcAft>
            </a:pPr>
            <a:r>
              <a:rPr lang="en-US" sz="2800" dirty="0"/>
              <a:t>Access to needed care - regardless if diagnoses or lack thereof</a:t>
            </a:r>
          </a:p>
          <a:p>
            <a:pPr>
              <a:spcBef>
                <a:spcPts val="600"/>
              </a:spcBef>
              <a:spcAft>
                <a:spcPts val="600"/>
              </a:spcAft>
            </a:pPr>
            <a:r>
              <a:rPr lang="en-US" sz="2800" dirty="0"/>
              <a:t>Support for the entire family unit</a:t>
            </a:r>
          </a:p>
          <a:p>
            <a:pPr>
              <a:spcBef>
                <a:spcPts val="600"/>
              </a:spcBef>
              <a:spcAft>
                <a:spcPts val="600"/>
              </a:spcAft>
            </a:pPr>
            <a:r>
              <a:rPr lang="en-US" sz="2800" dirty="0"/>
              <a:t>Day Camp; Longer term camps </a:t>
            </a:r>
          </a:p>
          <a:p>
            <a:pPr>
              <a:spcBef>
                <a:spcPts val="600"/>
              </a:spcBef>
              <a:spcAft>
                <a:spcPts val="600"/>
              </a:spcAft>
            </a:pPr>
            <a:r>
              <a:rPr lang="en-US" sz="2800" dirty="0"/>
              <a:t>Respite care with trained staff</a:t>
            </a:r>
          </a:p>
          <a:p>
            <a:pPr>
              <a:spcBef>
                <a:spcPts val="600"/>
              </a:spcBef>
              <a:spcAft>
                <a:spcPts val="600"/>
              </a:spcAft>
            </a:pPr>
            <a:r>
              <a:rPr lang="en-US" sz="2800" dirty="0"/>
              <a:t>Family therapy/classes</a:t>
            </a:r>
          </a:p>
          <a:p>
            <a:pPr>
              <a:spcBef>
                <a:spcPts val="600"/>
              </a:spcBef>
              <a:spcAft>
                <a:spcPts val="600"/>
              </a:spcAft>
            </a:pPr>
            <a:r>
              <a:rPr lang="en-US" sz="2800" dirty="0"/>
              <a:t>Living options for transitioning adults</a:t>
            </a:r>
          </a:p>
          <a:p>
            <a:pPr>
              <a:spcBef>
                <a:spcPts val="600"/>
              </a:spcBef>
              <a:spcAft>
                <a:spcPts val="600"/>
              </a:spcAft>
            </a:pPr>
            <a:r>
              <a:rPr lang="en-US" sz="2800" dirty="0"/>
              <a:t>Living/other supports for higher-functioning individuals</a:t>
            </a:r>
          </a:p>
          <a:p>
            <a:pPr>
              <a:spcBef>
                <a:spcPts val="600"/>
              </a:spcBef>
              <a:spcAft>
                <a:spcPts val="600"/>
              </a:spcAft>
            </a:pPr>
            <a:r>
              <a:rPr lang="en-US" sz="2800" dirty="0"/>
              <a:t>Need for provider training/more options for crises</a:t>
            </a:r>
          </a:p>
          <a:p>
            <a:pPr marL="0" indent="0">
              <a:spcBef>
                <a:spcPts val="600"/>
              </a:spcBef>
              <a:spcAft>
                <a:spcPts val="600"/>
              </a:spcAft>
              <a:buNone/>
            </a:pPr>
            <a:endParaRPr lang="en-US" sz="2800"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25283080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612648" y="304800"/>
            <a:ext cx="8153400" cy="990600"/>
          </a:xfrm>
        </p:spPr>
        <p:txBody>
          <a:bodyPr vert="horz" lIns="91440" tIns="45720" rIns="91440" bIns="45720" rtlCol="0" anchor="ctr">
            <a:normAutofit/>
          </a:bodyPr>
          <a:lstStyle/>
          <a:p>
            <a:r>
              <a:rPr lang="en-US" dirty="0"/>
              <a:t>GAP </a:t>
            </a:r>
            <a:r>
              <a:rPr lang="en-US" dirty="0" smtClean="0"/>
              <a:t>Analysis Provider </a:t>
            </a:r>
            <a:r>
              <a:rPr lang="en-US" dirty="0"/>
              <a:t>Data</a:t>
            </a:r>
          </a:p>
        </p:txBody>
      </p:sp>
      <p:graphicFrame>
        <p:nvGraphicFramePr>
          <p:cNvPr id="4" name="Content Placeholder 3"/>
          <p:cNvGraphicFramePr>
            <a:graphicFrameLocks noGrp="1"/>
          </p:cNvGraphicFramePr>
          <p:nvPr>
            <p:ph idx="1"/>
            <p:extLst>
              <p:ext uri="{D42A27DB-BD31-4B8C-83A1-F6EECF244321}">
                <p14:mod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135882936"/>
              </p:ext>
            </p:extLst>
          </p:nvPr>
        </p:nvGraphicFramePr>
        <p:xfrm>
          <a:off x="457200" y="1447800"/>
          <a:ext cx="8407400" cy="4953000"/>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p:cNvSpPr txBox="1"/>
          <p:nvPr/>
        </p:nvSpPr>
        <p:spPr>
          <a:xfrm>
            <a:off x="1066800" y="2710934"/>
            <a:ext cx="2819400" cy="369332"/>
          </a:xfrm>
          <a:prstGeom prst="rect">
            <a:avLst/>
          </a:prstGeom>
          <a:noFill/>
        </p:spPr>
        <p:txBody>
          <a:bodyPr wrap="square" rtlCol="0">
            <a:spAutoFit/>
          </a:bodyPr>
          <a:lstStyle/>
          <a:p>
            <a:r>
              <a:rPr lang="en-US" b="1" dirty="0" smtClean="0"/>
              <a:t>Provider Practice Setting</a:t>
            </a:r>
            <a:endParaRPr lang="en-US" b="1" dirty="0"/>
          </a:p>
        </p:txBody>
      </p:sp>
      <p:graphicFrame>
        <p:nvGraphicFramePr>
          <p:cNvPr id="8" name="Chart 7"/>
          <p:cNvGraphicFramePr>
            <a:graphicFrameLocks/>
          </p:cNvGraphicFramePr>
          <p:nvPr>
            <p:extLst>
              <p:ext uri="{D42A27DB-BD31-4B8C-83A1-F6EECF244321}">
                <p14:mod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907746106"/>
              </p:ext>
            </p:extLst>
          </p:nvPr>
        </p:nvGraphicFramePr>
        <p:xfrm>
          <a:off x="2895600" y="1752600"/>
          <a:ext cx="5943600" cy="476833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9107533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Rectangle 1"/>
          <p:cNvSpPr>
            <a:spLocks noGrp="1"/>
          </p:cNvSpPr>
          <p:nvPr>
            <p:ph type="title"/>
          </p:nvPr>
        </p:nvSpPr>
        <p:spPr>
          <a:xfrm>
            <a:off x="612648" y="304800"/>
            <a:ext cx="8153400" cy="990600"/>
          </a:xfrm>
        </p:spPr>
        <p:txBody>
          <a:bodyPr/>
          <a:lstStyle/>
          <a:p>
            <a:r>
              <a:rPr lang="en-US" dirty="0" smtClean="0"/>
              <a:t>Gap Analysis Background</a:t>
            </a:r>
            <a:endParaRPr lang="en-US" dirty="0"/>
          </a:p>
        </p:txBody>
      </p:sp>
      <p:sp>
        <p:nvSpPr>
          <p:cNvPr id="3" name="Rectangle 2"/>
          <p:cNvSpPr>
            <a:spLocks noGrp="1"/>
          </p:cNvSpPr>
          <p:nvPr>
            <p:ph idx="1"/>
          </p:nvPr>
        </p:nvSpPr>
        <p:spPr/>
        <p:txBody>
          <a:bodyPr>
            <a:normAutofit/>
          </a:bodyPr>
          <a:lstStyle/>
          <a:p>
            <a:pPr>
              <a:spcBef>
                <a:spcPts val="600"/>
              </a:spcBef>
              <a:spcAft>
                <a:spcPts val="600"/>
              </a:spcAft>
            </a:pPr>
            <a:r>
              <a:rPr lang="en-US" sz="2800" dirty="0" smtClean="0"/>
              <a:t>“Gap Analysis” regarding </a:t>
            </a:r>
            <a:r>
              <a:rPr lang="en-US" sz="2800" b="1" dirty="0" smtClean="0"/>
              <a:t>C</a:t>
            </a:r>
            <a:r>
              <a:rPr lang="en-US" sz="2800" dirty="0" smtClean="0"/>
              <a:t>ross </a:t>
            </a:r>
            <a:r>
              <a:rPr lang="en-US" sz="2800" b="1" dirty="0"/>
              <a:t>S</a:t>
            </a:r>
            <a:r>
              <a:rPr lang="en-US" sz="2800" dirty="0" smtClean="0"/>
              <a:t>ystem </a:t>
            </a:r>
            <a:r>
              <a:rPr lang="en-US" sz="2800" b="1" dirty="0"/>
              <a:t>C</a:t>
            </a:r>
            <a:r>
              <a:rPr lang="en-US" sz="2800" dirty="0" smtClean="0"/>
              <a:t>risis </a:t>
            </a:r>
            <a:r>
              <a:rPr lang="en-US" sz="2800" b="1" dirty="0" smtClean="0"/>
              <a:t>I</a:t>
            </a:r>
            <a:r>
              <a:rPr lang="en-US" sz="2800" dirty="0" smtClean="0"/>
              <a:t>ntervention </a:t>
            </a:r>
            <a:r>
              <a:rPr lang="en-US" sz="2800" b="1" dirty="0" smtClean="0"/>
              <a:t>P</a:t>
            </a:r>
            <a:r>
              <a:rPr lang="en-US" sz="2800" dirty="0" smtClean="0"/>
              <a:t>rogram (CSCIP) for Colorado children, youth, and adults with co-occurring Developmental Disabilities and Mental Health and Behavioral Disorders.</a:t>
            </a:r>
            <a:endParaRPr lang="en-US" sz="2800" dirty="0"/>
          </a:p>
        </p:txBody>
      </p:sp>
      <p:sp>
        <p:nvSpPr>
          <p:cNvPr id="4" name="Slide Number Placeholder 3"/>
          <p:cNvSpPr>
            <a:spLocks noGrp="1"/>
          </p:cNvSpPr>
          <p:nvPr>
            <p:ph type="sldNum" sz="quarter" idx="12"/>
          </p:nvPr>
        </p:nvSpPr>
        <p:spPr/>
        <p:txBody>
          <a:bodyPr>
            <a:normAutofit fontScale="85000" lnSpcReduction="20000"/>
          </a:bodyPr>
          <a:lstStyle/>
          <a:p>
            <a:fld id="{D57F1E4F-1CFF-5643-939E-02111984F565}" type="slidenum">
              <a:rPr lang="en-US" smtClean="0"/>
              <a:pPr/>
              <a:t>2</a:t>
            </a:fld>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Title 1"/>
          <p:cNvSpPr>
            <a:spLocks noGrp="1"/>
          </p:cNvSpPr>
          <p:nvPr>
            <p:ph type="title"/>
          </p:nvPr>
        </p:nvSpPr>
        <p:spPr>
          <a:xfrm>
            <a:off x="612648" y="304800"/>
            <a:ext cx="8153400" cy="990600"/>
          </a:xfrm>
        </p:spPr>
        <p:txBody>
          <a:bodyPr vert="horz" lIns="91440" tIns="45720" rIns="91440" bIns="45720" rtlCol="0" anchor="ctr">
            <a:normAutofit/>
          </a:bodyPr>
          <a:lstStyle/>
          <a:p>
            <a:r>
              <a:rPr lang="en-US" dirty="0"/>
              <a:t>GAP </a:t>
            </a:r>
            <a:r>
              <a:rPr lang="en-US" dirty="0" smtClean="0"/>
              <a:t>Analysis Provider </a:t>
            </a:r>
            <a:r>
              <a:rPr lang="en-US" dirty="0"/>
              <a:t>Data</a:t>
            </a:r>
          </a:p>
        </p:txBody>
      </p:sp>
      <p:sp>
        <p:nvSpPr>
          <p:cNvPr id="8" name="TextBox 1"/>
          <p:cNvSpPr txBox="1"/>
          <p:nvPr/>
        </p:nvSpPr>
        <p:spPr>
          <a:xfrm>
            <a:off x="762000" y="5029200"/>
            <a:ext cx="3401758" cy="1066800"/>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r>
              <a:rPr lang="en-US" sz="1800" b="1" dirty="0" smtClean="0"/>
              <a:t>Have</a:t>
            </a:r>
            <a:r>
              <a:rPr lang="en-US" sz="1800" b="1" baseline="0" dirty="0" smtClean="0"/>
              <a:t> you had PREVIOUS TRAINING in caring for this population?</a:t>
            </a:r>
            <a:endParaRPr lang="en-US" sz="1800" b="1" dirty="0" smtClean="0"/>
          </a:p>
          <a:p>
            <a:endParaRPr lang="en-US" sz="1100" b="1" dirty="0"/>
          </a:p>
        </p:txBody>
      </p:sp>
      <p:sp>
        <p:nvSpPr>
          <p:cNvPr id="3" name="TextBox 2"/>
          <p:cNvSpPr txBox="1"/>
          <p:nvPr/>
        </p:nvSpPr>
        <p:spPr>
          <a:xfrm>
            <a:off x="3581400" y="1600200"/>
            <a:ext cx="2133600" cy="369332"/>
          </a:xfrm>
          <a:prstGeom prst="rect">
            <a:avLst/>
          </a:prstGeom>
          <a:noFill/>
        </p:spPr>
        <p:txBody>
          <a:bodyPr wrap="square" rtlCol="0">
            <a:spAutoFit/>
          </a:bodyPr>
          <a:lstStyle/>
          <a:p>
            <a:r>
              <a:rPr lang="en-US" b="1" dirty="0" smtClean="0"/>
              <a:t>Years in Practice</a:t>
            </a:r>
            <a:endParaRPr lang="en-US" b="1" dirty="0"/>
          </a:p>
        </p:txBody>
      </p:sp>
      <p:graphicFrame>
        <p:nvGraphicFramePr>
          <p:cNvPr id="10" name="Chart 9"/>
          <p:cNvGraphicFramePr>
            <a:graphicFrameLocks/>
          </p:cNvGraphicFramePr>
          <p:nvPr>
            <p:extLst>
              <p:ext uri="{D42A27DB-BD31-4B8C-83A1-F6EECF244321}">
                <p14:mod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4209589433"/>
              </p:ext>
            </p:extLst>
          </p:nvPr>
        </p:nvGraphicFramePr>
        <p:xfrm>
          <a:off x="381000" y="1524000"/>
          <a:ext cx="7848600" cy="2743200"/>
        </p:xfrm>
        <a:graphic>
          <a:graphicData uri="http://schemas.openxmlformats.org/drawingml/2006/chart">
            <c:chart xmlns:c="http://schemas.openxmlformats.org/drawingml/2006/chart" xmlns:r="http://schemas.openxmlformats.org/officeDocument/2006/relationships" r:id="rId2"/>
          </a:graphicData>
        </a:graphic>
      </p:graphicFrame>
      <p:cxnSp>
        <p:nvCxnSpPr>
          <p:cNvPr id="15" name="Straight Connector 14"/>
          <p:cNvCxnSpPr/>
          <p:nvPr/>
        </p:nvCxnSpPr>
        <p:spPr>
          <a:xfrm>
            <a:off x="914400" y="4267200"/>
            <a:ext cx="7543800" cy="0"/>
          </a:xfrm>
          <a:prstGeom prst="line">
            <a:avLst/>
          </a:prstGeom>
          <a:ln w="19050">
            <a:solidFill>
              <a:srgbClr val="FFC000"/>
            </a:solidFill>
          </a:ln>
        </p:spPr>
        <p:style>
          <a:lnRef idx="1">
            <a:schemeClr val="accent1"/>
          </a:lnRef>
          <a:fillRef idx="0">
            <a:schemeClr val="accent1"/>
          </a:fillRef>
          <a:effectRef idx="0">
            <a:schemeClr val="accent1"/>
          </a:effectRef>
          <a:fontRef idx="minor">
            <a:schemeClr val="tx1"/>
          </a:fontRef>
        </p:style>
      </p:cxnSp>
      <p:graphicFrame>
        <p:nvGraphicFramePr>
          <p:cNvPr id="12" name="Chart 11"/>
          <p:cNvGraphicFramePr>
            <a:graphicFrameLocks/>
          </p:cNvGraphicFramePr>
          <p:nvPr>
            <p:extLst>
              <p:ext uri="{D42A27DB-BD31-4B8C-83A1-F6EECF244321}">
                <p14:mod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703624781"/>
              </p:ext>
            </p:extLst>
          </p:nvPr>
        </p:nvGraphicFramePr>
        <p:xfrm>
          <a:off x="152400" y="1969532"/>
          <a:ext cx="8458200" cy="2221468"/>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4" name="Chart 13"/>
          <p:cNvGraphicFramePr>
            <a:graphicFrameLocks/>
          </p:cNvGraphicFramePr>
          <p:nvPr>
            <p:extLst>
              <p:ext uri="{D42A27DB-BD31-4B8C-83A1-F6EECF244321}">
                <p14:mod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894964562"/>
              </p:ext>
            </p:extLst>
          </p:nvPr>
        </p:nvGraphicFramePr>
        <p:xfrm>
          <a:off x="4163758" y="4267200"/>
          <a:ext cx="4294442" cy="259080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61736974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le 1"/>
          <p:cNvSpPr>
            <a:spLocks noGrp="1"/>
          </p:cNvSpPr>
          <p:nvPr>
            <p:ph type="title"/>
          </p:nvPr>
        </p:nvSpPr>
        <p:spPr>
          <a:xfrm>
            <a:off x="612648" y="304800"/>
            <a:ext cx="8153400" cy="990600"/>
          </a:xfrm>
        </p:spPr>
        <p:txBody>
          <a:bodyPr vert="horz" lIns="91440" tIns="45720" rIns="91440" bIns="45720" rtlCol="0" anchor="ctr">
            <a:normAutofit/>
          </a:bodyPr>
          <a:lstStyle/>
          <a:p>
            <a:r>
              <a:rPr lang="en-US" dirty="0"/>
              <a:t>GAP </a:t>
            </a:r>
            <a:r>
              <a:rPr lang="en-US" dirty="0" smtClean="0"/>
              <a:t>Analysis Provider </a:t>
            </a:r>
            <a:r>
              <a:rPr lang="en-US" dirty="0"/>
              <a:t>Data</a:t>
            </a:r>
          </a:p>
        </p:txBody>
      </p:sp>
      <p:sp>
        <p:nvSpPr>
          <p:cNvPr id="6" name="TextBox 5"/>
          <p:cNvSpPr txBox="1"/>
          <p:nvPr/>
        </p:nvSpPr>
        <p:spPr>
          <a:xfrm>
            <a:off x="609600" y="2057400"/>
            <a:ext cx="3276600" cy="923330"/>
          </a:xfrm>
          <a:prstGeom prst="rect">
            <a:avLst/>
          </a:prstGeom>
          <a:noFill/>
        </p:spPr>
        <p:txBody>
          <a:bodyPr wrap="square" rtlCol="0">
            <a:spAutoFit/>
          </a:bodyPr>
          <a:lstStyle/>
          <a:p>
            <a:r>
              <a:rPr lang="en-US" b="1" dirty="0"/>
              <a:t>Have you ever had to turn down seeing an individual from this patient population?</a:t>
            </a:r>
          </a:p>
        </p:txBody>
      </p:sp>
      <p:sp>
        <p:nvSpPr>
          <p:cNvPr id="7" name="TextBox 6"/>
          <p:cNvSpPr txBox="1"/>
          <p:nvPr/>
        </p:nvSpPr>
        <p:spPr>
          <a:xfrm>
            <a:off x="795867" y="5029200"/>
            <a:ext cx="6477000" cy="1200329"/>
          </a:xfrm>
          <a:prstGeom prst="rect">
            <a:avLst/>
          </a:prstGeom>
          <a:noFill/>
        </p:spPr>
        <p:txBody>
          <a:bodyPr wrap="square" rtlCol="0">
            <a:spAutoFit/>
          </a:bodyPr>
          <a:lstStyle/>
          <a:p>
            <a:r>
              <a:rPr lang="en-US" dirty="0" smtClean="0"/>
              <a:t>Most common reasons for refusal:</a:t>
            </a:r>
          </a:p>
          <a:p>
            <a:pPr marL="285750" indent="-285750">
              <a:buFont typeface="Arial" panose="020B0604020202020204" pitchFamily="34" charset="0"/>
              <a:buChar char="•"/>
            </a:pPr>
            <a:r>
              <a:rPr lang="en-US" dirty="0"/>
              <a:t>Presenting problem not covered by </a:t>
            </a:r>
            <a:r>
              <a:rPr lang="en-US" dirty="0" smtClean="0"/>
              <a:t>Medicaid/insurance</a:t>
            </a:r>
          </a:p>
          <a:p>
            <a:pPr marL="285750" indent="-285750">
              <a:buFont typeface="Arial" panose="020B0604020202020204" pitchFamily="34" charset="0"/>
              <a:buChar char="•"/>
            </a:pPr>
            <a:r>
              <a:rPr lang="en-US" dirty="0" smtClean="0"/>
              <a:t>No insurance/lack of funding</a:t>
            </a:r>
          </a:p>
          <a:p>
            <a:pPr marL="285750" indent="-285750">
              <a:buFont typeface="Arial" panose="020B0604020202020204" pitchFamily="34" charset="0"/>
              <a:buChar char="•"/>
            </a:pPr>
            <a:r>
              <a:rPr lang="en-US" dirty="0" smtClean="0"/>
              <a:t>Already had full caseloads</a:t>
            </a:r>
            <a:endParaRPr lang="en-US" dirty="0"/>
          </a:p>
        </p:txBody>
      </p:sp>
      <p:graphicFrame>
        <p:nvGraphicFramePr>
          <p:cNvPr id="9" name="Chart 8"/>
          <p:cNvGraphicFramePr>
            <a:graphicFrameLocks/>
          </p:cNvGraphicFramePr>
          <p:nvPr>
            <p:extLst>
              <p:ext uri="{D42A27DB-BD31-4B8C-83A1-F6EECF244321}">
                <p14:mod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725466888"/>
              </p:ext>
            </p:extLst>
          </p:nvPr>
        </p:nvGraphicFramePr>
        <p:xfrm>
          <a:off x="3886200" y="1447800"/>
          <a:ext cx="4953000" cy="37338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05217321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612648" y="304800"/>
            <a:ext cx="8153400" cy="990600"/>
          </a:xfrm>
        </p:spPr>
        <p:txBody>
          <a:bodyPr vert="horz" lIns="91440" tIns="45720" rIns="91440" bIns="45720" rtlCol="0" anchor="ctr">
            <a:normAutofit/>
          </a:bodyPr>
          <a:lstStyle/>
          <a:p>
            <a:r>
              <a:rPr lang="en-US" dirty="0"/>
              <a:t>GAP Analysis Study</a:t>
            </a:r>
          </a:p>
        </p:txBody>
      </p:sp>
      <p:sp>
        <p:nvSpPr>
          <p:cNvPr id="3" name="Content Placeholder 2"/>
          <p:cNvSpPr>
            <a:spLocks noGrp="1"/>
          </p:cNvSpPr>
          <p:nvPr>
            <p:ph idx="1"/>
          </p:nvPr>
        </p:nvSpPr>
        <p:spPr/>
        <p:txBody>
          <a:bodyPr vert="horz" lIns="91440" tIns="45720" rIns="91440" bIns="45720" rtlCol="0">
            <a:normAutofit fontScale="55000" lnSpcReduction="20000"/>
          </a:bodyPr>
          <a:lstStyle/>
          <a:p>
            <a:pPr marL="0" indent="0">
              <a:spcBef>
                <a:spcPts val="600"/>
              </a:spcBef>
              <a:spcAft>
                <a:spcPts val="600"/>
              </a:spcAft>
              <a:buNone/>
            </a:pPr>
            <a:r>
              <a:rPr lang="en-US" sz="2800" dirty="0"/>
              <a:t>The State of Colorado is supporting a cross-systems analysis of crisis intervention services.  This analysis will look at the capacity to serve all individuals with dual diagnoses of an Intellectual or Developmental Disability and a Mental Health or Behavioral Disorder. This population includes individuals with Autism, Asperger’s Syndrome or PDD-NOS who have co-occurring Mental Health or Behavioral Disorders. We are also interested in individuals with Developmental Disabilities who, for psychiatric or behavioral reasons, have used Emergency Medical Services or been hospitalized.  We want to hear the perspectives of people in these situations even if they do not technically have a Mental Health or Behavioral Disorder.</a:t>
            </a:r>
          </a:p>
          <a:p>
            <a:pPr>
              <a:spcBef>
                <a:spcPts val="600"/>
              </a:spcBef>
              <a:spcAft>
                <a:spcPts val="600"/>
              </a:spcAft>
            </a:pPr>
            <a:endParaRPr lang="en-US" sz="2800" dirty="0"/>
          </a:p>
          <a:p>
            <a:pPr marL="0" indent="0" algn="ctr">
              <a:spcBef>
                <a:spcPts val="600"/>
              </a:spcBef>
              <a:spcAft>
                <a:spcPts val="600"/>
              </a:spcAft>
              <a:buNone/>
            </a:pPr>
            <a:r>
              <a:rPr lang="en-US" sz="2800" dirty="0"/>
              <a:t>We invite you to take our survey online at https://redcap.ucdenver.edu/surveys/?s=9UMnVv. </a:t>
            </a:r>
          </a:p>
          <a:p>
            <a:pPr>
              <a:spcBef>
                <a:spcPts val="600"/>
              </a:spcBef>
              <a:spcAft>
                <a:spcPts val="600"/>
              </a:spcAft>
            </a:pPr>
            <a:endParaRPr lang="en-US" sz="2800" dirty="0"/>
          </a:p>
          <a:p>
            <a:pPr marL="0" indent="0">
              <a:spcBef>
                <a:spcPts val="600"/>
              </a:spcBef>
              <a:spcAft>
                <a:spcPts val="600"/>
              </a:spcAft>
              <a:buNone/>
            </a:pPr>
            <a:r>
              <a:rPr lang="en-US" sz="2800" dirty="0"/>
              <a:t>The results of this survey will be reported as a summary and no one will know which responses are yours. Please feel free to pass the survey link onto anyone you think might be interested in responding. Our hope is that, with your help, we will be able to provide recommendations on how to better meet the needs of this population. We will post the results of the survey on the Colorado CANDO and JFK Partners websites. </a:t>
            </a:r>
            <a:endParaRPr lang="en-US" sz="2800" dirty="0" smtClean="0"/>
          </a:p>
          <a:p>
            <a:pPr marL="0" indent="0">
              <a:spcBef>
                <a:spcPts val="600"/>
              </a:spcBef>
              <a:spcAft>
                <a:spcPts val="600"/>
              </a:spcAft>
              <a:buNone/>
            </a:pPr>
            <a:endParaRPr lang="en-US" sz="2800" dirty="0"/>
          </a:p>
          <a:p>
            <a:pPr marL="0" indent="0">
              <a:spcBef>
                <a:spcPts val="600"/>
              </a:spcBef>
              <a:spcAft>
                <a:spcPts val="600"/>
              </a:spcAft>
              <a:buNone/>
            </a:pPr>
            <a:r>
              <a:rPr lang="en-US" sz="2800" dirty="0" smtClean="0"/>
              <a:t>We </a:t>
            </a:r>
            <a:r>
              <a:rPr lang="en-US" sz="2800" dirty="0"/>
              <a:t>appreciate you sharing your experiences.  Please know that every voice is heard. Thank you for your participation</a:t>
            </a:r>
            <a:r>
              <a:rPr lang="en-US" sz="2800" dirty="0" smtClean="0"/>
              <a:t>!</a:t>
            </a:r>
            <a:endParaRPr lang="en-US" sz="2800"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27797627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612648" y="304800"/>
            <a:ext cx="8531352" cy="990600"/>
          </a:xfrm>
        </p:spPr>
        <p:txBody>
          <a:bodyPr>
            <a:noAutofit/>
          </a:bodyPr>
          <a:lstStyle/>
          <a:p>
            <a:r>
              <a:rPr lang="en-US" sz="3900" dirty="0" smtClean="0"/>
              <a:t>Themes Identified at Community Meetings</a:t>
            </a:r>
            <a:endParaRPr lang="en-US" sz="3900" dirty="0"/>
          </a:p>
        </p:txBody>
      </p:sp>
      <p:sp>
        <p:nvSpPr>
          <p:cNvPr id="3" name="Content Placeholder 2"/>
          <p:cNvSpPr>
            <a:spLocks noGrp="1"/>
          </p:cNvSpPr>
          <p:nvPr>
            <p:ph idx="1"/>
          </p:nvPr>
        </p:nvSpPr>
        <p:spPr/>
        <p:txBody>
          <a:bodyPr/>
          <a:lstStyle/>
          <a:p>
            <a:pPr marL="514350" indent="-514350">
              <a:buFont typeface="+mj-lt"/>
              <a:buAutoNum type="alphaUcPeriod"/>
            </a:pPr>
            <a:r>
              <a:rPr lang="en-US" sz="3600" dirty="0" smtClean="0"/>
              <a:t>System design and funding</a:t>
            </a:r>
          </a:p>
          <a:p>
            <a:pPr marL="514350" indent="-514350">
              <a:buFont typeface="+mj-lt"/>
              <a:buAutoNum type="alphaUcPeriod"/>
            </a:pPr>
            <a:r>
              <a:rPr lang="en-US" sz="3600" dirty="0"/>
              <a:t>Inter-system </a:t>
            </a:r>
            <a:r>
              <a:rPr lang="en-US" sz="3600" dirty="0" smtClean="0"/>
              <a:t>coordination</a:t>
            </a:r>
          </a:p>
          <a:p>
            <a:pPr marL="514350" indent="-514350">
              <a:buFont typeface="+mj-lt"/>
              <a:buAutoNum type="alphaUcPeriod"/>
            </a:pPr>
            <a:r>
              <a:rPr lang="en-US" sz="3600" dirty="0"/>
              <a:t>Support for families and </a:t>
            </a:r>
            <a:r>
              <a:rPr lang="en-US" sz="3600" dirty="0" smtClean="0"/>
              <a:t>caregivers</a:t>
            </a:r>
          </a:p>
          <a:p>
            <a:pPr marL="514350" indent="-514350">
              <a:buFont typeface="+mj-lt"/>
              <a:buAutoNum type="alphaUcPeriod"/>
            </a:pPr>
            <a:r>
              <a:rPr lang="en-US" sz="3600" dirty="0"/>
              <a:t>Knowledge and expertise</a:t>
            </a:r>
          </a:p>
          <a:p>
            <a:pPr marL="514350" indent="-514350">
              <a:buFont typeface="+mj-lt"/>
              <a:buAutoNum type="alphaUcPeriod"/>
            </a:pPr>
            <a:endParaRPr lang="en-US" dirty="0"/>
          </a:p>
        </p:txBody>
      </p:sp>
      <p:sp>
        <p:nvSpPr>
          <p:cNvPr id="4" name="Footer Placeholder 3"/>
          <p:cNvSpPr>
            <a:spLocks noGrp="1"/>
          </p:cNvSpPr>
          <p:nvPr>
            <p:ph type="ftr" sz="quarter" idx="11"/>
          </p:nvPr>
        </p:nvSpPr>
        <p:spPr/>
        <p:txBody>
          <a:bodyPr/>
          <a:lstStyle/>
          <a:p>
            <a:r>
              <a:rPr lang="en-US" smtClean="0"/>
              <a:t>AAIDD Annual Meeting June 2014</a:t>
            </a:r>
            <a:endParaRPr lang="en-US"/>
          </a:p>
        </p:txBody>
      </p:sp>
      <p:sp>
        <p:nvSpPr>
          <p:cNvPr id="5" name="Slide Number Placeholder 4"/>
          <p:cNvSpPr>
            <a:spLocks noGrp="1"/>
          </p:cNvSpPr>
          <p:nvPr>
            <p:ph type="sldNum" sz="quarter" idx="12"/>
          </p:nvPr>
        </p:nvSpPr>
        <p:spPr/>
        <p:txBody>
          <a:bodyPr>
            <a:normAutofit fontScale="85000" lnSpcReduction="20000"/>
          </a:bodyPr>
          <a:lstStyle/>
          <a:p>
            <a:fld id="{59287B15-B748-4F30-9EB8-6CEE655F2212}" type="slidenum">
              <a:rPr lang="en-US" smtClean="0"/>
              <a:pPr/>
              <a:t>23</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94016832"/>
      </p:ext>
    </p:extLst>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Rectangle 1"/>
          <p:cNvSpPr>
            <a:spLocks noGrp="1"/>
          </p:cNvSpPr>
          <p:nvPr>
            <p:ph type="title"/>
          </p:nvPr>
        </p:nvSpPr>
        <p:spPr>
          <a:xfrm>
            <a:off x="612648" y="304800"/>
            <a:ext cx="8153400" cy="990600"/>
          </a:xfrm>
        </p:spPr>
        <p:txBody>
          <a:bodyPr vert="horz" lIns="91440" tIns="45720" rIns="91440" bIns="45720" rtlCol="0" anchor="ctr">
            <a:normAutofit/>
          </a:bodyPr>
          <a:lstStyle/>
          <a:p>
            <a:r>
              <a:rPr lang="en-US" dirty="0"/>
              <a:t>Gap Barriers Identified</a:t>
            </a:r>
          </a:p>
        </p:txBody>
      </p:sp>
      <p:sp>
        <p:nvSpPr>
          <p:cNvPr id="3" name="Rectangle 2"/>
          <p:cNvSpPr>
            <a:spLocks noGrp="1"/>
          </p:cNvSpPr>
          <p:nvPr>
            <p:ph idx="1"/>
          </p:nvPr>
        </p:nvSpPr>
        <p:spPr>
          <a:xfrm>
            <a:off x="838200" y="2057400"/>
            <a:ext cx="7848600" cy="4068763"/>
          </a:xfrm>
        </p:spPr>
        <p:txBody>
          <a:bodyPr vert="horz" lIns="91440" tIns="45720" rIns="91440" bIns="45720" rtlCol="0">
            <a:normAutofit/>
          </a:bodyPr>
          <a:lstStyle/>
          <a:p>
            <a:pPr marL="514350" indent="-514350">
              <a:spcAft>
                <a:spcPts val="600"/>
              </a:spcAft>
              <a:buFont typeface="+mj-lt"/>
              <a:buAutoNum type="alphaUcPeriod"/>
            </a:pPr>
            <a:r>
              <a:rPr lang="en-US" sz="3600" dirty="0"/>
              <a:t>Limited access to appropriate treatment, especially inpatient psychiatry for individuals with concurrent physical health issues</a:t>
            </a:r>
            <a:r>
              <a:rPr lang="en-US" sz="3600" dirty="0" smtClean="0"/>
              <a:t>.</a:t>
            </a:r>
          </a:p>
          <a:p>
            <a:pPr marL="514350" indent="-514350">
              <a:spcAft>
                <a:spcPts val="600"/>
              </a:spcAft>
              <a:buFont typeface="+mj-lt"/>
              <a:buAutoNum type="alphaUcPeriod"/>
            </a:pPr>
            <a:r>
              <a:rPr lang="en-US" sz="3600" dirty="0" smtClean="0"/>
              <a:t>Lack of utility of diagnosis as etiology.</a:t>
            </a:r>
          </a:p>
          <a:p>
            <a:pPr marL="514350" indent="-514350">
              <a:spcAft>
                <a:spcPts val="600"/>
              </a:spcAft>
              <a:buFont typeface="+mj-lt"/>
              <a:buAutoNum type="alphaUcPeriod"/>
            </a:pPr>
            <a:endParaRPr lang="en-US" sz="3600"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Rectangle 1"/>
          <p:cNvSpPr>
            <a:spLocks noGrp="1"/>
          </p:cNvSpPr>
          <p:nvPr>
            <p:ph type="title"/>
          </p:nvPr>
        </p:nvSpPr>
        <p:spPr>
          <a:xfrm>
            <a:off x="612648" y="304800"/>
            <a:ext cx="8153400" cy="990600"/>
          </a:xfrm>
        </p:spPr>
        <p:txBody>
          <a:bodyPr vert="horz" lIns="91440" tIns="45720" rIns="91440" bIns="45720" rtlCol="0" anchor="ctr">
            <a:normAutofit/>
          </a:bodyPr>
          <a:lstStyle/>
          <a:p>
            <a:r>
              <a:rPr lang="en-US" dirty="0"/>
              <a:t>Gap Barriers Identified</a:t>
            </a:r>
          </a:p>
        </p:txBody>
      </p:sp>
      <p:sp>
        <p:nvSpPr>
          <p:cNvPr id="3" name="Rectangle 2"/>
          <p:cNvSpPr>
            <a:spLocks noGrp="1"/>
          </p:cNvSpPr>
          <p:nvPr>
            <p:ph idx="1"/>
          </p:nvPr>
        </p:nvSpPr>
        <p:spPr>
          <a:xfrm>
            <a:off x="827484" y="2052919"/>
            <a:ext cx="6898482" cy="4195481"/>
          </a:xfrm>
        </p:spPr>
        <p:txBody>
          <a:bodyPr vert="horz" lIns="91440" tIns="45720" rIns="91440" bIns="45720" rtlCol="0">
            <a:normAutofit/>
          </a:bodyPr>
          <a:lstStyle/>
          <a:p>
            <a:pPr marL="742950" indent="-742950">
              <a:spcBef>
                <a:spcPts val="600"/>
              </a:spcBef>
              <a:spcAft>
                <a:spcPts val="600"/>
              </a:spcAft>
              <a:buFont typeface="+mj-lt"/>
              <a:buAutoNum type="alphaUcPeriod" startAt="3"/>
            </a:pPr>
            <a:r>
              <a:rPr lang="en-US" sz="3600" dirty="0"/>
              <a:t>Conflicts within existing </a:t>
            </a:r>
            <a:r>
              <a:rPr lang="en-US" sz="3600" dirty="0" smtClean="0"/>
              <a:t>requirements.</a:t>
            </a:r>
            <a:endParaRPr lang="en-US" sz="3600" dirty="0" smtClean="0"/>
          </a:p>
          <a:p>
            <a:pPr marL="742950" indent="-742950">
              <a:spcBef>
                <a:spcPts val="600"/>
              </a:spcBef>
              <a:spcAft>
                <a:spcPts val="600"/>
              </a:spcAft>
              <a:buFont typeface="+mj-lt"/>
              <a:buAutoNum type="alphaUcPeriod" startAt="3"/>
            </a:pPr>
            <a:endParaRPr lang="en-US" sz="3600" dirty="0" smtClean="0"/>
          </a:p>
          <a:p>
            <a:pPr marL="742950" indent="-742950">
              <a:spcBef>
                <a:spcPts val="600"/>
              </a:spcBef>
              <a:spcAft>
                <a:spcPts val="600"/>
              </a:spcAft>
              <a:buFont typeface="+mj-lt"/>
              <a:buAutoNum type="alphaUcPeriod" startAt="3"/>
            </a:pPr>
            <a:r>
              <a:rPr lang="en-US" sz="1600" dirty="0" smtClean="0"/>
              <a:t>if </a:t>
            </a:r>
            <a:r>
              <a:rPr lang="en-US" sz="1600" dirty="0" smtClean="0"/>
              <a:t>a person who has ongoing behavioral support staff through a Medicaid waiver is hospitalized, that same knowledgeable staff person could not be paid to consult or provide those behavioral supports in the hospital setting for continuity of service. These types of regulations create difficulty in providing continuity of care across systems when services are covered under different funding streams.</a:t>
            </a:r>
            <a:endParaRPr lang="en-US" sz="1600" dirty="0" smtClean="0"/>
          </a:p>
          <a:p>
            <a:pPr marL="742950" indent="-742950">
              <a:spcBef>
                <a:spcPts val="600"/>
              </a:spcBef>
              <a:spcAft>
                <a:spcPts val="600"/>
              </a:spcAft>
              <a:buNone/>
            </a:pPr>
            <a:endParaRPr lang="en-US" sz="3600" dirty="0" smtClean="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8552835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Rectangle 1"/>
          <p:cNvSpPr>
            <a:spLocks noGrp="1"/>
          </p:cNvSpPr>
          <p:nvPr>
            <p:ph type="title"/>
          </p:nvPr>
        </p:nvSpPr>
        <p:spPr>
          <a:xfrm>
            <a:off x="612648" y="304800"/>
            <a:ext cx="8153400" cy="990600"/>
          </a:xfrm>
        </p:spPr>
        <p:txBody>
          <a:bodyPr vert="horz" lIns="91440" tIns="45720" rIns="91440" bIns="45720" rtlCol="0" anchor="ctr">
            <a:normAutofit/>
          </a:bodyPr>
          <a:lstStyle/>
          <a:p>
            <a:r>
              <a:rPr lang="en-US" dirty="0"/>
              <a:t>Gap Barriers Identified</a:t>
            </a:r>
          </a:p>
        </p:txBody>
      </p:sp>
      <p:sp>
        <p:nvSpPr>
          <p:cNvPr id="3" name="Rectangle 2"/>
          <p:cNvSpPr>
            <a:spLocks noGrp="1"/>
          </p:cNvSpPr>
          <p:nvPr>
            <p:ph idx="1"/>
          </p:nvPr>
        </p:nvSpPr>
        <p:spPr>
          <a:xfrm>
            <a:off x="914400" y="1981200"/>
            <a:ext cx="7772400" cy="4144963"/>
          </a:xfrm>
        </p:spPr>
        <p:txBody>
          <a:bodyPr vert="horz" lIns="91440" tIns="45720" rIns="91440" bIns="45720" rtlCol="0">
            <a:normAutofit/>
          </a:bodyPr>
          <a:lstStyle/>
          <a:p>
            <a:pPr marL="742950" lvl="1" indent="-742950">
              <a:spcBef>
                <a:spcPts val="600"/>
              </a:spcBef>
              <a:spcAft>
                <a:spcPts val="600"/>
              </a:spcAft>
              <a:buClr>
                <a:schemeClr val="accent2"/>
              </a:buClr>
              <a:buSzPct val="60000"/>
              <a:buFont typeface="+mj-lt"/>
              <a:buAutoNum type="alphaUcPeriod" startAt="4"/>
            </a:pPr>
            <a:r>
              <a:rPr lang="en-US" sz="3600" dirty="0"/>
              <a:t>Adequacy of funding</a:t>
            </a:r>
            <a:r>
              <a:rPr lang="en-US" sz="3600" dirty="0" smtClean="0"/>
              <a:t>.</a:t>
            </a:r>
          </a:p>
          <a:p>
            <a:pPr marL="742950" lvl="1" indent="-742950">
              <a:spcBef>
                <a:spcPts val="600"/>
              </a:spcBef>
              <a:spcAft>
                <a:spcPts val="600"/>
              </a:spcAft>
              <a:buClr>
                <a:schemeClr val="accent2"/>
              </a:buClr>
              <a:buSzPct val="60000"/>
              <a:buFont typeface="+mj-lt"/>
              <a:buAutoNum type="alphaUcPeriod" startAt="4"/>
            </a:pPr>
            <a:r>
              <a:rPr lang="en-US" sz="3600" dirty="0" smtClean="0"/>
              <a:t>Workforce capacity.</a:t>
            </a:r>
          </a:p>
          <a:p>
            <a:pPr marL="742950" lvl="1" indent="-742950">
              <a:spcBef>
                <a:spcPts val="600"/>
              </a:spcBef>
              <a:spcAft>
                <a:spcPts val="600"/>
              </a:spcAft>
              <a:buClr>
                <a:schemeClr val="accent2"/>
              </a:buClr>
              <a:buSzPct val="60000"/>
              <a:buFont typeface="+mj-lt"/>
              <a:buAutoNum type="alphaUcPeriod" startAt="4"/>
            </a:pPr>
            <a:endParaRPr lang="en-US" sz="3600"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7325264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Rectangle 1"/>
          <p:cNvSpPr>
            <a:spLocks noGrp="1"/>
          </p:cNvSpPr>
          <p:nvPr>
            <p:ph type="title"/>
          </p:nvPr>
        </p:nvSpPr>
        <p:spPr>
          <a:xfrm>
            <a:off x="612648" y="304800"/>
            <a:ext cx="8531352" cy="990600"/>
          </a:xfrm>
        </p:spPr>
        <p:txBody>
          <a:bodyPr vert="horz" lIns="91440" tIns="45720" rIns="91440" bIns="45720" rtlCol="0" anchor="ctr">
            <a:noAutofit/>
          </a:bodyPr>
          <a:lstStyle/>
          <a:p>
            <a:r>
              <a:rPr lang="en-US" sz="3850" dirty="0"/>
              <a:t>Gap Policy and Funding Recommendations</a:t>
            </a:r>
          </a:p>
        </p:txBody>
      </p:sp>
      <p:sp>
        <p:nvSpPr>
          <p:cNvPr id="3" name="Rectangle 2"/>
          <p:cNvSpPr>
            <a:spLocks noGrp="1"/>
          </p:cNvSpPr>
          <p:nvPr>
            <p:ph idx="1"/>
          </p:nvPr>
        </p:nvSpPr>
        <p:spPr>
          <a:xfrm>
            <a:off x="457200" y="1981200"/>
            <a:ext cx="8229600" cy="3276600"/>
          </a:xfrm>
        </p:spPr>
        <p:txBody>
          <a:bodyPr vert="horz" lIns="91440" tIns="45720" rIns="91440" bIns="45720" rtlCol="0">
            <a:normAutofit/>
          </a:bodyPr>
          <a:lstStyle/>
          <a:p>
            <a:pPr marL="1200150" lvl="1" indent="-742950">
              <a:buFont typeface="+mj-lt"/>
              <a:buAutoNum type="alphaUcPeriod"/>
            </a:pPr>
            <a:r>
              <a:rPr lang="en-US" sz="3600" dirty="0"/>
              <a:t>People with neurodevelopmental disabilities should have appropriate access to mental health services in parity with the general population.</a:t>
            </a: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84963968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Rectangle 1"/>
          <p:cNvSpPr>
            <a:spLocks noGrp="1"/>
          </p:cNvSpPr>
          <p:nvPr>
            <p:ph type="title"/>
          </p:nvPr>
        </p:nvSpPr>
        <p:spPr>
          <a:xfrm>
            <a:off x="612648" y="304800"/>
            <a:ext cx="8531352" cy="990600"/>
          </a:xfrm>
        </p:spPr>
        <p:txBody>
          <a:bodyPr vert="horz" lIns="91440" tIns="45720" rIns="91440" bIns="45720" rtlCol="0" anchor="ctr">
            <a:noAutofit/>
          </a:bodyPr>
          <a:lstStyle/>
          <a:p>
            <a:r>
              <a:rPr lang="en-US" sz="3850" dirty="0"/>
              <a:t>Gap Policy and Funding Recommendations</a:t>
            </a:r>
          </a:p>
        </p:txBody>
      </p:sp>
      <p:sp>
        <p:nvSpPr>
          <p:cNvPr id="3" name="Rectangle 2"/>
          <p:cNvSpPr>
            <a:spLocks noGrp="1"/>
          </p:cNvSpPr>
          <p:nvPr>
            <p:ph idx="1"/>
          </p:nvPr>
        </p:nvSpPr>
        <p:spPr>
          <a:xfrm>
            <a:off x="533400" y="2057400"/>
            <a:ext cx="7916466" cy="4195481"/>
          </a:xfrm>
        </p:spPr>
        <p:txBody>
          <a:bodyPr vert="horz" lIns="91440" tIns="45720" rIns="91440" bIns="45720" rtlCol="0">
            <a:normAutofit/>
          </a:bodyPr>
          <a:lstStyle/>
          <a:p>
            <a:pPr marL="1200150" lvl="1" indent="-742950">
              <a:buFont typeface="+mj-lt"/>
              <a:buAutoNum type="alphaUcPeriod" startAt="2"/>
            </a:pPr>
            <a:r>
              <a:rPr lang="en-US" sz="3600" dirty="0"/>
              <a:t>The state should develop a reimbursement system that fully includes people with co-occurring diagnosis in the capitated managed care system for mental health services.</a:t>
            </a: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71111370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Rectangle 1"/>
          <p:cNvSpPr>
            <a:spLocks noGrp="1"/>
          </p:cNvSpPr>
          <p:nvPr>
            <p:ph type="title"/>
          </p:nvPr>
        </p:nvSpPr>
        <p:spPr>
          <a:xfrm>
            <a:off x="612648" y="304800"/>
            <a:ext cx="8531352" cy="990600"/>
          </a:xfrm>
        </p:spPr>
        <p:txBody>
          <a:bodyPr vert="horz" lIns="91440" tIns="45720" rIns="91440" bIns="45720" rtlCol="0" anchor="ctr">
            <a:noAutofit/>
          </a:bodyPr>
          <a:lstStyle/>
          <a:p>
            <a:r>
              <a:rPr lang="en-US" sz="3850" dirty="0"/>
              <a:t>Gap Policy and Funding Recommendations</a:t>
            </a:r>
          </a:p>
        </p:txBody>
      </p:sp>
      <p:sp>
        <p:nvSpPr>
          <p:cNvPr id="3" name="Rectangle 2"/>
          <p:cNvSpPr>
            <a:spLocks noGrp="1"/>
          </p:cNvSpPr>
          <p:nvPr>
            <p:ph idx="1"/>
          </p:nvPr>
        </p:nvSpPr>
        <p:spPr>
          <a:xfrm>
            <a:off x="533400" y="1981200"/>
            <a:ext cx="7209235" cy="4362170"/>
          </a:xfrm>
        </p:spPr>
        <p:txBody>
          <a:bodyPr vert="horz" lIns="91440" tIns="45720" rIns="91440" bIns="45720" rtlCol="0">
            <a:normAutofit/>
          </a:bodyPr>
          <a:lstStyle/>
          <a:p>
            <a:pPr marL="1200150" lvl="1" indent="-742950">
              <a:buFont typeface="+mj-lt"/>
              <a:buAutoNum type="alphaUcPeriod" startAt="3"/>
            </a:pPr>
            <a:r>
              <a:rPr lang="en-US" sz="3600" dirty="0"/>
              <a:t>Care Coordination should have the authority to operate across systems for neurodevelopmental disabilities services, mental health services, primary care services, and long-term care services and supports.</a:t>
            </a: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73375777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Rectangle 1"/>
          <p:cNvSpPr>
            <a:spLocks noGrp="1"/>
          </p:cNvSpPr>
          <p:nvPr>
            <p:ph type="title"/>
          </p:nvPr>
        </p:nvSpPr>
        <p:spPr>
          <a:xfrm>
            <a:off x="612648" y="304800"/>
            <a:ext cx="8153400" cy="990600"/>
          </a:xfrm>
        </p:spPr>
        <p:txBody>
          <a:bodyPr vert="horz" lIns="91440" tIns="45720" rIns="91440" bIns="45720" rtlCol="0" anchor="ctr">
            <a:normAutofit/>
          </a:bodyPr>
          <a:lstStyle/>
          <a:p>
            <a:r>
              <a:rPr lang="en-US" dirty="0"/>
              <a:t>Gap Analysis Background</a:t>
            </a:r>
          </a:p>
        </p:txBody>
      </p:sp>
      <p:sp>
        <p:nvSpPr>
          <p:cNvPr id="3" name="Rectangle 2"/>
          <p:cNvSpPr>
            <a:spLocks noGrp="1"/>
          </p:cNvSpPr>
          <p:nvPr>
            <p:ph idx="1"/>
          </p:nvPr>
        </p:nvSpPr>
        <p:spPr/>
        <p:txBody>
          <a:bodyPr vert="horz" lIns="91440" tIns="45720" rIns="91440" bIns="45720" rtlCol="0">
            <a:normAutofit/>
          </a:bodyPr>
          <a:lstStyle/>
          <a:p>
            <a:pPr>
              <a:spcBef>
                <a:spcPts val="600"/>
              </a:spcBef>
              <a:spcAft>
                <a:spcPts val="600"/>
              </a:spcAft>
            </a:pPr>
            <a:r>
              <a:rPr lang="en-US" sz="2800" dirty="0"/>
              <a:t>Access to mental health services difficult for this population</a:t>
            </a:r>
          </a:p>
          <a:p>
            <a:pPr>
              <a:spcBef>
                <a:spcPts val="600"/>
              </a:spcBef>
              <a:spcAft>
                <a:spcPts val="600"/>
              </a:spcAft>
            </a:pPr>
            <a:r>
              <a:rPr lang="en-US" sz="2800" dirty="0"/>
              <a:t>Community Centered Boards and Mental Health Centers have developed various agreements, but intervention around mental health or behavioral crises problematic</a:t>
            </a:r>
          </a:p>
        </p:txBody>
      </p:sp>
      <p:sp>
        <p:nvSpPr>
          <p:cNvPr id="4" name="Slide Number Placeholder 3"/>
          <p:cNvSpPr>
            <a:spLocks noGrp="1"/>
          </p:cNvSpPr>
          <p:nvPr>
            <p:ph type="sldNum" sz="quarter" idx="12"/>
          </p:nvPr>
        </p:nvSpPr>
        <p:spPr/>
        <p:txBody>
          <a:bodyPr>
            <a:normAutofit fontScale="85000" lnSpcReduction="20000"/>
          </a:bodyPr>
          <a:lstStyle/>
          <a:p>
            <a:fld id="{D57F1E4F-1CFF-5643-939E-02111984F565}" type="slidenum">
              <a:rPr lang="en-US" smtClean="0"/>
              <a:pPr/>
              <a:t>3</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57634136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Rectangle 1"/>
          <p:cNvSpPr>
            <a:spLocks noGrp="1"/>
          </p:cNvSpPr>
          <p:nvPr>
            <p:ph type="title"/>
          </p:nvPr>
        </p:nvSpPr>
        <p:spPr>
          <a:xfrm>
            <a:off x="612648" y="304800"/>
            <a:ext cx="8531352" cy="990600"/>
          </a:xfrm>
        </p:spPr>
        <p:txBody>
          <a:bodyPr vert="horz" lIns="91440" tIns="45720" rIns="91440" bIns="45720" rtlCol="0" anchor="ctr">
            <a:noAutofit/>
          </a:bodyPr>
          <a:lstStyle/>
          <a:p>
            <a:r>
              <a:rPr lang="en-US" sz="3850" dirty="0"/>
              <a:t>Gap Policy and Funding Recommendations</a:t>
            </a:r>
          </a:p>
        </p:txBody>
      </p:sp>
      <p:sp>
        <p:nvSpPr>
          <p:cNvPr id="3" name="Rectangle 2"/>
          <p:cNvSpPr>
            <a:spLocks noGrp="1"/>
          </p:cNvSpPr>
          <p:nvPr>
            <p:ph idx="1"/>
          </p:nvPr>
        </p:nvSpPr>
        <p:spPr>
          <a:xfrm>
            <a:off x="457200" y="1981200"/>
            <a:ext cx="8229600" cy="3352800"/>
          </a:xfrm>
        </p:spPr>
        <p:txBody>
          <a:bodyPr vert="horz" lIns="91440" tIns="45720" rIns="91440" bIns="45720" rtlCol="0">
            <a:normAutofit/>
          </a:bodyPr>
          <a:lstStyle/>
          <a:p>
            <a:pPr marL="1200150" lvl="1" indent="-742950">
              <a:buFont typeface="+mj-lt"/>
              <a:buAutoNum type="alphaUcPeriod" startAt="4"/>
            </a:pPr>
            <a:r>
              <a:rPr lang="en-US" sz="3600" dirty="0"/>
              <a:t>Supports and services should consider the holistic needs of the individual and his or her community-based support system.</a:t>
            </a: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21953480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Rectangle 1"/>
          <p:cNvSpPr>
            <a:spLocks noGrp="1"/>
          </p:cNvSpPr>
          <p:nvPr>
            <p:ph type="title"/>
          </p:nvPr>
        </p:nvSpPr>
        <p:spPr>
          <a:xfrm>
            <a:off x="612648" y="304800"/>
            <a:ext cx="8531352" cy="990600"/>
          </a:xfrm>
        </p:spPr>
        <p:txBody>
          <a:bodyPr vert="horz" lIns="91440" tIns="45720" rIns="91440" bIns="45720" rtlCol="0" anchor="ctr">
            <a:noAutofit/>
          </a:bodyPr>
          <a:lstStyle/>
          <a:p>
            <a:r>
              <a:rPr lang="en-US" sz="3850" dirty="0"/>
              <a:t>Gap Policy and Funding Recommendations</a:t>
            </a:r>
          </a:p>
        </p:txBody>
      </p:sp>
      <p:sp>
        <p:nvSpPr>
          <p:cNvPr id="3" name="Rectangle 2"/>
          <p:cNvSpPr>
            <a:spLocks noGrp="1"/>
          </p:cNvSpPr>
          <p:nvPr>
            <p:ph idx="1"/>
          </p:nvPr>
        </p:nvSpPr>
        <p:spPr>
          <a:xfrm>
            <a:off x="457200" y="1981200"/>
            <a:ext cx="7783116" cy="3628744"/>
          </a:xfrm>
        </p:spPr>
        <p:txBody>
          <a:bodyPr vert="horz" lIns="91440" tIns="45720" rIns="91440" bIns="45720" rtlCol="0">
            <a:normAutofit/>
          </a:bodyPr>
          <a:lstStyle/>
          <a:p>
            <a:pPr marL="1200150" lvl="1" indent="-742950">
              <a:buFont typeface="+mj-lt"/>
              <a:buAutoNum type="alphaUcPeriod" startAt="5"/>
            </a:pPr>
            <a:r>
              <a:rPr lang="en-US" sz="3600" dirty="0"/>
              <a:t>An integrated system of monitoring should be developed to ensure the desired outcomes are ultimately achieved at the individual and systems level.</a:t>
            </a: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3408000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Rectangle 1"/>
          <p:cNvSpPr>
            <a:spLocks noGrp="1"/>
          </p:cNvSpPr>
          <p:nvPr>
            <p:ph type="title"/>
          </p:nvPr>
        </p:nvSpPr>
        <p:spPr>
          <a:xfrm>
            <a:off x="612648" y="304800"/>
            <a:ext cx="8531352" cy="990600"/>
          </a:xfrm>
        </p:spPr>
        <p:txBody>
          <a:bodyPr vert="horz" lIns="91440" tIns="45720" rIns="91440" bIns="45720" rtlCol="0" anchor="ctr">
            <a:noAutofit/>
          </a:bodyPr>
          <a:lstStyle/>
          <a:p>
            <a:r>
              <a:rPr lang="en-US" sz="3850" dirty="0"/>
              <a:t>Gap Policy and Funding Recommendations</a:t>
            </a:r>
          </a:p>
        </p:txBody>
      </p:sp>
      <p:sp>
        <p:nvSpPr>
          <p:cNvPr id="3" name="Rectangle 2"/>
          <p:cNvSpPr>
            <a:spLocks noGrp="1"/>
          </p:cNvSpPr>
          <p:nvPr>
            <p:ph idx="1"/>
          </p:nvPr>
        </p:nvSpPr>
        <p:spPr>
          <a:xfrm>
            <a:off x="609600" y="1981200"/>
            <a:ext cx="7859316" cy="3704944"/>
          </a:xfrm>
        </p:spPr>
        <p:txBody>
          <a:bodyPr vert="horz" lIns="91440" tIns="45720" rIns="91440" bIns="45720" rtlCol="0">
            <a:normAutofit/>
          </a:bodyPr>
          <a:lstStyle/>
          <a:p>
            <a:pPr marL="1200150" lvl="1" indent="-742950">
              <a:buFont typeface="+mj-lt"/>
              <a:buAutoNum type="alphaUcPeriod" startAt="6"/>
            </a:pPr>
            <a:r>
              <a:rPr lang="en-US" sz="3600" dirty="0"/>
              <a:t>Specialized cross-training should be provided to increase the effectiveness of assessment, prevention, intervention and crisis response.</a:t>
            </a: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88036939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Rectangle 1"/>
          <p:cNvSpPr>
            <a:spLocks noGrp="1"/>
          </p:cNvSpPr>
          <p:nvPr>
            <p:ph type="title"/>
          </p:nvPr>
        </p:nvSpPr>
        <p:spPr>
          <a:xfrm>
            <a:off x="612648" y="304800"/>
            <a:ext cx="8153400" cy="990600"/>
          </a:xfrm>
        </p:spPr>
        <p:txBody>
          <a:bodyPr vert="horz" lIns="91440" tIns="45720" rIns="91440" bIns="45720" rtlCol="0" anchor="ctr">
            <a:normAutofit/>
          </a:bodyPr>
          <a:lstStyle/>
          <a:p>
            <a:r>
              <a:rPr lang="en-US" dirty="0"/>
              <a:t>Gap Analysis Background</a:t>
            </a:r>
          </a:p>
        </p:txBody>
      </p:sp>
      <p:sp>
        <p:nvSpPr>
          <p:cNvPr id="3" name="Rectangle 2"/>
          <p:cNvSpPr>
            <a:spLocks noGrp="1"/>
          </p:cNvSpPr>
          <p:nvPr>
            <p:ph idx="1"/>
          </p:nvPr>
        </p:nvSpPr>
        <p:spPr/>
        <p:txBody>
          <a:bodyPr vert="horz" lIns="91440" tIns="45720" rIns="91440" bIns="45720" rtlCol="0">
            <a:normAutofit/>
          </a:bodyPr>
          <a:lstStyle/>
          <a:p>
            <a:pPr>
              <a:spcBef>
                <a:spcPts val="600"/>
              </a:spcBef>
              <a:spcAft>
                <a:spcPts val="600"/>
              </a:spcAft>
            </a:pPr>
            <a:r>
              <a:rPr lang="en-US" sz="2800" dirty="0"/>
              <a:t>2008 Colorado Autism Commission developed 10 year Strategic Plan</a:t>
            </a:r>
          </a:p>
          <a:p>
            <a:pPr>
              <a:spcBef>
                <a:spcPts val="600"/>
              </a:spcBef>
              <a:spcAft>
                <a:spcPts val="600"/>
              </a:spcAft>
            </a:pPr>
            <a:r>
              <a:rPr lang="en-US" sz="2800" dirty="0"/>
              <a:t>Recommendation 14. Increased access to quality mental health services for individuals with Autism and other </a:t>
            </a:r>
            <a:r>
              <a:rPr lang="en-US" sz="2800" dirty="0" err="1"/>
              <a:t>Neurodevelopmental</a:t>
            </a:r>
            <a:r>
              <a:rPr lang="en-US" sz="2800" dirty="0"/>
              <a:t> </a:t>
            </a:r>
            <a:r>
              <a:rPr lang="en-US" sz="2800" dirty="0" smtClean="0"/>
              <a:t>Disabilities</a:t>
            </a:r>
          </a:p>
          <a:p>
            <a:pPr>
              <a:spcBef>
                <a:spcPts val="600"/>
              </a:spcBef>
              <a:spcAft>
                <a:spcPts val="600"/>
              </a:spcAft>
            </a:pPr>
            <a:r>
              <a:rPr lang="en-US" sz="2800" dirty="0" smtClean="0"/>
              <a:t>Focus on the Future endorsed this approach under the Develop Increased Capacity for Behavioral Supports</a:t>
            </a:r>
            <a:endParaRPr lang="en-US" sz="2800" dirty="0"/>
          </a:p>
        </p:txBody>
      </p:sp>
      <p:sp>
        <p:nvSpPr>
          <p:cNvPr id="4" name="Slide Number Placeholder 3"/>
          <p:cNvSpPr>
            <a:spLocks noGrp="1"/>
          </p:cNvSpPr>
          <p:nvPr>
            <p:ph type="sldNum" sz="quarter" idx="12"/>
          </p:nvPr>
        </p:nvSpPr>
        <p:spPr/>
        <p:txBody>
          <a:bodyPr>
            <a:normAutofit fontScale="85000" lnSpcReduction="20000"/>
          </a:bodyPr>
          <a:lstStyle/>
          <a:p>
            <a:fld id="{D57F1E4F-1CFF-5643-939E-02111984F565}" type="slidenum">
              <a:rPr lang="en-US" smtClean="0"/>
              <a:pPr/>
              <a:t>4</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2722375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Rectangle 1"/>
          <p:cNvSpPr>
            <a:spLocks noGrp="1"/>
          </p:cNvSpPr>
          <p:nvPr>
            <p:ph type="title"/>
          </p:nvPr>
        </p:nvSpPr>
        <p:spPr>
          <a:xfrm>
            <a:off x="612648" y="304800"/>
            <a:ext cx="8153400" cy="990600"/>
          </a:xfrm>
        </p:spPr>
        <p:txBody>
          <a:bodyPr vert="horz" lIns="91440" tIns="45720" rIns="91440" bIns="45720" rtlCol="0" anchor="ctr">
            <a:normAutofit/>
          </a:bodyPr>
          <a:lstStyle/>
          <a:p>
            <a:r>
              <a:rPr lang="en-US" dirty="0"/>
              <a:t>Gap Analysis Background</a:t>
            </a:r>
          </a:p>
        </p:txBody>
      </p:sp>
      <p:sp>
        <p:nvSpPr>
          <p:cNvPr id="3" name="Rectangle 2"/>
          <p:cNvSpPr>
            <a:spLocks noGrp="1"/>
          </p:cNvSpPr>
          <p:nvPr>
            <p:ph idx="1"/>
          </p:nvPr>
        </p:nvSpPr>
        <p:spPr/>
        <p:txBody>
          <a:bodyPr vert="horz" lIns="91440" tIns="45720" rIns="91440" bIns="45720" rtlCol="0">
            <a:normAutofit/>
          </a:bodyPr>
          <a:lstStyle/>
          <a:p>
            <a:pPr>
              <a:spcBef>
                <a:spcPts val="600"/>
              </a:spcBef>
              <a:spcAft>
                <a:spcPts val="600"/>
              </a:spcAft>
            </a:pPr>
            <a:r>
              <a:rPr lang="en-US" sz="2800" dirty="0"/>
              <a:t>Medical Mental Health subcommittee identified START (Systematic, Therapeutic Assessment, Respite and Treatment) Model to pursue as an evidenced practice model for crisis intervention for individuals with dual diagnosis</a:t>
            </a:r>
          </a:p>
          <a:p>
            <a:pPr>
              <a:spcBef>
                <a:spcPts val="600"/>
              </a:spcBef>
              <a:spcAft>
                <a:spcPts val="600"/>
              </a:spcAft>
            </a:pPr>
            <a:r>
              <a:rPr lang="en-US" sz="2800" dirty="0"/>
              <a:t>JBC authorized $50,000 through a contract to JFK/CU-SOM to explore development of a Colorado </a:t>
            </a:r>
            <a:r>
              <a:rPr lang="en-US" sz="2800" dirty="0" smtClean="0"/>
              <a:t>CSCIP</a:t>
            </a:r>
          </a:p>
          <a:p>
            <a:pPr>
              <a:spcBef>
                <a:spcPts val="600"/>
              </a:spcBef>
              <a:spcAft>
                <a:spcPts val="600"/>
              </a:spcAft>
            </a:pPr>
            <a:r>
              <a:rPr lang="en-US" sz="2800" dirty="0" smtClean="0"/>
              <a:t>CLAG - WS</a:t>
            </a:r>
            <a:endParaRPr lang="en-US" sz="2800" dirty="0"/>
          </a:p>
        </p:txBody>
      </p:sp>
      <p:sp>
        <p:nvSpPr>
          <p:cNvPr id="4" name="Slide Number Placeholder 3"/>
          <p:cNvSpPr>
            <a:spLocks noGrp="1"/>
          </p:cNvSpPr>
          <p:nvPr>
            <p:ph type="sldNum" sz="quarter" idx="12"/>
          </p:nvPr>
        </p:nvSpPr>
        <p:spPr/>
        <p:txBody>
          <a:bodyPr>
            <a:normAutofit fontScale="85000" lnSpcReduction="20000"/>
          </a:bodyPr>
          <a:lstStyle/>
          <a:p>
            <a:fld id="{D57F1E4F-1CFF-5643-939E-02111984F565}" type="slidenum">
              <a:rPr lang="en-US" smtClean="0"/>
              <a:pPr/>
              <a:t>5</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29492033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Rectangle 1"/>
          <p:cNvSpPr>
            <a:spLocks noGrp="1"/>
          </p:cNvSpPr>
          <p:nvPr>
            <p:ph type="title"/>
          </p:nvPr>
        </p:nvSpPr>
        <p:spPr>
          <a:xfrm>
            <a:off x="612648" y="304800"/>
            <a:ext cx="8153400" cy="990600"/>
          </a:xfrm>
        </p:spPr>
        <p:txBody>
          <a:bodyPr vert="horz" lIns="91440" tIns="45720" rIns="91440" bIns="45720" rtlCol="0" anchor="ctr">
            <a:normAutofit/>
          </a:bodyPr>
          <a:lstStyle/>
          <a:p>
            <a:r>
              <a:rPr lang="en-US" dirty="0"/>
              <a:t>Gap Analysis Background</a:t>
            </a:r>
          </a:p>
        </p:txBody>
      </p:sp>
      <p:sp>
        <p:nvSpPr>
          <p:cNvPr id="3" name="Rectangle 2"/>
          <p:cNvSpPr>
            <a:spLocks noGrp="1"/>
          </p:cNvSpPr>
          <p:nvPr>
            <p:ph idx="1"/>
          </p:nvPr>
        </p:nvSpPr>
        <p:spPr>
          <a:xfrm>
            <a:off x="533400" y="2286000"/>
            <a:ext cx="7865268" cy="3814482"/>
          </a:xfrm>
        </p:spPr>
        <p:txBody>
          <a:bodyPr vert="horz" lIns="91440" tIns="45720" rIns="91440" bIns="45720" rtlCol="0">
            <a:normAutofit/>
          </a:bodyPr>
          <a:lstStyle/>
          <a:p>
            <a:pPr>
              <a:spcBef>
                <a:spcPts val="600"/>
              </a:spcBef>
              <a:spcAft>
                <a:spcPts val="600"/>
              </a:spcAft>
            </a:pPr>
            <a:r>
              <a:rPr lang="en-US" sz="2800" dirty="0"/>
              <a:t>Hold 11 Regional Meetings co-hosted by CCB’s, Mental Health Centers, and BHO’s;</a:t>
            </a:r>
          </a:p>
          <a:p>
            <a:pPr>
              <a:spcBef>
                <a:spcPts val="600"/>
              </a:spcBef>
              <a:spcAft>
                <a:spcPts val="600"/>
              </a:spcAft>
            </a:pPr>
            <a:r>
              <a:rPr lang="en-US" sz="2800" dirty="0"/>
              <a:t>Establish a web portal with surveys to be completed by interested stakeholder groups; </a:t>
            </a:r>
            <a:r>
              <a:rPr lang="en-US" sz="2800" dirty="0">
                <a:hlinkClick r:id="rId3"/>
              </a:rPr>
              <a:t>https://redcap.ucdenver.edu/surveys/?s=9UMnVv</a:t>
            </a:r>
            <a:r>
              <a:rPr lang="en-US" sz="2800" dirty="0"/>
              <a:t> </a:t>
            </a:r>
          </a:p>
          <a:p>
            <a:pPr>
              <a:spcBef>
                <a:spcPts val="600"/>
              </a:spcBef>
              <a:spcAft>
                <a:spcPts val="600"/>
              </a:spcAft>
            </a:pPr>
            <a:r>
              <a:rPr lang="en-US" sz="2800" dirty="0"/>
              <a:t>Analyze relevant statutes, policy and regulation documents</a:t>
            </a:r>
          </a:p>
        </p:txBody>
      </p:sp>
      <p:sp>
        <p:nvSpPr>
          <p:cNvPr id="5" name="TextBox 4"/>
          <p:cNvSpPr txBox="1"/>
          <p:nvPr/>
        </p:nvSpPr>
        <p:spPr>
          <a:xfrm>
            <a:off x="533400" y="1524000"/>
            <a:ext cx="6569868" cy="584775"/>
          </a:xfrm>
          <a:prstGeom prst="rect">
            <a:avLst/>
          </a:prstGeom>
          <a:noFill/>
        </p:spPr>
        <p:txBody>
          <a:bodyPr wrap="square" rtlCol="0">
            <a:spAutoFit/>
          </a:bodyPr>
          <a:lstStyle/>
          <a:p>
            <a:r>
              <a:rPr lang="en-US" sz="3200" dirty="0" smtClean="0"/>
              <a:t>Elements to the Gap Analysis</a:t>
            </a:r>
            <a:endParaRPr lang="en-US" sz="3200" dirty="0"/>
          </a:p>
        </p:txBody>
      </p:sp>
      <p:sp>
        <p:nvSpPr>
          <p:cNvPr id="6" name="Slide Number Placeholder 5"/>
          <p:cNvSpPr>
            <a:spLocks noGrp="1"/>
          </p:cNvSpPr>
          <p:nvPr>
            <p:ph type="sldNum" sz="quarter" idx="12"/>
          </p:nvPr>
        </p:nvSpPr>
        <p:spPr/>
        <p:txBody>
          <a:bodyPr>
            <a:normAutofit fontScale="85000" lnSpcReduction="20000"/>
          </a:bodyPr>
          <a:lstStyle/>
          <a:p>
            <a:fld id="{D57F1E4F-1CFF-5643-939E-02111984F565}" type="slidenum">
              <a:rPr lang="en-US" smtClean="0"/>
              <a:pPr/>
              <a:t>6</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18181233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Rectangle 1"/>
          <p:cNvSpPr>
            <a:spLocks noGrp="1"/>
          </p:cNvSpPr>
          <p:nvPr>
            <p:ph type="title"/>
          </p:nvPr>
        </p:nvSpPr>
        <p:spPr>
          <a:xfrm>
            <a:off x="612648" y="304800"/>
            <a:ext cx="8153400" cy="990600"/>
          </a:xfrm>
        </p:spPr>
        <p:txBody>
          <a:bodyPr vert="horz" lIns="91440" tIns="45720" rIns="91440" bIns="45720" rtlCol="0" anchor="ctr">
            <a:normAutofit/>
          </a:bodyPr>
          <a:lstStyle/>
          <a:p>
            <a:r>
              <a:rPr lang="en-US" dirty="0"/>
              <a:t>Gap Analysis Background</a:t>
            </a:r>
          </a:p>
        </p:txBody>
      </p:sp>
      <p:sp>
        <p:nvSpPr>
          <p:cNvPr id="3" name="Rectangle 2"/>
          <p:cNvSpPr>
            <a:spLocks noGrp="1"/>
          </p:cNvSpPr>
          <p:nvPr>
            <p:ph idx="1"/>
          </p:nvPr>
        </p:nvSpPr>
        <p:spPr>
          <a:xfrm>
            <a:off x="533400" y="2286000"/>
            <a:ext cx="8229600" cy="3276600"/>
          </a:xfrm>
        </p:spPr>
        <p:txBody>
          <a:bodyPr vert="horz" lIns="91440" tIns="45720" rIns="91440" bIns="45720" rtlCol="0">
            <a:normAutofit/>
          </a:bodyPr>
          <a:lstStyle/>
          <a:p>
            <a:pPr>
              <a:spcBef>
                <a:spcPts val="600"/>
              </a:spcBef>
              <a:spcAft>
                <a:spcPts val="600"/>
              </a:spcAft>
            </a:pPr>
            <a:r>
              <a:rPr lang="en-US" sz="2800" dirty="0"/>
              <a:t>Develop and implement a protocol for analyzing comprehensive costs for 40 individuals with dual diagnosis;</a:t>
            </a:r>
          </a:p>
          <a:p>
            <a:pPr>
              <a:spcBef>
                <a:spcPts val="600"/>
              </a:spcBef>
              <a:spcAft>
                <a:spcPts val="600"/>
              </a:spcAft>
            </a:pPr>
            <a:r>
              <a:rPr lang="en-US" sz="2800" dirty="0"/>
              <a:t>Convene a statewide meeting to report findings;</a:t>
            </a:r>
          </a:p>
          <a:p>
            <a:pPr>
              <a:spcBef>
                <a:spcPts val="600"/>
              </a:spcBef>
              <a:spcAft>
                <a:spcPts val="600"/>
              </a:spcAft>
            </a:pPr>
            <a:r>
              <a:rPr lang="en-US" sz="2800" dirty="0"/>
              <a:t>Develop a comprehensive report.</a:t>
            </a:r>
          </a:p>
        </p:txBody>
      </p:sp>
      <p:sp>
        <p:nvSpPr>
          <p:cNvPr id="4" name="Slide Number Placeholder 3"/>
          <p:cNvSpPr>
            <a:spLocks noGrp="1"/>
          </p:cNvSpPr>
          <p:nvPr>
            <p:ph type="sldNum" sz="quarter" idx="12"/>
          </p:nvPr>
        </p:nvSpPr>
        <p:spPr/>
        <p:txBody>
          <a:bodyPr>
            <a:normAutofit fontScale="85000" lnSpcReduction="20000"/>
          </a:bodyPr>
          <a:lstStyle/>
          <a:p>
            <a:fld id="{D57F1E4F-1CFF-5643-939E-02111984F565}" type="slidenum">
              <a:rPr lang="en-US" smtClean="0"/>
              <a:pPr/>
              <a:t>7</a:t>
            </a:fld>
            <a:endParaRPr lang="en-US" dirty="0"/>
          </a:p>
        </p:txBody>
      </p:sp>
      <p:sp>
        <p:nvSpPr>
          <p:cNvPr id="6" name="TextBox 5"/>
          <p:cNvSpPr txBox="1"/>
          <p:nvPr/>
        </p:nvSpPr>
        <p:spPr>
          <a:xfrm>
            <a:off x="533400" y="1524000"/>
            <a:ext cx="6569868" cy="584775"/>
          </a:xfrm>
          <a:prstGeom prst="rect">
            <a:avLst/>
          </a:prstGeom>
          <a:noFill/>
        </p:spPr>
        <p:txBody>
          <a:bodyPr wrap="square" rtlCol="0">
            <a:spAutoFit/>
          </a:bodyPr>
          <a:lstStyle/>
          <a:p>
            <a:r>
              <a:rPr lang="en-US" sz="3200" dirty="0" smtClean="0"/>
              <a:t>Elements to the Gap Analysis</a:t>
            </a:r>
            <a:endParaRPr lang="en-US" sz="3200"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12565370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Content Placeholder 2"/>
          <p:cNvSpPr txBox="1">
            <a:spLocks/>
          </p:cNvSpPr>
          <p:nvPr/>
        </p:nvSpPr>
        <p:spPr>
          <a:xfrm>
            <a:off x="457200" y="1676400"/>
            <a:ext cx="8229600" cy="4953000"/>
          </a:xfrm>
          <a:prstGeom prst="rect">
            <a:avLst/>
          </a:prstGeom>
        </p:spPr>
        <p:txBody>
          <a:bodyPr vert="horz" lIns="91440" tIns="45720" rIns="91440" bIns="45720" rtlCol="0">
            <a:normAutofit fontScale="92500" lnSpcReduction="20000"/>
          </a:bodyPr>
          <a:lstStyle>
            <a:lvl1pPr marL="342900" indent="-342900">
              <a:spcBef>
                <a:spcPts val="600"/>
              </a:spcBef>
              <a:spcAft>
                <a:spcPts val="600"/>
              </a:spcAft>
              <a:buFont typeface="Arial" panose="020B0604020202020204" pitchFamily="34" charset="0"/>
              <a:buChar char="•"/>
              <a:defRPr sz="2800">
                <a:solidFill>
                  <a:schemeClr val="tx1"/>
                </a:solidFill>
              </a:defRPr>
            </a:lvl1pPr>
            <a:lvl2pPr marL="742950" indent="-285750">
              <a:spcBef>
                <a:spcPct val="20000"/>
              </a:spcBef>
              <a:buFont typeface="Arial" panose="020B0604020202020204" pitchFamily="34" charset="0"/>
              <a:buChar char="–"/>
              <a:defRPr sz="2800">
                <a:solidFill>
                  <a:schemeClr val="tx1"/>
                </a:solidFill>
              </a:defRPr>
            </a:lvl2pPr>
            <a:lvl3pPr marL="1143000" indent="-228600">
              <a:spcBef>
                <a:spcPct val="20000"/>
              </a:spcBef>
              <a:buFont typeface="Arial" panose="020B0604020202020204" pitchFamily="34" charset="0"/>
              <a:buChar char="•"/>
              <a:defRPr sz="2400">
                <a:solidFill>
                  <a:schemeClr val="tx1"/>
                </a:solidFill>
              </a:defRPr>
            </a:lvl3pPr>
            <a:lvl4pPr marL="1600200" indent="-228600">
              <a:spcBef>
                <a:spcPct val="20000"/>
              </a:spcBef>
              <a:buFont typeface="Arial" panose="020B0604020202020204" pitchFamily="34" charset="0"/>
              <a:buChar char="–"/>
              <a:defRPr sz="2000">
                <a:solidFill>
                  <a:schemeClr val="tx1"/>
                </a:solidFill>
              </a:defRPr>
            </a:lvl4pPr>
            <a:lvl5pPr marL="2057400" indent="-228600">
              <a:spcBef>
                <a:spcPct val="20000"/>
              </a:spcBef>
              <a:buFont typeface="Arial" panose="020B0604020202020204" pitchFamily="34" charset="0"/>
              <a:buChar char="»"/>
              <a:defRPr sz="2000">
                <a:solidFill>
                  <a:schemeClr val="tx1"/>
                </a:solidFill>
              </a:defRPr>
            </a:lvl5pPr>
            <a:lvl6pPr marL="2514600" indent="-228600">
              <a:spcBef>
                <a:spcPct val="20000"/>
              </a:spcBef>
              <a:buFont typeface="Arial" panose="020B0604020202020204" pitchFamily="34" charset="0"/>
              <a:buChar char="•"/>
              <a:defRPr sz="2000">
                <a:solidFill>
                  <a:schemeClr val="tx1"/>
                </a:solidFill>
              </a:defRPr>
            </a:lvl6pPr>
            <a:lvl7pPr marL="2971800" indent="-228600">
              <a:spcBef>
                <a:spcPct val="20000"/>
              </a:spcBef>
              <a:buFont typeface="Arial" panose="020B0604020202020204" pitchFamily="34" charset="0"/>
              <a:buChar char="•"/>
              <a:defRPr sz="2000">
                <a:solidFill>
                  <a:schemeClr val="tx1"/>
                </a:solidFill>
              </a:defRPr>
            </a:lvl7pPr>
            <a:lvl8pPr marL="3429000" indent="-228600">
              <a:spcBef>
                <a:spcPct val="20000"/>
              </a:spcBef>
              <a:buFont typeface="Arial" panose="020B0604020202020204" pitchFamily="34" charset="0"/>
              <a:buChar char="•"/>
              <a:defRPr sz="2000">
                <a:solidFill>
                  <a:schemeClr val="tx1"/>
                </a:solidFill>
              </a:defRPr>
            </a:lvl8pPr>
            <a:lvl9pPr marL="3886200" indent="-228600">
              <a:spcBef>
                <a:spcPct val="20000"/>
              </a:spcBef>
              <a:buFont typeface="Arial" panose="020B0604020202020204" pitchFamily="34" charset="0"/>
              <a:buChar char="•"/>
              <a:defRPr sz="2000">
                <a:solidFill>
                  <a:schemeClr val="tx1"/>
                </a:solidFill>
              </a:defRPr>
            </a:lvl9pPr>
          </a:lstStyle>
          <a:p>
            <a:pPr marL="0" indent="0">
              <a:buNone/>
            </a:pPr>
            <a:r>
              <a:rPr lang="en-US" dirty="0"/>
              <a:t>Methods: A survey regarding experiences and services for individuals with a dual diagnosis. </a:t>
            </a:r>
            <a:br>
              <a:rPr lang="en-US" dirty="0"/>
            </a:br>
            <a:endParaRPr lang="en-US" dirty="0"/>
          </a:p>
          <a:p>
            <a:pPr marL="0" indent="0">
              <a:buNone/>
            </a:pPr>
            <a:r>
              <a:rPr lang="en-US" dirty="0"/>
              <a:t>CHC ED Follow-up: Survey sent to caregivers of individuals with a dual diagnosis (ages 8-18) who had been seen in the CHC Emergency Department (ED). Response by mail or secure web link. (COMIRB #13-1751)</a:t>
            </a:r>
          </a:p>
          <a:p>
            <a:endParaRPr lang="en-US" dirty="0"/>
          </a:p>
          <a:p>
            <a:pPr marL="0" indent="0">
              <a:buNone/>
            </a:pPr>
            <a:r>
              <a:rPr lang="en-US" dirty="0"/>
              <a:t>GAP Analysis: Publically available survey via a secure web link was circulated among local advocacy groups. Surveys for Caregivers, Providers, and Adults receiving services are available. (</a:t>
            </a:r>
            <a:r>
              <a:rPr lang="en-US" dirty="0">
                <a:hlinkClick r:id="rId3"/>
              </a:rPr>
              <a:t>https://redcap.ucdenver.edu/surveys/?s=9UMnVv</a:t>
            </a:r>
            <a:r>
              <a:rPr lang="en-US" dirty="0"/>
              <a:t>)</a:t>
            </a:r>
          </a:p>
          <a:p>
            <a:endParaRPr lang="en-US" dirty="0"/>
          </a:p>
        </p:txBody>
      </p:sp>
      <p:sp>
        <p:nvSpPr>
          <p:cNvPr id="8" name="Title 1"/>
          <p:cNvSpPr txBox="1">
            <a:spLocks/>
          </p:cNvSpPr>
          <p:nvPr/>
        </p:nvSpPr>
        <p:spPr>
          <a:xfrm>
            <a:off x="533400" y="0"/>
            <a:ext cx="8229600" cy="2103438"/>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US" sz="1600" u="sng" dirty="0"/>
          </a:p>
        </p:txBody>
      </p:sp>
      <p:sp>
        <p:nvSpPr>
          <p:cNvPr id="7" name="Title 1"/>
          <p:cNvSpPr>
            <a:spLocks noGrp="1"/>
          </p:cNvSpPr>
          <p:nvPr>
            <p:ph type="title"/>
          </p:nvPr>
        </p:nvSpPr>
        <p:spPr>
          <a:xfrm>
            <a:off x="612648" y="304800"/>
            <a:ext cx="8153400" cy="990600"/>
          </a:xfrm>
        </p:spPr>
        <p:txBody>
          <a:bodyPr vert="horz" lIns="91440" tIns="45720" rIns="91440" bIns="45720" rtlCol="0" anchor="ctr">
            <a:normAutofit fontScale="90000"/>
          </a:bodyPr>
          <a:lstStyle/>
          <a:p>
            <a:r>
              <a:rPr lang="en-US" dirty="0"/>
              <a:t>Colorado Dual Diagnosis Gap Analysis Surveys</a:t>
            </a:r>
          </a:p>
        </p:txBody>
      </p:sp>
      <p:sp>
        <p:nvSpPr>
          <p:cNvPr id="4" name="Slide Number Placeholder 3"/>
          <p:cNvSpPr>
            <a:spLocks noGrp="1"/>
          </p:cNvSpPr>
          <p:nvPr>
            <p:ph type="sldNum" sz="quarter" idx="12"/>
          </p:nvPr>
        </p:nvSpPr>
        <p:spPr/>
        <p:txBody>
          <a:bodyPr>
            <a:normAutofit fontScale="85000" lnSpcReduction="20000"/>
          </a:bodyPr>
          <a:lstStyle/>
          <a:p>
            <a:fld id="{0EAD8C82-645C-487D-BE8D-FB5CBD77EFE4}" type="slidenum">
              <a:rPr lang="en-US" sz="1400" b="1" smtClean="0"/>
              <a:pPr/>
              <a:t>8</a:t>
            </a:fld>
            <a:endParaRPr lang="en-US" sz="1400" b="1"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17896155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Content Placeholder 2"/>
          <p:cNvSpPr txBox="1">
            <a:spLocks/>
          </p:cNvSpPr>
          <p:nvPr/>
        </p:nvSpPr>
        <p:spPr>
          <a:xfrm>
            <a:off x="457200" y="1670756"/>
            <a:ext cx="8229600" cy="4953000"/>
          </a:xfrm>
          <a:prstGeom prst="rect">
            <a:avLst/>
          </a:prstGeom>
        </p:spPr>
        <p:txBody>
          <a:bodyPr vert="horz" lIns="91440" tIns="45720" rIns="91440" bIns="45720" rtlCol="0">
            <a:normAutofit lnSpcReduction="10000"/>
          </a:bodyPr>
          <a:lstStyle>
            <a:lvl1pPr marL="342900" indent="-342900">
              <a:spcBef>
                <a:spcPts val="600"/>
              </a:spcBef>
              <a:spcAft>
                <a:spcPts val="600"/>
              </a:spcAft>
              <a:buFont typeface="Arial" panose="020B0604020202020204" pitchFamily="34" charset="0"/>
              <a:buChar char="•"/>
              <a:defRPr sz="2800">
                <a:solidFill>
                  <a:schemeClr val="tx1"/>
                </a:solidFill>
              </a:defRPr>
            </a:lvl1pPr>
            <a:lvl2pPr marL="742950" indent="-285750">
              <a:spcBef>
                <a:spcPct val="20000"/>
              </a:spcBef>
              <a:buFont typeface="Arial" panose="020B0604020202020204" pitchFamily="34" charset="0"/>
              <a:buChar char="–"/>
              <a:defRPr sz="2800">
                <a:solidFill>
                  <a:schemeClr val="tx1"/>
                </a:solidFill>
              </a:defRPr>
            </a:lvl2pPr>
            <a:lvl3pPr marL="1143000" indent="-228600">
              <a:spcBef>
                <a:spcPct val="20000"/>
              </a:spcBef>
              <a:buFont typeface="Arial" panose="020B0604020202020204" pitchFamily="34" charset="0"/>
              <a:buChar char="•"/>
              <a:defRPr sz="2400">
                <a:solidFill>
                  <a:schemeClr val="tx1"/>
                </a:solidFill>
              </a:defRPr>
            </a:lvl3pPr>
            <a:lvl4pPr marL="1600200" indent="-228600">
              <a:spcBef>
                <a:spcPct val="20000"/>
              </a:spcBef>
              <a:buFont typeface="Arial" panose="020B0604020202020204" pitchFamily="34" charset="0"/>
              <a:buChar char="–"/>
              <a:defRPr sz="2000">
                <a:solidFill>
                  <a:schemeClr val="tx1"/>
                </a:solidFill>
              </a:defRPr>
            </a:lvl4pPr>
            <a:lvl5pPr marL="2057400" indent="-228600">
              <a:spcBef>
                <a:spcPct val="20000"/>
              </a:spcBef>
              <a:buFont typeface="Arial" panose="020B0604020202020204" pitchFamily="34" charset="0"/>
              <a:buChar char="»"/>
              <a:defRPr sz="2000">
                <a:solidFill>
                  <a:schemeClr val="tx1"/>
                </a:solidFill>
              </a:defRPr>
            </a:lvl5pPr>
            <a:lvl6pPr marL="2514600" indent="-228600">
              <a:spcBef>
                <a:spcPct val="20000"/>
              </a:spcBef>
              <a:buFont typeface="Arial" panose="020B0604020202020204" pitchFamily="34" charset="0"/>
              <a:buChar char="•"/>
              <a:defRPr sz="2000">
                <a:solidFill>
                  <a:schemeClr val="tx1"/>
                </a:solidFill>
              </a:defRPr>
            </a:lvl6pPr>
            <a:lvl7pPr marL="2971800" indent="-228600">
              <a:spcBef>
                <a:spcPct val="20000"/>
              </a:spcBef>
              <a:buFont typeface="Arial" panose="020B0604020202020204" pitchFamily="34" charset="0"/>
              <a:buChar char="•"/>
              <a:defRPr sz="2000">
                <a:solidFill>
                  <a:schemeClr val="tx1"/>
                </a:solidFill>
              </a:defRPr>
            </a:lvl7pPr>
            <a:lvl8pPr marL="3429000" indent="-228600">
              <a:spcBef>
                <a:spcPct val="20000"/>
              </a:spcBef>
              <a:buFont typeface="Arial" panose="020B0604020202020204" pitchFamily="34" charset="0"/>
              <a:buChar char="•"/>
              <a:defRPr sz="2000">
                <a:solidFill>
                  <a:schemeClr val="tx1"/>
                </a:solidFill>
              </a:defRPr>
            </a:lvl8pPr>
            <a:lvl9pPr marL="3886200" indent="-228600">
              <a:spcBef>
                <a:spcPct val="20000"/>
              </a:spcBef>
              <a:buFont typeface="Arial" panose="020B0604020202020204" pitchFamily="34" charset="0"/>
              <a:buChar char="•"/>
              <a:defRPr sz="2000">
                <a:solidFill>
                  <a:schemeClr val="tx1"/>
                </a:solidFill>
              </a:defRPr>
            </a:lvl9pPr>
          </a:lstStyle>
          <a:p>
            <a:pPr marL="0" indent="0">
              <a:buNone/>
            </a:pPr>
            <a:r>
              <a:rPr lang="en-US" dirty="0"/>
              <a:t>Of note:</a:t>
            </a:r>
          </a:p>
          <a:p>
            <a:r>
              <a:rPr lang="en-US" dirty="0" smtClean="0"/>
              <a:t>The </a:t>
            </a:r>
            <a:r>
              <a:rPr lang="en-US" dirty="0"/>
              <a:t>following results are descriptive only.</a:t>
            </a:r>
          </a:p>
          <a:p>
            <a:r>
              <a:rPr lang="en-US" dirty="0" smtClean="0"/>
              <a:t>Results </a:t>
            </a:r>
            <a:r>
              <a:rPr lang="en-US" dirty="0"/>
              <a:t>from 47 individuals who did not meet the criteria of a dual diagnosis were excluded. </a:t>
            </a:r>
          </a:p>
          <a:p>
            <a:r>
              <a:rPr lang="en-US" dirty="0" smtClean="0"/>
              <a:t>Results </a:t>
            </a:r>
            <a:r>
              <a:rPr lang="en-US" dirty="0"/>
              <a:t>from 46 respondents identifying as “Other” have not been incorporated into these results.  Examples include probation officers, advocates, and child protection services .</a:t>
            </a:r>
          </a:p>
          <a:p>
            <a:r>
              <a:rPr lang="en-US" dirty="0" smtClean="0"/>
              <a:t>Results </a:t>
            </a:r>
            <a:r>
              <a:rPr lang="en-US" dirty="0"/>
              <a:t>from 5 adults receiving services are not included in these results.</a:t>
            </a:r>
          </a:p>
          <a:p>
            <a:endParaRPr lang="en-US" dirty="0"/>
          </a:p>
        </p:txBody>
      </p:sp>
      <p:sp>
        <p:nvSpPr>
          <p:cNvPr id="7" name="Title 1"/>
          <p:cNvSpPr>
            <a:spLocks noGrp="1"/>
          </p:cNvSpPr>
          <p:nvPr>
            <p:ph type="title"/>
          </p:nvPr>
        </p:nvSpPr>
        <p:spPr>
          <a:xfrm>
            <a:off x="612648" y="304800"/>
            <a:ext cx="8531352" cy="990600"/>
          </a:xfrm>
        </p:spPr>
        <p:txBody>
          <a:bodyPr vert="horz" lIns="91440" tIns="45720" rIns="91440" bIns="45720" rtlCol="0" anchor="ctr">
            <a:noAutofit/>
          </a:bodyPr>
          <a:lstStyle/>
          <a:p>
            <a:r>
              <a:rPr lang="en-US" sz="4000" dirty="0"/>
              <a:t>Colorado Dual Diagnosis </a:t>
            </a:r>
            <a:r>
              <a:rPr lang="en-US" sz="4000" dirty="0" smtClean="0"/>
              <a:t/>
            </a:r>
            <a:br>
              <a:rPr lang="en-US" sz="4000" dirty="0" smtClean="0"/>
            </a:br>
            <a:r>
              <a:rPr lang="en-US" sz="4000" dirty="0" smtClean="0"/>
              <a:t>Gap </a:t>
            </a:r>
            <a:r>
              <a:rPr lang="en-US" sz="4000" dirty="0"/>
              <a:t>Analysis Survey</a:t>
            </a:r>
          </a:p>
        </p:txBody>
      </p:sp>
      <p:sp>
        <p:nvSpPr>
          <p:cNvPr id="4" name="Slide Number Placeholder 3"/>
          <p:cNvSpPr>
            <a:spLocks noGrp="1"/>
          </p:cNvSpPr>
          <p:nvPr>
            <p:ph type="sldNum" sz="quarter" idx="12"/>
          </p:nvPr>
        </p:nvSpPr>
        <p:spPr/>
        <p:txBody>
          <a:bodyPr>
            <a:normAutofit fontScale="85000" lnSpcReduction="20000"/>
          </a:bodyPr>
          <a:lstStyle/>
          <a:p>
            <a:fld id="{0EAD8C82-645C-487D-BE8D-FB5CBD77EFE4}" type="slidenum">
              <a:rPr lang="en-US" sz="1400" b="1" smtClean="0"/>
              <a:pPr/>
              <a:t>9</a:t>
            </a:fld>
            <a:endParaRPr lang="en-US" sz="1400" b="1"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57987882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0.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6.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7.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8.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9.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FBE555136D0EAA429927FD901CA57989" ma:contentTypeVersion="1" ma:contentTypeDescription="Create a new document." ma:contentTypeScope="" ma:versionID="221845700a140a0dbd6434c9c3a1588b">
  <xsd:schema xmlns:xsd="http://www.w3.org/2001/XMLSchema" xmlns:xs="http://www.w3.org/2001/XMLSchema" xmlns:p="http://schemas.microsoft.com/office/2006/metadata/properties" xmlns:ns2="cc541f54-964c-4b93-a605-435450d3a296" targetNamespace="http://schemas.microsoft.com/office/2006/metadata/properties" ma:root="true" ma:fieldsID="bffce1fa91e9fa08268ce1900b047ad7" ns2:_="">
    <xsd:import namespace="cc541f54-964c-4b93-a605-435450d3a296"/>
    <xsd:element name="properties">
      <xsd:complexType>
        <xsd:sequence>
          <xsd:element name="documentManagement">
            <xsd:complexType>
              <xsd:all>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c541f54-964c-4b93-a605-435450d3a296"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B8BA32A-4702-4F6C-9F74-676643E059B9}"/>
</file>

<file path=customXml/itemProps2.xml><?xml version="1.0" encoding="utf-8"?>
<ds:datastoreItem xmlns:ds="http://schemas.openxmlformats.org/officeDocument/2006/customXml" ds:itemID="{C5FBDD68-8C8E-400C-97A0-711D0EBFB6E3}"/>
</file>

<file path=customXml/itemProps3.xml><?xml version="1.0" encoding="utf-8"?>
<ds:datastoreItem xmlns:ds="http://schemas.openxmlformats.org/officeDocument/2006/customXml" ds:itemID="{9C1CA72B-4BCB-4D9D-A8E5-AA6C8D2AE911}"/>
</file>

<file path=docProps/app.xml><?xml version="1.0" encoding="utf-8"?>
<Properties xmlns="http://schemas.openxmlformats.org/officeDocument/2006/extended-properties" xmlns:vt="http://schemas.openxmlformats.org/officeDocument/2006/docPropsVTypes">
  <Template>Median</Template>
  <TotalTime>200</TotalTime>
  <Words>1850</Words>
  <Application>Microsoft Macintosh PowerPoint</Application>
  <PresentationFormat>On-screen Show (4:3)</PresentationFormat>
  <Paragraphs>230</Paragraphs>
  <Slides>32</Slides>
  <Notes>20</Notes>
  <HiddenSlides>0</HiddenSlides>
  <MMClips>0</MMClips>
  <ScaleCrop>false</ScaleCrop>
  <HeadingPairs>
    <vt:vector size="4" baseType="variant">
      <vt:variant>
        <vt:lpstr>Design Template</vt:lpstr>
      </vt:variant>
      <vt:variant>
        <vt:i4>1</vt:i4>
      </vt:variant>
      <vt:variant>
        <vt:lpstr>Slide Titles</vt:lpstr>
      </vt:variant>
      <vt:variant>
        <vt:i4>32</vt:i4>
      </vt:variant>
    </vt:vector>
  </HeadingPairs>
  <TitlesOfParts>
    <vt:vector size="33" baseType="lpstr">
      <vt:lpstr>Median</vt:lpstr>
      <vt:lpstr>Slide 1</vt:lpstr>
      <vt:lpstr>Gap Analysis Background</vt:lpstr>
      <vt:lpstr>Gap Analysis Background</vt:lpstr>
      <vt:lpstr>Gap Analysis Background</vt:lpstr>
      <vt:lpstr>Gap Analysis Background</vt:lpstr>
      <vt:lpstr>Gap Analysis Background</vt:lpstr>
      <vt:lpstr>Gap Analysis Background</vt:lpstr>
      <vt:lpstr>Colorado Dual Diagnosis Gap Analysis Surveys</vt:lpstr>
      <vt:lpstr>Colorado Dual Diagnosis  Gap Analysis Survey</vt:lpstr>
      <vt:lpstr>Demographics</vt:lpstr>
      <vt:lpstr>Slide 11</vt:lpstr>
      <vt:lpstr>Psychiatric Diagnoses *Respondents could select more than one option*</vt:lpstr>
      <vt:lpstr>Main reasons for ED visits *Respondents could select more than one option*</vt:lpstr>
      <vt:lpstr>IQ Distribution</vt:lpstr>
      <vt:lpstr>Insurance type for individuals with IQ &lt; 70</vt:lpstr>
      <vt:lpstr>Insurance type for individuals with IQ 71+</vt:lpstr>
      <vt:lpstr>Services Received</vt:lpstr>
      <vt:lpstr>Recurring comments for needed services</vt:lpstr>
      <vt:lpstr>GAP Analysis Provider Data</vt:lpstr>
      <vt:lpstr>GAP Analysis Provider Data</vt:lpstr>
      <vt:lpstr>GAP Analysis Provider Data</vt:lpstr>
      <vt:lpstr>GAP Analysis Study</vt:lpstr>
      <vt:lpstr>Themes Identified at Community Meetings</vt:lpstr>
      <vt:lpstr>Gap Barriers Identified</vt:lpstr>
      <vt:lpstr>Gap Barriers Identified</vt:lpstr>
      <vt:lpstr>Gap Barriers Identified</vt:lpstr>
      <vt:lpstr>Gap Policy and Funding Recommendations</vt:lpstr>
      <vt:lpstr>Gap Policy and Funding Recommendations</vt:lpstr>
      <vt:lpstr>Gap Policy and Funding Recommendations</vt:lpstr>
      <vt:lpstr>Gap Policy and Funding Recommendations</vt:lpstr>
      <vt:lpstr>Gap Policy and Funding Recommendations</vt:lpstr>
      <vt:lpstr>Gap Policy and Funding Recommendations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Losh, Jeannie</dc:creator>
  <cp:lastModifiedBy>Carol Meredith</cp:lastModifiedBy>
  <cp:revision>18</cp:revision>
  <cp:lastPrinted>2014-06-12T22:08:05Z</cp:lastPrinted>
  <dcterms:created xsi:type="dcterms:W3CDTF">2014-06-19T18:14:17Z</dcterms:created>
  <dcterms:modified xsi:type="dcterms:W3CDTF">2014-06-19T19:06:19Z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0x010100FBE555136D0EAA429927FD901CA57989</vt:lpwstr>
  </property>
</Properties>
</file>