
<file path=[Content_Types].xml><?xml version="1.0" encoding="utf-8"?>
<Types xmlns="http://schemas.openxmlformats.org/package/2006/content-types">
  <Default Extension="png" ContentType="image/png"/>
  <Default Extension="bin" ContentType="application/vnd.openxmlformats-officedocument.presentationml.printerSettings"/>
  <Default Extension="rels" ContentType="application/vnd.openxmlformats-package.relationships+xml"/>
  <Default Extension="jpeg" ContentType="image/jpeg"/>
  <Default Extension="xml" ContentType="application/xml"/>
  <Default Extension="xlsx" ContentType="application/vnd.openxmlformats-officedocument.spreadsheetml.sheet"/>
  <Override PartName="/ppt/diagrams/data1.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1.xml" ContentType="application/vnd.ms-office.drawingml.diagramDrawing+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49" r:id="rId1"/>
  </p:sldMasterIdLst>
  <p:notesMasterIdLst>
    <p:notesMasterId r:id="rId23"/>
  </p:notesMasterIdLst>
  <p:handoutMasterIdLst>
    <p:handoutMasterId r:id="rId24"/>
  </p:handoutMasterIdLst>
  <p:sldIdLst>
    <p:sldId id="256" r:id="rId2"/>
    <p:sldId id="297" r:id="rId3"/>
    <p:sldId id="280" r:id="rId4"/>
    <p:sldId id="258" r:id="rId5"/>
    <p:sldId id="281" r:id="rId6"/>
    <p:sldId id="294" r:id="rId7"/>
    <p:sldId id="262" r:id="rId8"/>
    <p:sldId id="261" r:id="rId9"/>
    <p:sldId id="265" r:id="rId10"/>
    <p:sldId id="296" r:id="rId11"/>
    <p:sldId id="300" r:id="rId12"/>
    <p:sldId id="295" r:id="rId13"/>
    <p:sldId id="298" r:id="rId14"/>
    <p:sldId id="292" r:id="rId15"/>
    <p:sldId id="288" r:id="rId16"/>
    <p:sldId id="290" r:id="rId17"/>
    <p:sldId id="293" r:id="rId18"/>
    <p:sldId id="285" r:id="rId19"/>
    <p:sldId id="286" r:id="rId20"/>
    <p:sldId id="282" r:id="rId21"/>
    <p:sldId id="28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clrMode="gray"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98" autoAdjust="0"/>
    <p:restoredTop sz="92802" autoAdjust="0"/>
  </p:normalViewPr>
  <p:slideViewPr>
    <p:cSldViewPr snapToGrid="0" snapToObjects="1">
      <p:cViewPr>
        <p:scale>
          <a:sx n="75" d="100"/>
          <a:sy n="75" d="100"/>
        </p:scale>
        <p:origin x="-1304"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29" Type="http://schemas.openxmlformats.org/officeDocument/2006/relationships/tableStyles" Target="tableStyles.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handoutMaster" Target="handoutMasters/handoutMaster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32" Type="http://schemas.openxmlformats.org/officeDocument/2006/relationships/customXml" Target="../customXml/item3.xml"/><Relationship Id="rId23" Type="http://schemas.openxmlformats.org/officeDocument/2006/relationships/notesMaster" Target="notesMasters/notesMaster1.xml"/><Relationship Id="rId28" Type="http://schemas.openxmlformats.org/officeDocument/2006/relationships/theme" Target="theme/theme1.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viewProps" Target="viewProps.xml"/><Relationship Id="rId14" Type="http://schemas.openxmlformats.org/officeDocument/2006/relationships/slide" Target="slides/slide13.xml"/><Relationship Id="rId4" Type="http://schemas.openxmlformats.org/officeDocument/2006/relationships/slide" Target="slides/slide3.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view3D>
      <c:rotX val="30"/>
      <c:perspective val="30"/>
    </c:view3D>
    <c:plotArea>
      <c:layout/>
      <c:pie3DChart>
        <c:varyColors val="1"/>
        <c:ser>
          <c:idx val="0"/>
          <c:order val="0"/>
          <c:tx>
            <c:strRef>
              <c:f>Sheet1!$B$1</c:f>
              <c:strCache>
                <c:ptCount val="1"/>
                <c:pt idx="0">
                  <c:v>General Fund (In Millions)</c:v>
                </c:pt>
              </c:strCache>
            </c:strRef>
          </c:tx>
          <c:explosion val="25"/>
          <c:dPt>
            <c:idx val="5"/>
            <c:explosion val="30"/>
          </c:dPt>
          <c:dLbls>
            <c:dLbl>
              <c:idx val="0"/>
              <c:layout/>
              <c:dLblPos val="outEnd"/>
              <c:showCatName val="1"/>
              <c:showPercent val="1"/>
            </c:dLbl>
            <c:dLbl>
              <c:idx val="1"/>
              <c:layout/>
              <c:dLblPos val="outEnd"/>
              <c:showCatName val="1"/>
              <c:showPercent val="1"/>
            </c:dLbl>
            <c:dLbl>
              <c:idx val="2"/>
              <c:layout/>
              <c:dLblPos val="outEnd"/>
              <c:showCatName val="1"/>
              <c:showPercent val="1"/>
            </c:dLbl>
            <c:dLbl>
              <c:idx val="3"/>
              <c:layout/>
              <c:tx>
                <c:rich>
                  <a:bodyPr/>
                  <a:lstStyle/>
                  <a:p>
                    <a:r>
                      <a:rPr lang="en-US" dirty="0" smtClean="0"/>
                      <a:t>DOC, Public </a:t>
                    </a:r>
                    <a:r>
                      <a:rPr lang="en-US" dirty="0"/>
                      <a:t>Safety and Courts; 14%</a:t>
                    </a:r>
                  </a:p>
                </c:rich>
              </c:tx>
              <c:dLblPos val="outEnd"/>
              <c:showCatName val="1"/>
              <c:showPercent val="1"/>
            </c:dLbl>
            <c:dLbl>
              <c:idx val="4"/>
              <c:layout>
                <c:manualLayout>
                  <c:x val="0.0452436174231499"/>
                  <c:y val="-0.0406091370558376"/>
                </c:manualLayout>
              </c:layout>
              <c:dLblPos val="bestFit"/>
              <c:showCatName val="1"/>
              <c:showPercent val="1"/>
            </c:dLbl>
            <c:dLbl>
              <c:idx val="5"/>
              <c:layout>
                <c:manualLayout>
                  <c:x val="0.175754052297621"/>
                  <c:y val="0.0"/>
                </c:manualLayout>
              </c:layout>
              <c:dLblPos val="bestFit"/>
              <c:showCatName val="1"/>
              <c:showPercent val="1"/>
            </c:dLbl>
            <c:delete val="1"/>
          </c:dLbls>
          <c:cat>
            <c:strRef>
              <c:f>Sheet1!$A$2:$A$7</c:f>
              <c:strCache>
                <c:ptCount val="6"/>
                <c:pt idx="0">
                  <c:v>K-12</c:v>
                </c:pt>
                <c:pt idx="1">
                  <c:v>Other Departments</c:v>
                </c:pt>
                <c:pt idx="2">
                  <c:v>Health and Human Services</c:v>
                </c:pt>
                <c:pt idx="3">
                  <c:v>Public Safety and Courts</c:v>
                </c:pt>
                <c:pt idx="4">
                  <c:v>Other Expenditures</c:v>
                </c:pt>
                <c:pt idx="5">
                  <c:v>Higher Education</c:v>
                </c:pt>
              </c:strCache>
            </c:strRef>
          </c:cat>
          <c:val>
            <c:numRef>
              <c:f>Sheet1!$B$2:$B$7</c:f>
              <c:numCache>
                <c:formatCode>General</c:formatCode>
                <c:ptCount val="6"/>
                <c:pt idx="0" formatCode="#,##0.00">
                  <c:v>3015.4</c:v>
                </c:pt>
                <c:pt idx="1">
                  <c:v>203.7</c:v>
                </c:pt>
                <c:pt idx="2" formatCode="#,##0.00">
                  <c:v>2498.7</c:v>
                </c:pt>
                <c:pt idx="3" formatCode="#,##0">
                  <c:v>1088.0</c:v>
                </c:pt>
                <c:pt idx="4">
                  <c:v>144.4</c:v>
                </c:pt>
                <c:pt idx="5">
                  <c:v>619.3</c:v>
                </c:pt>
              </c:numCache>
            </c:numRef>
          </c:val>
        </c:ser>
      </c:pie3DChart>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1D397-56EF-694A-8D4A-C3B4198E2243}"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D3E06AC3-7A4D-2845-B46B-772F400E04D5}">
      <dgm:prSet phldrT="[Text]"/>
      <dgm:spPr/>
      <dgm:t>
        <a:bodyPr/>
        <a:lstStyle/>
        <a:p>
          <a:r>
            <a:rPr lang="en-US" b="1" dirty="0" smtClean="0">
              <a:solidFill>
                <a:srgbClr val="000000"/>
              </a:solidFill>
            </a:rPr>
            <a:t>July 1: Initial Dept. Request Due to OSPB</a:t>
          </a:r>
          <a:endParaRPr lang="en-US" b="1" dirty="0">
            <a:solidFill>
              <a:srgbClr val="000000"/>
            </a:solidFill>
          </a:endParaRPr>
        </a:p>
      </dgm:t>
    </dgm:pt>
    <dgm:pt modelId="{0C21F412-CF7E-FA4D-B527-14A64AE6851A}" type="parTrans" cxnId="{1CCC356C-B905-A443-8DF0-F556D03BC4BD}">
      <dgm:prSet/>
      <dgm:spPr/>
      <dgm:t>
        <a:bodyPr/>
        <a:lstStyle/>
        <a:p>
          <a:endParaRPr lang="en-US"/>
        </a:p>
      </dgm:t>
    </dgm:pt>
    <dgm:pt modelId="{AB1D9DE2-E61C-2240-8795-2E8C2C2A6C89}" type="sibTrans" cxnId="{1CCC356C-B905-A443-8DF0-F556D03BC4BD}">
      <dgm:prSet/>
      <dgm:spPr/>
      <dgm:t>
        <a:bodyPr/>
        <a:lstStyle/>
        <a:p>
          <a:endParaRPr lang="en-US"/>
        </a:p>
      </dgm:t>
    </dgm:pt>
    <dgm:pt modelId="{08D7B62A-3B5C-3F41-A340-8532EFAAE285}">
      <dgm:prSet phldrT="[Text]"/>
      <dgm:spPr/>
      <dgm:t>
        <a:bodyPr/>
        <a:lstStyle/>
        <a:p>
          <a:r>
            <a:rPr lang="en-US" b="1" dirty="0" smtClean="0">
              <a:solidFill>
                <a:srgbClr val="000000"/>
              </a:solidFill>
            </a:rPr>
            <a:t>Sept. 1: Full Dept. Request Due to OSPB</a:t>
          </a:r>
          <a:endParaRPr lang="en-US" b="1" dirty="0">
            <a:solidFill>
              <a:srgbClr val="000000"/>
            </a:solidFill>
          </a:endParaRPr>
        </a:p>
      </dgm:t>
    </dgm:pt>
    <dgm:pt modelId="{49295ECB-5089-AB43-8EEF-782F47E0A74F}" type="parTrans" cxnId="{2C70F6F3-0D4D-AC43-87EB-558834EFBA34}">
      <dgm:prSet/>
      <dgm:spPr/>
      <dgm:t>
        <a:bodyPr/>
        <a:lstStyle/>
        <a:p>
          <a:endParaRPr lang="en-US"/>
        </a:p>
      </dgm:t>
    </dgm:pt>
    <dgm:pt modelId="{63C4A504-CA80-3F4B-81CE-A2F2DC140E3B}" type="sibTrans" cxnId="{2C70F6F3-0D4D-AC43-87EB-558834EFBA34}">
      <dgm:prSet/>
      <dgm:spPr/>
      <dgm:t>
        <a:bodyPr/>
        <a:lstStyle/>
        <a:p>
          <a:endParaRPr lang="en-US"/>
        </a:p>
      </dgm:t>
    </dgm:pt>
    <dgm:pt modelId="{E42E0E1B-91EE-0A4A-97EF-E39D861CF97D}">
      <dgm:prSet phldrT="[Text]"/>
      <dgm:spPr/>
      <dgm:t>
        <a:bodyPr/>
        <a:lstStyle/>
        <a:p>
          <a:r>
            <a:rPr lang="en-US" b="1" dirty="0" smtClean="0">
              <a:solidFill>
                <a:srgbClr val="000000"/>
              </a:solidFill>
            </a:rPr>
            <a:t>Nov. 1: Governor’s Budget Due to JBC</a:t>
          </a:r>
          <a:endParaRPr lang="en-US" b="1" dirty="0">
            <a:solidFill>
              <a:srgbClr val="000000"/>
            </a:solidFill>
          </a:endParaRPr>
        </a:p>
      </dgm:t>
    </dgm:pt>
    <dgm:pt modelId="{6A4B3F2A-925B-374D-980E-AF60BCE3906D}" type="parTrans" cxnId="{7491E1BF-AD2C-D742-89AD-DDB9431C44A3}">
      <dgm:prSet/>
      <dgm:spPr/>
      <dgm:t>
        <a:bodyPr/>
        <a:lstStyle/>
        <a:p>
          <a:endParaRPr lang="en-US"/>
        </a:p>
      </dgm:t>
    </dgm:pt>
    <dgm:pt modelId="{6E571311-D464-9340-AEEB-DF7D60F8E85D}" type="sibTrans" cxnId="{7491E1BF-AD2C-D742-89AD-DDB9431C44A3}">
      <dgm:prSet/>
      <dgm:spPr/>
      <dgm:t>
        <a:bodyPr/>
        <a:lstStyle/>
        <a:p>
          <a:endParaRPr lang="en-US"/>
        </a:p>
      </dgm:t>
    </dgm:pt>
    <dgm:pt modelId="{1827D34C-6C73-494F-A59B-2EFA9A62F0A1}">
      <dgm:prSet phldrT="[Text]"/>
      <dgm:spPr/>
      <dgm:t>
        <a:bodyPr/>
        <a:lstStyle/>
        <a:p>
          <a:r>
            <a:rPr lang="en-US" b="1" dirty="0" smtClean="0">
              <a:solidFill>
                <a:srgbClr val="000000"/>
              </a:solidFill>
            </a:rPr>
            <a:t>Nov.-Dec.: JBC Budget Briefings and Hearings</a:t>
          </a:r>
          <a:endParaRPr lang="en-US" b="1" dirty="0">
            <a:solidFill>
              <a:srgbClr val="000000"/>
            </a:solidFill>
          </a:endParaRPr>
        </a:p>
      </dgm:t>
    </dgm:pt>
    <dgm:pt modelId="{E832461D-B719-D64D-A9F3-9C3B5C0E8A3F}" type="parTrans" cxnId="{409D1DDE-8FA6-A145-841D-CE8DD82E91CA}">
      <dgm:prSet/>
      <dgm:spPr/>
      <dgm:t>
        <a:bodyPr/>
        <a:lstStyle/>
        <a:p>
          <a:endParaRPr lang="en-US"/>
        </a:p>
      </dgm:t>
    </dgm:pt>
    <dgm:pt modelId="{471841B0-1509-8F4D-A402-8493C2CCEEDE}" type="sibTrans" cxnId="{409D1DDE-8FA6-A145-841D-CE8DD82E91CA}">
      <dgm:prSet/>
      <dgm:spPr/>
      <dgm:t>
        <a:bodyPr/>
        <a:lstStyle/>
        <a:p>
          <a:endParaRPr lang="en-US"/>
        </a:p>
      </dgm:t>
    </dgm:pt>
    <dgm:pt modelId="{CC89A2B5-055E-E346-B127-56295AF721F7}">
      <dgm:prSet phldrT="[Text]"/>
      <dgm:spPr/>
      <dgm:t>
        <a:bodyPr/>
        <a:lstStyle/>
        <a:p>
          <a:r>
            <a:rPr lang="en-US" b="1" dirty="0" smtClean="0">
              <a:solidFill>
                <a:srgbClr val="000000"/>
              </a:solidFill>
            </a:rPr>
            <a:t>January: (Legislature in Session) Midyear </a:t>
          </a:r>
          <a:r>
            <a:rPr lang="en-US" b="1" dirty="0" err="1" smtClean="0">
              <a:solidFill>
                <a:srgbClr val="000000"/>
              </a:solidFill>
            </a:rPr>
            <a:t>Supplementals</a:t>
          </a:r>
          <a:endParaRPr lang="en-US" b="1" dirty="0">
            <a:solidFill>
              <a:srgbClr val="000000"/>
            </a:solidFill>
          </a:endParaRPr>
        </a:p>
      </dgm:t>
    </dgm:pt>
    <dgm:pt modelId="{CA10A134-9806-F44F-A1DC-A39099CDDC03}" type="parTrans" cxnId="{41568625-83EB-B246-98D3-C2927582D757}">
      <dgm:prSet/>
      <dgm:spPr/>
      <dgm:t>
        <a:bodyPr/>
        <a:lstStyle/>
        <a:p>
          <a:endParaRPr lang="en-US"/>
        </a:p>
      </dgm:t>
    </dgm:pt>
    <dgm:pt modelId="{4FEB0144-46C1-394E-8006-85A18FA11966}" type="sibTrans" cxnId="{41568625-83EB-B246-98D3-C2927582D757}">
      <dgm:prSet/>
      <dgm:spPr/>
      <dgm:t>
        <a:bodyPr/>
        <a:lstStyle/>
        <a:p>
          <a:endParaRPr lang="en-US"/>
        </a:p>
      </dgm:t>
    </dgm:pt>
    <dgm:pt modelId="{F3A36BB4-A365-6840-970B-4C4D654B0A3D}">
      <dgm:prSet phldrT="[Text]"/>
      <dgm:spPr/>
      <dgm:t>
        <a:bodyPr/>
        <a:lstStyle/>
        <a:p>
          <a:r>
            <a:rPr lang="en-US" b="1" dirty="0" smtClean="0">
              <a:solidFill>
                <a:srgbClr val="000000"/>
              </a:solidFill>
            </a:rPr>
            <a:t>Feb./March: Figure Setting</a:t>
          </a:r>
          <a:endParaRPr lang="en-US" b="1" dirty="0">
            <a:solidFill>
              <a:srgbClr val="000000"/>
            </a:solidFill>
          </a:endParaRPr>
        </a:p>
      </dgm:t>
    </dgm:pt>
    <dgm:pt modelId="{07B16E61-A99E-E64C-9168-1A5580E6BB74}" type="parTrans" cxnId="{8465C05D-4B92-544E-A88A-AC97C23C51F1}">
      <dgm:prSet/>
      <dgm:spPr/>
      <dgm:t>
        <a:bodyPr/>
        <a:lstStyle/>
        <a:p>
          <a:endParaRPr lang="en-US"/>
        </a:p>
      </dgm:t>
    </dgm:pt>
    <dgm:pt modelId="{0BC9AFA5-E052-7E40-AC61-BB7DBE73104D}" type="sibTrans" cxnId="{8465C05D-4B92-544E-A88A-AC97C23C51F1}">
      <dgm:prSet/>
      <dgm:spPr/>
      <dgm:t>
        <a:bodyPr/>
        <a:lstStyle/>
        <a:p>
          <a:endParaRPr lang="en-US"/>
        </a:p>
      </dgm:t>
    </dgm:pt>
    <dgm:pt modelId="{6071208F-9E28-B94E-84D6-B7DA1F4689D2}">
      <dgm:prSet phldrT="[Text]"/>
      <dgm:spPr/>
      <dgm:t>
        <a:bodyPr/>
        <a:lstStyle/>
        <a:p>
          <a:r>
            <a:rPr lang="en-US" b="1" dirty="0" smtClean="0">
              <a:solidFill>
                <a:srgbClr val="000000"/>
              </a:solidFill>
            </a:rPr>
            <a:t>March/April: Long Bill</a:t>
          </a:r>
          <a:endParaRPr lang="en-US" b="1" dirty="0">
            <a:solidFill>
              <a:srgbClr val="000000"/>
            </a:solidFill>
          </a:endParaRPr>
        </a:p>
      </dgm:t>
    </dgm:pt>
    <dgm:pt modelId="{A0F8DEE5-CC80-A943-B42F-2DBCA8BB6CFD}" type="parTrans" cxnId="{63230F9C-6CB4-9942-9D95-D490278D2E6D}">
      <dgm:prSet/>
      <dgm:spPr/>
      <dgm:t>
        <a:bodyPr/>
        <a:lstStyle/>
        <a:p>
          <a:endParaRPr lang="en-US"/>
        </a:p>
      </dgm:t>
    </dgm:pt>
    <dgm:pt modelId="{0BCE6873-6D0F-194F-91C0-912316FEB607}" type="sibTrans" cxnId="{63230F9C-6CB4-9942-9D95-D490278D2E6D}">
      <dgm:prSet/>
      <dgm:spPr/>
      <dgm:t>
        <a:bodyPr/>
        <a:lstStyle/>
        <a:p>
          <a:endParaRPr lang="en-US"/>
        </a:p>
      </dgm:t>
    </dgm:pt>
    <dgm:pt modelId="{8FBD96D9-CD7F-5F4C-A080-56D29FC03930}" type="pres">
      <dgm:prSet presAssocID="{2AC1D397-56EF-694A-8D4A-C3B4198E2243}" presName="Name0" presStyleCnt="0">
        <dgm:presLayoutVars>
          <dgm:dir/>
          <dgm:resizeHandles val="exact"/>
        </dgm:presLayoutVars>
      </dgm:prSet>
      <dgm:spPr/>
      <dgm:t>
        <a:bodyPr/>
        <a:lstStyle/>
        <a:p>
          <a:endParaRPr lang="en-US"/>
        </a:p>
      </dgm:t>
    </dgm:pt>
    <dgm:pt modelId="{B539DC51-1F9E-DD40-8C30-208F8D7BAA46}" type="pres">
      <dgm:prSet presAssocID="{2AC1D397-56EF-694A-8D4A-C3B4198E2243}" presName="cycle" presStyleCnt="0"/>
      <dgm:spPr/>
    </dgm:pt>
    <dgm:pt modelId="{CDE30F21-7D7F-8B4B-A847-6D244F3D2B5C}" type="pres">
      <dgm:prSet presAssocID="{D3E06AC3-7A4D-2845-B46B-772F400E04D5}" presName="nodeFirstNode" presStyleLbl="node1" presStyleIdx="0" presStyleCnt="7">
        <dgm:presLayoutVars>
          <dgm:bulletEnabled val="1"/>
        </dgm:presLayoutVars>
      </dgm:prSet>
      <dgm:spPr/>
      <dgm:t>
        <a:bodyPr/>
        <a:lstStyle/>
        <a:p>
          <a:endParaRPr lang="en-US"/>
        </a:p>
      </dgm:t>
    </dgm:pt>
    <dgm:pt modelId="{C099F905-9302-2D41-A353-09D90D09C75E}" type="pres">
      <dgm:prSet presAssocID="{AB1D9DE2-E61C-2240-8795-2E8C2C2A6C89}" presName="sibTransFirstNode" presStyleLbl="bgShp" presStyleIdx="0" presStyleCnt="1"/>
      <dgm:spPr/>
      <dgm:t>
        <a:bodyPr/>
        <a:lstStyle/>
        <a:p>
          <a:endParaRPr lang="en-US"/>
        </a:p>
      </dgm:t>
    </dgm:pt>
    <dgm:pt modelId="{0E1EC733-317D-D845-B757-60F82D99BC88}" type="pres">
      <dgm:prSet presAssocID="{08D7B62A-3B5C-3F41-A340-8532EFAAE285}" presName="nodeFollowingNodes" presStyleLbl="node1" presStyleIdx="1" presStyleCnt="7">
        <dgm:presLayoutVars>
          <dgm:bulletEnabled val="1"/>
        </dgm:presLayoutVars>
      </dgm:prSet>
      <dgm:spPr/>
      <dgm:t>
        <a:bodyPr/>
        <a:lstStyle/>
        <a:p>
          <a:endParaRPr lang="en-US"/>
        </a:p>
      </dgm:t>
    </dgm:pt>
    <dgm:pt modelId="{EE97BF1A-272C-B441-8744-5A757F4D33C6}" type="pres">
      <dgm:prSet presAssocID="{E42E0E1B-91EE-0A4A-97EF-E39D861CF97D}" presName="nodeFollowingNodes" presStyleLbl="node1" presStyleIdx="2" presStyleCnt="7">
        <dgm:presLayoutVars>
          <dgm:bulletEnabled val="1"/>
        </dgm:presLayoutVars>
      </dgm:prSet>
      <dgm:spPr/>
      <dgm:t>
        <a:bodyPr/>
        <a:lstStyle/>
        <a:p>
          <a:endParaRPr lang="en-US"/>
        </a:p>
      </dgm:t>
    </dgm:pt>
    <dgm:pt modelId="{2712B458-35B1-994A-86CB-D0C7152F6663}" type="pres">
      <dgm:prSet presAssocID="{1827D34C-6C73-494F-A59B-2EFA9A62F0A1}" presName="nodeFollowingNodes" presStyleLbl="node1" presStyleIdx="3" presStyleCnt="7">
        <dgm:presLayoutVars>
          <dgm:bulletEnabled val="1"/>
        </dgm:presLayoutVars>
      </dgm:prSet>
      <dgm:spPr/>
      <dgm:t>
        <a:bodyPr/>
        <a:lstStyle/>
        <a:p>
          <a:endParaRPr lang="en-US"/>
        </a:p>
      </dgm:t>
    </dgm:pt>
    <dgm:pt modelId="{8ABBF4CE-D671-6A4F-93DF-5B2B754BB49D}" type="pres">
      <dgm:prSet presAssocID="{CC89A2B5-055E-E346-B127-56295AF721F7}" presName="nodeFollowingNodes" presStyleLbl="node1" presStyleIdx="4" presStyleCnt="7">
        <dgm:presLayoutVars>
          <dgm:bulletEnabled val="1"/>
        </dgm:presLayoutVars>
      </dgm:prSet>
      <dgm:spPr/>
      <dgm:t>
        <a:bodyPr/>
        <a:lstStyle/>
        <a:p>
          <a:endParaRPr lang="en-US"/>
        </a:p>
      </dgm:t>
    </dgm:pt>
    <dgm:pt modelId="{B8D8E685-BFFB-944B-92EB-1EF0D5238649}" type="pres">
      <dgm:prSet presAssocID="{F3A36BB4-A365-6840-970B-4C4D654B0A3D}" presName="nodeFollowingNodes" presStyleLbl="node1" presStyleIdx="5" presStyleCnt="7">
        <dgm:presLayoutVars>
          <dgm:bulletEnabled val="1"/>
        </dgm:presLayoutVars>
      </dgm:prSet>
      <dgm:spPr/>
      <dgm:t>
        <a:bodyPr/>
        <a:lstStyle/>
        <a:p>
          <a:endParaRPr lang="en-US"/>
        </a:p>
      </dgm:t>
    </dgm:pt>
    <dgm:pt modelId="{75F9DAB7-8731-834C-AD5C-D7871E66D454}" type="pres">
      <dgm:prSet presAssocID="{6071208F-9E28-B94E-84D6-B7DA1F4689D2}" presName="nodeFollowingNodes" presStyleLbl="node1" presStyleIdx="6" presStyleCnt="7">
        <dgm:presLayoutVars>
          <dgm:bulletEnabled val="1"/>
        </dgm:presLayoutVars>
      </dgm:prSet>
      <dgm:spPr/>
      <dgm:t>
        <a:bodyPr/>
        <a:lstStyle/>
        <a:p>
          <a:endParaRPr lang="en-US"/>
        </a:p>
      </dgm:t>
    </dgm:pt>
  </dgm:ptLst>
  <dgm:cxnLst>
    <dgm:cxn modelId="{409D1DDE-8FA6-A145-841D-CE8DD82E91CA}" srcId="{2AC1D397-56EF-694A-8D4A-C3B4198E2243}" destId="{1827D34C-6C73-494F-A59B-2EFA9A62F0A1}" srcOrd="3" destOrd="0" parTransId="{E832461D-B719-D64D-A9F3-9C3B5C0E8A3F}" sibTransId="{471841B0-1509-8F4D-A402-8493C2CCEEDE}"/>
    <dgm:cxn modelId="{F0532ABF-4990-F342-9D63-F4F8EF12670A}" type="presOf" srcId="{1827D34C-6C73-494F-A59B-2EFA9A62F0A1}" destId="{2712B458-35B1-994A-86CB-D0C7152F6663}" srcOrd="0" destOrd="0" presId="urn:microsoft.com/office/officeart/2005/8/layout/cycle3"/>
    <dgm:cxn modelId="{86FC8301-48F2-264B-BDA4-4536C2FFA88F}" type="presOf" srcId="{E42E0E1B-91EE-0A4A-97EF-E39D861CF97D}" destId="{EE97BF1A-272C-B441-8744-5A757F4D33C6}" srcOrd="0" destOrd="0" presId="urn:microsoft.com/office/officeart/2005/8/layout/cycle3"/>
    <dgm:cxn modelId="{41568625-83EB-B246-98D3-C2927582D757}" srcId="{2AC1D397-56EF-694A-8D4A-C3B4198E2243}" destId="{CC89A2B5-055E-E346-B127-56295AF721F7}" srcOrd="4" destOrd="0" parTransId="{CA10A134-9806-F44F-A1DC-A39099CDDC03}" sibTransId="{4FEB0144-46C1-394E-8006-85A18FA11966}"/>
    <dgm:cxn modelId="{75BAAE79-7E1B-2442-849A-ED7894B69F5D}" type="presOf" srcId="{2AC1D397-56EF-694A-8D4A-C3B4198E2243}" destId="{8FBD96D9-CD7F-5F4C-A080-56D29FC03930}" srcOrd="0" destOrd="0" presId="urn:microsoft.com/office/officeart/2005/8/layout/cycle3"/>
    <dgm:cxn modelId="{2C70F6F3-0D4D-AC43-87EB-558834EFBA34}" srcId="{2AC1D397-56EF-694A-8D4A-C3B4198E2243}" destId="{08D7B62A-3B5C-3F41-A340-8532EFAAE285}" srcOrd="1" destOrd="0" parTransId="{49295ECB-5089-AB43-8EEF-782F47E0A74F}" sibTransId="{63C4A504-CA80-3F4B-81CE-A2F2DC140E3B}"/>
    <dgm:cxn modelId="{1CCC356C-B905-A443-8DF0-F556D03BC4BD}" srcId="{2AC1D397-56EF-694A-8D4A-C3B4198E2243}" destId="{D3E06AC3-7A4D-2845-B46B-772F400E04D5}" srcOrd="0" destOrd="0" parTransId="{0C21F412-CF7E-FA4D-B527-14A64AE6851A}" sibTransId="{AB1D9DE2-E61C-2240-8795-2E8C2C2A6C89}"/>
    <dgm:cxn modelId="{656A5B25-C09E-4147-8190-983186C2A671}" type="presOf" srcId="{6071208F-9E28-B94E-84D6-B7DA1F4689D2}" destId="{75F9DAB7-8731-834C-AD5C-D7871E66D454}" srcOrd="0" destOrd="0" presId="urn:microsoft.com/office/officeart/2005/8/layout/cycle3"/>
    <dgm:cxn modelId="{8465C05D-4B92-544E-A88A-AC97C23C51F1}" srcId="{2AC1D397-56EF-694A-8D4A-C3B4198E2243}" destId="{F3A36BB4-A365-6840-970B-4C4D654B0A3D}" srcOrd="5" destOrd="0" parTransId="{07B16E61-A99E-E64C-9168-1A5580E6BB74}" sibTransId="{0BC9AFA5-E052-7E40-AC61-BB7DBE73104D}"/>
    <dgm:cxn modelId="{7491E1BF-AD2C-D742-89AD-DDB9431C44A3}" srcId="{2AC1D397-56EF-694A-8D4A-C3B4198E2243}" destId="{E42E0E1B-91EE-0A4A-97EF-E39D861CF97D}" srcOrd="2" destOrd="0" parTransId="{6A4B3F2A-925B-374D-980E-AF60BCE3906D}" sibTransId="{6E571311-D464-9340-AEEB-DF7D60F8E85D}"/>
    <dgm:cxn modelId="{E8175297-A329-5640-8CEE-19E0036A2647}" type="presOf" srcId="{D3E06AC3-7A4D-2845-B46B-772F400E04D5}" destId="{CDE30F21-7D7F-8B4B-A847-6D244F3D2B5C}" srcOrd="0" destOrd="0" presId="urn:microsoft.com/office/officeart/2005/8/layout/cycle3"/>
    <dgm:cxn modelId="{63230F9C-6CB4-9942-9D95-D490278D2E6D}" srcId="{2AC1D397-56EF-694A-8D4A-C3B4198E2243}" destId="{6071208F-9E28-B94E-84D6-B7DA1F4689D2}" srcOrd="6" destOrd="0" parTransId="{A0F8DEE5-CC80-A943-B42F-2DBCA8BB6CFD}" sibTransId="{0BCE6873-6D0F-194F-91C0-912316FEB607}"/>
    <dgm:cxn modelId="{04F2F8E4-3CAC-C944-A4BA-1081CB6D3A47}" type="presOf" srcId="{08D7B62A-3B5C-3F41-A340-8532EFAAE285}" destId="{0E1EC733-317D-D845-B757-60F82D99BC88}" srcOrd="0" destOrd="0" presId="urn:microsoft.com/office/officeart/2005/8/layout/cycle3"/>
    <dgm:cxn modelId="{9B9BA77B-426B-3F49-AEF9-C5F579A8E396}" type="presOf" srcId="{CC89A2B5-055E-E346-B127-56295AF721F7}" destId="{8ABBF4CE-D671-6A4F-93DF-5B2B754BB49D}" srcOrd="0" destOrd="0" presId="urn:microsoft.com/office/officeart/2005/8/layout/cycle3"/>
    <dgm:cxn modelId="{A4C6061B-2C75-1844-84B7-0237DA78CEB4}" type="presOf" srcId="{AB1D9DE2-E61C-2240-8795-2E8C2C2A6C89}" destId="{C099F905-9302-2D41-A353-09D90D09C75E}" srcOrd="0" destOrd="0" presId="urn:microsoft.com/office/officeart/2005/8/layout/cycle3"/>
    <dgm:cxn modelId="{7F3451FC-5704-F540-8FF2-A6E223942E97}" type="presOf" srcId="{F3A36BB4-A365-6840-970B-4C4D654B0A3D}" destId="{B8D8E685-BFFB-944B-92EB-1EF0D5238649}" srcOrd="0" destOrd="0" presId="urn:microsoft.com/office/officeart/2005/8/layout/cycle3"/>
    <dgm:cxn modelId="{933F8FDA-B766-6C4C-A03B-3982DA1DAFEC}" type="presParOf" srcId="{8FBD96D9-CD7F-5F4C-A080-56D29FC03930}" destId="{B539DC51-1F9E-DD40-8C30-208F8D7BAA46}" srcOrd="0" destOrd="0" presId="urn:microsoft.com/office/officeart/2005/8/layout/cycle3"/>
    <dgm:cxn modelId="{ACDA7748-F1BF-EA4F-9870-B659743E16AE}" type="presParOf" srcId="{B539DC51-1F9E-DD40-8C30-208F8D7BAA46}" destId="{CDE30F21-7D7F-8B4B-A847-6D244F3D2B5C}" srcOrd="0" destOrd="0" presId="urn:microsoft.com/office/officeart/2005/8/layout/cycle3"/>
    <dgm:cxn modelId="{E7CC6A9B-273E-9D4A-BE43-7CDC5F1B650C}" type="presParOf" srcId="{B539DC51-1F9E-DD40-8C30-208F8D7BAA46}" destId="{C099F905-9302-2D41-A353-09D90D09C75E}" srcOrd="1" destOrd="0" presId="urn:microsoft.com/office/officeart/2005/8/layout/cycle3"/>
    <dgm:cxn modelId="{193AB310-3AA9-CF42-8AC6-4C794BE28BFD}" type="presParOf" srcId="{B539DC51-1F9E-DD40-8C30-208F8D7BAA46}" destId="{0E1EC733-317D-D845-B757-60F82D99BC88}" srcOrd="2" destOrd="0" presId="urn:microsoft.com/office/officeart/2005/8/layout/cycle3"/>
    <dgm:cxn modelId="{E760152B-88F5-E445-A067-638F15ACAE3C}" type="presParOf" srcId="{B539DC51-1F9E-DD40-8C30-208F8D7BAA46}" destId="{EE97BF1A-272C-B441-8744-5A757F4D33C6}" srcOrd="3" destOrd="0" presId="urn:microsoft.com/office/officeart/2005/8/layout/cycle3"/>
    <dgm:cxn modelId="{E199AAD5-B61E-704D-8715-C28D6FBB4BA5}" type="presParOf" srcId="{B539DC51-1F9E-DD40-8C30-208F8D7BAA46}" destId="{2712B458-35B1-994A-86CB-D0C7152F6663}" srcOrd="4" destOrd="0" presId="urn:microsoft.com/office/officeart/2005/8/layout/cycle3"/>
    <dgm:cxn modelId="{1DC7A199-8844-D145-BEC0-AB110EE93C72}" type="presParOf" srcId="{B539DC51-1F9E-DD40-8C30-208F8D7BAA46}" destId="{8ABBF4CE-D671-6A4F-93DF-5B2B754BB49D}" srcOrd="5" destOrd="0" presId="urn:microsoft.com/office/officeart/2005/8/layout/cycle3"/>
    <dgm:cxn modelId="{C1359357-594F-0142-A9EB-2F9B62E27F9E}" type="presParOf" srcId="{B539DC51-1F9E-DD40-8C30-208F8D7BAA46}" destId="{B8D8E685-BFFB-944B-92EB-1EF0D5238649}" srcOrd="6" destOrd="0" presId="urn:microsoft.com/office/officeart/2005/8/layout/cycle3"/>
    <dgm:cxn modelId="{0D5F95D1-8DC8-8B45-8657-4879FE7B0967}" type="presParOf" srcId="{B539DC51-1F9E-DD40-8C30-208F8D7BAA46}" destId="{75F9DAB7-8731-834C-AD5C-D7871E66D454}" srcOrd="7"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99F905-9302-2D41-A353-09D90D09C75E}">
      <dsp:nvSpPr>
        <dsp:cNvPr id="0" name=""/>
        <dsp:cNvSpPr/>
      </dsp:nvSpPr>
      <dsp:spPr>
        <a:xfrm>
          <a:off x="1063603" y="-33921"/>
          <a:ext cx="5348005" cy="5348005"/>
        </a:xfrm>
        <a:prstGeom prst="circularArrow">
          <a:avLst>
            <a:gd name="adj1" fmla="val 5544"/>
            <a:gd name="adj2" fmla="val 330680"/>
            <a:gd name="adj3" fmla="val 14508542"/>
            <a:gd name="adj4" fmla="val 16954371"/>
            <a:gd name="adj5" fmla="val 575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DE30F21-7D7F-8B4B-A847-6D244F3D2B5C}">
      <dsp:nvSpPr>
        <dsp:cNvPr id="0" name=""/>
        <dsp:cNvSpPr/>
      </dsp:nvSpPr>
      <dsp:spPr>
        <a:xfrm>
          <a:off x="2900842" y="2381"/>
          <a:ext cx="1673527" cy="83676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July 1: Initial Dept. Request Due to OSPB</a:t>
          </a:r>
          <a:endParaRPr lang="en-US" sz="1300" b="1" kern="1200" dirty="0">
            <a:solidFill>
              <a:srgbClr val="000000"/>
            </a:solidFill>
          </a:endParaRPr>
        </a:p>
      </dsp:txBody>
      <dsp:txXfrm>
        <a:off x="2900842" y="2381"/>
        <a:ext cx="1673527" cy="836763"/>
      </dsp:txXfrm>
    </dsp:sp>
    <dsp:sp modelId="{0E1EC733-317D-D845-B757-60F82D99BC88}">
      <dsp:nvSpPr>
        <dsp:cNvPr id="0" name=""/>
        <dsp:cNvSpPr/>
      </dsp:nvSpPr>
      <dsp:spPr>
        <a:xfrm>
          <a:off x="4683887" y="861050"/>
          <a:ext cx="1673527" cy="83676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Sept. 1: Full Dept. Request Due to OSPB</a:t>
          </a:r>
          <a:endParaRPr lang="en-US" sz="1300" b="1" kern="1200" dirty="0">
            <a:solidFill>
              <a:srgbClr val="000000"/>
            </a:solidFill>
          </a:endParaRPr>
        </a:p>
      </dsp:txBody>
      <dsp:txXfrm>
        <a:off x="4683887" y="861050"/>
        <a:ext cx="1673527" cy="836763"/>
      </dsp:txXfrm>
    </dsp:sp>
    <dsp:sp modelId="{EE97BF1A-272C-B441-8744-5A757F4D33C6}">
      <dsp:nvSpPr>
        <dsp:cNvPr id="0" name=""/>
        <dsp:cNvSpPr/>
      </dsp:nvSpPr>
      <dsp:spPr>
        <a:xfrm>
          <a:off x="5124262" y="2790461"/>
          <a:ext cx="1673527" cy="83676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Nov. 1: Governor’s Budget Due to JBC</a:t>
          </a:r>
          <a:endParaRPr lang="en-US" sz="1300" b="1" kern="1200" dirty="0">
            <a:solidFill>
              <a:srgbClr val="000000"/>
            </a:solidFill>
          </a:endParaRPr>
        </a:p>
      </dsp:txBody>
      <dsp:txXfrm>
        <a:off x="5124262" y="2790461"/>
        <a:ext cx="1673527" cy="836763"/>
      </dsp:txXfrm>
    </dsp:sp>
    <dsp:sp modelId="{2712B458-35B1-994A-86CB-D0C7152F6663}">
      <dsp:nvSpPr>
        <dsp:cNvPr id="0" name=""/>
        <dsp:cNvSpPr/>
      </dsp:nvSpPr>
      <dsp:spPr>
        <a:xfrm>
          <a:off x="3890357" y="4337729"/>
          <a:ext cx="1673527" cy="83676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Nov.-Dec.: JBC Budget Briefings and Hearings</a:t>
          </a:r>
          <a:endParaRPr lang="en-US" sz="1300" b="1" kern="1200" dirty="0">
            <a:solidFill>
              <a:srgbClr val="000000"/>
            </a:solidFill>
          </a:endParaRPr>
        </a:p>
      </dsp:txBody>
      <dsp:txXfrm>
        <a:off x="3890357" y="4337729"/>
        <a:ext cx="1673527" cy="836763"/>
      </dsp:txXfrm>
    </dsp:sp>
    <dsp:sp modelId="{8ABBF4CE-D671-6A4F-93DF-5B2B754BB49D}">
      <dsp:nvSpPr>
        <dsp:cNvPr id="0" name=""/>
        <dsp:cNvSpPr/>
      </dsp:nvSpPr>
      <dsp:spPr>
        <a:xfrm>
          <a:off x="1911327" y="4337729"/>
          <a:ext cx="1673527" cy="83676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January: (Legislature in Session) Midyear </a:t>
          </a:r>
          <a:r>
            <a:rPr lang="en-US" sz="1300" b="1" kern="1200" dirty="0" err="1" smtClean="0">
              <a:solidFill>
                <a:srgbClr val="000000"/>
              </a:solidFill>
            </a:rPr>
            <a:t>Supplementals</a:t>
          </a:r>
          <a:endParaRPr lang="en-US" sz="1300" b="1" kern="1200" dirty="0">
            <a:solidFill>
              <a:srgbClr val="000000"/>
            </a:solidFill>
          </a:endParaRPr>
        </a:p>
      </dsp:txBody>
      <dsp:txXfrm>
        <a:off x="1911327" y="4337729"/>
        <a:ext cx="1673527" cy="836763"/>
      </dsp:txXfrm>
    </dsp:sp>
    <dsp:sp modelId="{B8D8E685-BFFB-944B-92EB-1EF0D5238649}">
      <dsp:nvSpPr>
        <dsp:cNvPr id="0" name=""/>
        <dsp:cNvSpPr/>
      </dsp:nvSpPr>
      <dsp:spPr>
        <a:xfrm>
          <a:off x="677422" y="2790461"/>
          <a:ext cx="1673527" cy="83676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Feb./March: Figure Setting</a:t>
          </a:r>
          <a:endParaRPr lang="en-US" sz="1300" b="1" kern="1200" dirty="0">
            <a:solidFill>
              <a:srgbClr val="000000"/>
            </a:solidFill>
          </a:endParaRPr>
        </a:p>
      </dsp:txBody>
      <dsp:txXfrm>
        <a:off x="677422" y="2790461"/>
        <a:ext cx="1673527" cy="836763"/>
      </dsp:txXfrm>
    </dsp:sp>
    <dsp:sp modelId="{75F9DAB7-8731-834C-AD5C-D7871E66D454}">
      <dsp:nvSpPr>
        <dsp:cNvPr id="0" name=""/>
        <dsp:cNvSpPr/>
      </dsp:nvSpPr>
      <dsp:spPr>
        <a:xfrm>
          <a:off x="1117798" y="861050"/>
          <a:ext cx="1673527" cy="83676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rgbClr val="000000"/>
              </a:solidFill>
            </a:rPr>
            <a:t>March/April: Long Bill</a:t>
          </a:r>
          <a:endParaRPr lang="en-US" sz="1300" b="1" kern="1200" dirty="0">
            <a:solidFill>
              <a:srgbClr val="000000"/>
            </a:solidFill>
          </a:endParaRPr>
        </a:p>
      </dsp:txBody>
      <dsp:txXfrm>
        <a:off x="1117798" y="861050"/>
        <a:ext cx="1673527" cy="83676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59790-ED02-1A4D-950E-676DAFD4B5B7}" type="datetimeFigureOut">
              <a:rPr lang="en-US" smtClean="0"/>
              <a:pPr/>
              <a:t>6/16/14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721C94-9EEB-7E43-A22C-96ADD316036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72702-B145-A649-ABBC-D056A3FF1449}" type="datetimeFigureOut">
              <a:rPr lang="en-US" smtClean="0"/>
              <a:pPr/>
              <a:t>6/16/14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C2E97C-F595-1140-84C5-ED55930672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C2E97C-F595-1140-84C5-ED559306729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Colorado’s Fiscal</a:t>
            </a:r>
            <a:r>
              <a:rPr lang="en-US" baseline="0" dirty="0" smtClean="0"/>
              <a:t> Year starts July 1</a:t>
            </a:r>
            <a:r>
              <a:rPr lang="en-US" baseline="30000" dirty="0" smtClean="0"/>
              <a:t>st</a:t>
            </a:r>
            <a:r>
              <a:rPr lang="en-US" baseline="0" dirty="0" smtClean="0"/>
              <a:t>, and so does it’s budget cycle. Understanding the Colorado budgeting process can give you an advantage when attempting to secure state funds or make policy changes at the state level. Here is a quick overview of the process:</a:t>
            </a:r>
          </a:p>
          <a:p>
            <a:endParaRPr lang="en-US" baseline="0" dirty="0" smtClean="0"/>
          </a:p>
          <a:p>
            <a:r>
              <a:rPr lang="en-US" baseline="0" dirty="0" smtClean="0"/>
              <a:t>July 1</a:t>
            </a:r>
            <a:r>
              <a:rPr lang="en-US" baseline="30000" dirty="0" smtClean="0"/>
              <a:t>st</a:t>
            </a:r>
            <a:r>
              <a:rPr lang="en-US" baseline="0" dirty="0" smtClean="0"/>
              <a:t>: The governor’s departments begin to review any changes they would like to make to the budget. They can propose new initiates or change old ones. All of these requests will be sent to the governor's Office of State Planning and Budgeting (OSPB) at the Capitol. </a:t>
            </a:r>
          </a:p>
          <a:p>
            <a:endParaRPr lang="en-US" baseline="0" dirty="0" smtClean="0"/>
          </a:p>
          <a:p>
            <a:r>
              <a:rPr lang="en-US" baseline="0" dirty="0" smtClean="0"/>
              <a:t>September 1</a:t>
            </a:r>
            <a:r>
              <a:rPr lang="en-US" baseline="30000" dirty="0" smtClean="0"/>
              <a:t>st</a:t>
            </a:r>
            <a:r>
              <a:rPr lang="en-US" baseline="0" dirty="0" smtClean="0"/>
              <a:t>: all department requests are due and OSPB staff will create a budget request on behalf of the governor.</a:t>
            </a:r>
          </a:p>
          <a:p>
            <a:endParaRPr lang="en-US" baseline="0" dirty="0" smtClean="0"/>
          </a:p>
          <a:p>
            <a:r>
              <a:rPr lang="en-US" baseline="0" dirty="0" smtClean="0"/>
              <a:t>November 1</a:t>
            </a:r>
            <a:r>
              <a:rPr lang="en-US" baseline="30000" dirty="0" smtClean="0"/>
              <a:t>st</a:t>
            </a:r>
            <a:r>
              <a:rPr lang="en-US" baseline="0" dirty="0" smtClean="0"/>
              <a:t>: The governor submits his request to the JBC and the legislature. </a:t>
            </a:r>
          </a:p>
          <a:p>
            <a:endParaRPr lang="en-US" baseline="0" dirty="0" smtClean="0"/>
          </a:p>
          <a:p>
            <a:r>
              <a:rPr lang="en-US" baseline="0" dirty="0" smtClean="0"/>
              <a:t>November- December: The JBC holds staff briefings and department hearings to examine every budget request from the governor. </a:t>
            </a:r>
          </a:p>
          <a:p>
            <a:endParaRPr lang="en-US" baseline="0" dirty="0" smtClean="0"/>
          </a:p>
          <a:p>
            <a:r>
              <a:rPr lang="en-US" baseline="0" dirty="0" smtClean="0"/>
              <a:t>In January, the 120 day legislative session begins. The legislature holds hearings called “Supplemental Hearings” to make sure the budget is still balanced. Sometimes amendments to the current year’s budget are required to keep the budget in balance.  </a:t>
            </a:r>
          </a:p>
          <a:p>
            <a:endParaRPr lang="en-US" baseline="0" dirty="0" smtClean="0"/>
          </a:p>
          <a:p>
            <a:r>
              <a:rPr lang="en-US" baseline="0" dirty="0" smtClean="0"/>
              <a:t>February and March: The JBC builds the budget through a process called “Figure Setting.” At this time the JBC can chose to use all or part of the governor’s request or they can start over with a new budget. </a:t>
            </a:r>
          </a:p>
          <a:p>
            <a:endParaRPr lang="en-US" baseline="0" dirty="0" smtClean="0"/>
          </a:p>
          <a:p>
            <a:r>
              <a:rPr lang="en-US" baseline="0" dirty="0" smtClean="0"/>
              <a:t>Finally in March and April, the General Assembly drafts and amends the Long Bill, holds public hearings and committee debates, passes the Long Bill and sends it to the governor for his signature. </a:t>
            </a:r>
          </a:p>
          <a:p>
            <a:endParaRPr lang="en-US" baseline="0" dirty="0" smtClean="0"/>
          </a:p>
          <a:p>
            <a:r>
              <a:rPr lang="en-US" baseline="0" dirty="0" smtClean="0"/>
              <a:t>(Ziegler, 2013)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07A86B7-9865-BE40-8654-3FC5458D39DC}"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D31C45-6104-894B-9233-C509D9587D33}" type="datetimeFigureOut">
              <a:rPr lang="en-US" smtClean="0"/>
              <a:pPr/>
              <a:t>6/16/14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31C45-6104-894B-9233-C509D9587D33}" type="datetimeFigureOut">
              <a:rPr lang="en-US" smtClean="0"/>
              <a:pPr/>
              <a:t>6/16/14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B18D-1D9F-434B-8F6E-2BFC8C26B0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31C45-6104-894B-9233-C509D9587D33}" type="datetimeFigureOut">
              <a:rPr lang="en-US" smtClean="0"/>
              <a:pPr/>
              <a:t>6/16/14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B18D-1D9F-434B-8F6E-2BFC8C26B0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31C45-6104-894B-9233-C509D9587D33}" type="datetimeFigureOut">
              <a:rPr lang="en-US" smtClean="0"/>
              <a:pPr/>
              <a:t>6/16/14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B18D-1D9F-434B-8F6E-2BFC8C26B0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D31C45-6104-894B-9233-C509D9587D33}" type="datetimeFigureOut">
              <a:rPr lang="en-US" smtClean="0"/>
              <a:pPr/>
              <a:t>6/16/14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B18D-1D9F-434B-8F6E-2BFC8C26B0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D31C45-6104-894B-9233-C509D9587D33}" type="datetimeFigureOut">
              <a:rPr lang="en-US" smtClean="0"/>
              <a:pPr/>
              <a:t>6/16/14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8B18D-1D9F-434B-8F6E-2BFC8C26B0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D31C45-6104-894B-9233-C509D9587D33}" type="datetimeFigureOut">
              <a:rPr lang="en-US" smtClean="0"/>
              <a:pPr/>
              <a:t>6/16/14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8B18D-1D9F-434B-8F6E-2BFC8C26B0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D31C45-6104-894B-9233-C509D9587D33}" type="datetimeFigureOut">
              <a:rPr lang="en-US" smtClean="0"/>
              <a:pPr/>
              <a:t>6/16/14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8B18D-1D9F-434B-8F6E-2BFC8C26B0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31C45-6104-894B-9233-C509D9587D33}" type="datetimeFigureOut">
              <a:rPr lang="en-US" smtClean="0"/>
              <a:pPr/>
              <a:t>6/16/14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8B18D-1D9F-434B-8F6E-2BFC8C26B0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D31C45-6104-894B-9233-C509D9587D33}" type="datetimeFigureOut">
              <a:rPr lang="en-US" smtClean="0"/>
              <a:pPr/>
              <a:t>6/16/14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D31C45-6104-894B-9233-C509D9587D33}" type="datetimeFigureOut">
              <a:rPr lang="en-US" smtClean="0"/>
              <a:pPr/>
              <a:t>6/16/14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8B18D-1D9F-434B-8F6E-2BFC8C26B0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31C45-6104-894B-9233-C509D9587D33}" type="datetimeFigureOut">
              <a:rPr lang="en-US" smtClean="0"/>
              <a:pPr/>
              <a:t>6/16/14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8B18D-1D9F-434B-8F6E-2BFC8C26B0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jpeg"/><Relationship Id="rId7"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93852"/>
            <a:ext cx="7772400" cy="5486399"/>
          </a:xfrm>
        </p:spPr>
        <p:txBody>
          <a:bodyPr>
            <a:normAutofit/>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b="1" dirty="0" smtClean="0"/>
              <a:t>2014 </a:t>
            </a:r>
            <a:br>
              <a:rPr lang="en-US" b="1" dirty="0" smtClean="0"/>
            </a:br>
            <a:r>
              <a:rPr lang="en-US" b="1" dirty="0" smtClean="0"/>
              <a:t>Session In Review</a:t>
            </a:r>
            <a:endParaRPr lang="en-US" b="1" dirty="0"/>
          </a:p>
        </p:txBody>
      </p:sp>
      <p:pic>
        <p:nvPicPr>
          <p:cNvPr id="4" name="Picture 3" descr="CapitolCO.png"/>
          <p:cNvPicPr>
            <a:picLocks noChangeAspect="1"/>
          </p:cNvPicPr>
          <p:nvPr/>
        </p:nvPicPr>
        <p:blipFill>
          <a:blip r:embed="rId3"/>
          <a:stretch>
            <a:fillRect/>
          </a:stretch>
        </p:blipFill>
        <p:spPr>
          <a:xfrm>
            <a:off x="1036617" y="1638781"/>
            <a:ext cx="7150648" cy="2746954"/>
          </a:xfrm>
          <a:prstGeom prst="rect">
            <a:avLst/>
          </a:prstGeom>
        </p:spPr>
      </p:pic>
      <p:pic>
        <p:nvPicPr>
          <p:cNvPr id="5" name="Picture 4"/>
          <p:cNvPicPr>
            <a:picLocks noChangeAspect="1"/>
          </p:cNvPicPr>
          <p:nvPr/>
        </p:nvPicPr>
        <p:blipFill>
          <a:blip r:embed="rId4"/>
          <a:stretch>
            <a:fillRect/>
          </a:stretch>
        </p:blipFill>
        <p:spPr>
          <a:xfrm>
            <a:off x="3341588" y="0"/>
            <a:ext cx="2514600" cy="1181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Year’s Budget Priorities </a:t>
            </a:r>
            <a:endParaRPr lang="en-US" dirty="0"/>
          </a:p>
        </p:txBody>
      </p:sp>
      <p:sp>
        <p:nvSpPr>
          <p:cNvPr id="3" name="Content Placeholder 2"/>
          <p:cNvSpPr>
            <a:spLocks noGrp="1"/>
          </p:cNvSpPr>
          <p:nvPr>
            <p:ph idx="1"/>
          </p:nvPr>
        </p:nvSpPr>
        <p:spPr/>
        <p:txBody>
          <a:bodyPr/>
          <a:lstStyle/>
          <a:p>
            <a:r>
              <a:rPr lang="en-US" dirty="0" smtClean="0"/>
              <a:t>Address Waitlists for Services</a:t>
            </a:r>
          </a:p>
          <a:p>
            <a:r>
              <a:rPr lang="en-US" dirty="0" smtClean="0"/>
              <a:t>Create Viable Community Rate Structures</a:t>
            </a:r>
          </a:p>
          <a:p>
            <a:r>
              <a:rPr lang="en-US" dirty="0" smtClean="0"/>
              <a:t>Annual Budget Requests:</a:t>
            </a:r>
          </a:p>
          <a:p>
            <a:pPr lvl="1"/>
            <a:r>
              <a:rPr lang="en-US" dirty="0" smtClean="0"/>
              <a:t>Emergency Services</a:t>
            </a:r>
          </a:p>
          <a:p>
            <a:pPr lvl="1"/>
            <a:r>
              <a:rPr lang="en-US" dirty="0" smtClean="0"/>
              <a:t>Early Intervention </a:t>
            </a:r>
          </a:p>
          <a:p>
            <a:pPr lvl="1"/>
            <a:r>
              <a:rPr lang="en-US" dirty="0" smtClean="0"/>
              <a:t>Children Aging out of Foster Care</a:t>
            </a:r>
          </a:p>
          <a:p>
            <a:pPr lvl="1"/>
            <a:r>
              <a:rPr lang="en-US" dirty="0" smtClean="0"/>
              <a:t>Children Aging Out of Children’s Extensive Support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845733"/>
            <a:ext cx="7772400" cy="1655064"/>
          </a:xfrm>
        </p:spPr>
        <p:txBody>
          <a:bodyPr/>
          <a:lstStyle/>
          <a:p>
            <a:pPr algn="ctr"/>
            <a:r>
              <a:rPr lang="en-US" dirty="0" smtClean="0"/>
              <a:t>Special Thanks</a:t>
            </a:r>
            <a:endParaRPr lang="en-US" dirty="0"/>
          </a:p>
        </p:txBody>
      </p:sp>
      <p:sp>
        <p:nvSpPr>
          <p:cNvPr id="4" name="Text Placeholder 3"/>
          <p:cNvSpPr>
            <a:spLocks noGrp="1"/>
          </p:cNvSpPr>
          <p:nvPr>
            <p:ph type="body" idx="1"/>
          </p:nvPr>
        </p:nvSpPr>
        <p:spPr>
          <a:xfrm>
            <a:off x="844550" y="4842933"/>
            <a:ext cx="7772400" cy="1500187"/>
          </a:xfrm>
        </p:spPr>
        <p:txBody>
          <a:bodyPr>
            <a:normAutofit/>
          </a:bodyPr>
          <a:lstStyle/>
          <a:p>
            <a:pPr algn="ctr"/>
            <a:r>
              <a:rPr lang="en-US" sz="3600" dirty="0" smtClean="0"/>
              <a:t> 2014</a:t>
            </a:r>
            <a:endParaRPr lang="en-US" sz="3600" dirty="0"/>
          </a:p>
        </p:txBody>
      </p:sp>
      <p:pic>
        <p:nvPicPr>
          <p:cNvPr id="5" name="Picture 4"/>
          <p:cNvPicPr>
            <a:picLocks noChangeAspect="1"/>
          </p:cNvPicPr>
          <p:nvPr/>
        </p:nvPicPr>
        <p:blipFill>
          <a:blip r:embed="rId2"/>
          <a:stretch>
            <a:fillRect/>
          </a:stretch>
        </p:blipFill>
        <p:spPr>
          <a:xfrm>
            <a:off x="429055" y="374650"/>
            <a:ext cx="2514600" cy="1181100"/>
          </a:xfrm>
          <a:prstGeom prst="rect">
            <a:avLst/>
          </a:prstGeom>
        </p:spPr>
      </p:pic>
      <p:pic>
        <p:nvPicPr>
          <p:cNvPr id="7" name="Picture 6" descr="Gold Dome Logo-3.png"/>
          <p:cNvPicPr>
            <a:picLocks noChangeAspect="1"/>
          </p:cNvPicPr>
          <p:nvPr/>
        </p:nvPicPr>
        <p:blipFill>
          <a:blip r:embed="rId3"/>
          <a:stretch>
            <a:fillRect/>
          </a:stretch>
        </p:blipFill>
        <p:spPr>
          <a:xfrm>
            <a:off x="7421283" y="177944"/>
            <a:ext cx="1036917" cy="1377806"/>
          </a:xfrm>
          <a:prstGeom prst="rect">
            <a:avLst/>
          </a:prstGeom>
        </p:spPr>
      </p:pic>
      <p:pic>
        <p:nvPicPr>
          <p:cNvPr id="8" name="Picture 7"/>
          <p:cNvPicPr>
            <a:picLocks noChangeAspect="1"/>
          </p:cNvPicPr>
          <p:nvPr/>
        </p:nvPicPr>
        <p:blipFill>
          <a:blip r:embed="rId4"/>
          <a:stretch>
            <a:fillRect/>
          </a:stretch>
        </p:blipFill>
        <p:spPr>
          <a:xfrm>
            <a:off x="2943655" y="2804583"/>
            <a:ext cx="3606800" cy="22479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r>
              <a:rPr lang="en-US" dirty="0" smtClean="0"/>
              <a:t>Everyone that laid the Foundation </a:t>
            </a:r>
          </a:p>
          <a:p>
            <a:r>
              <a:rPr lang="en-US" dirty="0" smtClean="0"/>
              <a:t>Government Relations</a:t>
            </a:r>
          </a:p>
          <a:p>
            <a:r>
              <a:rPr lang="en-US" dirty="0" smtClean="0"/>
              <a:t>A few Alliance Members to thank…</a:t>
            </a:r>
          </a:p>
          <a:p>
            <a:pPr lvl="1"/>
            <a:r>
              <a:rPr lang="en-US" dirty="0" smtClean="0"/>
              <a:t>Leslie Rothman (Imagine!)</a:t>
            </a:r>
          </a:p>
          <a:p>
            <a:pPr lvl="1"/>
            <a:endParaRPr lang="en-US" dirty="0" smtClean="0"/>
          </a:p>
          <a:p>
            <a:pPr lvl="1"/>
            <a:r>
              <a:rPr lang="en-US" dirty="0" smtClean="0"/>
              <a:t>Jodie Walters (Imagine!)</a:t>
            </a:r>
          </a:p>
          <a:p>
            <a:pPr lvl="1"/>
            <a:endParaRPr lang="en-US" dirty="0" smtClean="0"/>
          </a:p>
          <a:p>
            <a:pPr lvl="1"/>
            <a:r>
              <a:rPr lang="en-US" dirty="0" smtClean="0"/>
              <a:t>David Ervin (The Resource Exchange)</a:t>
            </a:r>
          </a:p>
        </p:txBody>
      </p:sp>
      <p:pic>
        <p:nvPicPr>
          <p:cNvPr id="4" name="Picture 3"/>
          <p:cNvPicPr>
            <a:picLocks noChangeAspect="1"/>
          </p:cNvPicPr>
          <p:nvPr/>
        </p:nvPicPr>
        <p:blipFill>
          <a:blip r:embed="rId2"/>
          <a:srcRect b="52000"/>
          <a:stretch>
            <a:fillRect/>
          </a:stretch>
        </p:blipFill>
        <p:spPr>
          <a:xfrm>
            <a:off x="6974416" y="2560554"/>
            <a:ext cx="1712384" cy="1561488"/>
          </a:xfrm>
          <a:prstGeom prst="rect">
            <a:avLst/>
          </a:prstGeom>
        </p:spPr>
      </p:pic>
      <p:pic>
        <p:nvPicPr>
          <p:cNvPr id="5" name="Picture 4"/>
          <p:cNvPicPr>
            <a:picLocks noChangeAspect="1"/>
          </p:cNvPicPr>
          <p:nvPr/>
        </p:nvPicPr>
        <p:blipFill>
          <a:blip r:embed="rId3"/>
          <a:srcRect l="37268" b="31690"/>
          <a:stretch>
            <a:fillRect/>
          </a:stretch>
        </p:blipFill>
        <p:spPr>
          <a:xfrm>
            <a:off x="5157212" y="3893818"/>
            <a:ext cx="1398739" cy="1525700"/>
          </a:xfrm>
          <a:prstGeom prst="rect">
            <a:avLst/>
          </a:prstGeom>
        </p:spPr>
      </p:pic>
      <p:pic>
        <p:nvPicPr>
          <p:cNvPr id="6" name="Picture 5"/>
          <p:cNvPicPr>
            <a:picLocks noChangeAspect="1"/>
          </p:cNvPicPr>
          <p:nvPr/>
        </p:nvPicPr>
        <p:blipFill>
          <a:blip r:embed="rId4"/>
          <a:stretch>
            <a:fillRect/>
          </a:stretch>
        </p:blipFill>
        <p:spPr>
          <a:xfrm>
            <a:off x="7327900" y="4782163"/>
            <a:ext cx="1358900" cy="189530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Legislators to Thank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Alliance Legislator of the Year                       Rep. May (D-Aurora)</a:t>
            </a:r>
          </a:p>
          <a:p>
            <a:endParaRPr lang="en-US" dirty="0" smtClean="0"/>
          </a:p>
          <a:p>
            <a:endParaRPr lang="en-US" dirty="0" smtClean="0"/>
          </a:p>
          <a:p>
            <a:r>
              <a:rPr lang="en-US" dirty="0" smtClean="0"/>
              <a:t>Alliance Waitlist Champaign                                Rep. </a:t>
            </a:r>
            <a:r>
              <a:rPr lang="en-US" dirty="0" err="1" smtClean="0"/>
              <a:t>Landgraf</a:t>
            </a:r>
            <a:r>
              <a:rPr lang="en-US" dirty="0" smtClean="0"/>
              <a:t> (R- Fountain)</a:t>
            </a:r>
          </a:p>
          <a:p>
            <a:endParaRPr lang="en-US" dirty="0" smtClean="0"/>
          </a:p>
          <a:p>
            <a:endParaRPr lang="en-US" dirty="0" smtClean="0"/>
          </a:p>
          <a:p>
            <a:r>
              <a:rPr lang="en-US" dirty="0" smtClean="0"/>
              <a:t>Alliance Waitlist Champaign </a:t>
            </a:r>
          </a:p>
          <a:p>
            <a:pPr>
              <a:buNone/>
            </a:pPr>
            <a:r>
              <a:rPr lang="en-US" dirty="0" smtClean="0"/>
              <a:t>	Rep. Shafer (D-Wheat Ridge)</a:t>
            </a:r>
          </a:p>
          <a:p>
            <a:endParaRPr lang="en-US" dirty="0"/>
          </a:p>
        </p:txBody>
      </p:sp>
      <p:pic>
        <p:nvPicPr>
          <p:cNvPr id="4" name="Picture 3"/>
          <p:cNvPicPr>
            <a:picLocks noChangeAspect="1"/>
          </p:cNvPicPr>
          <p:nvPr/>
        </p:nvPicPr>
        <p:blipFill>
          <a:blip r:embed="rId2"/>
          <a:stretch>
            <a:fillRect/>
          </a:stretch>
        </p:blipFill>
        <p:spPr>
          <a:xfrm>
            <a:off x="6830775" y="1417638"/>
            <a:ext cx="1271215" cy="1901295"/>
          </a:xfrm>
          <a:prstGeom prst="rect">
            <a:avLst/>
          </a:prstGeom>
        </p:spPr>
      </p:pic>
      <p:pic>
        <p:nvPicPr>
          <p:cNvPr id="6" name="Picture 5"/>
          <p:cNvPicPr>
            <a:picLocks noChangeAspect="1"/>
          </p:cNvPicPr>
          <p:nvPr/>
        </p:nvPicPr>
        <p:blipFill>
          <a:blip r:embed="rId3"/>
          <a:stretch>
            <a:fillRect/>
          </a:stretch>
        </p:blipFill>
        <p:spPr>
          <a:xfrm>
            <a:off x="6968063" y="3479800"/>
            <a:ext cx="931334" cy="1397001"/>
          </a:xfrm>
          <a:prstGeom prst="rect">
            <a:avLst/>
          </a:prstGeom>
        </p:spPr>
      </p:pic>
      <p:pic>
        <p:nvPicPr>
          <p:cNvPr id="7" name="Picture 6"/>
          <p:cNvPicPr>
            <a:picLocks noChangeAspect="1"/>
          </p:cNvPicPr>
          <p:nvPr/>
        </p:nvPicPr>
        <p:blipFill>
          <a:blip r:embed="rId4"/>
          <a:stretch>
            <a:fillRect/>
          </a:stretch>
        </p:blipFill>
        <p:spPr>
          <a:xfrm>
            <a:off x="6983172" y="5109634"/>
            <a:ext cx="931334" cy="139700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51442"/>
            <a:ext cx="7772400" cy="1470025"/>
          </a:xfrm>
        </p:spPr>
        <p:txBody>
          <a:bodyPr/>
          <a:lstStyle/>
          <a:p>
            <a:r>
              <a:rPr lang="en-US" dirty="0" smtClean="0"/>
              <a:t>Political Landscape</a:t>
            </a:r>
            <a:endParaRPr lang="en-US" dirty="0"/>
          </a:p>
        </p:txBody>
      </p:sp>
      <p:sp>
        <p:nvSpPr>
          <p:cNvPr id="5" name="Subtitle 4"/>
          <p:cNvSpPr>
            <a:spLocks noGrp="1"/>
          </p:cNvSpPr>
          <p:nvPr>
            <p:ph type="subTitle" idx="1"/>
          </p:nvPr>
        </p:nvSpPr>
        <p:spPr/>
        <p:txBody>
          <a:bodyPr/>
          <a:lstStyle/>
          <a:p>
            <a:r>
              <a:rPr lang="en-US" dirty="0" smtClean="0"/>
              <a:t>What it looked like in 2014 and how it might change…</a:t>
            </a:r>
            <a:endParaRPr lang="en-US" dirty="0"/>
          </a:p>
        </p:txBody>
      </p:sp>
      <p:pic>
        <p:nvPicPr>
          <p:cNvPr id="7" name="Picture 6"/>
          <p:cNvPicPr>
            <a:picLocks noChangeAspect="1"/>
          </p:cNvPicPr>
          <p:nvPr/>
        </p:nvPicPr>
        <p:blipFill>
          <a:blip r:embed="rId2"/>
          <a:stretch>
            <a:fillRect/>
          </a:stretch>
        </p:blipFill>
        <p:spPr>
          <a:xfrm>
            <a:off x="2675467" y="2157941"/>
            <a:ext cx="3742267" cy="1449965"/>
          </a:xfrm>
          <a:prstGeom prst="rect">
            <a:avLst/>
          </a:prstGeom>
        </p:spPr>
      </p:pic>
      <p:pic>
        <p:nvPicPr>
          <p:cNvPr id="8" name="Picture 7"/>
          <p:cNvPicPr>
            <a:picLocks noChangeAspect="1"/>
          </p:cNvPicPr>
          <p:nvPr/>
        </p:nvPicPr>
        <p:blipFill>
          <a:blip r:embed="rId3"/>
          <a:stretch>
            <a:fillRect/>
          </a:stretch>
        </p:blipFill>
        <p:spPr>
          <a:xfrm>
            <a:off x="877928" y="1855306"/>
            <a:ext cx="1797539" cy="1752600"/>
          </a:xfrm>
          <a:prstGeom prst="rect">
            <a:avLst/>
          </a:prstGeom>
        </p:spPr>
      </p:pic>
      <p:pic>
        <p:nvPicPr>
          <p:cNvPr id="9" name="Picture 8"/>
          <p:cNvPicPr>
            <a:picLocks noChangeAspect="1"/>
          </p:cNvPicPr>
          <p:nvPr/>
        </p:nvPicPr>
        <p:blipFill>
          <a:blip r:embed="rId4"/>
          <a:stretch>
            <a:fillRect/>
          </a:stretch>
        </p:blipFill>
        <p:spPr>
          <a:xfrm>
            <a:off x="6545560" y="1968500"/>
            <a:ext cx="1912640" cy="163940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CO Senate Leadership</a:t>
            </a:r>
            <a:endParaRPr lang="en-US" dirty="0"/>
          </a:p>
        </p:txBody>
      </p:sp>
      <p:sp>
        <p:nvSpPr>
          <p:cNvPr id="11" name="Rectangle 10"/>
          <p:cNvSpPr/>
          <p:nvPr/>
        </p:nvSpPr>
        <p:spPr>
          <a:xfrm>
            <a:off x="3316471" y="6027349"/>
            <a:ext cx="2607696" cy="646331"/>
          </a:xfrm>
          <a:prstGeom prst="rect">
            <a:avLst/>
          </a:prstGeom>
        </p:spPr>
        <p:txBody>
          <a:bodyPr wrap="square">
            <a:spAutoFit/>
          </a:bodyPr>
          <a:lstStyle/>
          <a:p>
            <a:pPr algn="ctr"/>
            <a:r>
              <a:rPr lang="en-US" dirty="0" smtClean="0"/>
              <a:t>President Pro Tem: Lucia Guzman (D-Denver)</a:t>
            </a:r>
            <a:endParaRPr lang="en-US" dirty="0"/>
          </a:p>
        </p:txBody>
      </p:sp>
      <p:sp>
        <p:nvSpPr>
          <p:cNvPr id="12" name="Rectangle 11"/>
          <p:cNvSpPr/>
          <p:nvPr/>
        </p:nvSpPr>
        <p:spPr>
          <a:xfrm>
            <a:off x="0" y="3105835"/>
            <a:ext cx="2058852" cy="923330"/>
          </a:xfrm>
          <a:prstGeom prst="rect">
            <a:avLst/>
          </a:prstGeom>
        </p:spPr>
        <p:txBody>
          <a:bodyPr wrap="square">
            <a:spAutoFit/>
          </a:bodyPr>
          <a:lstStyle/>
          <a:p>
            <a:r>
              <a:rPr lang="en-US" dirty="0" smtClean="0"/>
              <a:t>Majority Leader: </a:t>
            </a:r>
            <a:r>
              <a:rPr lang="en-US" dirty="0" err="1" smtClean="0"/>
              <a:t>Rollie</a:t>
            </a:r>
            <a:r>
              <a:rPr lang="en-US" dirty="0" smtClean="0"/>
              <a:t> Heath</a:t>
            </a:r>
          </a:p>
          <a:p>
            <a:r>
              <a:rPr lang="en-US" dirty="0" smtClean="0"/>
              <a:t>(D- Boulder)</a:t>
            </a:r>
            <a:endParaRPr lang="en-US" dirty="0"/>
          </a:p>
        </p:txBody>
      </p:sp>
      <p:sp>
        <p:nvSpPr>
          <p:cNvPr id="16" name="Rectangle 15"/>
          <p:cNvSpPr/>
          <p:nvPr/>
        </p:nvSpPr>
        <p:spPr>
          <a:xfrm>
            <a:off x="2058852" y="4039049"/>
            <a:ext cx="1598786" cy="1200329"/>
          </a:xfrm>
          <a:prstGeom prst="rect">
            <a:avLst/>
          </a:prstGeom>
        </p:spPr>
        <p:txBody>
          <a:bodyPr wrap="square">
            <a:spAutoFit/>
          </a:bodyPr>
          <a:lstStyle/>
          <a:p>
            <a:r>
              <a:rPr lang="en-US" dirty="0" smtClean="0"/>
              <a:t>Assist. Maj. Leader: Irene Aguilar </a:t>
            </a:r>
          </a:p>
          <a:p>
            <a:r>
              <a:rPr lang="en-US" dirty="0" smtClean="0"/>
              <a:t>(D-Denver)</a:t>
            </a:r>
            <a:endParaRPr lang="en-US" dirty="0"/>
          </a:p>
        </p:txBody>
      </p:sp>
      <p:sp>
        <p:nvSpPr>
          <p:cNvPr id="17" name="Rectangle 16"/>
          <p:cNvSpPr/>
          <p:nvPr/>
        </p:nvSpPr>
        <p:spPr>
          <a:xfrm>
            <a:off x="7456488" y="3078040"/>
            <a:ext cx="1687512" cy="1200329"/>
          </a:xfrm>
          <a:prstGeom prst="rect">
            <a:avLst/>
          </a:prstGeom>
        </p:spPr>
        <p:txBody>
          <a:bodyPr wrap="square">
            <a:spAutoFit/>
          </a:bodyPr>
          <a:lstStyle/>
          <a:p>
            <a:r>
              <a:rPr lang="en-US" dirty="0" smtClean="0"/>
              <a:t>Minority Leader: Bill Cadman </a:t>
            </a:r>
          </a:p>
          <a:p>
            <a:r>
              <a:rPr lang="en-US" dirty="0" smtClean="0"/>
              <a:t>(R- El Paso Co)</a:t>
            </a:r>
            <a:endParaRPr lang="en-US" dirty="0"/>
          </a:p>
        </p:txBody>
      </p:sp>
      <p:sp>
        <p:nvSpPr>
          <p:cNvPr id="20" name="Rectangle 19"/>
          <p:cNvSpPr/>
          <p:nvPr/>
        </p:nvSpPr>
        <p:spPr>
          <a:xfrm>
            <a:off x="65616" y="5987464"/>
            <a:ext cx="2715684" cy="923330"/>
          </a:xfrm>
          <a:prstGeom prst="rect">
            <a:avLst/>
          </a:prstGeom>
        </p:spPr>
        <p:txBody>
          <a:bodyPr wrap="square">
            <a:spAutoFit/>
          </a:bodyPr>
          <a:lstStyle/>
          <a:p>
            <a:r>
              <a:rPr lang="en-US" dirty="0" smtClean="0"/>
              <a:t>Majority Caucus Chair: Jeanne Nicholson </a:t>
            </a:r>
          </a:p>
          <a:p>
            <a:r>
              <a:rPr lang="en-US" dirty="0" smtClean="0"/>
              <a:t>(D- Gilpin/Denver County) </a:t>
            </a:r>
            <a:endParaRPr lang="en-US" dirty="0"/>
          </a:p>
        </p:txBody>
      </p:sp>
      <p:sp>
        <p:nvSpPr>
          <p:cNvPr id="21" name="Rectangle 20"/>
          <p:cNvSpPr/>
          <p:nvPr/>
        </p:nvSpPr>
        <p:spPr>
          <a:xfrm>
            <a:off x="5839397" y="4039282"/>
            <a:ext cx="1566291" cy="1754327"/>
          </a:xfrm>
          <a:prstGeom prst="rect">
            <a:avLst/>
          </a:prstGeom>
        </p:spPr>
        <p:txBody>
          <a:bodyPr wrap="square">
            <a:spAutoFit/>
          </a:bodyPr>
          <a:lstStyle/>
          <a:p>
            <a:r>
              <a:rPr lang="en-US" dirty="0" smtClean="0"/>
              <a:t>Assist Minority Leader: Senator Mark </a:t>
            </a:r>
            <a:r>
              <a:rPr lang="en-US" dirty="0" err="1" smtClean="0"/>
              <a:t>Scheffel</a:t>
            </a:r>
            <a:r>
              <a:rPr lang="en-US" dirty="0" smtClean="0"/>
              <a:t> </a:t>
            </a:r>
          </a:p>
          <a:p>
            <a:r>
              <a:rPr lang="en-US" dirty="0" smtClean="0"/>
              <a:t>(R-Parker)</a:t>
            </a:r>
            <a:endParaRPr lang="en-US" dirty="0"/>
          </a:p>
        </p:txBody>
      </p:sp>
      <p:sp>
        <p:nvSpPr>
          <p:cNvPr id="22" name="Rectangle 21"/>
          <p:cNvSpPr/>
          <p:nvPr/>
        </p:nvSpPr>
        <p:spPr>
          <a:xfrm>
            <a:off x="3836554" y="3438884"/>
            <a:ext cx="1841836" cy="1200329"/>
          </a:xfrm>
          <a:prstGeom prst="rect">
            <a:avLst/>
          </a:prstGeom>
        </p:spPr>
        <p:txBody>
          <a:bodyPr wrap="square">
            <a:spAutoFit/>
          </a:bodyPr>
          <a:lstStyle/>
          <a:p>
            <a:r>
              <a:rPr lang="en-US" dirty="0" smtClean="0"/>
              <a:t>President of the Senate:</a:t>
            </a:r>
          </a:p>
          <a:p>
            <a:r>
              <a:rPr lang="en-US" dirty="0" smtClean="0"/>
              <a:t>Morgan Carroll (D-Aurora)</a:t>
            </a:r>
            <a:endParaRPr lang="en-US" dirty="0"/>
          </a:p>
        </p:txBody>
      </p:sp>
      <p:sp>
        <p:nvSpPr>
          <p:cNvPr id="24" name="Rectangle 23"/>
          <p:cNvSpPr/>
          <p:nvPr/>
        </p:nvSpPr>
        <p:spPr>
          <a:xfrm>
            <a:off x="7074572" y="6014032"/>
            <a:ext cx="2215579" cy="923330"/>
          </a:xfrm>
          <a:prstGeom prst="rect">
            <a:avLst/>
          </a:prstGeom>
        </p:spPr>
        <p:txBody>
          <a:bodyPr wrap="square">
            <a:spAutoFit/>
          </a:bodyPr>
          <a:lstStyle/>
          <a:p>
            <a:r>
              <a:rPr lang="en-US" dirty="0" smtClean="0"/>
              <a:t>Min. Rep Caucus Chair: Scott </a:t>
            </a:r>
            <a:r>
              <a:rPr lang="en-US" dirty="0" err="1" smtClean="0"/>
              <a:t>Renfroe</a:t>
            </a:r>
            <a:r>
              <a:rPr lang="en-US" dirty="0" smtClean="0"/>
              <a:t> (R- Weld Co)</a:t>
            </a:r>
            <a:endParaRPr lang="en-US" dirty="0"/>
          </a:p>
        </p:txBody>
      </p:sp>
      <p:pic>
        <p:nvPicPr>
          <p:cNvPr id="25" name="Picture 24"/>
          <p:cNvPicPr>
            <a:picLocks noChangeAspect="1"/>
          </p:cNvPicPr>
          <p:nvPr/>
        </p:nvPicPr>
        <p:blipFill>
          <a:blip r:embed="rId2"/>
          <a:stretch>
            <a:fillRect/>
          </a:stretch>
        </p:blipFill>
        <p:spPr>
          <a:xfrm>
            <a:off x="4206358" y="4689263"/>
            <a:ext cx="899027" cy="1338086"/>
          </a:xfrm>
          <a:prstGeom prst="rect">
            <a:avLst/>
          </a:prstGeom>
        </p:spPr>
      </p:pic>
      <p:pic>
        <p:nvPicPr>
          <p:cNvPr id="28" name="Picture 27"/>
          <p:cNvPicPr>
            <a:picLocks noChangeAspect="1"/>
          </p:cNvPicPr>
          <p:nvPr/>
        </p:nvPicPr>
        <p:blipFill>
          <a:blip r:embed="rId3"/>
          <a:stretch>
            <a:fillRect/>
          </a:stretch>
        </p:blipFill>
        <p:spPr>
          <a:xfrm>
            <a:off x="2318414" y="2777066"/>
            <a:ext cx="834733" cy="1252099"/>
          </a:xfrm>
          <a:prstGeom prst="rect">
            <a:avLst/>
          </a:prstGeom>
        </p:spPr>
      </p:pic>
      <p:pic>
        <p:nvPicPr>
          <p:cNvPr id="30" name="Picture 29"/>
          <p:cNvPicPr>
            <a:picLocks noChangeAspect="1"/>
          </p:cNvPicPr>
          <p:nvPr/>
        </p:nvPicPr>
        <p:blipFill>
          <a:blip r:embed="rId4"/>
          <a:stretch>
            <a:fillRect/>
          </a:stretch>
        </p:blipFill>
        <p:spPr>
          <a:xfrm>
            <a:off x="641350" y="4689263"/>
            <a:ext cx="879809" cy="1324769"/>
          </a:xfrm>
          <a:prstGeom prst="rect">
            <a:avLst/>
          </a:prstGeom>
        </p:spPr>
      </p:pic>
      <p:pic>
        <p:nvPicPr>
          <p:cNvPr id="32" name="Picture 31"/>
          <p:cNvPicPr>
            <a:picLocks noChangeAspect="1"/>
          </p:cNvPicPr>
          <p:nvPr/>
        </p:nvPicPr>
        <p:blipFill>
          <a:blip r:embed="rId5"/>
          <a:stretch>
            <a:fillRect/>
          </a:stretch>
        </p:blipFill>
        <p:spPr>
          <a:xfrm>
            <a:off x="7599684" y="1814288"/>
            <a:ext cx="898204" cy="1263752"/>
          </a:xfrm>
          <a:prstGeom prst="rect">
            <a:avLst/>
          </a:prstGeom>
        </p:spPr>
      </p:pic>
      <p:pic>
        <p:nvPicPr>
          <p:cNvPr id="34" name="Picture 33"/>
          <p:cNvPicPr>
            <a:picLocks noChangeAspect="1"/>
          </p:cNvPicPr>
          <p:nvPr/>
        </p:nvPicPr>
        <p:blipFill>
          <a:blip r:embed="rId6"/>
          <a:stretch>
            <a:fillRect/>
          </a:stretch>
        </p:blipFill>
        <p:spPr>
          <a:xfrm>
            <a:off x="5924167" y="2777064"/>
            <a:ext cx="834733" cy="1252101"/>
          </a:xfrm>
          <a:prstGeom prst="rect">
            <a:avLst/>
          </a:prstGeom>
        </p:spPr>
      </p:pic>
      <p:pic>
        <p:nvPicPr>
          <p:cNvPr id="35" name="Picture 34"/>
          <p:cNvPicPr>
            <a:picLocks noChangeAspect="1"/>
          </p:cNvPicPr>
          <p:nvPr/>
        </p:nvPicPr>
        <p:blipFill>
          <a:blip r:embed="rId7"/>
          <a:stretch>
            <a:fillRect/>
          </a:stretch>
        </p:blipFill>
        <p:spPr>
          <a:xfrm>
            <a:off x="7405688" y="4689263"/>
            <a:ext cx="918091" cy="1276885"/>
          </a:xfrm>
          <a:prstGeom prst="rect">
            <a:avLst/>
          </a:prstGeom>
        </p:spPr>
      </p:pic>
      <p:pic>
        <p:nvPicPr>
          <p:cNvPr id="36" name="Picture 35"/>
          <p:cNvPicPr>
            <a:picLocks noChangeAspect="1"/>
          </p:cNvPicPr>
          <p:nvPr/>
        </p:nvPicPr>
        <p:blipFill>
          <a:blip r:embed="rId8"/>
          <a:stretch>
            <a:fillRect/>
          </a:stretch>
        </p:blipFill>
        <p:spPr>
          <a:xfrm>
            <a:off x="555890" y="1814288"/>
            <a:ext cx="830527" cy="1245791"/>
          </a:xfrm>
          <a:prstGeom prst="rect">
            <a:avLst/>
          </a:prstGeom>
        </p:spPr>
      </p:pic>
      <p:pic>
        <p:nvPicPr>
          <p:cNvPr id="39" name="Picture 38"/>
          <p:cNvPicPr>
            <a:picLocks noChangeAspect="1"/>
          </p:cNvPicPr>
          <p:nvPr/>
        </p:nvPicPr>
        <p:blipFill>
          <a:blip r:embed="rId9"/>
          <a:stretch>
            <a:fillRect/>
          </a:stretch>
        </p:blipFill>
        <p:spPr>
          <a:xfrm>
            <a:off x="4072042" y="1628025"/>
            <a:ext cx="1168808" cy="175321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CO House Leadership</a:t>
            </a:r>
            <a:endParaRPr lang="en-US" dirty="0"/>
          </a:p>
        </p:txBody>
      </p:sp>
      <p:pic>
        <p:nvPicPr>
          <p:cNvPr id="8" name="Picture 7"/>
          <p:cNvPicPr>
            <a:picLocks noChangeAspect="1"/>
          </p:cNvPicPr>
          <p:nvPr/>
        </p:nvPicPr>
        <p:blipFill>
          <a:blip r:embed="rId2"/>
          <a:stretch>
            <a:fillRect/>
          </a:stretch>
        </p:blipFill>
        <p:spPr>
          <a:xfrm>
            <a:off x="3980628" y="1536169"/>
            <a:ext cx="1357840" cy="2036762"/>
          </a:xfrm>
          <a:prstGeom prst="rect">
            <a:avLst/>
          </a:prstGeom>
        </p:spPr>
      </p:pic>
      <p:sp>
        <p:nvSpPr>
          <p:cNvPr id="11" name="Rectangle 10"/>
          <p:cNvSpPr/>
          <p:nvPr/>
        </p:nvSpPr>
        <p:spPr>
          <a:xfrm>
            <a:off x="3163966" y="5980165"/>
            <a:ext cx="2827829" cy="646331"/>
          </a:xfrm>
          <a:prstGeom prst="rect">
            <a:avLst/>
          </a:prstGeom>
        </p:spPr>
        <p:txBody>
          <a:bodyPr wrap="square">
            <a:spAutoFit/>
          </a:bodyPr>
          <a:lstStyle/>
          <a:p>
            <a:pPr algn="ctr"/>
            <a:r>
              <a:rPr lang="en-US" dirty="0" smtClean="0"/>
              <a:t>Speaker Pro Tem:</a:t>
            </a:r>
          </a:p>
          <a:p>
            <a:pPr algn="ctr"/>
            <a:r>
              <a:rPr lang="en-US" dirty="0" smtClean="0"/>
              <a:t> Rhonda Fields (D- Aurora)</a:t>
            </a:r>
            <a:endParaRPr lang="en-US" dirty="0"/>
          </a:p>
        </p:txBody>
      </p:sp>
      <p:sp>
        <p:nvSpPr>
          <p:cNvPr id="12" name="Rectangle 11"/>
          <p:cNvSpPr/>
          <p:nvPr/>
        </p:nvSpPr>
        <p:spPr>
          <a:xfrm>
            <a:off x="0" y="3194735"/>
            <a:ext cx="2058852" cy="1200329"/>
          </a:xfrm>
          <a:prstGeom prst="rect">
            <a:avLst/>
          </a:prstGeom>
        </p:spPr>
        <p:txBody>
          <a:bodyPr wrap="square">
            <a:spAutoFit/>
          </a:bodyPr>
          <a:lstStyle/>
          <a:p>
            <a:r>
              <a:rPr lang="en-US" dirty="0" smtClean="0"/>
              <a:t>Majority Leader: Dickey Lee </a:t>
            </a:r>
            <a:r>
              <a:rPr lang="en-US" dirty="0" err="1" smtClean="0"/>
              <a:t>Hullinghorst</a:t>
            </a:r>
            <a:r>
              <a:rPr lang="en-US" dirty="0" smtClean="0"/>
              <a:t> </a:t>
            </a:r>
          </a:p>
          <a:p>
            <a:r>
              <a:rPr lang="en-US" dirty="0" smtClean="0"/>
              <a:t>(D-Boulder)</a:t>
            </a:r>
            <a:endParaRPr lang="en-US" dirty="0"/>
          </a:p>
        </p:txBody>
      </p:sp>
      <p:pic>
        <p:nvPicPr>
          <p:cNvPr id="13" name="Picture 12"/>
          <p:cNvPicPr>
            <a:picLocks noChangeAspect="1"/>
          </p:cNvPicPr>
          <p:nvPr/>
        </p:nvPicPr>
        <p:blipFill>
          <a:blip r:embed="rId3"/>
          <a:stretch>
            <a:fillRect/>
          </a:stretch>
        </p:blipFill>
        <p:spPr>
          <a:xfrm>
            <a:off x="2238179" y="2777066"/>
            <a:ext cx="836673" cy="1245049"/>
          </a:xfrm>
          <a:prstGeom prst="rect">
            <a:avLst/>
          </a:prstGeom>
        </p:spPr>
      </p:pic>
      <p:pic>
        <p:nvPicPr>
          <p:cNvPr id="14" name="Picture 13"/>
          <p:cNvPicPr>
            <a:picLocks noChangeAspect="1"/>
          </p:cNvPicPr>
          <p:nvPr/>
        </p:nvPicPr>
        <p:blipFill>
          <a:blip r:embed="rId4"/>
          <a:stretch>
            <a:fillRect/>
          </a:stretch>
        </p:blipFill>
        <p:spPr>
          <a:xfrm>
            <a:off x="7456488" y="1619699"/>
            <a:ext cx="1041400" cy="1562100"/>
          </a:xfrm>
          <a:prstGeom prst="rect">
            <a:avLst/>
          </a:prstGeom>
        </p:spPr>
      </p:pic>
      <p:pic>
        <p:nvPicPr>
          <p:cNvPr id="15" name="Picture 14"/>
          <p:cNvPicPr>
            <a:picLocks noChangeAspect="1"/>
          </p:cNvPicPr>
          <p:nvPr/>
        </p:nvPicPr>
        <p:blipFill>
          <a:blip r:embed="rId5"/>
          <a:stretch>
            <a:fillRect/>
          </a:stretch>
        </p:blipFill>
        <p:spPr>
          <a:xfrm>
            <a:off x="306917" y="1619699"/>
            <a:ext cx="1079500" cy="1625600"/>
          </a:xfrm>
          <a:prstGeom prst="rect">
            <a:avLst/>
          </a:prstGeom>
        </p:spPr>
      </p:pic>
      <p:sp>
        <p:nvSpPr>
          <p:cNvPr id="16" name="Rectangle 15"/>
          <p:cNvSpPr/>
          <p:nvPr/>
        </p:nvSpPr>
        <p:spPr>
          <a:xfrm>
            <a:off x="2058852" y="4039049"/>
            <a:ext cx="1598786" cy="1200329"/>
          </a:xfrm>
          <a:prstGeom prst="rect">
            <a:avLst/>
          </a:prstGeom>
        </p:spPr>
        <p:txBody>
          <a:bodyPr wrap="square">
            <a:spAutoFit/>
          </a:bodyPr>
          <a:lstStyle/>
          <a:p>
            <a:r>
              <a:rPr lang="en-US" dirty="0" smtClean="0"/>
              <a:t>Assist. Maj. Leader: Dan </a:t>
            </a:r>
            <a:r>
              <a:rPr lang="en-US" dirty="0" err="1" smtClean="0"/>
              <a:t>Pabon</a:t>
            </a:r>
            <a:r>
              <a:rPr lang="en-US" dirty="0" smtClean="0"/>
              <a:t> </a:t>
            </a:r>
          </a:p>
          <a:p>
            <a:r>
              <a:rPr lang="en-US" dirty="0" smtClean="0"/>
              <a:t>(D-Denver)</a:t>
            </a:r>
            <a:endParaRPr lang="en-US" dirty="0"/>
          </a:p>
        </p:txBody>
      </p:sp>
      <p:sp>
        <p:nvSpPr>
          <p:cNvPr id="17" name="Rectangle 16"/>
          <p:cNvSpPr/>
          <p:nvPr/>
        </p:nvSpPr>
        <p:spPr>
          <a:xfrm>
            <a:off x="7456488" y="3166940"/>
            <a:ext cx="1687512" cy="1200329"/>
          </a:xfrm>
          <a:prstGeom prst="rect">
            <a:avLst/>
          </a:prstGeom>
        </p:spPr>
        <p:txBody>
          <a:bodyPr wrap="square">
            <a:spAutoFit/>
          </a:bodyPr>
          <a:lstStyle/>
          <a:p>
            <a:r>
              <a:rPr lang="en-US" dirty="0" smtClean="0"/>
              <a:t>Minority Leader: Brian </a:t>
            </a:r>
            <a:r>
              <a:rPr lang="en-US" dirty="0" err="1" smtClean="0"/>
              <a:t>DelGrosso</a:t>
            </a:r>
            <a:r>
              <a:rPr lang="en-US" dirty="0" smtClean="0"/>
              <a:t> </a:t>
            </a:r>
          </a:p>
          <a:p>
            <a:r>
              <a:rPr lang="en-US" dirty="0" smtClean="0"/>
              <a:t>(R- Loveland)</a:t>
            </a:r>
            <a:endParaRPr lang="en-US" dirty="0"/>
          </a:p>
        </p:txBody>
      </p:sp>
      <p:pic>
        <p:nvPicPr>
          <p:cNvPr id="18" name="Picture 17"/>
          <p:cNvPicPr>
            <a:picLocks noChangeAspect="1"/>
          </p:cNvPicPr>
          <p:nvPr/>
        </p:nvPicPr>
        <p:blipFill>
          <a:blip r:embed="rId6"/>
          <a:stretch>
            <a:fillRect/>
          </a:stretch>
        </p:blipFill>
        <p:spPr>
          <a:xfrm>
            <a:off x="5991795" y="2777066"/>
            <a:ext cx="841477" cy="1262216"/>
          </a:xfrm>
          <a:prstGeom prst="rect">
            <a:avLst/>
          </a:prstGeom>
        </p:spPr>
      </p:pic>
      <p:pic>
        <p:nvPicPr>
          <p:cNvPr id="19" name="Picture 18"/>
          <p:cNvPicPr>
            <a:picLocks noChangeAspect="1"/>
          </p:cNvPicPr>
          <p:nvPr/>
        </p:nvPicPr>
        <p:blipFill>
          <a:blip r:embed="rId7"/>
          <a:stretch>
            <a:fillRect/>
          </a:stretch>
        </p:blipFill>
        <p:spPr>
          <a:xfrm>
            <a:off x="856792" y="4655396"/>
            <a:ext cx="851357" cy="1277035"/>
          </a:xfrm>
          <a:prstGeom prst="rect">
            <a:avLst/>
          </a:prstGeom>
        </p:spPr>
      </p:pic>
      <p:sp>
        <p:nvSpPr>
          <p:cNvPr id="20" name="Rectangle 19"/>
          <p:cNvSpPr/>
          <p:nvPr/>
        </p:nvSpPr>
        <p:spPr>
          <a:xfrm>
            <a:off x="319617" y="6000164"/>
            <a:ext cx="1998798" cy="923330"/>
          </a:xfrm>
          <a:prstGeom prst="rect">
            <a:avLst/>
          </a:prstGeom>
        </p:spPr>
        <p:txBody>
          <a:bodyPr wrap="square">
            <a:spAutoFit/>
          </a:bodyPr>
          <a:lstStyle/>
          <a:p>
            <a:r>
              <a:rPr lang="en-US" dirty="0" smtClean="0"/>
              <a:t>Majority Caucus Chair: Lois Court (D-Denver)</a:t>
            </a:r>
            <a:endParaRPr lang="en-US" dirty="0"/>
          </a:p>
        </p:txBody>
      </p:sp>
      <p:sp>
        <p:nvSpPr>
          <p:cNvPr id="21" name="Rectangle 20"/>
          <p:cNvSpPr/>
          <p:nvPr/>
        </p:nvSpPr>
        <p:spPr>
          <a:xfrm>
            <a:off x="5839397" y="4039282"/>
            <a:ext cx="1566291" cy="1200329"/>
          </a:xfrm>
          <a:prstGeom prst="rect">
            <a:avLst/>
          </a:prstGeom>
        </p:spPr>
        <p:txBody>
          <a:bodyPr wrap="square">
            <a:spAutoFit/>
          </a:bodyPr>
          <a:lstStyle/>
          <a:p>
            <a:r>
              <a:rPr lang="en-US" dirty="0" smtClean="0"/>
              <a:t>Assist Min. Leader: Libby </a:t>
            </a:r>
            <a:r>
              <a:rPr lang="en-US" dirty="0" err="1" smtClean="0"/>
              <a:t>Szabo</a:t>
            </a:r>
            <a:r>
              <a:rPr lang="en-US" dirty="0" smtClean="0"/>
              <a:t> </a:t>
            </a:r>
          </a:p>
          <a:p>
            <a:r>
              <a:rPr lang="en-US" dirty="0" smtClean="0"/>
              <a:t>(R-Arvada)</a:t>
            </a:r>
            <a:endParaRPr lang="en-US" dirty="0"/>
          </a:p>
        </p:txBody>
      </p:sp>
      <p:sp>
        <p:nvSpPr>
          <p:cNvPr id="22" name="Rectangle 21"/>
          <p:cNvSpPr/>
          <p:nvPr/>
        </p:nvSpPr>
        <p:spPr>
          <a:xfrm>
            <a:off x="3895963" y="3596603"/>
            <a:ext cx="1927797" cy="923330"/>
          </a:xfrm>
          <a:prstGeom prst="rect">
            <a:avLst/>
          </a:prstGeom>
        </p:spPr>
        <p:txBody>
          <a:bodyPr wrap="square">
            <a:spAutoFit/>
          </a:bodyPr>
          <a:lstStyle/>
          <a:p>
            <a:r>
              <a:rPr lang="en-US" dirty="0" smtClean="0"/>
              <a:t>Speaker: Mark </a:t>
            </a:r>
            <a:r>
              <a:rPr lang="en-US" dirty="0" err="1" smtClean="0"/>
              <a:t>Ferrandino</a:t>
            </a:r>
            <a:endParaRPr lang="en-US" dirty="0" smtClean="0"/>
          </a:p>
          <a:p>
            <a:r>
              <a:rPr lang="en-US" dirty="0" smtClean="0"/>
              <a:t> (D-Denver)</a:t>
            </a:r>
            <a:endParaRPr lang="en-US" dirty="0"/>
          </a:p>
        </p:txBody>
      </p:sp>
      <p:pic>
        <p:nvPicPr>
          <p:cNvPr id="23" name="Picture 22"/>
          <p:cNvPicPr>
            <a:picLocks noChangeAspect="1"/>
          </p:cNvPicPr>
          <p:nvPr/>
        </p:nvPicPr>
        <p:blipFill>
          <a:blip r:embed="rId8"/>
          <a:stretch>
            <a:fillRect/>
          </a:stretch>
        </p:blipFill>
        <p:spPr>
          <a:xfrm>
            <a:off x="7405688" y="4655396"/>
            <a:ext cx="879560" cy="1324769"/>
          </a:xfrm>
          <a:prstGeom prst="rect">
            <a:avLst/>
          </a:prstGeom>
        </p:spPr>
      </p:pic>
      <p:sp>
        <p:nvSpPr>
          <p:cNvPr id="24" name="Rectangle 23"/>
          <p:cNvSpPr/>
          <p:nvPr/>
        </p:nvSpPr>
        <p:spPr>
          <a:xfrm>
            <a:off x="7100927" y="6014032"/>
            <a:ext cx="1947924" cy="923330"/>
          </a:xfrm>
          <a:prstGeom prst="rect">
            <a:avLst/>
          </a:prstGeom>
        </p:spPr>
        <p:txBody>
          <a:bodyPr wrap="square">
            <a:spAutoFit/>
          </a:bodyPr>
          <a:lstStyle/>
          <a:p>
            <a:r>
              <a:rPr lang="en-US" dirty="0" smtClean="0"/>
              <a:t>Min. Caucus Chair: Kathleen Conti</a:t>
            </a:r>
          </a:p>
          <a:p>
            <a:r>
              <a:rPr lang="en-US" dirty="0" smtClean="0"/>
              <a:t> (R-Littleton) </a:t>
            </a:r>
            <a:endParaRPr lang="en-US" dirty="0"/>
          </a:p>
        </p:txBody>
      </p:sp>
      <p:pic>
        <p:nvPicPr>
          <p:cNvPr id="25" name="Picture 24"/>
          <p:cNvPicPr>
            <a:picLocks noChangeAspect="1"/>
          </p:cNvPicPr>
          <p:nvPr/>
        </p:nvPicPr>
        <p:blipFill>
          <a:blip r:embed="rId9"/>
          <a:stretch>
            <a:fillRect/>
          </a:stretch>
        </p:blipFill>
        <p:spPr>
          <a:xfrm>
            <a:off x="4253244" y="4759022"/>
            <a:ext cx="836673" cy="125501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Up Ribbon 18"/>
          <p:cNvSpPr/>
          <p:nvPr/>
        </p:nvSpPr>
        <p:spPr>
          <a:xfrm>
            <a:off x="7213601" y="5067798"/>
            <a:ext cx="1608667" cy="1058366"/>
          </a:xfrm>
          <a:prstGeom prst="ribbon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Joint Budget Committee -2014</a:t>
            </a:r>
            <a:br>
              <a:rPr lang="en-US" dirty="0" smtClean="0"/>
            </a:br>
            <a:r>
              <a:rPr lang="en-US" dirty="0" smtClean="0"/>
              <a:t>4 Democrats – 2 Republicans</a:t>
            </a:r>
            <a:endParaRPr lang="en-US" dirty="0"/>
          </a:p>
        </p:txBody>
      </p:sp>
      <p:sp>
        <p:nvSpPr>
          <p:cNvPr id="3" name="Content Placeholder 2"/>
          <p:cNvSpPr>
            <a:spLocks noGrp="1"/>
          </p:cNvSpPr>
          <p:nvPr>
            <p:ph idx="1"/>
          </p:nvPr>
        </p:nvSpPr>
        <p:spPr>
          <a:xfrm>
            <a:off x="0" y="1600200"/>
            <a:ext cx="3300065" cy="4525963"/>
          </a:xfrm>
        </p:spPr>
        <p:txBody>
          <a:bodyPr>
            <a:normAutofit fontScale="70000" lnSpcReduction="20000"/>
          </a:bodyPr>
          <a:lstStyle/>
          <a:p>
            <a:pPr algn="ctr">
              <a:buNone/>
            </a:pPr>
            <a:r>
              <a:rPr lang="en-US" u="sng" dirty="0" smtClean="0"/>
              <a:t>Senate</a:t>
            </a:r>
          </a:p>
          <a:p>
            <a:pPr algn="ctr">
              <a:buNone/>
            </a:pPr>
            <a:endParaRPr lang="en-US" u="sng" dirty="0" smtClean="0"/>
          </a:p>
          <a:p>
            <a:pPr algn="ctr">
              <a:buNone/>
            </a:pPr>
            <a:endParaRPr lang="en-US" dirty="0" smtClean="0"/>
          </a:p>
          <a:p>
            <a:r>
              <a:rPr lang="en-US" sz="2857" dirty="0" smtClean="0"/>
              <a:t>Vice-chair Sen. Steadman (D- Denver)</a:t>
            </a:r>
          </a:p>
          <a:p>
            <a:pPr>
              <a:buNone/>
            </a:pPr>
            <a:endParaRPr lang="en-US" sz="2857" dirty="0" smtClean="0"/>
          </a:p>
          <a:p>
            <a:r>
              <a:rPr lang="en-US" sz="2857" dirty="0" smtClean="0"/>
              <a:t>Sen. Hodge (She will likely leave to chair the agricultural committee) 	</a:t>
            </a:r>
          </a:p>
          <a:p>
            <a:pPr>
              <a:buNone/>
            </a:pPr>
            <a:r>
              <a:rPr lang="en-US" sz="2857" dirty="0" smtClean="0"/>
              <a:t>	(D-Brighton)</a:t>
            </a:r>
          </a:p>
          <a:p>
            <a:endParaRPr lang="en-US" sz="2857" dirty="0" smtClean="0"/>
          </a:p>
          <a:p>
            <a:r>
              <a:rPr lang="en-US" sz="2857" dirty="0" smtClean="0"/>
              <a:t>Sen. Lambert </a:t>
            </a:r>
          </a:p>
          <a:p>
            <a:pPr>
              <a:buNone/>
            </a:pPr>
            <a:r>
              <a:rPr lang="en-US" sz="2857" dirty="0" smtClean="0"/>
              <a:t>	(R- El Paso County)</a:t>
            </a:r>
          </a:p>
          <a:p>
            <a:endParaRPr lang="en-US" dirty="0"/>
          </a:p>
        </p:txBody>
      </p:sp>
      <p:sp>
        <p:nvSpPr>
          <p:cNvPr id="14" name="Footer Placeholder 13"/>
          <p:cNvSpPr>
            <a:spLocks noGrp="1"/>
          </p:cNvSpPr>
          <p:nvPr>
            <p:ph type="ftr" sz="quarter" idx="11"/>
          </p:nvPr>
        </p:nvSpPr>
        <p:spPr/>
        <p:txBody>
          <a:bodyPr/>
          <a:lstStyle/>
          <a:p>
            <a:r>
              <a:rPr lang="en-US" smtClean="0"/>
              <a:t>www.CaptiolSuccessGroup.com</a:t>
            </a:r>
            <a:endParaRPr lang="en-US"/>
          </a:p>
        </p:txBody>
      </p:sp>
      <p:sp>
        <p:nvSpPr>
          <p:cNvPr id="4" name="Content Placeholder 2"/>
          <p:cNvSpPr txBox="1">
            <a:spLocks/>
          </p:cNvSpPr>
          <p:nvPr/>
        </p:nvSpPr>
        <p:spPr>
          <a:xfrm>
            <a:off x="4533413" y="1600200"/>
            <a:ext cx="3053380" cy="4525963"/>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tabLst/>
              <a:defRPr/>
            </a:pPr>
            <a:r>
              <a:rPr lang="en-US" sz="2000" dirty="0"/>
              <a:t>House</a:t>
            </a:r>
            <a:endParaRPr lang="en-US" sz="20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0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0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smtClean="0"/>
              <a:t>Chair Rep. Duran (D-Denver)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2000" dirty="0" smtClean="0"/>
          </a:p>
          <a:p>
            <a:pPr marL="342900" marR="0" lvl="0" indent="-342900" algn="l" defTabSz="457200" rtl="0" eaLnBrk="1" fontAlgn="auto" latinLnBrk="0" hangingPunct="1">
              <a:lnSpc>
                <a:spcPct val="100000"/>
              </a:lnSpc>
              <a:spcBef>
                <a:spcPct val="20000"/>
              </a:spcBef>
              <a:spcAft>
                <a:spcPts val="0"/>
              </a:spcAft>
              <a:buClrTx/>
              <a:buSzTx/>
              <a:tabLst/>
              <a:defRPr/>
            </a:pPr>
            <a:endParaRPr lang="en-US" sz="20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a:t>Rep.</a:t>
            </a:r>
            <a:r>
              <a:rPr lang="en-US" sz="2000" dirty="0" smtClean="0"/>
              <a:t> May (D- Aurora)</a:t>
            </a:r>
          </a:p>
          <a:p>
            <a:pPr marL="342900" marR="0" lvl="0" indent="-342900" algn="l" defTabSz="457200" rtl="0" eaLnBrk="1" fontAlgn="auto" latinLnBrk="0" hangingPunct="1">
              <a:lnSpc>
                <a:spcPct val="100000"/>
              </a:lnSpc>
              <a:spcBef>
                <a:spcPct val="20000"/>
              </a:spcBef>
              <a:spcAft>
                <a:spcPts val="0"/>
              </a:spcAft>
              <a:buClrTx/>
              <a:buSzTx/>
              <a:tabLst/>
              <a:defRPr/>
            </a:pPr>
            <a:endParaRPr lang="en-US" sz="2000" dirty="0" smtClean="0"/>
          </a:p>
          <a:p>
            <a:pPr marL="342900" marR="0" lvl="0" indent="-342900" algn="l" defTabSz="457200" rtl="0" eaLnBrk="1" fontAlgn="auto" latinLnBrk="0" hangingPunct="1">
              <a:lnSpc>
                <a:spcPct val="100000"/>
              </a:lnSpc>
              <a:spcBef>
                <a:spcPct val="20000"/>
              </a:spcBef>
              <a:spcAft>
                <a:spcPts val="0"/>
              </a:spcAft>
              <a:buClrTx/>
              <a:buSzTx/>
              <a:tabLst/>
              <a:defRPr/>
            </a:pPr>
            <a:endParaRPr lang="en-US" sz="20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smtClean="0"/>
              <a:t>NEW: Rep</a:t>
            </a:r>
            <a:r>
              <a:rPr lang="en-US" sz="2000" dirty="0"/>
              <a:t>.</a:t>
            </a:r>
            <a:r>
              <a:rPr lang="en-US" sz="2000" dirty="0" smtClean="0"/>
              <a:t> Rankin</a:t>
            </a:r>
          </a:p>
          <a:p>
            <a:pPr marL="342900" marR="0" lvl="0" indent="-342900" algn="l" defTabSz="457200" rtl="0" eaLnBrk="1" fontAlgn="auto" latinLnBrk="0" hangingPunct="1">
              <a:lnSpc>
                <a:spcPct val="100000"/>
              </a:lnSpc>
              <a:spcBef>
                <a:spcPct val="20000"/>
              </a:spcBef>
              <a:spcAft>
                <a:spcPts val="0"/>
              </a:spcAft>
              <a:buClrTx/>
              <a:buSzTx/>
              <a:tabLst/>
              <a:defRPr/>
            </a:pPr>
            <a:r>
              <a:rPr lang="en-US" sz="2000" dirty="0" smtClean="0"/>
              <a:t>	(R- Glenwood Springs)</a:t>
            </a:r>
            <a:endParaRPr lang="en-US" sz="2000" dirty="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1" name="Picture 10"/>
          <p:cNvPicPr>
            <a:picLocks noChangeAspect="1"/>
          </p:cNvPicPr>
          <p:nvPr/>
        </p:nvPicPr>
        <p:blipFill>
          <a:blip r:embed="rId2"/>
          <a:stretch>
            <a:fillRect/>
          </a:stretch>
        </p:blipFill>
        <p:spPr>
          <a:xfrm>
            <a:off x="3300065" y="2465223"/>
            <a:ext cx="852023" cy="1272117"/>
          </a:xfrm>
          <a:prstGeom prst="rect">
            <a:avLst/>
          </a:prstGeom>
        </p:spPr>
      </p:pic>
      <p:pic>
        <p:nvPicPr>
          <p:cNvPr id="12" name="Picture 11"/>
          <p:cNvPicPr>
            <a:picLocks noChangeAspect="1"/>
          </p:cNvPicPr>
          <p:nvPr/>
        </p:nvPicPr>
        <p:blipFill>
          <a:blip r:embed="rId3"/>
          <a:stretch>
            <a:fillRect/>
          </a:stretch>
        </p:blipFill>
        <p:spPr>
          <a:xfrm>
            <a:off x="3300065" y="3737340"/>
            <a:ext cx="886196" cy="1323140"/>
          </a:xfrm>
          <a:prstGeom prst="rect">
            <a:avLst/>
          </a:prstGeom>
        </p:spPr>
      </p:pic>
      <p:pic>
        <p:nvPicPr>
          <p:cNvPr id="13" name="Picture 12"/>
          <p:cNvPicPr>
            <a:picLocks noChangeAspect="1"/>
          </p:cNvPicPr>
          <p:nvPr/>
        </p:nvPicPr>
        <p:blipFill>
          <a:blip r:embed="rId4"/>
          <a:stretch>
            <a:fillRect/>
          </a:stretch>
        </p:blipFill>
        <p:spPr>
          <a:xfrm>
            <a:off x="3300065" y="5067797"/>
            <a:ext cx="886196" cy="1329294"/>
          </a:xfrm>
          <a:prstGeom prst="rect">
            <a:avLst/>
          </a:prstGeom>
        </p:spPr>
      </p:pic>
      <p:pic>
        <p:nvPicPr>
          <p:cNvPr id="15" name="Picture 14"/>
          <p:cNvPicPr>
            <a:picLocks noChangeAspect="1"/>
          </p:cNvPicPr>
          <p:nvPr/>
        </p:nvPicPr>
        <p:blipFill>
          <a:blip r:embed="rId5"/>
          <a:stretch>
            <a:fillRect/>
          </a:stretch>
        </p:blipFill>
        <p:spPr>
          <a:xfrm>
            <a:off x="7586792" y="2441938"/>
            <a:ext cx="863601" cy="1295402"/>
          </a:xfrm>
          <a:prstGeom prst="rect">
            <a:avLst/>
          </a:prstGeom>
        </p:spPr>
      </p:pic>
      <p:pic>
        <p:nvPicPr>
          <p:cNvPr id="17" name="Picture 16" descr="H-May.jpg"/>
          <p:cNvPicPr>
            <a:picLocks noChangeAspect="1"/>
          </p:cNvPicPr>
          <p:nvPr/>
        </p:nvPicPr>
        <p:blipFill>
          <a:blip r:embed="rId6"/>
          <a:stretch>
            <a:fillRect/>
          </a:stretch>
        </p:blipFill>
        <p:spPr>
          <a:xfrm>
            <a:off x="7586792" y="3721596"/>
            <a:ext cx="845302" cy="1267953"/>
          </a:xfrm>
          <a:prstGeom prst="rect">
            <a:avLst/>
          </a:prstGeom>
        </p:spPr>
      </p:pic>
      <p:pic>
        <p:nvPicPr>
          <p:cNvPr id="18" name="Picture 17"/>
          <p:cNvPicPr>
            <a:picLocks noChangeAspect="1"/>
          </p:cNvPicPr>
          <p:nvPr/>
        </p:nvPicPr>
        <p:blipFill>
          <a:blip r:embed="rId7"/>
          <a:stretch>
            <a:fillRect/>
          </a:stretch>
        </p:blipFill>
        <p:spPr>
          <a:xfrm>
            <a:off x="7586793" y="4989708"/>
            <a:ext cx="911095" cy="136664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58813" y="1382183"/>
            <a:ext cx="7826281" cy="1627093"/>
          </a:xfrm>
        </p:spPr>
        <p:txBody>
          <a:bodyPr/>
          <a:lstStyle/>
          <a:p>
            <a:r>
              <a:rPr lang="en-US" dirty="0" smtClean="0"/>
              <a:t>A look ahead</a:t>
            </a:r>
            <a:br>
              <a:rPr lang="en-US" dirty="0" smtClean="0"/>
            </a:br>
            <a:r>
              <a:rPr lang="en-US" dirty="0" smtClean="0"/>
              <a:t>Election 2014… </a:t>
            </a:r>
            <a:endParaRPr lang="en-US" dirty="0"/>
          </a:p>
        </p:txBody>
      </p:sp>
      <p:sp>
        <p:nvSpPr>
          <p:cNvPr id="6" name="Footer Placeholder 5"/>
          <p:cNvSpPr>
            <a:spLocks noGrp="1"/>
          </p:cNvSpPr>
          <p:nvPr>
            <p:ph type="ftr" sz="quarter" idx="11"/>
          </p:nvPr>
        </p:nvSpPr>
        <p:spPr/>
        <p:txBody>
          <a:bodyPr/>
          <a:lstStyle/>
          <a:p>
            <a:r>
              <a:rPr lang="en-US" smtClean="0"/>
              <a:t>www.CaptiolSuccessGroup.com</a:t>
            </a:r>
            <a:endParaRPr lang="en-US"/>
          </a:p>
        </p:txBody>
      </p:sp>
      <p:pic>
        <p:nvPicPr>
          <p:cNvPr id="5" name="Picture 4"/>
          <p:cNvPicPr>
            <a:picLocks noChangeAspect="1"/>
          </p:cNvPicPr>
          <p:nvPr/>
        </p:nvPicPr>
        <p:blipFill>
          <a:blip r:embed="rId2"/>
          <a:stretch>
            <a:fillRect/>
          </a:stretch>
        </p:blipFill>
        <p:spPr>
          <a:xfrm>
            <a:off x="3310468" y="3110874"/>
            <a:ext cx="2844800" cy="28575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1350" y="107576"/>
            <a:ext cx="7856538" cy="806824"/>
          </a:xfrm>
        </p:spPr>
        <p:txBody>
          <a:bodyPr>
            <a:normAutofit/>
          </a:bodyPr>
          <a:lstStyle/>
          <a:p>
            <a:r>
              <a:rPr lang="en-US" dirty="0" smtClean="0"/>
              <a:t>Governor’s Race 2014</a:t>
            </a:r>
            <a:endParaRPr lang="en-US" dirty="0"/>
          </a:p>
        </p:txBody>
      </p:sp>
      <p:pic>
        <p:nvPicPr>
          <p:cNvPr id="5" name="Picture 4"/>
          <p:cNvPicPr>
            <a:picLocks noChangeAspect="1"/>
          </p:cNvPicPr>
          <p:nvPr/>
        </p:nvPicPr>
        <p:blipFill>
          <a:blip r:embed="rId2"/>
          <a:stretch>
            <a:fillRect/>
          </a:stretch>
        </p:blipFill>
        <p:spPr>
          <a:xfrm>
            <a:off x="1867511" y="1634067"/>
            <a:ext cx="2774950" cy="1504436"/>
          </a:xfrm>
          <a:prstGeom prst="rect">
            <a:avLst/>
          </a:prstGeom>
        </p:spPr>
      </p:pic>
      <p:sp>
        <p:nvSpPr>
          <p:cNvPr id="6" name="TextBox 5"/>
          <p:cNvSpPr txBox="1"/>
          <p:nvPr/>
        </p:nvSpPr>
        <p:spPr>
          <a:xfrm>
            <a:off x="5060350" y="1870670"/>
            <a:ext cx="3098800" cy="923330"/>
          </a:xfrm>
          <a:prstGeom prst="rect">
            <a:avLst/>
          </a:prstGeom>
          <a:noFill/>
        </p:spPr>
        <p:txBody>
          <a:bodyPr wrap="square" rtlCol="0">
            <a:spAutoFit/>
          </a:bodyPr>
          <a:lstStyle/>
          <a:p>
            <a:r>
              <a:rPr lang="en-US" dirty="0" smtClean="0"/>
              <a:t>Governor </a:t>
            </a:r>
            <a:r>
              <a:rPr lang="en-US" dirty="0" err="1" smtClean="0"/>
              <a:t>Hickenlooper</a:t>
            </a:r>
            <a:endParaRPr lang="en-US" dirty="0" smtClean="0"/>
          </a:p>
          <a:p>
            <a:r>
              <a:rPr lang="en-US" dirty="0" smtClean="0"/>
              <a:t>(D-Denver)</a:t>
            </a:r>
          </a:p>
          <a:p>
            <a:r>
              <a:rPr lang="en-US" dirty="0" smtClean="0"/>
              <a:t>Elected 2010</a:t>
            </a:r>
            <a:endParaRPr lang="en-US" dirty="0"/>
          </a:p>
        </p:txBody>
      </p:sp>
      <p:sp>
        <p:nvSpPr>
          <p:cNvPr id="7" name="TextBox 6"/>
          <p:cNvSpPr txBox="1"/>
          <p:nvPr/>
        </p:nvSpPr>
        <p:spPr>
          <a:xfrm>
            <a:off x="641350" y="914400"/>
            <a:ext cx="7856538" cy="369332"/>
          </a:xfrm>
          <a:prstGeom prst="rect">
            <a:avLst/>
          </a:prstGeom>
          <a:noFill/>
        </p:spPr>
        <p:txBody>
          <a:bodyPr wrap="square" rtlCol="0">
            <a:spAutoFit/>
          </a:bodyPr>
          <a:lstStyle/>
          <a:p>
            <a:pPr algn="ctr"/>
            <a:r>
              <a:rPr lang="en-US" dirty="0" smtClean="0"/>
              <a:t>Colorado Primary: June 24</a:t>
            </a:r>
            <a:r>
              <a:rPr lang="en-US" baseline="30000" dirty="0" smtClean="0"/>
              <a:t>th</a:t>
            </a:r>
            <a:r>
              <a:rPr lang="en-US" dirty="0" smtClean="0"/>
              <a:t> </a:t>
            </a:r>
            <a:endParaRPr lang="en-US" dirty="0"/>
          </a:p>
        </p:txBody>
      </p:sp>
      <p:sp>
        <p:nvSpPr>
          <p:cNvPr id="8" name="TextBox 7"/>
          <p:cNvSpPr txBox="1"/>
          <p:nvPr/>
        </p:nvSpPr>
        <p:spPr>
          <a:xfrm>
            <a:off x="26918" y="5623298"/>
            <a:ext cx="2321983" cy="646331"/>
          </a:xfrm>
          <a:prstGeom prst="rect">
            <a:avLst/>
          </a:prstGeom>
          <a:noFill/>
        </p:spPr>
        <p:txBody>
          <a:bodyPr wrap="square" rtlCol="0">
            <a:spAutoFit/>
          </a:bodyPr>
          <a:lstStyle/>
          <a:p>
            <a:r>
              <a:rPr lang="en-US" dirty="0" smtClean="0"/>
              <a:t>Rep. Bob </a:t>
            </a:r>
            <a:r>
              <a:rPr lang="en-US" dirty="0" err="1" smtClean="0"/>
              <a:t>Beauprez</a:t>
            </a:r>
            <a:r>
              <a:rPr lang="en-US" dirty="0" smtClean="0"/>
              <a:t> </a:t>
            </a:r>
          </a:p>
          <a:p>
            <a:r>
              <a:rPr lang="en-US" dirty="0" smtClean="0"/>
              <a:t>(R- Former U.S. Rep)</a:t>
            </a:r>
            <a:endParaRPr lang="en-US" dirty="0"/>
          </a:p>
        </p:txBody>
      </p:sp>
      <p:pic>
        <p:nvPicPr>
          <p:cNvPr id="9" name="Picture 8"/>
          <p:cNvPicPr>
            <a:picLocks noChangeAspect="1"/>
          </p:cNvPicPr>
          <p:nvPr/>
        </p:nvPicPr>
        <p:blipFill>
          <a:blip r:embed="rId3"/>
          <a:stretch>
            <a:fillRect/>
          </a:stretch>
        </p:blipFill>
        <p:spPr>
          <a:xfrm>
            <a:off x="488953" y="3724648"/>
            <a:ext cx="1378558" cy="1898650"/>
          </a:xfrm>
          <a:prstGeom prst="rect">
            <a:avLst/>
          </a:prstGeom>
        </p:spPr>
      </p:pic>
      <p:sp>
        <p:nvSpPr>
          <p:cNvPr id="10" name="TextBox 9"/>
          <p:cNvSpPr txBox="1"/>
          <p:nvPr/>
        </p:nvSpPr>
        <p:spPr>
          <a:xfrm>
            <a:off x="2382767" y="5623298"/>
            <a:ext cx="2321983" cy="646331"/>
          </a:xfrm>
          <a:prstGeom prst="rect">
            <a:avLst/>
          </a:prstGeom>
          <a:noFill/>
        </p:spPr>
        <p:txBody>
          <a:bodyPr wrap="square" rtlCol="0">
            <a:spAutoFit/>
          </a:bodyPr>
          <a:lstStyle/>
          <a:p>
            <a:r>
              <a:rPr lang="en-US" dirty="0" smtClean="0"/>
              <a:t>Sen. Mike Kopp</a:t>
            </a:r>
          </a:p>
          <a:p>
            <a:r>
              <a:rPr lang="en-US" dirty="0" smtClean="0"/>
              <a:t>(R- Former  State Sen.)</a:t>
            </a:r>
            <a:endParaRPr lang="en-US" dirty="0"/>
          </a:p>
        </p:txBody>
      </p:sp>
      <p:pic>
        <p:nvPicPr>
          <p:cNvPr id="13" name="Picture 12"/>
          <p:cNvPicPr>
            <a:picLocks noChangeAspect="1"/>
          </p:cNvPicPr>
          <p:nvPr/>
        </p:nvPicPr>
        <p:blipFill>
          <a:blip r:embed="rId4"/>
          <a:stretch>
            <a:fillRect/>
          </a:stretch>
        </p:blipFill>
        <p:spPr>
          <a:xfrm>
            <a:off x="5060350" y="3809313"/>
            <a:ext cx="1204566" cy="1850652"/>
          </a:xfrm>
          <a:prstGeom prst="rect">
            <a:avLst/>
          </a:prstGeom>
        </p:spPr>
      </p:pic>
      <p:sp>
        <p:nvSpPr>
          <p:cNvPr id="14" name="TextBox 13"/>
          <p:cNvSpPr txBox="1"/>
          <p:nvPr/>
        </p:nvSpPr>
        <p:spPr>
          <a:xfrm>
            <a:off x="4687817" y="5640234"/>
            <a:ext cx="2321983" cy="646331"/>
          </a:xfrm>
          <a:prstGeom prst="rect">
            <a:avLst/>
          </a:prstGeom>
          <a:noFill/>
        </p:spPr>
        <p:txBody>
          <a:bodyPr wrap="square" rtlCol="0">
            <a:spAutoFit/>
          </a:bodyPr>
          <a:lstStyle/>
          <a:p>
            <a:r>
              <a:rPr lang="en-US" dirty="0" smtClean="0"/>
              <a:t>Rep. Tom Tancredo</a:t>
            </a:r>
          </a:p>
          <a:p>
            <a:r>
              <a:rPr lang="en-US" dirty="0" smtClean="0"/>
              <a:t>(R- Former  U.S. Rep.)</a:t>
            </a:r>
            <a:endParaRPr lang="en-US" dirty="0"/>
          </a:p>
        </p:txBody>
      </p:sp>
      <p:pic>
        <p:nvPicPr>
          <p:cNvPr id="15" name="Picture 14"/>
          <p:cNvPicPr>
            <a:picLocks noChangeAspect="1"/>
          </p:cNvPicPr>
          <p:nvPr/>
        </p:nvPicPr>
        <p:blipFill>
          <a:blip r:embed="rId5"/>
          <a:stretch>
            <a:fillRect/>
          </a:stretch>
        </p:blipFill>
        <p:spPr>
          <a:xfrm>
            <a:off x="2726273" y="3777568"/>
            <a:ext cx="1354666" cy="1896532"/>
          </a:xfrm>
          <a:prstGeom prst="rect">
            <a:avLst/>
          </a:prstGeom>
        </p:spPr>
      </p:pic>
      <p:sp>
        <p:nvSpPr>
          <p:cNvPr id="17" name="TextBox 16"/>
          <p:cNvSpPr txBox="1"/>
          <p:nvPr/>
        </p:nvSpPr>
        <p:spPr>
          <a:xfrm>
            <a:off x="6872816" y="5657167"/>
            <a:ext cx="2321983" cy="646331"/>
          </a:xfrm>
          <a:prstGeom prst="rect">
            <a:avLst/>
          </a:prstGeom>
          <a:noFill/>
        </p:spPr>
        <p:txBody>
          <a:bodyPr wrap="square" rtlCol="0">
            <a:spAutoFit/>
          </a:bodyPr>
          <a:lstStyle/>
          <a:p>
            <a:r>
              <a:rPr lang="en-US" dirty="0" smtClean="0"/>
              <a:t>Sec. Scott </a:t>
            </a:r>
            <a:r>
              <a:rPr lang="en-US" dirty="0" err="1" smtClean="0"/>
              <a:t>Gessler</a:t>
            </a:r>
            <a:endParaRPr lang="en-US" dirty="0" smtClean="0"/>
          </a:p>
          <a:p>
            <a:r>
              <a:rPr lang="en-US" dirty="0" smtClean="0"/>
              <a:t>(R-Secretary of State)</a:t>
            </a:r>
            <a:endParaRPr lang="en-US" dirty="0"/>
          </a:p>
        </p:txBody>
      </p:sp>
      <p:pic>
        <p:nvPicPr>
          <p:cNvPr id="18" name="Picture 17"/>
          <p:cNvPicPr>
            <a:picLocks noChangeAspect="1"/>
          </p:cNvPicPr>
          <p:nvPr/>
        </p:nvPicPr>
        <p:blipFill>
          <a:blip r:embed="rId6"/>
          <a:stretch>
            <a:fillRect/>
          </a:stretch>
        </p:blipFill>
        <p:spPr>
          <a:xfrm>
            <a:off x="6957481" y="3917350"/>
            <a:ext cx="1705948" cy="17059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Colorado Budget Overview</a:t>
            </a:r>
            <a:endParaRPr lang="en-US" dirty="0"/>
          </a:p>
        </p:txBody>
      </p:sp>
      <p:sp>
        <p:nvSpPr>
          <p:cNvPr id="5" name="Text Placeholder 4"/>
          <p:cNvSpPr>
            <a:spLocks noGrp="1"/>
          </p:cNvSpPr>
          <p:nvPr>
            <p:ph type="body" idx="1"/>
          </p:nvPr>
        </p:nvSpPr>
        <p:spPr/>
        <p:txBody>
          <a:bodyPr/>
          <a:lstStyle/>
          <a:p>
            <a:r>
              <a:rPr lang="en-US" dirty="0" smtClean="0"/>
              <a:t>2014</a:t>
            </a:r>
            <a:endParaRPr lang="en-US" dirty="0"/>
          </a:p>
        </p:txBody>
      </p:sp>
      <p:pic>
        <p:nvPicPr>
          <p:cNvPr id="8" name="Picture 7"/>
          <p:cNvPicPr>
            <a:picLocks noChangeAspect="1"/>
          </p:cNvPicPr>
          <p:nvPr/>
        </p:nvPicPr>
        <p:blipFill>
          <a:blip r:embed="rId2"/>
          <a:stretch>
            <a:fillRect/>
          </a:stretch>
        </p:blipFill>
        <p:spPr>
          <a:xfrm>
            <a:off x="2692400" y="1323008"/>
            <a:ext cx="4182533" cy="277320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2014 Senate Races to Watch</a:t>
            </a:r>
            <a:endParaRPr lang="en-US" dirty="0"/>
          </a:p>
        </p:txBody>
      </p:sp>
      <p:sp>
        <p:nvSpPr>
          <p:cNvPr id="23" name="Footer Placeholder 22"/>
          <p:cNvSpPr>
            <a:spLocks noGrp="1"/>
          </p:cNvSpPr>
          <p:nvPr>
            <p:ph type="ftr" sz="quarter" idx="11"/>
          </p:nvPr>
        </p:nvSpPr>
        <p:spPr/>
        <p:txBody>
          <a:bodyPr/>
          <a:lstStyle/>
          <a:p>
            <a:r>
              <a:rPr lang="en-US" smtClean="0"/>
              <a:t>www.CaptiolSuccessGroup.com</a:t>
            </a:r>
            <a:endParaRPr lang="en-US"/>
          </a:p>
        </p:txBody>
      </p:sp>
      <p:sp>
        <p:nvSpPr>
          <p:cNvPr id="4" name="TextBox 3"/>
          <p:cNvSpPr txBox="1"/>
          <p:nvPr/>
        </p:nvSpPr>
        <p:spPr>
          <a:xfrm>
            <a:off x="1596953" y="2655641"/>
            <a:ext cx="184666" cy="369332"/>
          </a:xfrm>
          <a:prstGeom prst="rect">
            <a:avLst/>
          </a:prstGeom>
          <a:noFill/>
        </p:spPr>
        <p:txBody>
          <a:bodyPr wrap="none" rtlCol="0">
            <a:spAutoFit/>
          </a:bodyPr>
          <a:lstStyle/>
          <a:p>
            <a:endParaRPr lang="en-US" dirty="0"/>
          </a:p>
        </p:txBody>
      </p:sp>
      <p:sp>
        <p:nvSpPr>
          <p:cNvPr id="5" name="Rectangle 4"/>
          <p:cNvSpPr/>
          <p:nvPr/>
        </p:nvSpPr>
        <p:spPr>
          <a:xfrm>
            <a:off x="1808593" y="1594077"/>
            <a:ext cx="2982262" cy="923330"/>
          </a:xfrm>
          <a:prstGeom prst="rect">
            <a:avLst/>
          </a:prstGeom>
        </p:spPr>
        <p:txBody>
          <a:bodyPr wrap="square">
            <a:spAutoFit/>
          </a:bodyPr>
          <a:lstStyle/>
          <a:p>
            <a:r>
              <a:rPr lang="en-US" dirty="0" smtClean="0"/>
              <a:t>SD 20: (</a:t>
            </a:r>
            <a:r>
              <a:rPr lang="en-US" dirty="0" err="1" smtClean="0"/>
              <a:t>Jahn</a:t>
            </a:r>
            <a:r>
              <a:rPr lang="en-US" dirty="0" smtClean="0"/>
              <a:t>-D) </a:t>
            </a:r>
            <a:r>
              <a:rPr lang="en-US" dirty="0" err="1" smtClean="0"/>
              <a:t>Wheatridge</a:t>
            </a:r>
            <a:r>
              <a:rPr lang="en-US" dirty="0" smtClean="0"/>
              <a:t> </a:t>
            </a:r>
          </a:p>
          <a:p>
            <a:r>
              <a:rPr lang="en-US" dirty="0" smtClean="0"/>
              <a:t>Performance: .7 % Dem. </a:t>
            </a:r>
          </a:p>
          <a:p>
            <a:r>
              <a:rPr lang="en-US" dirty="0" smtClean="0"/>
              <a:t>(</a:t>
            </a:r>
            <a:r>
              <a:rPr lang="en-US" dirty="0" err="1" smtClean="0"/>
              <a:t>Reg</a:t>
            </a:r>
            <a:r>
              <a:rPr lang="en-US" dirty="0" smtClean="0"/>
              <a:t>: 32.40D, 35.15R, 31.78U)</a:t>
            </a:r>
            <a:endParaRPr lang="en-US" dirty="0"/>
          </a:p>
        </p:txBody>
      </p:sp>
      <p:sp>
        <p:nvSpPr>
          <p:cNvPr id="6" name="Rectangle 5"/>
          <p:cNvSpPr/>
          <p:nvPr/>
        </p:nvSpPr>
        <p:spPr>
          <a:xfrm>
            <a:off x="1781619" y="2713106"/>
            <a:ext cx="3270872" cy="1200329"/>
          </a:xfrm>
          <a:prstGeom prst="rect">
            <a:avLst/>
          </a:prstGeom>
        </p:spPr>
        <p:txBody>
          <a:bodyPr wrap="square">
            <a:spAutoFit/>
          </a:bodyPr>
          <a:lstStyle/>
          <a:p>
            <a:r>
              <a:rPr lang="en-US" dirty="0" smtClean="0"/>
              <a:t>SD 24: (</a:t>
            </a:r>
            <a:r>
              <a:rPr lang="en-US" dirty="0" err="1" smtClean="0"/>
              <a:t>Tochtrop</a:t>
            </a:r>
            <a:r>
              <a:rPr lang="en-US" dirty="0" smtClean="0"/>
              <a:t>-D Term limited) Thornton </a:t>
            </a:r>
          </a:p>
          <a:p>
            <a:r>
              <a:rPr lang="en-US" dirty="0" smtClean="0"/>
              <a:t>Performance: .94 % Dem. </a:t>
            </a:r>
          </a:p>
          <a:p>
            <a:r>
              <a:rPr lang="en-US" dirty="0" smtClean="0"/>
              <a:t>(</a:t>
            </a:r>
            <a:r>
              <a:rPr lang="en-US" dirty="0" err="1" smtClean="0"/>
              <a:t>Reg</a:t>
            </a:r>
            <a:r>
              <a:rPr lang="en-US" dirty="0" smtClean="0"/>
              <a:t>: 34.27D, 31.06R, 34.01U)</a:t>
            </a:r>
            <a:endParaRPr lang="en-US" dirty="0"/>
          </a:p>
        </p:txBody>
      </p:sp>
      <p:sp>
        <p:nvSpPr>
          <p:cNvPr id="9" name="Rectangle 8"/>
          <p:cNvSpPr/>
          <p:nvPr/>
        </p:nvSpPr>
        <p:spPr>
          <a:xfrm>
            <a:off x="1731633" y="4090688"/>
            <a:ext cx="3059222" cy="923330"/>
          </a:xfrm>
          <a:prstGeom prst="rect">
            <a:avLst/>
          </a:prstGeom>
        </p:spPr>
        <p:txBody>
          <a:bodyPr wrap="square">
            <a:spAutoFit/>
          </a:bodyPr>
          <a:lstStyle/>
          <a:p>
            <a:r>
              <a:rPr lang="en-US" dirty="0" smtClean="0"/>
              <a:t>SD 22: (</a:t>
            </a:r>
            <a:r>
              <a:rPr lang="en-US" dirty="0" err="1" smtClean="0"/>
              <a:t>A.Kerr</a:t>
            </a:r>
            <a:r>
              <a:rPr lang="en-US" dirty="0" smtClean="0"/>
              <a:t>-D) Lakewood</a:t>
            </a:r>
          </a:p>
          <a:p>
            <a:r>
              <a:rPr lang="en-US" dirty="0" smtClean="0"/>
              <a:t>Performance: 1.76 % Dem. </a:t>
            </a:r>
          </a:p>
          <a:p>
            <a:r>
              <a:rPr lang="en-US" dirty="0" smtClean="0"/>
              <a:t>(</a:t>
            </a:r>
            <a:r>
              <a:rPr lang="en-US" dirty="0" err="1" smtClean="0"/>
              <a:t>Reg</a:t>
            </a:r>
            <a:r>
              <a:rPr lang="en-US" dirty="0" smtClean="0"/>
              <a:t>: 34.94D, 33.81R, 30.74U)</a:t>
            </a:r>
            <a:endParaRPr lang="en-US" dirty="0"/>
          </a:p>
        </p:txBody>
      </p:sp>
      <p:sp>
        <p:nvSpPr>
          <p:cNvPr id="10" name="Rectangle 9"/>
          <p:cNvSpPr/>
          <p:nvPr/>
        </p:nvSpPr>
        <p:spPr>
          <a:xfrm>
            <a:off x="1703968" y="5176571"/>
            <a:ext cx="3086887" cy="1200329"/>
          </a:xfrm>
          <a:prstGeom prst="rect">
            <a:avLst/>
          </a:prstGeom>
        </p:spPr>
        <p:txBody>
          <a:bodyPr wrap="square">
            <a:spAutoFit/>
          </a:bodyPr>
          <a:lstStyle/>
          <a:p>
            <a:r>
              <a:rPr lang="en-US" dirty="0" smtClean="0"/>
              <a:t>SD 16: (Nicholson-D) </a:t>
            </a:r>
            <a:r>
              <a:rPr lang="en-US" dirty="0" err="1" smtClean="0"/>
              <a:t>JeffCo</a:t>
            </a:r>
            <a:r>
              <a:rPr lang="en-US" dirty="0" smtClean="0"/>
              <a:t>/Gilpin/Clear Creek/Denver </a:t>
            </a:r>
          </a:p>
          <a:p>
            <a:r>
              <a:rPr lang="en-US" dirty="0" smtClean="0"/>
              <a:t>Performance: 2.24 % </a:t>
            </a:r>
            <a:r>
              <a:rPr lang="en-US" dirty="0" err="1" smtClean="0"/>
              <a:t>Repb</a:t>
            </a:r>
            <a:r>
              <a:rPr lang="en-US" dirty="0" smtClean="0"/>
              <a:t>. </a:t>
            </a:r>
          </a:p>
          <a:p>
            <a:r>
              <a:rPr lang="en-US" dirty="0" smtClean="0"/>
              <a:t>(</a:t>
            </a:r>
            <a:r>
              <a:rPr lang="en-US" dirty="0" err="1" smtClean="0"/>
              <a:t>Reg</a:t>
            </a:r>
            <a:r>
              <a:rPr lang="en-US" dirty="0" smtClean="0"/>
              <a:t>: 31.04D, 35.63R, 32.57U)</a:t>
            </a:r>
            <a:endParaRPr lang="en-US" dirty="0"/>
          </a:p>
        </p:txBody>
      </p:sp>
      <p:sp>
        <p:nvSpPr>
          <p:cNvPr id="11" name="Rectangle 10"/>
          <p:cNvSpPr/>
          <p:nvPr/>
        </p:nvSpPr>
        <p:spPr>
          <a:xfrm>
            <a:off x="5908005" y="1594077"/>
            <a:ext cx="3235995" cy="1200329"/>
          </a:xfrm>
          <a:prstGeom prst="rect">
            <a:avLst/>
          </a:prstGeom>
        </p:spPr>
        <p:txBody>
          <a:bodyPr wrap="square">
            <a:spAutoFit/>
          </a:bodyPr>
          <a:lstStyle/>
          <a:p>
            <a:r>
              <a:rPr lang="en-US" dirty="0" smtClean="0"/>
              <a:t>SD 5: (Schwartz- Term limited) Snowmass </a:t>
            </a:r>
          </a:p>
          <a:p>
            <a:r>
              <a:rPr lang="en-US" dirty="0" smtClean="0"/>
              <a:t>Performance: 3.12 % </a:t>
            </a:r>
            <a:r>
              <a:rPr lang="en-US" dirty="0" err="1" smtClean="0"/>
              <a:t>Repb</a:t>
            </a:r>
            <a:r>
              <a:rPr lang="en-US" dirty="0" smtClean="0"/>
              <a:t>. </a:t>
            </a:r>
          </a:p>
          <a:p>
            <a:r>
              <a:rPr lang="en-US" dirty="0" smtClean="0"/>
              <a:t>(</a:t>
            </a:r>
            <a:r>
              <a:rPr lang="en-US" dirty="0" err="1" smtClean="0"/>
              <a:t>Reg</a:t>
            </a:r>
            <a:r>
              <a:rPr lang="en-US" dirty="0" smtClean="0"/>
              <a:t>: 34.68D, 30.66R, 34.87U)</a:t>
            </a:r>
            <a:endParaRPr lang="en-US" dirty="0"/>
          </a:p>
        </p:txBody>
      </p:sp>
      <p:sp>
        <p:nvSpPr>
          <p:cNvPr id="12" name="Rectangle 11"/>
          <p:cNvSpPr/>
          <p:nvPr/>
        </p:nvSpPr>
        <p:spPr>
          <a:xfrm>
            <a:off x="5908005" y="3024973"/>
            <a:ext cx="3043591" cy="923330"/>
          </a:xfrm>
          <a:prstGeom prst="rect">
            <a:avLst/>
          </a:prstGeom>
        </p:spPr>
        <p:txBody>
          <a:bodyPr wrap="square">
            <a:spAutoFit/>
          </a:bodyPr>
          <a:lstStyle/>
          <a:p>
            <a:r>
              <a:rPr lang="en-US" dirty="0" smtClean="0"/>
              <a:t>SD 11: (</a:t>
            </a:r>
            <a:r>
              <a:rPr lang="en-US" dirty="0" err="1" smtClean="0"/>
              <a:t>Hurpin</a:t>
            </a:r>
            <a:r>
              <a:rPr lang="en-US" dirty="0" smtClean="0"/>
              <a:t>-R) CO Springs</a:t>
            </a:r>
          </a:p>
          <a:p>
            <a:r>
              <a:rPr lang="en-US" dirty="0" smtClean="0"/>
              <a:t>Performance: 7.52 % Dem. </a:t>
            </a:r>
          </a:p>
          <a:p>
            <a:r>
              <a:rPr lang="en-US" dirty="0" smtClean="0"/>
              <a:t>(</a:t>
            </a:r>
            <a:r>
              <a:rPr lang="en-US" dirty="0" err="1" smtClean="0"/>
              <a:t>Reg</a:t>
            </a:r>
            <a:r>
              <a:rPr lang="en-US" dirty="0" smtClean="0"/>
              <a:t>: 34.68D, 30.66R, 33.76U)</a:t>
            </a:r>
            <a:endParaRPr lang="en-US" dirty="0"/>
          </a:p>
        </p:txBody>
      </p:sp>
      <p:sp>
        <p:nvSpPr>
          <p:cNvPr id="13" name="Rectangle 12"/>
          <p:cNvSpPr/>
          <p:nvPr/>
        </p:nvSpPr>
        <p:spPr>
          <a:xfrm>
            <a:off x="5908005" y="4337528"/>
            <a:ext cx="2835554" cy="646331"/>
          </a:xfrm>
          <a:prstGeom prst="rect">
            <a:avLst/>
          </a:prstGeom>
        </p:spPr>
        <p:txBody>
          <a:bodyPr wrap="square">
            <a:spAutoFit/>
          </a:bodyPr>
          <a:lstStyle/>
          <a:p>
            <a:r>
              <a:rPr lang="en-US" dirty="0" smtClean="0"/>
              <a:t>SD 3: (Rivera-R) Pueblo  </a:t>
            </a:r>
          </a:p>
          <a:p>
            <a:r>
              <a:rPr lang="en-US" dirty="0" smtClean="0"/>
              <a:t>(</a:t>
            </a:r>
            <a:r>
              <a:rPr lang="en-US" dirty="0" err="1" smtClean="0"/>
              <a:t>Reg</a:t>
            </a:r>
            <a:r>
              <a:rPr lang="en-US" dirty="0" smtClean="0"/>
              <a:t>: 49%D, 24%R, 25%U)</a:t>
            </a:r>
            <a:endParaRPr lang="en-US" dirty="0"/>
          </a:p>
        </p:txBody>
      </p:sp>
      <p:sp>
        <p:nvSpPr>
          <p:cNvPr id="14" name="Rectangle 13"/>
          <p:cNvSpPr/>
          <p:nvPr/>
        </p:nvSpPr>
        <p:spPr>
          <a:xfrm>
            <a:off x="5908004" y="5407403"/>
            <a:ext cx="3043591" cy="923330"/>
          </a:xfrm>
          <a:prstGeom prst="rect">
            <a:avLst/>
          </a:prstGeom>
        </p:spPr>
        <p:txBody>
          <a:bodyPr wrap="square">
            <a:spAutoFit/>
          </a:bodyPr>
          <a:lstStyle/>
          <a:p>
            <a:r>
              <a:rPr lang="en-US" dirty="0" smtClean="0"/>
              <a:t>*SD 19: (</a:t>
            </a:r>
            <a:r>
              <a:rPr lang="en-US" dirty="0" err="1" smtClean="0"/>
              <a:t>Zeninger</a:t>
            </a:r>
            <a:r>
              <a:rPr lang="en-US" dirty="0" smtClean="0"/>
              <a:t>-D) Arvada</a:t>
            </a:r>
          </a:p>
          <a:p>
            <a:r>
              <a:rPr lang="en-US" dirty="0" smtClean="0"/>
              <a:t>5  Vote democrat advantage</a:t>
            </a:r>
          </a:p>
          <a:p>
            <a:r>
              <a:rPr lang="en-US" dirty="0" smtClean="0"/>
              <a:t>(</a:t>
            </a:r>
            <a:r>
              <a:rPr lang="en-US" dirty="0" err="1" smtClean="0"/>
              <a:t>Reg</a:t>
            </a:r>
            <a:r>
              <a:rPr lang="en-US" dirty="0" smtClean="0"/>
              <a:t>: 32%D, 33%R, 32%U)</a:t>
            </a:r>
            <a:endParaRPr lang="en-US" dirty="0"/>
          </a:p>
        </p:txBody>
      </p:sp>
      <p:sp>
        <p:nvSpPr>
          <p:cNvPr id="16" name="TextBox 15"/>
          <p:cNvSpPr txBox="1"/>
          <p:nvPr/>
        </p:nvSpPr>
        <p:spPr>
          <a:xfrm>
            <a:off x="4887062" y="4291362"/>
            <a:ext cx="184666" cy="369332"/>
          </a:xfrm>
          <a:prstGeom prst="rect">
            <a:avLst/>
          </a:prstGeom>
          <a:noFill/>
        </p:spPr>
        <p:txBody>
          <a:bodyPr wrap="none" rtlCol="0">
            <a:spAutoFit/>
          </a:bodyPr>
          <a:lstStyle/>
          <a:p>
            <a:endParaRPr lang="en-US" dirty="0"/>
          </a:p>
        </p:txBody>
      </p:sp>
      <p:pic>
        <p:nvPicPr>
          <p:cNvPr id="17" name="Picture 16"/>
          <p:cNvPicPr>
            <a:picLocks noChangeAspect="1"/>
          </p:cNvPicPr>
          <p:nvPr/>
        </p:nvPicPr>
        <p:blipFill>
          <a:blip r:embed="rId2"/>
          <a:stretch>
            <a:fillRect/>
          </a:stretch>
        </p:blipFill>
        <p:spPr>
          <a:xfrm>
            <a:off x="729441" y="1594077"/>
            <a:ext cx="725938" cy="1084735"/>
          </a:xfrm>
          <a:prstGeom prst="rect">
            <a:avLst/>
          </a:prstGeom>
        </p:spPr>
      </p:pic>
      <p:pic>
        <p:nvPicPr>
          <p:cNvPr id="18" name="Picture 17"/>
          <p:cNvPicPr>
            <a:picLocks noChangeAspect="1"/>
          </p:cNvPicPr>
          <p:nvPr/>
        </p:nvPicPr>
        <p:blipFill>
          <a:blip r:embed="rId3"/>
          <a:stretch>
            <a:fillRect/>
          </a:stretch>
        </p:blipFill>
        <p:spPr>
          <a:xfrm>
            <a:off x="655160" y="5176571"/>
            <a:ext cx="800219" cy="1200329"/>
          </a:xfrm>
          <a:prstGeom prst="rect">
            <a:avLst/>
          </a:prstGeom>
        </p:spPr>
      </p:pic>
      <p:pic>
        <p:nvPicPr>
          <p:cNvPr id="19" name="Picture 18"/>
          <p:cNvPicPr>
            <a:picLocks noChangeAspect="1"/>
          </p:cNvPicPr>
          <p:nvPr/>
        </p:nvPicPr>
        <p:blipFill>
          <a:blip r:embed="rId4"/>
          <a:stretch>
            <a:fillRect/>
          </a:stretch>
        </p:blipFill>
        <p:spPr>
          <a:xfrm>
            <a:off x="5084773" y="1594077"/>
            <a:ext cx="823232" cy="1144292"/>
          </a:xfrm>
          <a:prstGeom prst="rect">
            <a:avLst/>
          </a:prstGeom>
        </p:spPr>
      </p:pic>
      <p:pic>
        <p:nvPicPr>
          <p:cNvPr id="20" name="Picture 19"/>
          <p:cNvPicPr>
            <a:picLocks noChangeAspect="1"/>
          </p:cNvPicPr>
          <p:nvPr/>
        </p:nvPicPr>
        <p:blipFill>
          <a:blip r:embed="rId5"/>
          <a:stretch>
            <a:fillRect/>
          </a:stretch>
        </p:blipFill>
        <p:spPr>
          <a:xfrm>
            <a:off x="699070" y="2851871"/>
            <a:ext cx="751942" cy="1061564"/>
          </a:xfrm>
          <a:prstGeom prst="rect">
            <a:avLst/>
          </a:prstGeom>
        </p:spPr>
      </p:pic>
      <p:pic>
        <p:nvPicPr>
          <p:cNvPr id="21" name="Picture 20"/>
          <p:cNvPicPr>
            <a:picLocks noChangeAspect="1"/>
          </p:cNvPicPr>
          <p:nvPr/>
        </p:nvPicPr>
        <p:blipFill>
          <a:blip r:embed="rId6"/>
          <a:stretch>
            <a:fillRect/>
          </a:stretch>
        </p:blipFill>
        <p:spPr>
          <a:xfrm>
            <a:off x="699070" y="3986973"/>
            <a:ext cx="751641" cy="1131592"/>
          </a:xfrm>
          <a:prstGeom prst="rect">
            <a:avLst/>
          </a:prstGeom>
        </p:spPr>
      </p:pic>
      <p:pic>
        <p:nvPicPr>
          <p:cNvPr id="22" name="Picture 21"/>
          <p:cNvPicPr>
            <a:picLocks noChangeAspect="1"/>
          </p:cNvPicPr>
          <p:nvPr/>
        </p:nvPicPr>
        <p:blipFill>
          <a:blip r:embed="rId7"/>
          <a:stretch>
            <a:fillRect/>
          </a:stretch>
        </p:blipFill>
        <p:spPr>
          <a:xfrm>
            <a:off x="5021141" y="2951884"/>
            <a:ext cx="886864" cy="1103065"/>
          </a:xfrm>
          <a:prstGeom prst="rect">
            <a:avLst/>
          </a:prstGeom>
        </p:spPr>
      </p:pic>
      <p:pic>
        <p:nvPicPr>
          <p:cNvPr id="24" name="Picture 23"/>
          <p:cNvPicPr>
            <a:picLocks noChangeAspect="1"/>
          </p:cNvPicPr>
          <p:nvPr/>
        </p:nvPicPr>
        <p:blipFill>
          <a:blip r:embed="rId8"/>
          <a:stretch>
            <a:fillRect/>
          </a:stretch>
        </p:blipFill>
        <p:spPr>
          <a:xfrm>
            <a:off x="5084773" y="4337528"/>
            <a:ext cx="823232" cy="823232"/>
          </a:xfrm>
          <a:prstGeom prst="rect">
            <a:avLst/>
          </a:prstGeom>
        </p:spPr>
      </p:pic>
      <p:pic>
        <p:nvPicPr>
          <p:cNvPr id="25" name="Picture 24"/>
          <p:cNvPicPr>
            <a:picLocks noChangeAspect="1"/>
          </p:cNvPicPr>
          <p:nvPr/>
        </p:nvPicPr>
        <p:blipFill>
          <a:blip r:embed="rId9"/>
          <a:stretch>
            <a:fillRect/>
          </a:stretch>
        </p:blipFill>
        <p:spPr>
          <a:xfrm>
            <a:off x="5159560" y="5242892"/>
            <a:ext cx="748445" cy="113400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2014 House Races to Watch</a:t>
            </a:r>
            <a:endParaRPr lang="en-US" dirty="0"/>
          </a:p>
        </p:txBody>
      </p:sp>
      <p:sp>
        <p:nvSpPr>
          <p:cNvPr id="20" name="Footer Placeholder 19"/>
          <p:cNvSpPr>
            <a:spLocks noGrp="1"/>
          </p:cNvSpPr>
          <p:nvPr>
            <p:ph type="ftr" sz="quarter" idx="11"/>
          </p:nvPr>
        </p:nvSpPr>
        <p:spPr/>
        <p:txBody>
          <a:bodyPr/>
          <a:lstStyle/>
          <a:p>
            <a:r>
              <a:rPr lang="en-US" smtClean="0"/>
              <a:t>www.CaptiolSuccessGroup.com</a:t>
            </a:r>
            <a:endParaRPr lang="en-US"/>
          </a:p>
        </p:txBody>
      </p:sp>
      <p:sp>
        <p:nvSpPr>
          <p:cNvPr id="4" name="Rectangle 3"/>
          <p:cNvSpPr/>
          <p:nvPr/>
        </p:nvSpPr>
        <p:spPr>
          <a:xfrm>
            <a:off x="952500" y="1600200"/>
            <a:ext cx="4572000" cy="923330"/>
          </a:xfrm>
          <a:prstGeom prst="rect">
            <a:avLst/>
          </a:prstGeom>
        </p:spPr>
        <p:txBody>
          <a:bodyPr>
            <a:spAutoFit/>
          </a:bodyPr>
          <a:lstStyle/>
          <a:p>
            <a:r>
              <a:rPr lang="en-US" dirty="0" smtClean="0"/>
              <a:t>HD50: (Young-D) Greeley </a:t>
            </a:r>
          </a:p>
          <a:p>
            <a:r>
              <a:rPr lang="en-US" dirty="0" smtClean="0"/>
              <a:t>Performance: 1.64 % Dem. </a:t>
            </a:r>
          </a:p>
          <a:p>
            <a:r>
              <a:rPr lang="en-US" dirty="0" smtClean="0"/>
              <a:t>(</a:t>
            </a:r>
            <a:r>
              <a:rPr lang="en-US" dirty="0" err="1" smtClean="0"/>
              <a:t>Reg</a:t>
            </a:r>
            <a:r>
              <a:rPr lang="en-US" dirty="0" smtClean="0"/>
              <a:t>: 31.28D, 32.05R, 35.84U)</a:t>
            </a:r>
            <a:endParaRPr lang="en-US" dirty="0"/>
          </a:p>
        </p:txBody>
      </p:sp>
      <p:sp>
        <p:nvSpPr>
          <p:cNvPr id="5" name="Rectangle 4"/>
          <p:cNvSpPr/>
          <p:nvPr/>
        </p:nvSpPr>
        <p:spPr>
          <a:xfrm>
            <a:off x="952500" y="2967335"/>
            <a:ext cx="4572000" cy="923330"/>
          </a:xfrm>
          <a:prstGeom prst="rect">
            <a:avLst/>
          </a:prstGeom>
        </p:spPr>
        <p:txBody>
          <a:bodyPr>
            <a:spAutoFit/>
          </a:bodyPr>
          <a:lstStyle/>
          <a:p>
            <a:r>
              <a:rPr lang="en-US" dirty="0" smtClean="0"/>
              <a:t>HD3: (</a:t>
            </a:r>
            <a:r>
              <a:rPr lang="en-US" dirty="0" err="1" smtClean="0"/>
              <a:t>Kagan</a:t>
            </a:r>
            <a:r>
              <a:rPr lang="en-US" dirty="0" smtClean="0"/>
              <a:t>-D) Cherry Hills </a:t>
            </a:r>
          </a:p>
          <a:p>
            <a:r>
              <a:rPr lang="en-US" dirty="0" smtClean="0"/>
              <a:t>Performance: .7 % Dem. </a:t>
            </a:r>
          </a:p>
          <a:p>
            <a:r>
              <a:rPr lang="en-US" dirty="0" smtClean="0"/>
              <a:t>(</a:t>
            </a:r>
            <a:r>
              <a:rPr lang="en-US" dirty="0" err="1" smtClean="0"/>
              <a:t>Reg</a:t>
            </a:r>
            <a:r>
              <a:rPr lang="en-US" dirty="0" smtClean="0"/>
              <a:t>: 34.05D, 35.04R, 30.18U)</a:t>
            </a:r>
            <a:endParaRPr lang="en-US" dirty="0"/>
          </a:p>
        </p:txBody>
      </p:sp>
      <p:sp>
        <p:nvSpPr>
          <p:cNvPr id="6" name="Rectangle 5"/>
          <p:cNvSpPr/>
          <p:nvPr/>
        </p:nvSpPr>
        <p:spPr>
          <a:xfrm>
            <a:off x="952500" y="4191000"/>
            <a:ext cx="4572000" cy="923330"/>
          </a:xfrm>
          <a:prstGeom prst="rect">
            <a:avLst/>
          </a:prstGeom>
        </p:spPr>
        <p:txBody>
          <a:bodyPr>
            <a:spAutoFit/>
          </a:bodyPr>
          <a:lstStyle/>
          <a:p>
            <a:r>
              <a:rPr lang="en-US" dirty="0" smtClean="0"/>
              <a:t>HD47: (Navarro-R) Pueblo </a:t>
            </a:r>
          </a:p>
          <a:p>
            <a:r>
              <a:rPr lang="en-US" dirty="0" smtClean="0"/>
              <a:t>Performance: 3.64 % Repub. </a:t>
            </a:r>
          </a:p>
          <a:p>
            <a:r>
              <a:rPr lang="en-US" dirty="0" smtClean="0"/>
              <a:t>(</a:t>
            </a:r>
            <a:r>
              <a:rPr lang="en-US" dirty="0" err="1" smtClean="0"/>
              <a:t>Reg</a:t>
            </a:r>
            <a:r>
              <a:rPr lang="en-US" dirty="0" smtClean="0"/>
              <a:t>: 39.31D, 34.04R, 26.17U)</a:t>
            </a:r>
            <a:endParaRPr lang="en-US" dirty="0"/>
          </a:p>
        </p:txBody>
      </p:sp>
      <p:sp>
        <p:nvSpPr>
          <p:cNvPr id="7" name="Rectangle 6"/>
          <p:cNvSpPr/>
          <p:nvPr/>
        </p:nvSpPr>
        <p:spPr>
          <a:xfrm>
            <a:off x="952500" y="5359400"/>
            <a:ext cx="4572000" cy="923330"/>
          </a:xfrm>
          <a:prstGeom prst="rect">
            <a:avLst/>
          </a:prstGeom>
        </p:spPr>
        <p:txBody>
          <a:bodyPr>
            <a:spAutoFit/>
          </a:bodyPr>
          <a:lstStyle/>
          <a:p>
            <a:r>
              <a:rPr lang="en-US" dirty="0" smtClean="0"/>
              <a:t>HD17: (</a:t>
            </a:r>
            <a:r>
              <a:rPr lang="en-US" dirty="0" err="1" smtClean="0"/>
              <a:t>Exum</a:t>
            </a:r>
            <a:r>
              <a:rPr lang="en-US" dirty="0" smtClean="0"/>
              <a:t>-D) CO Springs </a:t>
            </a:r>
          </a:p>
          <a:p>
            <a:r>
              <a:rPr lang="en-US" dirty="0" smtClean="0"/>
              <a:t>Performance: 3.72 % Repub. </a:t>
            </a:r>
          </a:p>
          <a:p>
            <a:r>
              <a:rPr lang="en-US" dirty="0" smtClean="0"/>
              <a:t>(</a:t>
            </a:r>
            <a:r>
              <a:rPr lang="en-US" dirty="0" err="1" smtClean="0"/>
              <a:t>Reg</a:t>
            </a:r>
            <a:r>
              <a:rPr lang="en-US" dirty="0" smtClean="0"/>
              <a:t>: 34.37D, 31.79R, 26.17U)</a:t>
            </a:r>
            <a:endParaRPr lang="en-US" dirty="0"/>
          </a:p>
        </p:txBody>
      </p:sp>
      <p:sp>
        <p:nvSpPr>
          <p:cNvPr id="9" name="Rectangle 8"/>
          <p:cNvSpPr/>
          <p:nvPr/>
        </p:nvSpPr>
        <p:spPr>
          <a:xfrm>
            <a:off x="4572000" y="1600200"/>
            <a:ext cx="4572000" cy="923330"/>
          </a:xfrm>
          <a:prstGeom prst="rect">
            <a:avLst/>
          </a:prstGeom>
        </p:spPr>
        <p:txBody>
          <a:bodyPr>
            <a:spAutoFit/>
          </a:bodyPr>
          <a:lstStyle/>
          <a:p>
            <a:r>
              <a:rPr lang="en-US" dirty="0" smtClean="0"/>
              <a:t>HD59: (McLachlan-D) Durango </a:t>
            </a:r>
          </a:p>
          <a:p>
            <a:r>
              <a:rPr lang="en-US" dirty="0" smtClean="0"/>
              <a:t>Performance: 3.78 % Repub. </a:t>
            </a:r>
          </a:p>
          <a:p>
            <a:r>
              <a:rPr lang="en-US" dirty="0" smtClean="0"/>
              <a:t>(</a:t>
            </a:r>
            <a:r>
              <a:rPr lang="en-US" dirty="0" err="1" smtClean="0"/>
              <a:t>Reg</a:t>
            </a:r>
            <a:r>
              <a:rPr lang="en-US" dirty="0" smtClean="0"/>
              <a:t>: 32.40D, 35.15R, 31.78U)</a:t>
            </a:r>
            <a:endParaRPr lang="en-US" dirty="0"/>
          </a:p>
        </p:txBody>
      </p:sp>
      <p:sp>
        <p:nvSpPr>
          <p:cNvPr id="10" name="Rectangle 9"/>
          <p:cNvSpPr/>
          <p:nvPr/>
        </p:nvSpPr>
        <p:spPr>
          <a:xfrm>
            <a:off x="4572000" y="2967335"/>
            <a:ext cx="4572000" cy="923330"/>
          </a:xfrm>
          <a:prstGeom prst="rect">
            <a:avLst/>
          </a:prstGeom>
        </p:spPr>
        <p:txBody>
          <a:bodyPr>
            <a:spAutoFit/>
          </a:bodyPr>
          <a:lstStyle/>
          <a:p>
            <a:r>
              <a:rPr lang="en-US" dirty="0" smtClean="0"/>
              <a:t>HD30: (May-D) Aurora </a:t>
            </a:r>
          </a:p>
          <a:p>
            <a:r>
              <a:rPr lang="en-US" dirty="0" smtClean="0"/>
              <a:t>Performance: 4.02 % Dem. </a:t>
            </a:r>
          </a:p>
          <a:p>
            <a:r>
              <a:rPr lang="en-US" dirty="0" smtClean="0"/>
              <a:t>(</a:t>
            </a:r>
            <a:r>
              <a:rPr lang="en-US" dirty="0" err="1" smtClean="0"/>
              <a:t>Reg</a:t>
            </a:r>
            <a:r>
              <a:rPr lang="en-US" dirty="0" smtClean="0"/>
              <a:t>: 37.96D, 27.91R, 33.36U)</a:t>
            </a:r>
            <a:endParaRPr lang="en-US" dirty="0"/>
          </a:p>
        </p:txBody>
      </p:sp>
      <p:sp>
        <p:nvSpPr>
          <p:cNvPr id="11" name="Rectangle 10"/>
          <p:cNvSpPr/>
          <p:nvPr/>
        </p:nvSpPr>
        <p:spPr>
          <a:xfrm>
            <a:off x="4572000" y="4191000"/>
            <a:ext cx="4572000" cy="923330"/>
          </a:xfrm>
          <a:prstGeom prst="rect">
            <a:avLst/>
          </a:prstGeom>
        </p:spPr>
        <p:txBody>
          <a:bodyPr>
            <a:spAutoFit/>
          </a:bodyPr>
          <a:lstStyle/>
          <a:p>
            <a:r>
              <a:rPr lang="en-US" dirty="0" smtClean="0"/>
              <a:t>HD33 (Primivera-D) Broomfield </a:t>
            </a:r>
          </a:p>
          <a:p>
            <a:r>
              <a:rPr lang="en-US" dirty="0" smtClean="0"/>
              <a:t>Performance: .7 % Dem. </a:t>
            </a:r>
          </a:p>
          <a:p>
            <a:r>
              <a:rPr lang="en-US" dirty="0" smtClean="0"/>
              <a:t>(</a:t>
            </a:r>
            <a:r>
              <a:rPr lang="en-US" dirty="0" err="1" smtClean="0"/>
              <a:t>Reg</a:t>
            </a:r>
            <a:r>
              <a:rPr lang="en-US" dirty="0" smtClean="0"/>
              <a:t>: 32.40D, 35.15R, 31.78U)</a:t>
            </a:r>
            <a:endParaRPr lang="en-US" dirty="0"/>
          </a:p>
        </p:txBody>
      </p:sp>
      <p:sp>
        <p:nvSpPr>
          <p:cNvPr id="12" name="Rectangle 11"/>
          <p:cNvSpPr/>
          <p:nvPr/>
        </p:nvSpPr>
        <p:spPr>
          <a:xfrm>
            <a:off x="4572000" y="5359400"/>
            <a:ext cx="4572000" cy="923330"/>
          </a:xfrm>
          <a:prstGeom prst="rect">
            <a:avLst/>
          </a:prstGeom>
        </p:spPr>
        <p:txBody>
          <a:bodyPr>
            <a:spAutoFit/>
          </a:bodyPr>
          <a:lstStyle/>
          <a:p>
            <a:r>
              <a:rPr lang="en-US" dirty="0" smtClean="0"/>
              <a:t>HD29(Kraft-Tharp-D)Arvada </a:t>
            </a:r>
          </a:p>
          <a:p>
            <a:r>
              <a:rPr lang="en-US" dirty="0" smtClean="0"/>
              <a:t>Performance: 4.98 % Dem. </a:t>
            </a:r>
          </a:p>
          <a:p>
            <a:r>
              <a:rPr lang="en-US" dirty="0" smtClean="0"/>
              <a:t>(</a:t>
            </a:r>
            <a:r>
              <a:rPr lang="en-US" dirty="0" err="1" smtClean="0"/>
              <a:t>Reg</a:t>
            </a:r>
            <a:r>
              <a:rPr lang="en-US" dirty="0" smtClean="0"/>
              <a:t>: 34.47D, 31.08R, 33.70U)</a:t>
            </a:r>
            <a:endParaRPr lang="en-US" dirty="0"/>
          </a:p>
        </p:txBody>
      </p:sp>
      <p:pic>
        <p:nvPicPr>
          <p:cNvPr id="13" name="Picture 12"/>
          <p:cNvPicPr>
            <a:picLocks noChangeAspect="1"/>
          </p:cNvPicPr>
          <p:nvPr/>
        </p:nvPicPr>
        <p:blipFill>
          <a:blip r:embed="rId2"/>
          <a:stretch>
            <a:fillRect/>
          </a:stretch>
        </p:blipFill>
        <p:spPr>
          <a:xfrm>
            <a:off x="190500" y="2844144"/>
            <a:ext cx="762000" cy="1064381"/>
          </a:xfrm>
          <a:prstGeom prst="rect">
            <a:avLst/>
          </a:prstGeom>
        </p:spPr>
      </p:pic>
      <p:pic>
        <p:nvPicPr>
          <p:cNvPr id="14" name="Picture 13"/>
          <p:cNvPicPr>
            <a:picLocks noChangeAspect="1"/>
          </p:cNvPicPr>
          <p:nvPr/>
        </p:nvPicPr>
        <p:blipFill>
          <a:blip r:embed="rId3"/>
          <a:stretch>
            <a:fillRect/>
          </a:stretch>
        </p:blipFill>
        <p:spPr>
          <a:xfrm>
            <a:off x="88900" y="5359400"/>
            <a:ext cx="863600" cy="863600"/>
          </a:xfrm>
          <a:prstGeom prst="rect">
            <a:avLst/>
          </a:prstGeom>
        </p:spPr>
      </p:pic>
      <p:pic>
        <p:nvPicPr>
          <p:cNvPr id="15" name="Picture 14"/>
          <p:cNvPicPr>
            <a:picLocks noChangeAspect="1"/>
          </p:cNvPicPr>
          <p:nvPr/>
        </p:nvPicPr>
        <p:blipFill>
          <a:blip r:embed="rId4"/>
          <a:stretch>
            <a:fillRect/>
          </a:stretch>
        </p:blipFill>
        <p:spPr>
          <a:xfrm>
            <a:off x="8008004" y="5448300"/>
            <a:ext cx="979768" cy="774700"/>
          </a:xfrm>
          <a:prstGeom prst="rect">
            <a:avLst/>
          </a:prstGeom>
        </p:spPr>
      </p:pic>
      <p:pic>
        <p:nvPicPr>
          <p:cNvPr id="16" name="Picture 15"/>
          <p:cNvPicPr>
            <a:picLocks noChangeAspect="1"/>
          </p:cNvPicPr>
          <p:nvPr/>
        </p:nvPicPr>
        <p:blipFill>
          <a:blip r:embed="rId5"/>
          <a:stretch>
            <a:fillRect/>
          </a:stretch>
        </p:blipFill>
        <p:spPr>
          <a:xfrm>
            <a:off x="8177231" y="2985195"/>
            <a:ext cx="641314" cy="979785"/>
          </a:xfrm>
          <a:prstGeom prst="rect">
            <a:avLst/>
          </a:prstGeom>
        </p:spPr>
      </p:pic>
      <p:pic>
        <p:nvPicPr>
          <p:cNvPr id="17" name="Picture 16"/>
          <p:cNvPicPr>
            <a:picLocks noChangeAspect="1"/>
          </p:cNvPicPr>
          <p:nvPr/>
        </p:nvPicPr>
        <p:blipFill>
          <a:blip r:embed="rId6"/>
          <a:stretch>
            <a:fillRect/>
          </a:stretch>
        </p:blipFill>
        <p:spPr>
          <a:xfrm>
            <a:off x="8143364" y="4191000"/>
            <a:ext cx="709047" cy="1162050"/>
          </a:xfrm>
          <a:prstGeom prst="rect">
            <a:avLst/>
          </a:prstGeom>
        </p:spPr>
      </p:pic>
      <p:pic>
        <p:nvPicPr>
          <p:cNvPr id="18" name="Picture 17"/>
          <p:cNvPicPr>
            <a:picLocks noChangeAspect="1"/>
          </p:cNvPicPr>
          <p:nvPr/>
        </p:nvPicPr>
        <p:blipFill>
          <a:blip r:embed="rId7"/>
          <a:stretch>
            <a:fillRect/>
          </a:stretch>
        </p:blipFill>
        <p:spPr>
          <a:xfrm>
            <a:off x="190500" y="4130080"/>
            <a:ext cx="603834" cy="984250"/>
          </a:xfrm>
          <a:prstGeom prst="rect">
            <a:avLst/>
          </a:prstGeom>
        </p:spPr>
      </p:pic>
      <p:pic>
        <p:nvPicPr>
          <p:cNvPr id="19" name="Picture 18"/>
          <p:cNvPicPr>
            <a:picLocks noChangeAspect="1"/>
          </p:cNvPicPr>
          <p:nvPr/>
        </p:nvPicPr>
        <p:blipFill>
          <a:blip r:embed="rId8"/>
          <a:stretch>
            <a:fillRect/>
          </a:stretch>
        </p:blipFill>
        <p:spPr>
          <a:xfrm>
            <a:off x="190500" y="1600200"/>
            <a:ext cx="730250" cy="1098550"/>
          </a:xfrm>
          <a:prstGeom prst="rect">
            <a:avLst/>
          </a:prstGeom>
        </p:spPr>
      </p:pic>
      <p:pic>
        <p:nvPicPr>
          <p:cNvPr id="23" name="Picture 22"/>
          <p:cNvPicPr>
            <a:picLocks noChangeAspect="1"/>
          </p:cNvPicPr>
          <p:nvPr/>
        </p:nvPicPr>
        <p:blipFill>
          <a:blip r:embed="rId9"/>
          <a:stretch>
            <a:fillRect/>
          </a:stretch>
        </p:blipFill>
        <p:spPr>
          <a:xfrm>
            <a:off x="7849031" y="1771650"/>
            <a:ext cx="1003380" cy="9271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Colorado General Fund Revenue Breakdown</a:t>
            </a:r>
            <a:br>
              <a:rPr lang="en-US" sz="3200" dirty="0" smtClean="0"/>
            </a:br>
            <a:endParaRPr lang="en-US" sz="3200" dirty="0"/>
          </a:p>
        </p:txBody>
      </p:sp>
      <p:sp>
        <p:nvSpPr>
          <p:cNvPr id="7" name="Footer Placeholder 6"/>
          <p:cNvSpPr>
            <a:spLocks noGrp="1"/>
          </p:cNvSpPr>
          <p:nvPr>
            <p:ph type="ftr" sz="quarter" idx="11"/>
          </p:nvPr>
        </p:nvSpPr>
        <p:spPr/>
        <p:txBody>
          <a:bodyPr/>
          <a:lstStyle/>
          <a:p>
            <a:r>
              <a:rPr lang="en-US" smtClean="0"/>
              <a:t>www.CaptiolSuccessGroup.com</a:t>
            </a:r>
            <a:endParaRPr lang="en-US"/>
          </a:p>
        </p:txBody>
      </p:sp>
      <p:graphicFrame>
        <p:nvGraphicFramePr>
          <p:cNvPr id="4" name="Chart 3"/>
          <p:cNvGraphicFramePr/>
          <p:nvPr/>
        </p:nvGraphicFramePr>
        <p:xfrm>
          <a:off x="498474" y="1600200"/>
          <a:ext cx="8205259" cy="5003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Overview</a:t>
            </a:r>
            <a:endParaRPr lang="en-US" dirty="0"/>
          </a:p>
        </p:txBody>
      </p:sp>
      <p:sp>
        <p:nvSpPr>
          <p:cNvPr id="3" name="Content Placeholder 2"/>
          <p:cNvSpPr>
            <a:spLocks noGrp="1"/>
          </p:cNvSpPr>
          <p:nvPr>
            <p:ph idx="1"/>
          </p:nvPr>
        </p:nvSpPr>
        <p:spPr>
          <a:xfrm>
            <a:off x="618564" y="1600200"/>
            <a:ext cx="7879323" cy="4442139"/>
          </a:xfrm>
        </p:spPr>
        <p:txBody>
          <a:bodyPr>
            <a:normAutofit fontScale="92500" lnSpcReduction="10000"/>
          </a:bodyPr>
          <a:lstStyle/>
          <a:p>
            <a:r>
              <a:rPr lang="en-US" dirty="0" smtClean="0"/>
              <a:t>The Colorado economy is still strong and is expected to grow even stronger in 2015. </a:t>
            </a:r>
          </a:p>
          <a:p>
            <a:r>
              <a:rPr lang="en-US" dirty="0" smtClean="0"/>
              <a:t>Colorado now has a 6.5% Reserve ($431.7 million) </a:t>
            </a:r>
            <a:endParaRPr lang="en-US" b="1" dirty="0" smtClean="0"/>
          </a:p>
          <a:p>
            <a:r>
              <a:rPr lang="en-US" b="1" dirty="0" smtClean="0"/>
              <a:t>OSPB FY15-16 GF Estimate: $7, 823.8 million</a:t>
            </a:r>
          </a:p>
          <a:p>
            <a:pPr lvl="1"/>
            <a:r>
              <a:rPr lang="en-US" dirty="0" smtClean="0"/>
              <a:t>In excess of the GF Reserve: $1.041 billion</a:t>
            </a:r>
          </a:p>
          <a:p>
            <a:r>
              <a:rPr lang="en-US" b="1" dirty="0" smtClean="0"/>
              <a:t>Leg Council FY 15-16 GF Estimate: $7,906.5 million</a:t>
            </a:r>
          </a:p>
          <a:p>
            <a:pPr lvl="1"/>
            <a:r>
              <a:rPr lang="en-US" smtClean="0"/>
              <a:t>In excess </a:t>
            </a:r>
            <a:r>
              <a:rPr lang="en-US" dirty="0" smtClean="0"/>
              <a:t>of the GF Reserve: $1.390 billion</a:t>
            </a:r>
          </a:p>
          <a:p>
            <a:pPr lvl="1"/>
            <a:endParaRPr lang="en-US" dirty="0"/>
          </a:p>
        </p:txBody>
      </p:sp>
      <p:sp>
        <p:nvSpPr>
          <p:cNvPr id="4" name="TextBox 3"/>
          <p:cNvSpPr txBox="1"/>
          <p:nvPr/>
        </p:nvSpPr>
        <p:spPr>
          <a:xfrm>
            <a:off x="101602" y="6042339"/>
            <a:ext cx="8940799" cy="646331"/>
          </a:xfrm>
          <a:prstGeom prst="rect">
            <a:avLst/>
          </a:prstGeom>
          <a:noFill/>
        </p:spPr>
        <p:txBody>
          <a:bodyPr wrap="square" rtlCol="0">
            <a:spAutoFit/>
          </a:bodyPr>
          <a:lstStyle/>
          <a:p>
            <a:pPr algn="ctr"/>
            <a:r>
              <a:rPr lang="en-US" dirty="0" smtClean="0"/>
              <a:t>Taken from the OSPB and Leg Council’s March Revenue Forecast</a:t>
            </a:r>
          </a:p>
          <a:p>
            <a:pPr algn="ctr"/>
            <a:r>
              <a:rPr lang="en-US" dirty="0" smtClean="0"/>
              <a:t>Some of these estimates have changed now that the FY2014-15 Long Bill is law</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 Budget Cycle</a:t>
            </a:r>
            <a:endParaRPr lang="en-US" dirty="0"/>
          </a:p>
        </p:txBody>
      </p:sp>
      <p:sp>
        <p:nvSpPr>
          <p:cNvPr id="6" name="Footer Placeholder 5"/>
          <p:cNvSpPr>
            <a:spLocks noGrp="1"/>
          </p:cNvSpPr>
          <p:nvPr>
            <p:ph type="ftr" sz="quarter" idx="11"/>
          </p:nvPr>
        </p:nvSpPr>
        <p:spPr/>
        <p:txBody>
          <a:bodyPr/>
          <a:lstStyle/>
          <a:p>
            <a:r>
              <a:rPr lang="en-US" smtClean="0"/>
              <a:t>www.CaptiolSuccessGroup.com</a:t>
            </a:r>
            <a:endParaRPr lang="en-US"/>
          </a:p>
        </p:txBody>
      </p:sp>
      <p:graphicFrame>
        <p:nvGraphicFramePr>
          <p:cNvPr id="5" name="Diagram 4"/>
          <p:cNvGraphicFramePr/>
          <p:nvPr/>
        </p:nvGraphicFramePr>
        <p:xfrm>
          <a:off x="902840" y="1396998"/>
          <a:ext cx="7475213" cy="517687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845733"/>
            <a:ext cx="7772400" cy="1655064"/>
          </a:xfrm>
        </p:spPr>
        <p:txBody>
          <a:bodyPr/>
          <a:lstStyle/>
          <a:p>
            <a:pPr algn="ctr"/>
            <a:r>
              <a:rPr lang="en-US" dirty="0" smtClean="0"/>
              <a:t>Alliance Successes at the legislature</a:t>
            </a:r>
            <a:endParaRPr lang="en-US" dirty="0"/>
          </a:p>
        </p:txBody>
      </p:sp>
      <p:sp>
        <p:nvSpPr>
          <p:cNvPr id="4" name="Text Placeholder 3"/>
          <p:cNvSpPr>
            <a:spLocks noGrp="1"/>
          </p:cNvSpPr>
          <p:nvPr>
            <p:ph type="body" idx="1"/>
          </p:nvPr>
        </p:nvSpPr>
        <p:spPr>
          <a:xfrm>
            <a:off x="844550" y="4842933"/>
            <a:ext cx="7772400" cy="1500187"/>
          </a:xfrm>
        </p:spPr>
        <p:txBody>
          <a:bodyPr>
            <a:normAutofit/>
          </a:bodyPr>
          <a:lstStyle/>
          <a:p>
            <a:pPr algn="ctr"/>
            <a:r>
              <a:rPr lang="en-US" sz="3600" dirty="0" smtClean="0"/>
              <a:t> 2014</a:t>
            </a:r>
            <a:endParaRPr lang="en-US" sz="3600" dirty="0"/>
          </a:p>
        </p:txBody>
      </p:sp>
      <p:pic>
        <p:nvPicPr>
          <p:cNvPr id="5" name="Picture 4"/>
          <p:cNvPicPr>
            <a:picLocks noChangeAspect="1"/>
          </p:cNvPicPr>
          <p:nvPr/>
        </p:nvPicPr>
        <p:blipFill>
          <a:blip r:embed="rId2"/>
          <a:stretch>
            <a:fillRect/>
          </a:stretch>
        </p:blipFill>
        <p:spPr>
          <a:xfrm>
            <a:off x="429055" y="374650"/>
            <a:ext cx="2514600" cy="1181100"/>
          </a:xfrm>
          <a:prstGeom prst="rect">
            <a:avLst/>
          </a:prstGeom>
        </p:spPr>
      </p:pic>
      <p:pic>
        <p:nvPicPr>
          <p:cNvPr id="7" name="Picture 6" descr="Gold Dome Logo-3.png"/>
          <p:cNvPicPr>
            <a:picLocks noChangeAspect="1"/>
          </p:cNvPicPr>
          <p:nvPr/>
        </p:nvPicPr>
        <p:blipFill>
          <a:blip r:embed="rId3"/>
          <a:stretch>
            <a:fillRect/>
          </a:stretch>
        </p:blipFill>
        <p:spPr>
          <a:xfrm>
            <a:off x="7421283" y="177944"/>
            <a:ext cx="1036917" cy="1377806"/>
          </a:xfrm>
          <a:prstGeom prst="rect">
            <a:avLst/>
          </a:prstGeom>
        </p:spPr>
      </p:pic>
      <p:pic>
        <p:nvPicPr>
          <p:cNvPr id="6" name="Picture 5"/>
          <p:cNvPicPr>
            <a:picLocks noChangeAspect="1"/>
          </p:cNvPicPr>
          <p:nvPr/>
        </p:nvPicPr>
        <p:blipFill>
          <a:blip r:embed="rId4"/>
          <a:stretch>
            <a:fillRect/>
          </a:stretch>
        </p:blipFill>
        <p:spPr>
          <a:xfrm>
            <a:off x="2943655" y="3217334"/>
            <a:ext cx="3492500" cy="2336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IDD Long Bill Increases</a:t>
            </a:r>
            <a:endParaRPr lang="en-US" dirty="0"/>
          </a:p>
        </p:txBody>
      </p:sp>
      <p:sp>
        <p:nvSpPr>
          <p:cNvPr id="3" name="Content Placeholder 2"/>
          <p:cNvSpPr>
            <a:spLocks noGrp="1"/>
          </p:cNvSpPr>
          <p:nvPr>
            <p:ph idx="1"/>
          </p:nvPr>
        </p:nvSpPr>
        <p:spPr>
          <a:xfrm>
            <a:off x="457200" y="1642532"/>
            <a:ext cx="8229600" cy="4814131"/>
          </a:xfrm>
        </p:spPr>
        <p:txBody>
          <a:bodyPr>
            <a:normAutofit fontScale="92500" lnSpcReduction="20000"/>
          </a:bodyPr>
          <a:lstStyle/>
          <a:p>
            <a:r>
              <a:rPr lang="en-US" b="1" dirty="0" smtClean="0"/>
              <a:t>Provider rate increase</a:t>
            </a:r>
            <a:r>
              <a:rPr lang="en-US" dirty="0" smtClean="0"/>
              <a:t>: The bill provides: funding for a 2.5 percent increase in rates paid to providers that receive payments through the intellectual and developmental disabilities waiver programs ($15.5 million total) </a:t>
            </a:r>
          </a:p>
          <a:p>
            <a:r>
              <a:rPr lang="en-US" b="1" dirty="0" smtClean="0"/>
              <a:t>Benefit changes:</a:t>
            </a:r>
            <a:endParaRPr lang="en-US" dirty="0" smtClean="0"/>
          </a:p>
          <a:p>
            <a:pPr lvl="1"/>
            <a:r>
              <a:rPr lang="en-US" b="1" dirty="0" smtClean="0"/>
              <a:t>IDD Supported living services </a:t>
            </a:r>
            <a:r>
              <a:rPr lang="en-US" dirty="0" smtClean="0"/>
              <a:t>- provides funding for 2,040 enrollments for individuals waiting for supported living services that become available as soon as possible. </a:t>
            </a:r>
          </a:p>
          <a:p>
            <a:pPr lvl="1"/>
            <a:r>
              <a:rPr lang="en-US" b="1" dirty="0" smtClean="0"/>
              <a:t>Family support services </a:t>
            </a:r>
            <a:r>
              <a:rPr lang="en-US" dirty="0" smtClean="0"/>
              <a:t>- provides funding to double the amount of funds available to families for support services. </a:t>
            </a:r>
          </a:p>
          <a:p>
            <a:pPr lvl="1"/>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IDD Long Bill Increases</a:t>
            </a:r>
            <a:endParaRPr lang="en-US" dirty="0"/>
          </a:p>
        </p:txBody>
      </p:sp>
      <p:sp>
        <p:nvSpPr>
          <p:cNvPr id="3" name="Content Placeholder 2"/>
          <p:cNvSpPr>
            <a:spLocks noGrp="1"/>
          </p:cNvSpPr>
          <p:nvPr>
            <p:ph idx="1"/>
          </p:nvPr>
        </p:nvSpPr>
        <p:spPr/>
        <p:txBody>
          <a:bodyPr>
            <a:normAutofit fontScale="92500" lnSpcReduction="20000"/>
          </a:bodyPr>
          <a:lstStyle/>
          <a:p>
            <a:pPr lvl="1"/>
            <a:r>
              <a:rPr lang="en-US" b="1" dirty="0" smtClean="0"/>
              <a:t>IDD Increase funded FPE </a:t>
            </a:r>
            <a:r>
              <a:rPr lang="en-US" dirty="0" smtClean="0"/>
              <a:t>– provides funding for the following: </a:t>
            </a:r>
          </a:p>
          <a:p>
            <a:pPr lvl="2"/>
            <a:r>
              <a:rPr lang="en-US" dirty="0" smtClean="0"/>
              <a:t> 55 comprehensive enrollments for youth who are turning 21 during FY 2014-15 to transition from the</a:t>
            </a:r>
            <a:r>
              <a:rPr lang="en-US" dirty="0" smtClean="0"/>
              <a:t> child </a:t>
            </a:r>
            <a:r>
              <a:rPr lang="en-US" dirty="0" smtClean="0"/>
              <a:t>welfare system to the comprehensive waiver;</a:t>
            </a:r>
          </a:p>
          <a:p>
            <a:pPr lvl="2"/>
            <a:r>
              <a:rPr lang="en-US" dirty="0" smtClean="0"/>
              <a:t>40 comprehensive enrollments for adults who experience emergencies or crisis situations and require  comprehensive services;</a:t>
            </a:r>
          </a:p>
          <a:p>
            <a:pPr lvl="2"/>
            <a:r>
              <a:rPr lang="en-US" dirty="0" smtClean="0"/>
              <a:t>30 comprehensive enrollments to transition individuals who no longer require institutional level care  from the Regional Centers and Mental Health Institutes;</a:t>
            </a:r>
          </a:p>
          <a:p>
            <a:pPr lvl="2"/>
            <a:r>
              <a:rPr lang="en-US" dirty="0" smtClean="0"/>
              <a:t>61 supported living enrollments for youth turning 18 during FY 2014-15 who will transition from the children's extensive support services to adult supported living services. </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IDD Bills</a:t>
            </a:r>
            <a:endParaRPr lang="en-US" dirty="0"/>
          </a:p>
        </p:txBody>
      </p:sp>
      <p:sp>
        <p:nvSpPr>
          <p:cNvPr id="3" name="Content Placeholder 2"/>
          <p:cNvSpPr>
            <a:spLocks noGrp="1"/>
          </p:cNvSpPr>
          <p:nvPr>
            <p:ph idx="1"/>
          </p:nvPr>
        </p:nvSpPr>
        <p:spPr>
          <a:xfrm>
            <a:off x="457199" y="1417638"/>
            <a:ext cx="8686801" cy="4709160"/>
          </a:xfrm>
        </p:spPr>
        <p:txBody>
          <a:bodyPr>
            <a:normAutofit fontScale="92500" lnSpcReduction="20000"/>
          </a:bodyPr>
          <a:lstStyle/>
          <a:p>
            <a:pPr>
              <a:buNone/>
            </a:pPr>
            <a:endParaRPr lang="en-US" dirty="0" smtClean="0"/>
          </a:p>
          <a:p>
            <a:r>
              <a:rPr lang="en-US" dirty="0" smtClean="0"/>
              <a:t>HB 1051:  Dev. Disability Services Strategic Plan (PASSED)</a:t>
            </a:r>
          </a:p>
          <a:p>
            <a:pPr lvl="1"/>
            <a:r>
              <a:rPr lang="en-US" dirty="0" smtClean="0"/>
              <a:t>requires HCPF by November 1, 2014, to develop a strategic plan to enroll eligible persons with IDD in home- and community-based programs, services, and supports.</a:t>
            </a:r>
          </a:p>
          <a:p>
            <a:r>
              <a:rPr lang="en-US" dirty="0" smtClean="0"/>
              <a:t>HB 1338: (JBC bill) Regional Center Task Force (PASSED)</a:t>
            </a:r>
          </a:p>
          <a:p>
            <a:pPr lvl="1"/>
            <a:r>
              <a:rPr lang="en-US" dirty="0" smtClean="0"/>
              <a:t>Requires a task force to study matters relating to the state’s regional centers for people with IDD. </a:t>
            </a:r>
          </a:p>
          <a:p>
            <a:r>
              <a:rPr lang="en-US" dirty="0" smtClean="0"/>
              <a:t>1360: (Young/Aguilar) Home Care Sunset  (PASSED)</a:t>
            </a:r>
          </a:p>
          <a:p>
            <a:pPr lvl="1"/>
            <a:r>
              <a:rPr lang="en-US" dirty="0" smtClean="0"/>
              <a:t>Concerning regulations of home care agencies by CDPHE </a:t>
            </a:r>
          </a:p>
          <a:p>
            <a:pPr lvl="1"/>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E555136D0EAA429927FD901CA57989" ma:contentTypeVersion="1" ma:contentTypeDescription="Create a new document." ma:contentTypeScope="" ma:versionID="221845700a140a0dbd6434c9c3a1588b">
  <xsd:schema xmlns:xsd="http://www.w3.org/2001/XMLSchema" xmlns:xs="http://www.w3.org/2001/XMLSchema" xmlns:p="http://schemas.microsoft.com/office/2006/metadata/properties" xmlns:ns2="cc541f54-964c-4b93-a605-435450d3a296" targetNamespace="http://schemas.microsoft.com/office/2006/metadata/properties" ma:root="true" ma:fieldsID="bffce1fa91e9fa08268ce1900b047ad7" ns2:_="">
    <xsd:import namespace="cc541f54-964c-4b93-a605-435450d3a29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41f54-964c-4b93-a605-435450d3a2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F0D567-DAAA-4F8A-B925-882154594569}"/>
</file>

<file path=customXml/itemProps2.xml><?xml version="1.0" encoding="utf-8"?>
<ds:datastoreItem xmlns:ds="http://schemas.openxmlformats.org/officeDocument/2006/customXml" ds:itemID="{314A1385-B9AB-4C6D-9879-8F919AA7ECC3}"/>
</file>

<file path=customXml/itemProps3.xml><?xml version="1.0" encoding="utf-8"?>
<ds:datastoreItem xmlns:ds="http://schemas.openxmlformats.org/officeDocument/2006/customXml" ds:itemID="{1207870F-FCE3-425A-B64A-0BABCAE123DD}"/>
</file>

<file path=docProps/app.xml><?xml version="1.0" encoding="utf-8"?>
<Properties xmlns="http://schemas.openxmlformats.org/officeDocument/2006/extended-properties" xmlns:vt="http://schemas.openxmlformats.org/officeDocument/2006/docPropsVTypes">
  <Template/>
  <TotalTime>3819</TotalTime>
  <Words>1717</Words>
  <Application>Microsoft Macintosh PowerPoint</Application>
  <PresentationFormat>On-screen Show (4:3)</PresentationFormat>
  <Paragraphs>221</Paragraphs>
  <Slides>21</Slides>
  <Notes>2</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       2014  Session In Review</vt:lpstr>
      <vt:lpstr>A Colorado Budget Overview</vt:lpstr>
      <vt:lpstr>Colorado General Fund Revenue Breakdown </vt:lpstr>
      <vt:lpstr>Budget Overview</vt:lpstr>
      <vt:lpstr>CO Budget Cycle</vt:lpstr>
      <vt:lpstr>Alliance Successes at the legislature</vt:lpstr>
      <vt:lpstr>IDD Long Bill Increases</vt:lpstr>
      <vt:lpstr>IDD Long Bill Increases</vt:lpstr>
      <vt:lpstr>IDD Bills</vt:lpstr>
      <vt:lpstr>Next Year’s Budget Priorities </vt:lpstr>
      <vt:lpstr>Special Thanks</vt:lpstr>
      <vt:lpstr>Thanks!!!</vt:lpstr>
      <vt:lpstr>Legislators to Thank</vt:lpstr>
      <vt:lpstr>Political Landscape</vt:lpstr>
      <vt:lpstr>CO Senate Leadership</vt:lpstr>
      <vt:lpstr>CO House Leadership</vt:lpstr>
      <vt:lpstr>Joint Budget Committee -2014 4 Democrats – 2 Republicans</vt:lpstr>
      <vt:lpstr>A look ahead Election 2014… </vt:lpstr>
      <vt:lpstr>Governor’s Race 2014</vt:lpstr>
      <vt:lpstr>2014 Senate Races to Watch</vt:lpstr>
      <vt:lpstr>2014 House Races to Watch</vt:lpstr>
    </vt:vector>
  </TitlesOfParts>
  <Company>Joshua Rael &amp;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Denver Options  2011 Session In Review</dc:title>
  <dc:creator>Josh Rael</dc:creator>
  <cp:lastModifiedBy>Josh Rael</cp:lastModifiedBy>
  <cp:revision>33</cp:revision>
  <cp:lastPrinted>2014-05-07T22:13:03Z</cp:lastPrinted>
  <dcterms:created xsi:type="dcterms:W3CDTF">2014-06-16T17:20:14Z</dcterms:created>
  <dcterms:modified xsi:type="dcterms:W3CDTF">2014-06-16T17:22:20Z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0x010100FBE555136D0EAA429927FD901CA57989</vt:lpwstr>
  </property>
</Properties>
</file>