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5"/>
  </p:notesMasterIdLst>
  <p:sldIdLst>
    <p:sldId id="256" r:id="rId5"/>
    <p:sldId id="261" r:id="rId6"/>
    <p:sldId id="262" r:id="rId7"/>
    <p:sldId id="263" r:id="rId8"/>
    <p:sldId id="259" r:id="rId9"/>
    <p:sldId id="450" r:id="rId10"/>
    <p:sldId id="452" r:id="rId11"/>
    <p:sldId id="453" r:id="rId12"/>
    <p:sldId id="455" r:id="rId13"/>
    <p:sldId id="322" r:id="rId14"/>
    <p:sldId id="460" r:id="rId15"/>
    <p:sldId id="456" r:id="rId16"/>
    <p:sldId id="370" r:id="rId17"/>
    <p:sldId id="457" r:id="rId18"/>
    <p:sldId id="272" r:id="rId19"/>
    <p:sldId id="445" r:id="rId20"/>
    <p:sldId id="268" r:id="rId21"/>
    <p:sldId id="461" r:id="rId22"/>
    <p:sldId id="428" r:id="rId23"/>
    <p:sldId id="433" r:id="rId24"/>
    <p:sldId id="296" r:id="rId25"/>
    <p:sldId id="298" r:id="rId26"/>
    <p:sldId id="264" r:id="rId27"/>
    <p:sldId id="462" r:id="rId28"/>
    <p:sldId id="463" r:id="rId29"/>
    <p:sldId id="265" r:id="rId30"/>
    <p:sldId id="266" r:id="rId31"/>
    <p:sldId id="269" r:id="rId32"/>
    <p:sldId id="278" r:id="rId33"/>
    <p:sldId id="279" r:id="rId34"/>
    <p:sldId id="281" r:id="rId35"/>
    <p:sldId id="284" r:id="rId36"/>
    <p:sldId id="287" r:id="rId37"/>
    <p:sldId id="285" r:id="rId38"/>
    <p:sldId id="288" r:id="rId39"/>
    <p:sldId id="290" r:id="rId40"/>
    <p:sldId id="291" r:id="rId41"/>
    <p:sldId id="293" r:id="rId42"/>
    <p:sldId id="294" r:id="rId43"/>
    <p:sldId id="25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2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81" autoAdjust="0"/>
    <p:restoredTop sz="94660"/>
  </p:normalViewPr>
  <p:slideViewPr>
    <p:cSldViewPr snapToGrid="0">
      <p:cViewPr varScale="1">
        <p:scale>
          <a:sx n="107" d="100"/>
          <a:sy n="107" d="100"/>
        </p:scale>
        <p:origin x="72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4.xml.rels><?xml version="1.0" encoding="UTF-8" standalone="yes"?>
<Relationships xmlns="http://schemas.openxmlformats.org/package/2006/relationships"><Relationship Id="rId1" Type="http://schemas.openxmlformats.org/officeDocument/2006/relationships/image" Target="../media/image12.jpg"/></Relationships>
</file>

<file path=ppt/diagrams/_rels/data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5D29D4-C5D7-421A-B1CE-B0612BDF1D2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E6123C19-A8B4-4E5C-886C-F9628591B8A1}">
      <dgm:prSet/>
      <dgm:spPr>
        <a:solidFill>
          <a:srgbClr val="9D2235"/>
        </a:solidFill>
      </dgm:spPr>
      <dgm:t>
        <a:bodyPr/>
        <a:lstStyle/>
        <a:p>
          <a:r>
            <a:rPr lang="en-US"/>
            <a:t>A sense of purpose</a:t>
          </a:r>
        </a:p>
      </dgm:t>
    </dgm:pt>
    <dgm:pt modelId="{D7D5B493-B405-42E9-894F-5096AE2A2031}" type="parTrans" cxnId="{7EFB0AF3-6BAC-49C8-BDAD-3CEC0945622D}">
      <dgm:prSet/>
      <dgm:spPr/>
      <dgm:t>
        <a:bodyPr/>
        <a:lstStyle/>
        <a:p>
          <a:endParaRPr lang="en-US"/>
        </a:p>
      </dgm:t>
    </dgm:pt>
    <dgm:pt modelId="{8130FD4B-BA0E-40FA-9CB5-D4BF1F5F2251}" type="sibTrans" cxnId="{7EFB0AF3-6BAC-49C8-BDAD-3CEC0945622D}">
      <dgm:prSet/>
      <dgm:spPr/>
      <dgm:t>
        <a:bodyPr/>
        <a:lstStyle/>
        <a:p>
          <a:endParaRPr lang="en-US"/>
        </a:p>
      </dgm:t>
    </dgm:pt>
    <dgm:pt modelId="{19A3C112-712E-42F3-BB65-FD0477374F90}">
      <dgm:prSet/>
      <dgm:spPr>
        <a:solidFill>
          <a:srgbClr val="0070C0"/>
        </a:solidFill>
      </dgm:spPr>
      <dgm:t>
        <a:bodyPr/>
        <a:lstStyle/>
        <a:p>
          <a:r>
            <a:rPr lang="en-US"/>
            <a:t>A positive Social Role</a:t>
          </a:r>
        </a:p>
      </dgm:t>
    </dgm:pt>
    <dgm:pt modelId="{AF310C53-A6AC-4E0F-B6F8-DD180FEA31AF}" type="parTrans" cxnId="{1DC79964-0457-4D3A-93BD-8EB57630CF6F}">
      <dgm:prSet/>
      <dgm:spPr/>
      <dgm:t>
        <a:bodyPr/>
        <a:lstStyle/>
        <a:p>
          <a:endParaRPr lang="en-US"/>
        </a:p>
      </dgm:t>
    </dgm:pt>
    <dgm:pt modelId="{E282A2E9-A337-46AA-80D8-FD0B2046FCB3}" type="sibTrans" cxnId="{1DC79964-0457-4D3A-93BD-8EB57630CF6F}">
      <dgm:prSet/>
      <dgm:spPr/>
      <dgm:t>
        <a:bodyPr/>
        <a:lstStyle/>
        <a:p>
          <a:endParaRPr lang="en-US"/>
        </a:p>
      </dgm:t>
    </dgm:pt>
    <dgm:pt modelId="{0BE29332-5598-42C7-961A-7A8D0F9ADC20}">
      <dgm:prSet/>
      <dgm:spPr>
        <a:solidFill>
          <a:srgbClr val="9D2235"/>
        </a:solidFill>
      </dgm:spPr>
      <dgm:t>
        <a:bodyPr/>
        <a:lstStyle/>
        <a:p>
          <a:r>
            <a:rPr lang="en-US" dirty="0"/>
            <a:t>Friends</a:t>
          </a:r>
        </a:p>
      </dgm:t>
    </dgm:pt>
    <dgm:pt modelId="{56E376CE-52CE-4B8F-BA58-E9F72132A06F}" type="parTrans" cxnId="{3623F371-65F4-40CA-8CC8-4E2260BE2ABA}">
      <dgm:prSet/>
      <dgm:spPr/>
      <dgm:t>
        <a:bodyPr/>
        <a:lstStyle/>
        <a:p>
          <a:endParaRPr lang="en-US"/>
        </a:p>
      </dgm:t>
    </dgm:pt>
    <dgm:pt modelId="{B94FC048-C38A-465D-A455-D2FC8277CCEA}" type="sibTrans" cxnId="{3623F371-65F4-40CA-8CC8-4E2260BE2ABA}">
      <dgm:prSet/>
      <dgm:spPr/>
      <dgm:t>
        <a:bodyPr/>
        <a:lstStyle/>
        <a:p>
          <a:endParaRPr lang="en-US"/>
        </a:p>
      </dgm:t>
    </dgm:pt>
    <dgm:pt modelId="{71C7F5E4-E551-4336-9E64-FED94FC6F160}">
      <dgm:prSet/>
      <dgm:spPr>
        <a:solidFill>
          <a:srgbClr val="0070C0"/>
        </a:solidFill>
      </dgm:spPr>
      <dgm:t>
        <a:bodyPr/>
        <a:lstStyle/>
        <a:p>
          <a:r>
            <a:rPr lang="en-US" dirty="0"/>
            <a:t>Family</a:t>
          </a:r>
        </a:p>
      </dgm:t>
    </dgm:pt>
    <dgm:pt modelId="{468AD31A-8B0F-476A-935C-A6D2B9C40B63}" type="parTrans" cxnId="{39F1F7E3-3371-4D23-A417-C7B4BEF34977}">
      <dgm:prSet/>
      <dgm:spPr/>
      <dgm:t>
        <a:bodyPr/>
        <a:lstStyle/>
        <a:p>
          <a:endParaRPr lang="en-US"/>
        </a:p>
      </dgm:t>
    </dgm:pt>
    <dgm:pt modelId="{C7DBF867-5B7F-4E42-A0C9-D969BC9D936F}" type="sibTrans" cxnId="{39F1F7E3-3371-4D23-A417-C7B4BEF34977}">
      <dgm:prSet/>
      <dgm:spPr/>
      <dgm:t>
        <a:bodyPr/>
        <a:lstStyle/>
        <a:p>
          <a:endParaRPr lang="en-US"/>
        </a:p>
      </dgm:t>
    </dgm:pt>
    <dgm:pt modelId="{18265186-001D-4BF4-A51B-468A96E8523A}">
      <dgm:prSet/>
      <dgm:spPr>
        <a:solidFill>
          <a:srgbClr val="0070C0"/>
        </a:solidFill>
      </dgm:spPr>
      <dgm:t>
        <a:bodyPr/>
        <a:lstStyle/>
        <a:p>
          <a:r>
            <a:rPr lang="en-US" dirty="0"/>
            <a:t>Intimate Relationships</a:t>
          </a:r>
        </a:p>
      </dgm:t>
    </dgm:pt>
    <dgm:pt modelId="{C0BA9F5C-4EDD-45CD-9A1F-39228DEFFB32}" type="parTrans" cxnId="{7C5ECB01-0490-4115-B37D-BF8259FC2030}">
      <dgm:prSet/>
      <dgm:spPr/>
      <dgm:t>
        <a:bodyPr/>
        <a:lstStyle/>
        <a:p>
          <a:endParaRPr lang="en-US"/>
        </a:p>
      </dgm:t>
    </dgm:pt>
    <dgm:pt modelId="{4274860F-E511-4BEC-B2FC-02B010D441CD}" type="sibTrans" cxnId="{7C5ECB01-0490-4115-B37D-BF8259FC2030}">
      <dgm:prSet/>
      <dgm:spPr/>
      <dgm:t>
        <a:bodyPr/>
        <a:lstStyle/>
        <a:p>
          <a:endParaRPr lang="en-US"/>
        </a:p>
      </dgm:t>
    </dgm:pt>
    <dgm:pt modelId="{9E8F894B-F7A1-42AD-B3BB-49CE5A3330D3}">
      <dgm:prSet/>
      <dgm:spPr>
        <a:solidFill>
          <a:srgbClr val="9D2235"/>
        </a:solidFill>
      </dgm:spPr>
      <dgm:t>
        <a:bodyPr/>
        <a:lstStyle/>
        <a:p>
          <a:r>
            <a:rPr lang="en-US" dirty="0"/>
            <a:t>Choice of where to live, what to do that is meaningful, and who to share time with</a:t>
          </a:r>
        </a:p>
      </dgm:t>
    </dgm:pt>
    <dgm:pt modelId="{650C470E-9F8D-45D1-A1C0-8B6B7A4D87B9}" type="parTrans" cxnId="{C44A0576-6BFE-4CAA-900B-EC1ECB22627D}">
      <dgm:prSet/>
      <dgm:spPr/>
      <dgm:t>
        <a:bodyPr/>
        <a:lstStyle/>
        <a:p>
          <a:endParaRPr lang="en-US"/>
        </a:p>
      </dgm:t>
    </dgm:pt>
    <dgm:pt modelId="{586B9532-842A-4940-8B7E-0DC5D25F2E39}" type="sibTrans" cxnId="{C44A0576-6BFE-4CAA-900B-EC1ECB22627D}">
      <dgm:prSet/>
      <dgm:spPr/>
      <dgm:t>
        <a:bodyPr/>
        <a:lstStyle/>
        <a:p>
          <a:endParaRPr lang="en-US"/>
        </a:p>
      </dgm:t>
    </dgm:pt>
    <dgm:pt modelId="{6F735741-34A8-495C-B64D-1B593C115142}">
      <dgm:prSet/>
      <dgm:spPr>
        <a:solidFill>
          <a:srgbClr val="0070C0"/>
        </a:solidFill>
      </dgm:spPr>
      <dgm:t>
        <a:bodyPr/>
        <a:lstStyle/>
        <a:p>
          <a:r>
            <a:rPr lang="en-US" dirty="0"/>
            <a:t>Opportunities for continual growth and exploration</a:t>
          </a:r>
        </a:p>
      </dgm:t>
    </dgm:pt>
    <dgm:pt modelId="{404F4A1C-2417-4775-8EDF-04FEAE065EB2}" type="parTrans" cxnId="{0B168329-B9AE-49E5-8A2C-B8E70193CC32}">
      <dgm:prSet/>
      <dgm:spPr/>
      <dgm:t>
        <a:bodyPr/>
        <a:lstStyle/>
        <a:p>
          <a:endParaRPr lang="en-US"/>
        </a:p>
      </dgm:t>
    </dgm:pt>
    <dgm:pt modelId="{128977C0-2830-406C-B73C-41909D0325D7}" type="sibTrans" cxnId="{0B168329-B9AE-49E5-8A2C-B8E70193CC32}">
      <dgm:prSet/>
      <dgm:spPr/>
      <dgm:t>
        <a:bodyPr/>
        <a:lstStyle/>
        <a:p>
          <a:endParaRPr lang="en-US"/>
        </a:p>
      </dgm:t>
    </dgm:pt>
    <dgm:pt modelId="{E8FAA8CC-E8C0-4841-9E54-6B4D3F3402AA}">
      <dgm:prSet/>
      <dgm:spPr>
        <a:solidFill>
          <a:srgbClr val="9D2235"/>
        </a:solidFill>
      </dgm:spPr>
      <dgm:t>
        <a:bodyPr/>
        <a:lstStyle/>
        <a:p>
          <a:r>
            <a:rPr lang="en-US"/>
            <a:t>A way to contribute</a:t>
          </a:r>
        </a:p>
      </dgm:t>
    </dgm:pt>
    <dgm:pt modelId="{0636AC68-E885-4714-A1E0-E4F0A16B2E86}" type="parTrans" cxnId="{E5364CF6-82FA-4442-89CC-F190698B7352}">
      <dgm:prSet/>
      <dgm:spPr/>
      <dgm:t>
        <a:bodyPr/>
        <a:lstStyle/>
        <a:p>
          <a:endParaRPr lang="en-US"/>
        </a:p>
      </dgm:t>
    </dgm:pt>
    <dgm:pt modelId="{48C176C9-7852-4781-9DCF-5EF0DDA74E87}" type="sibTrans" cxnId="{E5364CF6-82FA-4442-89CC-F190698B7352}">
      <dgm:prSet/>
      <dgm:spPr/>
      <dgm:t>
        <a:bodyPr/>
        <a:lstStyle/>
        <a:p>
          <a:endParaRPr lang="en-US"/>
        </a:p>
      </dgm:t>
    </dgm:pt>
    <dgm:pt modelId="{07D52378-27AA-43E7-9B58-008AB78A5419}" type="pres">
      <dgm:prSet presAssocID="{775D29D4-C5D7-421A-B1CE-B0612BDF1D20}" presName="diagram" presStyleCnt="0">
        <dgm:presLayoutVars>
          <dgm:dir/>
          <dgm:resizeHandles val="exact"/>
        </dgm:presLayoutVars>
      </dgm:prSet>
      <dgm:spPr/>
    </dgm:pt>
    <dgm:pt modelId="{EB85DBD2-A99F-4AC0-9BBF-9C43D61488BB}" type="pres">
      <dgm:prSet presAssocID="{E6123C19-A8B4-4E5C-886C-F9628591B8A1}" presName="node" presStyleLbl="node1" presStyleIdx="0" presStyleCnt="8">
        <dgm:presLayoutVars>
          <dgm:bulletEnabled val="1"/>
        </dgm:presLayoutVars>
      </dgm:prSet>
      <dgm:spPr/>
    </dgm:pt>
    <dgm:pt modelId="{00EAD39B-5E0E-4F74-A37D-4D7F5BC1089D}" type="pres">
      <dgm:prSet presAssocID="{8130FD4B-BA0E-40FA-9CB5-D4BF1F5F2251}" presName="sibTrans" presStyleCnt="0"/>
      <dgm:spPr/>
    </dgm:pt>
    <dgm:pt modelId="{2FD66857-E4C9-4AD4-B16D-D7A86E0CE5F7}" type="pres">
      <dgm:prSet presAssocID="{19A3C112-712E-42F3-BB65-FD0477374F90}" presName="node" presStyleLbl="node1" presStyleIdx="1" presStyleCnt="8">
        <dgm:presLayoutVars>
          <dgm:bulletEnabled val="1"/>
        </dgm:presLayoutVars>
      </dgm:prSet>
      <dgm:spPr/>
    </dgm:pt>
    <dgm:pt modelId="{6144BDCE-F7A2-4F3F-8A86-EB4966BE4EB9}" type="pres">
      <dgm:prSet presAssocID="{E282A2E9-A337-46AA-80D8-FD0B2046FCB3}" presName="sibTrans" presStyleCnt="0"/>
      <dgm:spPr/>
    </dgm:pt>
    <dgm:pt modelId="{836B1620-CB10-435A-98A8-E467FC4CD2CA}" type="pres">
      <dgm:prSet presAssocID="{0BE29332-5598-42C7-961A-7A8D0F9ADC20}" presName="node" presStyleLbl="node1" presStyleIdx="2" presStyleCnt="8">
        <dgm:presLayoutVars>
          <dgm:bulletEnabled val="1"/>
        </dgm:presLayoutVars>
      </dgm:prSet>
      <dgm:spPr/>
    </dgm:pt>
    <dgm:pt modelId="{6F31CF01-8C05-4205-8787-5AAD95D971BD}" type="pres">
      <dgm:prSet presAssocID="{B94FC048-C38A-465D-A455-D2FC8277CCEA}" presName="sibTrans" presStyleCnt="0"/>
      <dgm:spPr/>
    </dgm:pt>
    <dgm:pt modelId="{35AE1705-B8C5-4B4A-8793-BC21A0C6C7A2}" type="pres">
      <dgm:prSet presAssocID="{71C7F5E4-E551-4336-9E64-FED94FC6F160}" presName="node" presStyleLbl="node1" presStyleIdx="3" presStyleCnt="8">
        <dgm:presLayoutVars>
          <dgm:bulletEnabled val="1"/>
        </dgm:presLayoutVars>
      </dgm:prSet>
      <dgm:spPr/>
    </dgm:pt>
    <dgm:pt modelId="{F3704C96-F682-4FC3-8E57-6ADC66F29FE2}" type="pres">
      <dgm:prSet presAssocID="{C7DBF867-5B7F-4E42-A0C9-D969BC9D936F}" presName="sibTrans" presStyleCnt="0"/>
      <dgm:spPr/>
    </dgm:pt>
    <dgm:pt modelId="{2996869B-A15C-4C52-A38D-8DEA6D5617F3}" type="pres">
      <dgm:prSet presAssocID="{18265186-001D-4BF4-A51B-468A96E8523A}" presName="node" presStyleLbl="node1" presStyleIdx="4" presStyleCnt="8">
        <dgm:presLayoutVars>
          <dgm:bulletEnabled val="1"/>
        </dgm:presLayoutVars>
      </dgm:prSet>
      <dgm:spPr/>
    </dgm:pt>
    <dgm:pt modelId="{6E1511BC-4B73-47B0-92D6-109B1FA378A6}" type="pres">
      <dgm:prSet presAssocID="{4274860F-E511-4BEC-B2FC-02B010D441CD}" presName="sibTrans" presStyleCnt="0"/>
      <dgm:spPr/>
    </dgm:pt>
    <dgm:pt modelId="{507850A3-5B21-4FAE-9AC9-67301D90742C}" type="pres">
      <dgm:prSet presAssocID="{9E8F894B-F7A1-42AD-B3BB-49CE5A3330D3}" presName="node" presStyleLbl="node1" presStyleIdx="5" presStyleCnt="8">
        <dgm:presLayoutVars>
          <dgm:bulletEnabled val="1"/>
        </dgm:presLayoutVars>
      </dgm:prSet>
      <dgm:spPr/>
    </dgm:pt>
    <dgm:pt modelId="{0FCB294B-EFC7-485F-B462-940604BD4E77}" type="pres">
      <dgm:prSet presAssocID="{586B9532-842A-4940-8B7E-0DC5D25F2E39}" presName="sibTrans" presStyleCnt="0"/>
      <dgm:spPr/>
    </dgm:pt>
    <dgm:pt modelId="{B3856DCA-B3EE-4AED-B69F-F7DE490C8549}" type="pres">
      <dgm:prSet presAssocID="{6F735741-34A8-495C-B64D-1B593C115142}" presName="node" presStyleLbl="node1" presStyleIdx="6" presStyleCnt="8">
        <dgm:presLayoutVars>
          <dgm:bulletEnabled val="1"/>
        </dgm:presLayoutVars>
      </dgm:prSet>
      <dgm:spPr/>
    </dgm:pt>
    <dgm:pt modelId="{F4E65F7F-98F6-4A46-9342-2FD07F6A8E5B}" type="pres">
      <dgm:prSet presAssocID="{128977C0-2830-406C-B73C-41909D0325D7}" presName="sibTrans" presStyleCnt="0"/>
      <dgm:spPr/>
    </dgm:pt>
    <dgm:pt modelId="{631CC61F-2B9A-433C-9425-7AD0E13DD394}" type="pres">
      <dgm:prSet presAssocID="{E8FAA8CC-E8C0-4841-9E54-6B4D3F3402AA}" presName="node" presStyleLbl="node1" presStyleIdx="7" presStyleCnt="8">
        <dgm:presLayoutVars>
          <dgm:bulletEnabled val="1"/>
        </dgm:presLayoutVars>
      </dgm:prSet>
      <dgm:spPr/>
    </dgm:pt>
  </dgm:ptLst>
  <dgm:cxnLst>
    <dgm:cxn modelId="{7C5ECB01-0490-4115-B37D-BF8259FC2030}" srcId="{775D29D4-C5D7-421A-B1CE-B0612BDF1D20}" destId="{18265186-001D-4BF4-A51B-468A96E8523A}" srcOrd="4" destOrd="0" parTransId="{C0BA9F5C-4EDD-45CD-9A1F-39228DEFFB32}" sibTransId="{4274860F-E511-4BEC-B2FC-02B010D441CD}"/>
    <dgm:cxn modelId="{0B168329-B9AE-49E5-8A2C-B8E70193CC32}" srcId="{775D29D4-C5D7-421A-B1CE-B0612BDF1D20}" destId="{6F735741-34A8-495C-B64D-1B593C115142}" srcOrd="6" destOrd="0" parTransId="{404F4A1C-2417-4775-8EDF-04FEAE065EB2}" sibTransId="{128977C0-2830-406C-B73C-41909D0325D7}"/>
    <dgm:cxn modelId="{54FACB5D-02AC-4480-BA3F-F46BE59EC057}" type="presOf" srcId="{E8FAA8CC-E8C0-4841-9E54-6B4D3F3402AA}" destId="{631CC61F-2B9A-433C-9425-7AD0E13DD394}" srcOrd="0" destOrd="0" presId="urn:microsoft.com/office/officeart/2005/8/layout/default"/>
    <dgm:cxn modelId="{1DC79964-0457-4D3A-93BD-8EB57630CF6F}" srcId="{775D29D4-C5D7-421A-B1CE-B0612BDF1D20}" destId="{19A3C112-712E-42F3-BB65-FD0477374F90}" srcOrd="1" destOrd="0" parTransId="{AF310C53-A6AC-4E0F-B6F8-DD180FEA31AF}" sibTransId="{E282A2E9-A337-46AA-80D8-FD0B2046FCB3}"/>
    <dgm:cxn modelId="{3623F371-65F4-40CA-8CC8-4E2260BE2ABA}" srcId="{775D29D4-C5D7-421A-B1CE-B0612BDF1D20}" destId="{0BE29332-5598-42C7-961A-7A8D0F9ADC20}" srcOrd="2" destOrd="0" parTransId="{56E376CE-52CE-4B8F-BA58-E9F72132A06F}" sibTransId="{B94FC048-C38A-465D-A455-D2FC8277CCEA}"/>
    <dgm:cxn modelId="{060F8E54-37A3-4C02-BD5D-8E82636F38FE}" type="presOf" srcId="{775D29D4-C5D7-421A-B1CE-B0612BDF1D20}" destId="{07D52378-27AA-43E7-9B58-008AB78A5419}" srcOrd="0" destOrd="0" presId="urn:microsoft.com/office/officeart/2005/8/layout/default"/>
    <dgm:cxn modelId="{C44A0576-6BFE-4CAA-900B-EC1ECB22627D}" srcId="{775D29D4-C5D7-421A-B1CE-B0612BDF1D20}" destId="{9E8F894B-F7A1-42AD-B3BB-49CE5A3330D3}" srcOrd="5" destOrd="0" parTransId="{650C470E-9F8D-45D1-A1C0-8B6B7A4D87B9}" sibTransId="{586B9532-842A-4940-8B7E-0DC5D25F2E39}"/>
    <dgm:cxn modelId="{4D235C79-67B3-46D4-A9FA-247EFB5699E6}" type="presOf" srcId="{18265186-001D-4BF4-A51B-468A96E8523A}" destId="{2996869B-A15C-4C52-A38D-8DEA6D5617F3}" srcOrd="0" destOrd="0" presId="urn:microsoft.com/office/officeart/2005/8/layout/default"/>
    <dgm:cxn modelId="{4578B793-41B7-4EDE-B452-D6E12CF3BA23}" type="presOf" srcId="{71C7F5E4-E551-4336-9E64-FED94FC6F160}" destId="{35AE1705-B8C5-4B4A-8793-BC21A0C6C7A2}" srcOrd="0" destOrd="0" presId="urn:microsoft.com/office/officeart/2005/8/layout/default"/>
    <dgm:cxn modelId="{E55252A0-B7B3-43A8-B248-637CE1D1BE6C}" type="presOf" srcId="{E6123C19-A8B4-4E5C-886C-F9628591B8A1}" destId="{EB85DBD2-A99F-4AC0-9BBF-9C43D61488BB}" srcOrd="0" destOrd="0" presId="urn:microsoft.com/office/officeart/2005/8/layout/default"/>
    <dgm:cxn modelId="{D5E803BA-EC9E-46F8-8A5F-18C974BF7921}" type="presOf" srcId="{19A3C112-712E-42F3-BB65-FD0477374F90}" destId="{2FD66857-E4C9-4AD4-B16D-D7A86E0CE5F7}" srcOrd="0" destOrd="0" presId="urn:microsoft.com/office/officeart/2005/8/layout/default"/>
    <dgm:cxn modelId="{FE71B1BD-C5C8-4B14-AA2B-B2C8BEBFE5C6}" type="presOf" srcId="{9E8F894B-F7A1-42AD-B3BB-49CE5A3330D3}" destId="{507850A3-5B21-4FAE-9AC9-67301D90742C}" srcOrd="0" destOrd="0" presId="urn:microsoft.com/office/officeart/2005/8/layout/default"/>
    <dgm:cxn modelId="{39F1F7E3-3371-4D23-A417-C7B4BEF34977}" srcId="{775D29D4-C5D7-421A-B1CE-B0612BDF1D20}" destId="{71C7F5E4-E551-4336-9E64-FED94FC6F160}" srcOrd="3" destOrd="0" parTransId="{468AD31A-8B0F-476A-935C-A6D2B9C40B63}" sibTransId="{C7DBF867-5B7F-4E42-A0C9-D969BC9D936F}"/>
    <dgm:cxn modelId="{401527E5-BF0D-4343-90C5-67C32B15AB87}" type="presOf" srcId="{0BE29332-5598-42C7-961A-7A8D0F9ADC20}" destId="{836B1620-CB10-435A-98A8-E467FC4CD2CA}" srcOrd="0" destOrd="0" presId="urn:microsoft.com/office/officeart/2005/8/layout/default"/>
    <dgm:cxn modelId="{7EFB0AF3-6BAC-49C8-BDAD-3CEC0945622D}" srcId="{775D29D4-C5D7-421A-B1CE-B0612BDF1D20}" destId="{E6123C19-A8B4-4E5C-886C-F9628591B8A1}" srcOrd="0" destOrd="0" parTransId="{D7D5B493-B405-42E9-894F-5096AE2A2031}" sibTransId="{8130FD4B-BA0E-40FA-9CB5-D4BF1F5F2251}"/>
    <dgm:cxn modelId="{E5364CF6-82FA-4442-89CC-F190698B7352}" srcId="{775D29D4-C5D7-421A-B1CE-B0612BDF1D20}" destId="{E8FAA8CC-E8C0-4841-9E54-6B4D3F3402AA}" srcOrd="7" destOrd="0" parTransId="{0636AC68-E885-4714-A1E0-E4F0A16B2E86}" sibTransId="{48C176C9-7852-4781-9DCF-5EF0DDA74E87}"/>
    <dgm:cxn modelId="{9E198EFF-6E80-4A38-B194-A0D891453264}" type="presOf" srcId="{6F735741-34A8-495C-B64D-1B593C115142}" destId="{B3856DCA-B3EE-4AED-B69F-F7DE490C8549}" srcOrd="0" destOrd="0" presId="urn:microsoft.com/office/officeart/2005/8/layout/default"/>
    <dgm:cxn modelId="{FEE3F2DC-F18F-41D4-8314-475414A71388}" type="presParOf" srcId="{07D52378-27AA-43E7-9B58-008AB78A5419}" destId="{EB85DBD2-A99F-4AC0-9BBF-9C43D61488BB}" srcOrd="0" destOrd="0" presId="urn:microsoft.com/office/officeart/2005/8/layout/default"/>
    <dgm:cxn modelId="{729E6EC8-7DF6-4E55-8C95-EDED41AFEB0B}" type="presParOf" srcId="{07D52378-27AA-43E7-9B58-008AB78A5419}" destId="{00EAD39B-5E0E-4F74-A37D-4D7F5BC1089D}" srcOrd="1" destOrd="0" presId="urn:microsoft.com/office/officeart/2005/8/layout/default"/>
    <dgm:cxn modelId="{3BCAED3B-8400-4DEB-9E35-F70B5F848900}" type="presParOf" srcId="{07D52378-27AA-43E7-9B58-008AB78A5419}" destId="{2FD66857-E4C9-4AD4-B16D-D7A86E0CE5F7}" srcOrd="2" destOrd="0" presId="urn:microsoft.com/office/officeart/2005/8/layout/default"/>
    <dgm:cxn modelId="{94109CED-BF85-40D7-8A7D-2A8643D615CF}" type="presParOf" srcId="{07D52378-27AA-43E7-9B58-008AB78A5419}" destId="{6144BDCE-F7A2-4F3F-8A86-EB4966BE4EB9}" srcOrd="3" destOrd="0" presId="urn:microsoft.com/office/officeart/2005/8/layout/default"/>
    <dgm:cxn modelId="{1E646328-FD9D-4347-AF54-8C2C1C225B59}" type="presParOf" srcId="{07D52378-27AA-43E7-9B58-008AB78A5419}" destId="{836B1620-CB10-435A-98A8-E467FC4CD2CA}" srcOrd="4" destOrd="0" presId="urn:microsoft.com/office/officeart/2005/8/layout/default"/>
    <dgm:cxn modelId="{9E81A6C3-7066-447E-BDE7-FB12EE0C6D4F}" type="presParOf" srcId="{07D52378-27AA-43E7-9B58-008AB78A5419}" destId="{6F31CF01-8C05-4205-8787-5AAD95D971BD}" srcOrd="5" destOrd="0" presId="urn:microsoft.com/office/officeart/2005/8/layout/default"/>
    <dgm:cxn modelId="{C250C2E3-0026-41D2-A2F7-5556AD43C3E9}" type="presParOf" srcId="{07D52378-27AA-43E7-9B58-008AB78A5419}" destId="{35AE1705-B8C5-4B4A-8793-BC21A0C6C7A2}" srcOrd="6" destOrd="0" presId="urn:microsoft.com/office/officeart/2005/8/layout/default"/>
    <dgm:cxn modelId="{F513D0EF-988C-4055-9DF9-62A3C96178DC}" type="presParOf" srcId="{07D52378-27AA-43E7-9B58-008AB78A5419}" destId="{F3704C96-F682-4FC3-8E57-6ADC66F29FE2}" srcOrd="7" destOrd="0" presId="urn:microsoft.com/office/officeart/2005/8/layout/default"/>
    <dgm:cxn modelId="{139962F4-8D23-47B4-8C4B-8FC3BF871CAA}" type="presParOf" srcId="{07D52378-27AA-43E7-9B58-008AB78A5419}" destId="{2996869B-A15C-4C52-A38D-8DEA6D5617F3}" srcOrd="8" destOrd="0" presId="urn:microsoft.com/office/officeart/2005/8/layout/default"/>
    <dgm:cxn modelId="{E978F793-0DBA-4709-A2A0-517CEFD53454}" type="presParOf" srcId="{07D52378-27AA-43E7-9B58-008AB78A5419}" destId="{6E1511BC-4B73-47B0-92D6-109B1FA378A6}" srcOrd="9" destOrd="0" presId="urn:microsoft.com/office/officeart/2005/8/layout/default"/>
    <dgm:cxn modelId="{3DEF4D6E-94BE-475E-88DC-BE45A292C204}" type="presParOf" srcId="{07D52378-27AA-43E7-9B58-008AB78A5419}" destId="{507850A3-5B21-4FAE-9AC9-67301D90742C}" srcOrd="10" destOrd="0" presId="urn:microsoft.com/office/officeart/2005/8/layout/default"/>
    <dgm:cxn modelId="{885243BA-B30F-454C-9AB7-F7E0129BA417}" type="presParOf" srcId="{07D52378-27AA-43E7-9B58-008AB78A5419}" destId="{0FCB294B-EFC7-485F-B462-940604BD4E77}" srcOrd="11" destOrd="0" presId="urn:microsoft.com/office/officeart/2005/8/layout/default"/>
    <dgm:cxn modelId="{14BECC14-E69E-41C6-A65C-29DB8C7A671C}" type="presParOf" srcId="{07D52378-27AA-43E7-9B58-008AB78A5419}" destId="{B3856DCA-B3EE-4AED-B69F-F7DE490C8549}" srcOrd="12" destOrd="0" presId="urn:microsoft.com/office/officeart/2005/8/layout/default"/>
    <dgm:cxn modelId="{06708114-EDBE-4451-9906-D0E1CF3DE87A}" type="presParOf" srcId="{07D52378-27AA-43E7-9B58-008AB78A5419}" destId="{F4E65F7F-98F6-4A46-9342-2FD07F6A8E5B}" srcOrd="13" destOrd="0" presId="urn:microsoft.com/office/officeart/2005/8/layout/default"/>
    <dgm:cxn modelId="{4EBCEFCB-B5F2-4487-AF00-F0DA5160429C}" type="presParOf" srcId="{07D52378-27AA-43E7-9B58-008AB78A5419}" destId="{631CC61F-2B9A-433C-9425-7AD0E13DD394}"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5D29D4-C5D7-421A-B1CE-B0612BDF1D2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7D52378-27AA-43E7-9B58-008AB78A5419}" type="pres">
      <dgm:prSet presAssocID="{775D29D4-C5D7-421A-B1CE-B0612BDF1D20}" presName="diagram" presStyleCnt="0">
        <dgm:presLayoutVars>
          <dgm:dir/>
          <dgm:resizeHandles val="exact"/>
        </dgm:presLayoutVars>
      </dgm:prSet>
      <dgm:spPr/>
    </dgm:pt>
  </dgm:ptLst>
  <dgm:cxnLst>
    <dgm:cxn modelId="{060F8E54-37A3-4C02-BD5D-8E82636F38FE}" type="presOf" srcId="{775D29D4-C5D7-421A-B1CE-B0612BDF1D20}" destId="{07D52378-27AA-43E7-9B58-008AB78A5419}"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EF00E0-A472-49FF-8F15-DD4026AD2EF6}"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C1AE718E-5258-4C04-AC36-C3C5E86B501F}">
      <dgm:prSet custT="1"/>
      <dgm:spPr/>
      <dgm:t>
        <a:bodyPr/>
        <a:lstStyle/>
        <a:p>
          <a:pPr rtl="0"/>
          <a:r>
            <a:rPr lang="en-US" sz="3000" b="1" dirty="0">
              <a:latin typeface="Verdana" panose="020B0604030504040204" pitchFamily="34" charset="0"/>
              <a:ea typeface="Verdana" panose="020B0604030504040204" pitchFamily="34" charset="0"/>
            </a:rPr>
            <a:t>WIOA</a:t>
          </a:r>
        </a:p>
      </dgm:t>
    </dgm:pt>
    <dgm:pt modelId="{41A0457E-BB1C-410C-ACAE-FB98AFF8396E}" type="parTrans" cxnId="{732FD003-D718-4A01-8540-EF16286E5BCF}">
      <dgm:prSet/>
      <dgm:spPr/>
      <dgm:t>
        <a:bodyPr/>
        <a:lstStyle/>
        <a:p>
          <a:endParaRPr lang="en-US"/>
        </a:p>
      </dgm:t>
    </dgm:pt>
    <dgm:pt modelId="{BC6C047B-0930-4E15-A1BD-C4E6258CCE04}" type="sibTrans" cxnId="{732FD003-D718-4A01-8540-EF16286E5BCF}">
      <dgm:prSet/>
      <dgm:spPr/>
      <dgm:t>
        <a:bodyPr/>
        <a:lstStyle/>
        <a:p>
          <a:endParaRPr lang="en-US"/>
        </a:p>
      </dgm:t>
    </dgm:pt>
    <dgm:pt modelId="{4FBB257D-2523-4DA8-AAC4-A3EC897533BD}">
      <dgm:prSet custT="1"/>
      <dgm:spPr/>
      <dgm:t>
        <a:bodyPr/>
        <a:lstStyle/>
        <a:p>
          <a:r>
            <a:rPr lang="en-US" sz="2100" b="1" dirty="0">
              <a:latin typeface="Verdana" panose="020B0604030504040204" pitchFamily="34" charset="0"/>
              <a:ea typeface="Verdana" panose="020B0604030504040204" pitchFamily="34" charset="0"/>
            </a:rPr>
            <a:t>CMS Final </a:t>
          </a:r>
        </a:p>
        <a:p>
          <a:r>
            <a:rPr lang="en-US" sz="2100" b="1" dirty="0">
              <a:latin typeface="Verdana" panose="020B0604030504040204" pitchFamily="34" charset="0"/>
              <a:ea typeface="Verdana" panose="020B0604030504040204" pitchFamily="34" charset="0"/>
            </a:rPr>
            <a:t>Rule and Priorities</a:t>
          </a:r>
        </a:p>
      </dgm:t>
    </dgm:pt>
    <dgm:pt modelId="{B24AD270-7AA8-4FEE-BB85-D7134B00A9A7}" type="parTrans" cxnId="{DB91D524-0691-494C-A8E2-4776FC533A3D}">
      <dgm:prSet/>
      <dgm:spPr/>
      <dgm:t>
        <a:bodyPr/>
        <a:lstStyle/>
        <a:p>
          <a:endParaRPr lang="en-US"/>
        </a:p>
      </dgm:t>
    </dgm:pt>
    <dgm:pt modelId="{10878222-50A9-4128-B6B7-CF0AF39C893E}" type="sibTrans" cxnId="{DB91D524-0691-494C-A8E2-4776FC533A3D}">
      <dgm:prSet/>
      <dgm:spPr/>
      <dgm:t>
        <a:bodyPr/>
        <a:lstStyle/>
        <a:p>
          <a:endParaRPr lang="en-US"/>
        </a:p>
      </dgm:t>
    </dgm:pt>
    <dgm:pt modelId="{4BF7E379-BDAE-4184-8686-0602F73E78F7}">
      <dgm:prSet custT="1"/>
      <dgm:spPr/>
      <dgm:t>
        <a:bodyPr/>
        <a:lstStyle/>
        <a:p>
          <a:r>
            <a:rPr lang="en-US" sz="1600" b="0" dirty="0">
              <a:latin typeface="Verdana" panose="020B0604030504040204" pitchFamily="34" charset="0"/>
              <a:ea typeface="Verdana" panose="020B0604030504040204" pitchFamily="34" charset="0"/>
            </a:rPr>
            <a:t>HCBS settings must be integrated in and support full access to greater community including opportunities to seek employment and work in competitive integrated settings</a:t>
          </a:r>
        </a:p>
      </dgm:t>
    </dgm:pt>
    <dgm:pt modelId="{8C60C7CB-7EFB-41B8-9C50-636B140E0ED9}" type="parTrans" cxnId="{C88A9BEE-199B-4A3F-8655-A7C2936DA29A}">
      <dgm:prSet/>
      <dgm:spPr/>
      <dgm:t>
        <a:bodyPr/>
        <a:lstStyle/>
        <a:p>
          <a:endParaRPr lang="en-US"/>
        </a:p>
      </dgm:t>
    </dgm:pt>
    <dgm:pt modelId="{8A25F7D4-477A-42E6-B158-E8CE677C8410}" type="sibTrans" cxnId="{C88A9BEE-199B-4A3F-8655-A7C2936DA29A}">
      <dgm:prSet/>
      <dgm:spPr/>
      <dgm:t>
        <a:bodyPr/>
        <a:lstStyle/>
        <a:p>
          <a:endParaRPr lang="en-US"/>
        </a:p>
      </dgm:t>
    </dgm:pt>
    <dgm:pt modelId="{C511745C-0453-45CD-A715-30A32B04A3DB}">
      <dgm:prSet custT="1"/>
      <dgm:spPr/>
      <dgm:t>
        <a:bodyPr/>
        <a:lstStyle/>
        <a:p>
          <a:r>
            <a:rPr lang="en-US" sz="1600" b="0" dirty="0">
              <a:latin typeface="Verdana" panose="020B0604030504040204" pitchFamily="34" charset="0"/>
              <a:ea typeface="Verdana" panose="020B0604030504040204" pitchFamily="34" charset="0"/>
            </a:rPr>
            <a:t>Funding mandates – 15% of VR Title I dollars for youth with disabilities</a:t>
          </a:r>
        </a:p>
      </dgm:t>
    </dgm:pt>
    <dgm:pt modelId="{CA99933E-6703-44DA-92F4-AE93795265B4}" type="parTrans" cxnId="{FF397B22-9D04-465A-8320-E519DD5FFB6E}">
      <dgm:prSet/>
      <dgm:spPr/>
      <dgm:t>
        <a:bodyPr/>
        <a:lstStyle/>
        <a:p>
          <a:endParaRPr lang="en-US"/>
        </a:p>
      </dgm:t>
    </dgm:pt>
    <dgm:pt modelId="{7C00A2A7-EF69-4F31-BAA5-3ACE8D6AD813}" type="sibTrans" cxnId="{FF397B22-9D04-465A-8320-E519DD5FFB6E}">
      <dgm:prSet/>
      <dgm:spPr/>
      <dgm:t>
        <a:bodyPr/>
        <a:lstStyle/>
        <a:p>
          <a:endParaRPr lang="en-US"/>
        </a:p>
      </dgm:t>
    </dgm:pt>
    <dgm:pt modelId="{25A835FA-70A7-4C60-BA1D-5621D1D8DDF4}">
      <dgm:prSet/>
      <dgm:spPr/>
      <dgm:t>
        <a:bodyPr/>
        <a:lstStyle/>
        <a:p>
          <a:r>
            <a:rPr lang="en-US" b="1" dirty="0">
              <a:latin typeface="Verdana" panose="020B0604030504040204" pitchFamily="34" charset="0"/>
              <a:ea typeface="Verdana" panose="020B0604030504040204" pitchFamily="34" charset="0"/>
            </a:rPr>
            <a:t>(OFCCP Section 503 Regulations) Federal Contractor Requirements</a:t>
          </a:r>
        </a:p>
      </dgm:t>
    </dgm:pt>
    <dgm:pt modelId="{761E006B-EBC3-4D2D-8556-ED3D4ACF5DA9}" type="parTrans" cxnId="{6346231E-41FB-4628-8B14-615CD68C2C0C}">
      <dgm:prSet/>
      <dgm:spPr/>
      <dgm:t>
        <a:bodyPr/>
        <a:lstStyle/>
        <a:p>
          <a:endParaRPr lang="en-US"/>
        </a:p>
      </dgm:t>
    </dgm:pt>
    <dgm:pt modelId="{A95E5EC7-D882-4836-8137-7E9DC949E45D}" type="sibTrans" cxnId="{6346231E-41FB-4628-8B14-615CD68C2C0C}">
      <dgm:prSet/>
      <dgm:spPr/>
      <dgm:t>
        <a:bodyPr/>
        <a:lstStyle/>
        <a:p>
          <a:endParaRPr lang="en-US"/>
        </a:p>
      </dgm:t>
    </dgm:pt>
    <dgm:pt modelId="{607F09E1-FB16-4BCE-A630-AB0211C80266}">
      <dgm:prSet/>
      <dgm:spPr/>
      <dgm:t>
        <a:bodyPr/>
        <a:lstStyle/>
        <a:p>
          <a:endParaRPr lang="en-US" sz="1700" dirty="0"/>
        </a:p>
      </dgm:t>
    </dgm:pt>
    <dgm:pt modelId="{381BD07C-07BE-4D4B-9681-6BE052639A82}" type="parTrans" cxnId="{88F7DA08-0580-4326-815E-2A39C18982D4}">
      <dgm:prSet/>
      <dgm:spPr/>
      <dgm:t>
        <a:bodyPr/>
        <a:lstStyle/>
        <a:p>
          <a:endParaRPr lang="en-US"/>
        </a:p>
      </dgm:t>
    </dgm:pt>
    <dgm:pt modelId="{D989CC2C-A874-495F-8DFA-DCA3AEB5E529}" type="sibTrans" cxnId="{88F7DA08-0580-4326-815E-2A39C18982D4}">
      <dgm:prSet/>
      <dgm:spPr/>
      <dgm:t>
        <a:bodyPr/>
        <a:lstStyle/>
        <a:p>
          <a:endParaRPr lang="en-US"/>
        </a:p>
      </dgm:t>
    </dgm:pt>
    <dgm:pt modelId="{9D097884-1E39-4826-9D07-CC380E9FF640}">
      <dgm:prSet custT="1"/>
      <dgm:spPr/>
      <dgm:t>
        <a:bodyPr/>
        <a:lstStyle/>
        <a:p>
          <a:r>
            <a:rPr lang="en-US" sz="1600" b="0" dirty="0">
              <a:latin typeface="Verdana" panose="020B0604030504040204" pitchFamily="34" charset="0"/>
              <a:ea typeface="Verdana" panose="020B0604030504040204" pitchFamily="34" charset="0"/>
            </a:rPr>
            <a:t>7% hiring goal for individuals with disabilities</a:t>
          </a:r>
        </a:p>
      </dgm:t>
    </dgm:pt>
    <dgm:pt modelId="{2C33B71B-0EF4-4448-A9AC-F727EF543877}" type="parTrans" cxnId="{0B77F41D-3537-4E31-AEFF-402C277EB0D8}">
      <dgm:prSet/>
      <dgm:spPr/>
      <dgm:t>
        <a:bodyPr/>
        <a:lstStyle/>
        <a:p>
          <a:endParaRPr lang="en-US"/>
        </a:p>
      </dgm:t>
    </dgm:pt>
    <dgm:pt modelId="{4F4D35FE-F31C-4466-8DB2-2C253A1DD0B7}" type="sibTrans" cxnId="{0B77F41D-3537-4E31-AEFF-402C277EB0D8}">
      <dgm:prSet/>
      <dgm:spPr/>
      <dgm:t>
        <a:bodyPr/>
        <a:lstStyle/>
        <a:p>
          <a:endParaRPr lang="en-US"/>
        </a:p>
      </dgm:t>
    </dgm:pt>
    <dgm:pt modelId="{08CB1922-8D1E-48A9-BF7B-BB94EAB21A92}">
      <dgm:prSet custT="1"/>
      <dgm:spPr/>
      <dgm:t>
        <a:bodyPr/>
        <a:lstStyle/>
        <a:p>
          <a:r>
            <a:rPr lang="en-US" sz="1600" b="0" dirty="0">
              <a:latin typeface="Verdana" panose="020B0604030504040204" pitchFamily="34" charset="0"/>
              <a:ea typeface="Verdana" panose="020B0604030504040204" pitchFamily="34" charset="0"/>
            </a:rPr>
            <a:t>Potential new HCBS funding opportunities to support employment outcomes</a:t>
          </a:r>
        </a:p>
      </dgm:t>
    </dgm:pt>
    <dgm:pt modelId="{56881D06-314E-4429-94B5-6AA70EE0E44D}" type="parTrans" cxnId="{545CCC57-9E8E-4244-85A3-EADB08969872}">
      <dgm:prSet/>
      <dgm:spPr/>
      <dgm:t>
        <a:bodyPr/>
        <a:lstStyle/>
        <a:p>
          <a:endParaRPr lang="en-US"/>
        </a:p>
      </dgm:t>
    </dgm:pt>
    <dgm:pt modelId="{33BF0CF2-D9D9-460C-B67E-912F37F60E23}" type="sibTrans" cxnId="{545CCC57-9E8E-4244-85A3-EADB08969872}">
      <dgm:prSet/>
      <dgm:spPr/>
      <dgm:t>
        <a:bodyPr/>
        <a:lstStyle/>
        <a:p>
          <a:endParaRPr lang="en-US"/>
        </a:p>
      </dgm:t>
    </dgm:pt>
    <dgm:pt modelId="{CD4486D9-05AB-4093-87DD-7CF50C944D2D}">
      <dgm:prSet custT="1"/>
      <dgm:spPr/>
      <dgm:t>
        <a:bodyPr/>
        <a:lstStyle/>
        <a:p>
          <a:r>
            <a:rPr lang="en-US" sz="1600" b="0" dirty="0">
              <a:latin typeface="Verdana" panose="020B0604030504040204" pitchFamily="34" charset="0"/>
              <a:ea typeface="Verdana" panose="020B0604030504040204" pitchFamily="34" charset="0"/>
            </a:rPr>
            <a:t>Restrictions on youth entry into non-integrated work settings</a:t>
          </a:r>
        </a:p>
      </dgm:t>
    </dgm:pt>
    <dgm:pt modelId="{C4C2FA16-DBF1-4203-B613-CB36173C3E70}" type="parTrans" cxnId="{58D24751-BA7C-4C6F-A69D-BE2CC5DD6CC2}">
      <dgm:prSet/>
      <dgm:spPr/>
      <dgm:t>
        <a:bodyPr/>
        <a:lstStyle/>
        <a:p>
          <a:endParaRPr lang="en-US"/>
        </a:p>
      </dgm:t>
    </dgm:pt>
    <dgm:pt modelId="{17E83786-3555-4ED5-BDC5-FC1B83C552DF}" type="sibTrans" cxnId="{58D24751-BA7C-4C6F-A69D-BE2CC5DD6CC2}">
      <dgm:prSet/>
      <dgm:spPr/>
      <dgm:t>
        <a:bodyPr/>
        <a:lstStyle/>
        <a:p>
          <a:endParaRPr lang="en-US"/>
        </a:p>
      </dgm:t>
    </dgm:pt>
    <dgm:pt modelId="{E69DC117-24CE-4AC2-8195-5E3918BC9829}">
      <dgm:prSet custT="1"/>
      <dgm:spPr/>
      <dgm:t>
        <a:bodyPr/>
        <a:lstStyle/>
        <a:p>
          <a:r>
            <a:rPr lang="en-US" sz="1600" b="0" dirty="0">
              <a:latin typeface="Verdana" panose="020B0604030504040204" pitchFamily="34" charset="0"/>
              <a:ea typeface="Verdana" panose="020B0604030504040204" pitchFamily="34" charset="0"/>
            </a:rPr>
            <a:t>Definition of competitive integrated employment</a:t>
          </a:r>
        </a:p>
      </dgm:t>
    </dgm:pt>
    <dgm:pt modelId="{DC9BF422-5100-4FC8-B00D-D749D222F45B}" type="parTrans" cxnId="{132A4365-49EF-4AD5-990B-C533AA320FBF}">
      <dgm:prSet/>
      <dgm:spPr/>
      <dgm:t>
        <a:bodyPr/>
        <a:lstStyle/>
        <a:p>
          <a:endParaRPr lang="en-US"/>
        </a:p>
      </dgm:t>
    </dgm:pt>
    <dgm:pt modelId="{6A889376-5A18-446C-AC01-8B17CCD2751E}" type="sibTrans" cxnId="{132A4365-49EF-4AD5-990B-C533AA320FBF}">
      <dgm:prSet/>
      <dgm:spPr/>
      <dgm:t>
        <a:bodyPr/>
        <a:lstStyle/>
        <a:p>
          <a:endParaRPr lang="en-US"/>
        </a:p>
      </dgm:t>
    </dgm:pt>
    <dgm:pt modelId="{ED1C79B5-2E53-4953-8119-173BF6D4DE23}">
      <dgm:prSet custT="1"/>
      <dgm:spPr/>
      <dgm:t>
        <a:bodyPr/>
        <a:lstStyle/>
        <a:p>
          <a:pPr>
            <a:buNone/>
          </a:pPr>
          <a:endParaRPr lang="en-US" sz="1600" b="0" dirty="0">
            <a:latin typeface="Verdana" panose="020B0604030504040204" pitchFamily="34" charset="0"/>
            <a:ea typeface="Verdana" panose="020B0604030504040204" pitchFamily="34" charset="0"/>
          </a:endParaRPr>
        </a:p>
      </dgm:t>
    </dgm:pt>
    <dgm:pt modelId="{71F03E5D-2459-4318-9BB2-98CAB8EF9C70}" type="parTrans" cxnId="{4FA91B91-CE0C-4CB9-98BA-EC384BD096EA}">
      <dgm:prSet/>
      <dgm:spPr/>
      <dgm:t>
        <a:bodyPr/>
        <a:lstStyle/>
        <a:p>
          <a:endParaRPr lang="en-US"/>
        </a:p>
      </dgm:t>
    </dgm:pt>
    <dgm:pt modelId="{F9D87C69-4493-4B2F-9087-A1409F0FC2FE}" type="sibTrans" cxnId="{4FA91B91-CE0C-4CB9-98BA-EC384BD096EA}">
      <dgm:prSet/>
      <dgm:spPr/>
      <dgm:t>
        <a:bodyPr/>
        <a:lstStyle/>
        <a:p>
          <a:endParaRPr lang="en-US"/>
        </a:p>
      </dgm:t>
    </dgm:pt>
    <dgm:pt modelId="{13F9FADE-1F19-4BA1-83B7-4F4C713C1DFE}">
      <dgm:prSet custT="1"/>
      <dgm:spPr/>
      <dgm:t>
        <a:bodyPr/>
        <a:lstStyle/>
        <a:p>
          <a:pPr>
            <a:buNone/>
          </a:pPr>
          <a:endParaRPr lang="en-US" sz="1600" b="0" dirty="0">
            <a:latin typeface="Verdana" panose="020B0604030504040204" pitchFamily="34" charset="0"/>
            <a:ea typeface="Verdana" panose="020B0604030504040204" pitchFamily="34" charset="0"/>
          </a:endParaRPr>
        </a:p>
      </dgm:t>
    </dgm:pt>
    <dgm:pt modelId="{284CE623-1B76-4E34-BC5C-6A63FCC35ABE}" type="parTrans" cxnId="{29BF4E88-9476-4756-B099-1580817479F0}">
      <dgm:prSet/>
      <dgm:spPr/>
      <dgm:t>
        <a:bodyPr/>
        <a:lstStyle/>
        <a:p>
          <a:endParaRPr lang="en-US"/>
        </a:p>
      </dgm:t>
    </dgm:pt>
    <dgm:pt modelId="{4C99CBDD-0A1A-406F-971E-8D5771978ACB}" type="sibTrans" cxnId="{29BF4E88-9476-4756-B099-1580817479F0}">
      <dgm:prSet/>
      <dgm:spPr/>
      <dgm:t>
        <a:bodyPr/>
        <a:lstStyle/>
        <a:p>
          <a:endParaRPr lang="en-US"/>
        </a:p>
      </dgm:t>
    </dgm:pt>
    <dgm:pt modelId="{D31C0755-2DDD-41AC-B029-5AB691049B67}">
      <dgm:prSet custT="1"/>
      <dgm:spPr/>
      <dgm:t>
        <a:bodyPr/>
        <a:lstStyle/>
        <a:p>
          <a:pPr>
            <a:buNone/>
          </a:pPr>
          <a:endParaRPr lang="en-US" sz="1600" b="0" dirty="0">
            <a:latin typeface="Verdana" panose="020B0604030504040204" pitchFamily="34" charset="0"/>
            <a:ea typeface="Verdana" panose="020B0604030504040204" pitchFamily="34" charset="0"/>
          </a:endParaRPr>
        </a:p>
      </dgm:t>
    </dgm:pt>
    <dgm:pt modelId="{B075CBFB-EDED-4E75-A375-8C3CE12EC9DD}" type="parTrans" cxnId="{70808FB3-7C24-4A71-8A81-D3F1542F823B}">
      <dgm:prSet/>
      <dgm:spPr/>
      <dgm:t>
        <a:bodyPr/>
        <a:lstStyle/>
        <a:p>
          <a:endParaRPr lang="en-US"/>
        </a:p>
      </dgm:t>
    </dgm:pt>
    <dgm:pt modelId="{A3464893-A916-40CC-895A-3DBB56561A07}" type="sibTrans" cxnId="{70808FB3-7C24-4A71-8A81-D3F1542F823B}">
      <dgm:prSet/>
      <dgm:spPr/>
      <dgm:t>
        <a:bodyPr/>
        <a:lstStyle/>
        <a:p>
          <a:endParaRPr lang="en-US"/>
        </a:p>
      </dgm:t>
    </dgm:pt>
    <dgm:pt modelId="{F6F9C24D-FC66-44A7-B661-DB9D9635B27C}" type="pres">
      <dgm:prSet presAssocID="{37EF00E0-A472-49FF-8F15-DD4026AD2EF6}" presName="Name0" presStyleCnt="0">
        <dgm:presLayoutVars>
          <dgm:dir/>
          <dgm:animLvl val="lvl"/>
          <dgm:resizeHandles val="exact"/>
        </dgm:presLayoutVars>
      </dgm:prSet>
      <dgm:spPr/>
    </dgm:pt>
    <dgm:pt modelId="{DB3AF7C0-4227-472C-887C-8B1601B4730D}" type="pres">
      <dgm:prSet presAssocID="{C1AE718E-5258-4C04-AC36-C3C5E86B501F}" presName="composite" presStyleCnt="0"/>
      <dgm:spPr/>
    </dgm:pt>
    <dgm:pt modelId="{4F853042-41FC-4001-9940-2C82623CBBEA}" type="pres">
      <dgm:prSet presAssocID="{C1AE718E-5258-4C04-AC36-C3C5E86B501F}" presName="parTx" presStyleLbl="alignNode1" presStyleIdx="0" presStyleCnt="3">
        <dgm:presLayoutVars>
          <dgm:chMax val="0"/>
          <dgm:chPref val="0"/>
          <dgm:bulletEnabled val="1"/>
        </dgm:presLayoutVars>
      </dgm:prSet>
      <dgm:spPr/>
    </dgm:pt>
    <dgm:pt modelId="{D1852291-C104-485E-AC0E-1A65AB58B7C6}" type="pres">
      <dgm:prSet presAssocID="{C1AE718E-5258-4C04-AC36-C3C5E86B501F}" presName="desTx" presStyleLbl="alignAccFollowNode1" presStyleIdx="0" presStyleCnt="3">
        <dgm:presLayoutVars>
          <dgm:bulletEnabled val="1"/>
        </dgm:presLayoutVars>
      </dgm:prSet>
      <dgm:spPr/>
    </dgm:pt>
    <dgm:pt modelId="{2651A73B-8619-42AE-B76C-229D8FF45A0F}" type="pres">
      <dgm:prSet presAssocID="{BC6C047B-0930-4E15-A1BD-C4E6258CCE04}" presName="space" presStyleCnt="0"/>
      <dgm:spPr/>
    </dgm:pt>
    <dgm:pt modelId="{D7512917-D849-4070-BE40-609F198B67ED}" type="pres">
      <dgm:prSet presAssocID="{4FBB257D-2523-4DA8-AAC4-A3EC897533BD}" presName="composite" presStyleCnt="0"/>
      <dgm:spPr/>
    </dgm:pt>
    <dgm:pt modelId="{5A7EF37E-999D-4F76-BF04-80072D7CD5C4}" type="pres">
      <dgm:prSet presAssocID="{4FBB257D-2523-4DA8-AAC4-A3EC897533BD}" presName="parTx" presStyleLbl="alignNode1" presStyleIdx="1" presStyleCnt="3">
        <dgm:presLayoutVars>
          <dgm:chMax val="0"/>
          <dgm:chPref val="0"/>
          <dgm:bulletEnabled val="1"/>
        </dgm:presLayoutVars>
      </dgm:prSet>
      <dgm:spPr/>
    </dgm:pt>
    <dgm:pt modelId="{B0B6A01C-1EFC-44E4-BCF2-9AA73A8A2C74}" type="pres">
      <dgm:prSet presAssocID="{4FBB257D-2523-4DA8-AAC4-A3EC897533BD}" presName="desTx" presStyleLbl="alignAccFollowNode1" presStyleIdx="1" presStyleCnt="3">
        <dgm:presLayoutVars>
          <dgm:bulletEnabled val="1"/>
        </dgm:presLayoutVars>
      </dgm:prSet>
      <dgm:spPr/>
    </dgm:pt>
    <dgm:pt modelId="{C60B4F88-D4D6-45F9-B1AF-68E637B5400C}" type="pres">
      <dgm:prSet presAssocID="{10878222-50A9-4128-B6B7-CF0AF39C893E}" presName="space" presStyleCnt="0"/>
      <dgm:spPr/>
    </dgm:pt>
    <dgm:pt modelId="{85E58C4E-F856-4DEB-AB58-83AC6F2C26CE}" type="pres">
      <dgm:prSet presAssocID="{25A835FA-70A7-4C60-BA1D-5621D1D8DDF4}" presName="composite" presStyleCnt="0"/>
      <dgm:spPr/>
    </dgm:pt>
    <dgm:pt modelId="{C2D0A3ED-28D6-4B76-9A5A-653529F4DF42}" type="pres">
      <dgm:prSet presAssocID="{25A835FA-70A7-4C60-BA1D-5621D1D8DDF4}" presName="parTx" presStyleLbl="alignNode1" presStyleIdx="2" presStyleCnt="3">
        <dgm:presLayoutVars>
          <dgm:chMax val="0"/>
          <dgm:chPref val="0"/>
          <dgm:bulletEnabled val="1"/>
        </dgm:presLayoutVars>
      </dgm:prSet>
      <dgm:spPr/>
    </dgm:pt>
    <dgm:pt modelId="{63588933-A843-4107-BC6C-48414148B797}" type="pres">
      <dgm:prSet presAssocID="{25A835FA-70A7-4C60-BA1D-5621D1D8DDF4}" presName="desTx" presStyleLbl="alignAccFollowNode1" presStyleIdx="2" presStyleCnt="3">
        <dgm:presLayoutVars>
          <dgm:bulletEnabled val="1"/>
        </dgm:presLayoutVars>
      </dgm:prSet>
      <dgm:spPr/>
    </dgm:pt>
  </dgm:ptLst>
  <dgm:cxnLst>
    <dgm:cxn modelId="{C43F0100-60FE-4430-AA93-4A3995321B22}" type="presOf" srcId="{607F09E1-FB16-4BCE-A630-AB0211C80266}" destId="{D1852291-C104-485E-AC0E-1A65AB58B7C6}" srcOrd="0" destOrd="5" presId="urn:microsoft.com/office/officeart/2005/8/layout/hList1"/>
    <dgm:cxn modelId="{732FD003-D718-4A01-8540-EF16286E5BCF}" srcId="{37EF00E0-A472-49FF-8F15-DD4026AD2EF6}" destId="{C1AE718E-5258-4C04-AC36-C3C5E86B501F}" srcOrd="0" destOrd="0" parTransId="{41A0457E-BB1C-410C-ACAE-FB98AFF8396E}" sibTransId="{BC6C047B-0930-4E15-A1BD-C4E6258CCE04}"/>
    <dgm:cxn modelId="{532B2007-AC95-48E1-B1A9-EC1D4C5FE7F5}" type="presOf" srcId="{D31C0755-2DDD-41AC-B029-5AB691049B67}" destId="{B0B6A01C-1EFC-44E4-BCF2-9AA73A8A2C74}" srcOrd="0" destOrd="1" presId="urn:microsoft.com/office/officeart/2005/8/layout/hList1"/>
    <dgm:cxn modelId="{88F7DA08-0580-4326-815E-2A39C18982D4}" srcId="{C1AE718E-5258-4C04-AC36-C3C5E86B501F}" destId="{607F09E1-FB16-4BCE-A630-AB0211C80266}" srcOrd="5" destOrd="0" parTransId="{381BD07C-07BE-4D4B-9681-6BE052639A82}" sibTransId="{D989CC2C-A874-495F-8DFA-DCA3AEB5E529}"/>
    <dgm:cxn modelId="{65BD810C-68B4-4248-A9B2-9733AB49ED11}" type="presOf" srcId="{4BF7E379-BDAE-4184-8686-0602F73E78F7}" destId="{B0B6A01C-1EFC-44E4-BCF2-9AA73A8A2C74}" srcOrd="0" destOrd="0" presId="urn:microsoft.com/office/officeart/2005/8/layout/hList1"/>
    <dgm:cxn modelId="{0B77F41D-3537-4E31-AEFF-402C277EB0D8}" srcId="{25A835FA-70A7-4C60-BA1D-5621D1D8DDF4}" destId="{9D097884-1E39-4826-9D07-CC380E9FF640}" srcOrd="0" destOrd="0" parTransId="{2C33B71B-0EF4-4448-A9AC-F727EF543877}" sibTransId="{4F4D35FE-F31C-4466-8DB2-2C253A1DD0B7}"/>
    <dgm:cxn modelId="{6346231E-41FB-4628-8B14-615CD68C2C0C}" srcId="{37EF00E0-A472-49FF-8F15-DD4026AD2EF6}" destId="{25A835FA-70A7-4C60-BA1D-5621D1D8DDF4}" srcOrd="2" destOrd="0" parTransId="{761E006B-EBC3-4D2D-8556-ED3D4ACF5DA9}" sibTransId="{A95E5EC7-D882-4836-8137-7E9DC949E45D}"/>
    <dgm:cxn modelId="{FF397B22-9D04-465A-8320-E519DD5FFB6E}" srcId="{C1AE718E-5258-4C04-AC36-C3C5E86B501F}" destId="{C511745C-0453-45CD-A715-30A32B04A3DB}" srcOrd="0" destOrd="0" parTransId="{CA99933E-6703-44DA-92F4-AE93795265B4}" sibTransId="{7C00A2A7-EF69-4F31-BAA5-3ACE8D6AD813}"/>
    <dgm:cxn modelId="{DB91D524-0691-494C-A8E2-4776FC533A3D}" srcId="{37EF00E0-A472-49FF-8F15-DD4026AD2EF6}" destId="{4FBB257D-2523-4DA8-AAC4-A3EC897533BD}" srcOrd="1" destOrd="0" parTransId="{B24AD270-7AA8-4FEE-BB85-D7134B00A9A7}" sibTransId="{10878222-50A9-4128-B6B7-CF0AF39C893E}"/>
    <dgm:cxn modelId="{5C54E63A-1B48-4A19-A184-7CF0F6DB8636}" type="presOf" srcId="{08CB1922-8D1E-48A9-BF7B-BB94EAB21A92}" destId="{B0B6A01C-1EFC-44E4-BCF2-9AA73A8A2C74}" srcOrd="0" destOrd="2" presId="urn:microsoft.com/office/officeart/2005/8/layout/hList1"/>
    <dgm:cxn modelId="{5CC1F840-FF44-48F3-92DB-A12DF0C56AC4}" type="presOf" srcId="{C511745C-0453-45CD-A715-30A32B04A3DB}" destId="{D1852291-C104-485E-AC0E-1A65AB58B7C6}" srcOrd="0" destOrd="0" presId="urn:microsoft.com/office/officeart/2005/8/layout/hList1"/>
    <dgm:cxn modelId="{132A4365-49EF-4AD5-990B-C533AA320FBF}" srcId="{C1AE718E-5258-4C04-AC36-C3C5E86B501F}" destId="{E69DC117-24CE-4AC2-8195-5E3918BC9829}" srcOrd="4" destOrd="0" parTransId="{DC9BF422-5100-4FC8-B00D-D749D222F45B}" sibTransId="{6A889376-5A18-446C-AC01-8B17CCD2751E}"/>
    <dgm:cxn modelId="{66BC6A69-C150-456A-B332-73079CE8BAA9}" type="presOf" srcId="{25A835FA-70A7-4C60-BA1D-5621D1D8DDF4}" destId="{C2D0A3ED-28D6-4B76-9A5A-653529F4DF42}" srcOrd="0" destOrd="0" presId="urn:microsoft.com/office/officeart/2005/8/layout/hList1"/>
    <dgm:cxn modelId="{58D24751-BA7C-4C6F-A69D-BE2CC5DD6CC2}" srcId="{C1AE718E-5258-4C04-AC36-C3C5E86B501F}" destId="{CD4486D9-05AB-4093-87DD-7CF50C944D2D}" srcOrd="2" destOrd="0" parTransId="{C4C2FA16-DBF1-4203-B613-CB36173C3E70}" sibTransId="{17E83786-3555-4ED5-BDC5-FC1B83C552DF}"/>
    <dgm:cxn modelId="{93D7E555-138E-4D3E-B49F-B84805F3549F}" type="presOf" srcId="{4FBB257D-2523-4DA8-AAC4-A3EC897533BD}" destId="{5A7EF37E-999D-4F76-BF04-80072D7CD5C4}" srcOrd="0" destOrd="0" presId="urn:microsoft.com/office/officeart/2005/8/layout/hList1"/>
    <dgm:cxn modelId="{35211876-3652-4BD1-A07D-1A139BBAF7C6}" type="presOf" srcId="{ED1C79B5-2E53-4953-8119-173BF6D4DE23}" destId="{D1852291-C104-485E-AC0E-1A65AB58B7C6}" srcOrd="0" destOrd="1" presId="urn:microsoft.com/office/officeart/2005/8/layout/hList1"/>
    <dgm:cxn modelId="{545CCC57-9E8E-4244-85A3-EADB08969872}" srcId="{4FBB257D-2523-4DA8-AAC4-A3EC897533BD}" destId="{08CB1922-8D1E-48A9-BF7B-BB94EAB21A92}" srcOrd="2" destOrd="0" parTransId="{56881D06-314E-4429-94B5-6AA70EE0E44D}" sibTransId="{33BF0CF2-D9D9-460C-B67E-912F37F60E23}"/>
    <dgm:cxn modelId="{29BF4E88-9476-4756-B099-1580817479F0}" srcId="{C1AE718E-5258-4C04-AC36-C3C5E86B501F}" destId="{13F9FADE-1F19-4BA1-83B7-4F4C713C1DFE}" srcOrd="3" destOrd="0" parTransId="{284CE623-1B76-4E34-BC5C-6A63FCC35ABE}" sibTransId="{4C99CBDD-0A1A-406F-971E-8D5771978ACB}"/>
    <dgm:cxn modelId="{1083498B-50DA-46AD-8E66-4424124B3C41}" type="presOf" srcId="{CD4486D9-05AB-4093-87DD-7CF50C944D2D}" destId="{D1852291-C104-485E-AC0E-1A65AB58B7C6}" srcOrd="0" destOrd="2" presId="urn:microsoft.com/office/officeart/2005/8/layout/hList1"/>
    <dgm:cxn modelId="{4FA91B91-CE0C-4CB9-98BA-EC384BD096EA}" srcId="{C1AE718E-5258-4C04-AC36-C3C5E86B501F}" destId="{ED1C79B5-2E53-4953-8119-173BF6D4DE23}" srcOrd="1" destOrd="0" parTransId="{71F03E5D-2459-4318-9BB2-98CAB8EF9C70}" sibTransId="{F9D87C69-4493-4B2F-9087-A1409F0FC2FE}"/>
    <dgm:cxn modelId="{23B366A4-BCE9-4004-A60E-CF2C1EAA24CE}" type="presOf" srcId="{9D097884-1E39-4826-9D07-CC380E9FF640}" destId="{63588933-A843-4107-BC6C-48414148B797}" srcOrd="0" destOrd="0" presId="urn:microsoft.com/office/officeart/2005/8/layout/hList1"/>
    <dgm:cxn modelId="{70808FB3-7C24-4A71-8A81-D3F1542F823B}" srcId="{4FBB257D-2523-4DA8-AAC4-A3EC897533BD}" destId="{D31C0755-2DDD-41AC-B029-5AB691049B67}" srcOrd="1" destOrd="0" parTransId="{B075CBFB-EDED-4E75-A375-8C3CE12EC9DD}" sibTransId="{A3464893-A916-40CC-895A-3DBB56561A07}"/>
    <dgm:cxn modelId="{142803C0-8181-446C-AEC6-28BC148B316E}" type="presOf" srcId="{37EF00E0-A472-49FF-8F15-DD4026AD2EF6}" destId="{F6F9C24D-FC66-44A7-B661-DB9D9635B27C}" srcOrd="0" destOrd="0" presId="urn:microsoft.com/office/officeart/2005/8/layout/hList1"/>
    <dgm:cxn modelId="{D441FDD4-0D7E-433F-965B-E15CCEF61F84}" type="presOf" srcId="{C1AE718E-5258-4C04-AC36-C3C5E86B501F}" destId="{4F853042-41FC-4001-9940-2C82623CBBEA}" srcOrd="0" destOrd="0" presId="urn:microsoft.com/office/officeart/2005/8/layout/hList1"/>
    <dgm:cxn modelId="{C36ED6D6-C897-4691-AF0F-4DF7BE9CFA59}" type="presOf" srcId="{E69DC117-24CE-4AC2-8195-5E3918BC9829}" destId="{D1852291-C104-485E-AC0E-1A65AB58B7C6}" srcOrd="0" destOrd="4" presId="urn:microsoft.com/office/officeart/2005/8/layout/hList1"/>
    <dgm:cxn modelId="{29F895ED-E190-4F3F-A960-62B1B2453AE1}" type="presOf" srcId="{13F9FADE-1F19-4BA1-83B7-4F4C713C1DFE}" destId="{D1852291-C104-485E-AC0E-1A65AB58B7C6}" srcOrd="0" destOrd="3" presId="urn:microsoft.com/office/officeart/2005/8/layout/hList1"/>
    <dgm:cxn modelId="{C88A9BEE-199B-4A3F-8655-A7C2936DA29A}" srcId="{4FBB257D-2523-4DA8-AAC4-A3EC897533BD}" destId="{4BF7E379-BDAE-4184-8686-0602F73E78F7}" srcOrd="0" destOrd="0" parTransId="{8C60C7CB-7EFB-41B8-9C50-636B140E0ED9}" sibTransId="{8A25F7D4-477A-42E6-B158-E8CE677C8410}"/>
    <dgm:cxn modelId="{40B1A583-3DFC-409D-939C-74D31382563D}" type="presParOf" srcId="{F6F9C24D-FC66-44A7-B661-DB9D9635B27C}" destId="{DB3AF7C0-4227-472C-887C-8B1601B4730D}" srcOrd="0" destOrd="0" presId="urn:microsoft.com/office/officeart/2005/8/layout/hList1"/>
    <dgm:cxn modelId="{BD82732C-D284-4C4E-8F0A-BD311AF2E5AF}" type="presParOf" srcId="{DB3AF7C0-4227-472C-887C-8B1601B4730D}" destId="{4F853042-41FC-4001-9940-2C82623CBBEA}" srcOrd="0" destOrd="0" presId="urn:microsoft.com/office/officeart/2005/8/layout/hList1"/>
    <dgm:cxn modelId="{2D74EF08-72C0-4424-90DD-34AB5B1B49F3}" type="presParOf" srcId="{DB3AF7C0-4227-472C-887C-8B1601B4730D}" destId="{D1852291-C104-485E-AC0E-1A65AB58B7C6}" srcOrd="1" destOrd="0" presId="urn:microsoft.com/office/officeart/2005/8/layout/hList1"/>
    <dgm:cxn modelId="{E593B638-EBED-40FF-A20A-3337096E73E5}" type="presParOf" srcId="{F6F9C24D-FC66-44A7-B661-DB9D9635B27C}" destId="{2651A73B-8619-42AE-B76C-229D8FF45A0F}" srcOrd="1" destOrd="0" presId="urn:microsoft.com/office/officeart/2005/8/layout/hList1"/>
    <dgm:cxn modelId="{AF046AE8-0F28-49CC-A892-F657DBBD6E55}" type="presParOf" srcId="{F6F9C24D-FC66-44A7-B661-DB9D9635B27C}" destId="{D7512917-D849-4070-BE40-609F198B67ED}" srcOrd="2" destOrd="0" presId="urn:microsoft.com/office/officeart/2005/8/layout/hList1"/>
    <dgm:cxn modelId="{E4739F4D-785D-407F-BA16-2124ED482249}" type="presParOf" srcId="{D7512917-D849-4070-BE40-609F198B67ED}" destId="{5A7EF37E-999D-4F76-BF04-80072D7CD5C4}" srcOrd="0" destOrd="0" presId="urn:microsoft.com/office/officeart/2005/8/layout/hList1"/>
    <dgm:cxn modelId="{EED7D252-0C47-4D48-B62C-BEE756D4CE86}" type="presParOf" srcId="{D7512917-D849-4070-BE40-609F198B67ED}" destId="{B0B6A01C-1EFC-44E4-BCF2-9AA73A8A2C74}" srcOrd="1" destOrd="0" presId="urn:microsoft.com/office/officeart/2005/8/layout/hList1"/>
    <dgm:cxn modelId="{795BE268-DE4A-4086-AB1C-54BAB1D07851}" type="presParOf" srcId="{F6F9C24D-FC66-44A7-B661-DB9D9635B27C}" destId="{C60B4F88-D4D6-45F9-B1AF-68E637B5400C}" srcOrd="3" destOrd="0" presId="urn:microsoft.com/office/officeart/2005/8/layout/hList1"/>
    <dgm:cxn modelId="{220BA4A3-8B9F-4B95-A071-59C8EC3C4679}" type="presParOf" srcId="{F6F9C24D-FC66-44A7-B661-DB9D9635B27C}" destId="{85E58C4E-F856-4DEB-AB58-83AC6F2C26CE}" srcOrd="4" destOrd="0" presId="urn:microsoft.com/office/officeart/2005/8/layout/hList1"/>
    <dgm:cxn modelId="{A84DBF1E-F2E1-4DD7-AE6F-07D3146EE2CE}" type="presParOf" srcId="{85E58C4E-F856-4DEB-AB58-83AC6F2C26CE}" destId="{C2D0A3ED-28D6-4B76-9A5A-653529F4DF42}" srcOrd="0" destOrd="0" presId="urn:microsoft.com/office/officeart/2005/8/layout/hList1"/>
    <dgm:cxn modelId="{18F574BE-E580-4211-9883-027BD2927E6C}" type="presParOf" srcId="{85E58C4E-F856-4DEB-AB58-83AC6F2C26CE}" destId="{63588933-A843-4107-BC6C-48414148B797}"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5D29D4-C5D7-421A-B1CE-B0612BDF1D2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7D52378-27AA-43E7-9B58-008AB78A5419}" type="pres">
      <dgm:prSet presAssocID="{775D29D4-C5D7-421A-B1CE-B0612BDF1D20}" presName="diagram" presStyleCnt="0">
        <dgm:presLayoutVars>
          <dgm:dir/>
          <dgm:resizeHandles val="exact"/>
        </dgm:presLayoutVars>
      </dgm:prSet>
      <dgm:spPr/>
    </dgm:pt>
  </dgm:ptLst>
  <dgm:cxnLst>
    <dgm:cxn modelId="{060F8E54-37A3-4C02-BD5D-8E82636F38FE}" type="presOf" srcId="{775D29D4-C5D7-421A-B1CE-B0612BDF1D20}" destId="{07D52378-27AA-43E7-9B58-008AB78A5419}" srcOrd="0" destOrd="0" presId="urn:microsoft.com/office/officeart/2005/8/layout/default"/>
  </dgm:cxnLst>
  <dgm:bg>
    <a:blipFill>
      <a:blip xmlns:r="http://schemas.openxmlformats.org/officeDocument/2006/relationships" r:embed="rId1">
        <a:extLst>
          <a:ext uri="{28A0092B-C50C-407E-A947-70E740481C1C}">
            <a14:useLocalDpi xmlns:a14="http://schemas.microsoft.com/office/drawing/2010/main" val="0"/>
          </a:ext>
        </a:extLst>
      </a:blip>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424A184-9540-4911-B648-E59EB20622E3}"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US"/>
        </a:p>
      </dgm:t>
    </dgm:pt>
    <dgm:pt modelId="{D1387A5F-CC13-460D-A96F-9EF7E0A4C42F}">
      <dgm:prSet custT="1"/>
      <dgm:spPr/>
      <dgm:t>
        <a:bodyPr/>
        <a:lstStyle/>
        <a:p>
          <a:r>
            <a:rPr lang="en-US" sz="1600" b="1" dirty="0"/>
            <a:t>Old Way           </a:t>
          </a:r>
          <a:r>
            <a:rPr lang="en-US" sz="1100" b="1" dirty="0"/>
            <a:t>(back pocket approach)</a:t>
          </a:r>
        </a:p>
      </dgm:t>
    </dgm:pt>
    <dgm:pt modelId="{ED2E0551-4B6B-4D42-8719-6CB75631E29B}" type="parTrans" cxnId="{779F3F9C-86D5-45BB-8828-EB972D02C094}">
      <dgm:prSet/>
      <dgm:spPr/>
      <dgm:t>
        <a:bodyPr/>
        <a:lstStyle/>
        <a:p>
          <a:endParaRPr lang="en-US"/>
        </a:p>
      </dgm:t>
    </dgm:pt>
    <dgm:pt modelId="{FB91DEC0-19CE-4D08-B2FE-123BFC263E6A}" type="sibTrans" cxnId="{779F3F9C-86D5-45BB-8828-EB972D02C094}">
      <dgm:prSet/>
      <dgm:spPr/>
      <dgm:t>
        <a:bodyPr/>
        <a:lstStyle/>
        <a:p>
          <a:endParaRPr lang="en-US"/>
        </a:p>
      </dgm:t>
    </dgm:pt>
    <dgm:pt modelId="{A98FA50A-9DE4-4F02-8C9B-9243F9261F6A}">
      <dgm:prSet custT="1"/>
      <dgm:spPr/>
      <dgm:t>
        <a:bodyPr/>
        <a:lstStyle/>
        <a:p>
          <a:r>
            <a:rPr lang="en-US" sz="1900" b="0" dirty="0">
              <a:latin typeface="Verdana" panose="020B0604030504040204" pitchFamily="34" charset="0"/>
              <a:ea typeface="Verdana" panose="020B0604030504040204" pitchFamily="34" charset="0"/>
            </a:rPr>
            <a:t>What we have to offer</a:t>
          </a:r>
        </a:p>
      </dgm:t>
    </dgm:pt>
    <dgm:pt modelId="{6331542B-FF73-4766-9CFB-26083DBAD612}" type="parTrans" cxnId="{07521B9F-F675-4070-9FDF-DEA22BBD0F9B}">
      <dgm:prSet/>
      <dgm:spPr/>
      <dgm:t>
        <a:bodyPr/>
        <a:lstStyle/>
        <a:p>
          <a:endParaRPr lang="en-US"/>
        </a:p>
      </dgm:t>
    </dgm:pt>
    <dgm:pt modelId="{F71E9F43-643C-449C-B884-CDCD2829627A}" type="sibTrans" cxnId="{07521B9F-F675-4070-9FDF-DEA22BBD0F9B}">
      <dgm:prSet/>
      <dgm:spPr/>
      <dgm:t>
        <a:bodyPr/>
        <a:lstStyle/>
        <a:p>
          <a:endParaRPr lang="en-US"/>
        </a:p>
      </dgm:t>
    </dgm:pt>
    <dgm:pt modelId="{3B59BA90-36D2-4609-96A8-D78C24E898B0}">
      <dgm:prSet custT="1"/>
      <dgm:spPr/>
      <dgm:t>
        <a:bodyPr/>
        <a:lstStyle/>
        <a:p>
          <a:r>
            <a:rPr lang="en-US" sz="1900" b="0" dirty="0">
              <a:latin typeface="Verdana" panose="020B0604030504040204" pitchFamily="34" charset="0"/>
              <a:ea typeface="Verdana" panose="020B0604030504040204" pitchFamily="34" charset="0"/>
            </a:rPr>
            <a:t>What you will settle with</a:t>
          </a:r>
        </a:p>
      </dgm:t>
    </dgm:pt>
    <dgm:pt modelId="{400A85BB-D2C3-4E37-B533-37CEF95388B9}" type="parTrans" cxnId="{96F43161-0692-415D-B696-3856C4C8259A}">
      <dgm:prSet/>
      <dgm:spPr/>
      <dgm:t>
        <a:bodyPr/>
        <a:lstStyle/>
        <a:p>
          <a:endParaRPr lang="en-US"/>
        </a:p>
      </dgm:t>
    </dgm:pt>
    <dgm:pt modelId="{8B82F7C0-9A48-495F-910C-A8FABE3013A7}" type="sibTrans" cxnId="{96F43161-0692-415D-B696-3856C4C8259A}">
      <dgm:prSet/>
      <dgm:spPr/>
      <dgm:t>
        <a:bodyPr/>
        <a:lstStyle/>
        <a:p>
          <a:endParaRPr lang="en-US"/>
        </a:p>
      </dgm:t>
    </dgm:pt>
    <dgm:pt modelId="{569C9BBB-F7DA-4AAD-89F5-FEB531F8E280}">
      <dgm:prSet custT="1"/>
      <dgm:spPr>
        <a:solidFill>
          <a:srgbClr val="9D2235"/>
        </a:solidFill>
      </dgm:spPr>
      <dgm:t>
        <a:bodyPr/>
        <a:lstStyle/>
        <a:p>
          <a:r>
            <a:rPr lang="en-US" sz="1600" b="1" dirty="0"/>
            <a:t>New Way        </a:t>
          </a:r>
          <a:r>
            <a:rPr lang="en-US" sz="1100" b="1" dirty="0"/>
            <a:t>(build your      britches approach)</a:t>
          </a:r>
        </a:p>
      </dgm:t>
    </dgm:pt>
    <dgm:pt modelId="{23A4C1AD-4B44-4C73-A9CA-037603B9D66E}" type="parTrans" cxnId="{7F3B1FB9-A448-4AA5-9898-DDBD827DE4BF}">
      <dgm:prSet/>
      <dgm:spPr/>
      <dgm:t>
        <a:bodyPr/>
        <a:lstStyle/>
        <a:p>
          <a:endParaRPr lang="en-US"/>
        </a:p>
      </dgm:t>
    </dgm:pt>
    <dgm:pt modelId="{CD7D5C4E-330B-40BF-905D-ACADDBDD9706}" type="sibTrans" cxnId="{7F3B1FB9-A448-4AA5-9898-DDBD827DE4BF}">
      <dgm:prSet/>
      <dgm:spPr/>
      <dgm:t>
        <a:bodyPr/>
        <a:lstStyle/>
        <a:p>
          <a:endParaRPr lang="en-US"/>
        </a:p>
      </dgm:t>
    </dgm:pt>
    <dgm:pt modelId="{1145622F-70A7-4E6B-B3D7-DBB4C9D20235}">
      <dgm:prSet custT="1"/>
      <dgm:spPr/>
      <dgm:t>
        <a:bodyPr/>
        <a:lstStyle/>
        <a:p>
          <a:r>
            <a:rPr lang="en-US" sz="1900" b="0" dirty="0">
              <a:latin typeface="Verdana" panose="020B0604030504040204" pitchFamily="34" charset="0"/>
              <a:ea typeface="Verdana" panose="020B0604030504040204" pitchFamily="34" charset="0"/>
            </a:rPr>
            <a:t>Start with the person using a strength-based approach</a:t>
          </a:r>
        </a:p>
      </dgm:t>
    </dgm:pt>
    <dgm:pt modelId="{A55A9F67-8438-4BD5-931E-CF617CB2E5AE}" type="parTrans" cxnId="{5E514722-5658-493E-B349-6EB3F093A35E}">
      <dgm:prSet/>
      <dgm:spPr/>
      <dgm:t>
        <a:bodyPr/>
        <a:lstStyle/>
        <a:p>
          <a:endParaRPr lang="en-US"/>
        </a:p>
      </dgm:t>
    </dgm:pt>
    <dgm:pt modelId="{D2A47739-940C-4837-B9B4-307CBDE195AD}" type="sibTrans" cxnId="{5E514722-5658-493E-B349-6EB3F093A35E}">
      <dgm:prSet/>
      <dgm:spPr/>
      <dgm:t>
        <a:bodyPr/>
        <a:lstStyle/>
        <a:p>
          <a:endParaRPr lang="en-US"/>
        </a:p>
      </dgm:t>
    </dgm:pt>
    <dgm:pt modelId="{B1AC970E-EA18-42E2-83B3-43E13A21D3E3}">
      <dgm:prSet custT="1"/>
      <dgm:spPr/>
      <dgm:t>
        <a:bodyPr/>
        <a:lstStyle/>
        <a:p>
          <a:r>
            <a:rPr lang="en-US" sz="1900" b="0" dirty="0">
              <a:latin typeface="Verdana" panose="020B0604030504040204" pitchFamily="34" charset="0"/>
              <a:ea typeface="Verdana" panose="020B0604030504040204" pitchFamily="34" charset="0"/>
            </a:rPr>
            <a:t>Enable them to be an agent of change in THEIR life</a:t>
          </a:r>
        </a:p>
      </dgm:t>
    </dgm:pt>
    <dgm:pt modelId="{17699D81-1F09-4CDF-BD9B-9699430737E6}" type="parTrans" cxnId="{DFC52A02-CDEC-4CBD-82FF-A513F7D598D0}">
      <dgm:prSet/>
      <dgm:spPr/>
      <dgm:t>
        <a:bodyPr/>
        <a:lstStyle/>
        <a:p>
          <a:endParaRPr lang="en-US"/>
        </a:p>
      </dgm:t>
    </dgm:pt>
    <dgm:pt modelId="{68225C5E-D28D-4B91-9711-919E0BE9A716}" type="sibTrans" cxnId="{DFC52A02-CDEC-4CBD-82FF-A513F7D598D0}">
      <dgm:prSet/>
      <dgm:spPr/>
      <dgm:t>
        <a:bodyPr/>
        <a:lstStyle/>
        <a:p>
          <a:endParaRPr lang="en-US"/>
        </a:p>
      </dgm:t>
    </dgm:pt>
    <dgm:pt modelId="{8A621EE9-4CBF-492B-B4C3-5399FF2EA018}">
      <dgm:prSet custT="1"/>
      <dgm:spPr/>
      <dgm:t>
        <a:bodyPr/>
        <a:lstStyle/>
        <a:p>
          <a:r>
            <a:rPr lang="en-US" sz="1900" b="0" dirty="0">
              <a:latin typeface="Verdana" panose="020B0604030504040204" pitchFamily="34" charset="0"/>
              <a:ea typeface="Verdana" panose="020B0604030504040204" pitchFamily="34" charset="0"/>
            </a:rPr>
            <a:t>Identify areas of interest (through experience)</a:t>
          </a:r>
        </a:p>
      </dgm:t>
    </dgm:pt>
    <dgm:pt modelId="{8DA6078C-A101-42EB-ACCB-6DCC7A8D11A9}" type="parTrans" cxnId="{F38F0EF8-D68F-40A6-95FE-FF03F9C8E218}">
      <dgm:prSet/>
      <dgm:spPr/>
      <dgm:t>
        <a:bodyPr/>
        <a:lstStyle/>
        <a:p>
          <a:endParaRPr lang="en-US"/>
        </a:p>
      </dgm:t>
    </dgm:pt>
    <dgm:pt modelId="{CC076E05-033F-48F4-9DA7-F8F3A0E13784}" type="sibTrans" cxnId="{F38F0EF8-D68F-40A6-95FE-FF03F9C8E218}">
      <dgm:prSet/>
      <dgm:spPr/>
      <dgm:t>
        <a:bodyPr/>
        <a:lstStyle/>
        <a:p>
          <a:endParaRPr lang="en-US"/>
        </a:p>
      </dgm:t>
    </dgm:pt>
    <dgm:pt modelId="{227A6B73-B69F-4EFC-8047-7A469C9FF07D}">
      <dgm:prSet custT="1"/>
      <dgm:spPr/>
      <dgm:t>
        <a:bodyPr/>
        <a:lstStyle/>
        <a:p>
          <a:r>
            <a:rPr lang="en-US" sz="1900" b="0" dirty="0">
              <a:latin typeface="Verdana" panose="020B0604030504040204" pitchFamily="34" charset="0"/>
              <a:ea typeface="Verdana" panose="020B0604030504040204" pitchFamily="34" charset="0"/>
            </a:rPr>
            <a:t>Using a team approach, expand the horizons of opportunity</a:t>
          </a:r>
        </a:p>
      </dgm:t>
    </dgm:pt>
    <dgm:pt modelId="{533D01D1-F496-4B9F-B2A1-E8417CFC826C}" type="parTrans" cxnId="{F56F3C26-799A-4648-B8C3-3A16AFE40371}">
      <dgm:prSet/>
      <dgm:spPr/>
      <dgm:t>
        <a:bodyPr/>
        <a:lstStyle/>
        <a:p>
          <a:endParaRPr lang="en-US"/>
        </a:p>
      </dgm:t>
    </dgm:pt>
    <dgm:pt modelId="{E85A35AC-0763-45C3-953E-18EC45B27163}" type="sibTrans" cxnId="{F56F3C26-799A-4648-B8C3-3A16AFE40371}">
      <dgm:prSet/>
      <dgm:spPr/>
      <dgm:t>
        <a:bodyPr/>
        <a:lstStyle/>
        <a:p>
          <a:endParaRPr lang="en-US"/>
        </a:p>
      </dgm:t>
    </dgm:pt>
    <dgm:pt modelId="{55514C92-75B7-445A-96E5-C8202E78793B}">
      <dgm:prSet custT="1"/>
      <dgm:spPr/>
      <dgm:t>
        <a:bodyPr/>
        <a:lstStyle/>
        <a:p>
          <a:r>
            <a:rPr lang="en-US" sz="1900" b="0" dirty="0">
              <a:latin typeface="Verdana" panose="020B0604030504040204" pitchFamily="34" charset="0"/>
              <a:ea typeface="Verdana" panose="020B0604030504040204" pitchFamily="34" charset="0"/>
            </a:rPr>
            <a:t>Identify and plan towards overcoming barriers (action steps)</a:t>
          </a:r>
        </a:p>
      </dgm:t>
    </dgm:pt>
    <dgm:pt modelId="{A1A87848-3054-4C09-B296-0AE29988BC05}" type="parTrans" cxnId="{6DB609D9-1C27-4B68-8B53-87FC193F4391}">
      <dgm:prSet/>
      <dgm:spPr/>
      <dgm:t>
        <a:bodyPr/>
        <a:lstStyle/>
        <a:p>
          <a:endParaRPr lang="en-US"/>
        </a:p>
      </dgm:t>
    </dgm:pt>
    <dgm:pt modelId="{5B99C9FC-F867-4905-87A1-3EA2503499B9}" type="sibTrans" cxnId="{6DB609D9-1C27-4B68-8B53-87FC193F4391}">
      <dgm:prSet/>
      <dgm:spPr/>
      <dgm:t>
        <a:bodyPr/>
        <a:lstStyle/>
        <a:p>
          <a:endParaRPr lang="en-US"/>
        </a:p>
      </dgm:t>
    </dgm:pt>
    <dgm:pt modelId="{09373F23-FF0A-4E25-A61E-57579572C6C1}">
      <dgm:prSet custT="1"/>
      <dgm:spPr/>
      <dgm:t>
        <a:bodyPr/>
        <a:lstStyle/>
        <a:p>
          <a:r>
            <a:rPr lang="en-US" sz="1900" b="0" dirty="0">
              <a:latin typeface="Verdana" panose="020B0604030504040204" pitchFamily="34" charset="0"/>
              <a:ea typeface="Verdana" panose="020B0604030504040204" pitchFamily="34" charset="0"/>
            </a:rPr>
            <a:t>Involve the person in the process (pre/during/post/repeat)</a:t>
          </a:r>
        </a:p>
      </dgm:t>
    </dgm:pt>
    <dgm:pt modelId="{0A2A16E3-4EE5-4919-8F2A-A36BD1F5D393}" type="parTrans" cxnId="{49D02616-57DE-4519-B129-4A334D68F1B5}">
      <dgm:prSet/>
      <dgm:spPr/>
      <dgm:t>
        <a:bodyPr/>
        <a:lstStyle/>
        <a:p>
          <a:endParaRPr lang="en-US"/>
        </a:p>
      </dgm:t>
    </dgm:pt>
    <dgm:pt modelId="{ABF8DC9F-6EB5-443D-B67E-F048EC40AE55}" type="sibTrans" cxnId="{49D02616-57DE-4519-B129-4A334D68F1B5}">
      <dgm:prSet/>
      <dgm:spPr/>
      <dgm:t>
        <a:bodyPr/>
        <a:lstStyle/>
        <a:p>
          <a:endParaRPr lang="en-US"/>
        </a:p>
      </dgm:t>
    </dgm:pt>
    <dgm:pt modelId="{824B68AF-E62C-43A9-BA57-FBD97E5DED9D}">
      <dgm:prSet custT="1"/>
      <dgm:spPr/>
      <dgm:t>
        <a:bodyPr/>
        <a:lstStyle/>
        <a:p>
          <a:r>
            <a:rPr lang="en-US" sz="1900" b="0" dirty="0">
              <a:latin typeface="Verdana" panose="020B0604030504040204" pitchFamily="34" charset="0"/>
              <a:ea typeface="Verdana" panose="020B0604030504040204" pitchFamily="34" charset="0"/>
            </a:rPr>
            <a:t>Program vs People</a:t>
          </a:r>
        </a:p>
      </dgm:t>
    </dgm:pt>
    <dgm:pt modelId="{A0F8CB9B-FE3D-4CA5-ABAA-FE3DE496723A}" type="parTrans" cxnId="{4CA40DC7-0D39-4005-9820-F07E113E5982}">
      <dgm:prSet/>
      <dgm:spPr/>
      <dgm:t>
        <a:bodyPr/>
        <a:lstStyle/>
        <a:p>
          <a:endParaRPr lang="en-US"/>
        </a:p>
      </dgm:t>
    </dgm:pt>
    <dgm:pt modelId="{F34E6482-F3BC-46E0-A3EB-05C546A480E2}" type="sibTrans" cxnId="{4CA40DC7-0D39-4005-9820-F07E113E5982}">
      <dgm:prSet/>
      <dgm:spPr/>
      <dgm:t>
        <a:bodyPr/>
        <a:lstStyle/>
        <a:p>
          <a:endParaRPr lang="en-US"/>
        </a:p>
      </dgm:t>
    </dgm:pt>
    <dgm:pt modelId="{9F53F267-5F15-413B-B6DB-FF959368DB37}" type="pres">
      <dgm:prSet presAssocID="{0424A184-9540-4911-B648-E59EB20622E3}" presName="linearFlow" presStyleCnt="0">
        <dgm:presLayoutVars>
          <dgm:dir/>
          <dgm:animLvl val="lvl"/>
          <dgm:resizeHandles val="exact"/>
        </dgm:presLayoutVars>
      </dgm:prSet>
      <dgm:spPr/>
    </dgm:pt>
    <dgm:pt modelId="{A05E886F-1B4E-4605-B490-4AFF1022E58C}" type="pres">
      <dgm:prSet presAssocID="{D1387A5F-CC13-460D-A96F-9EF7E0A4C42F}" presName="composite" presStyleCnt="0"/>
      <dgm:spPr/>
    </dgm:pt>
    <dgm:pt modelId="{7BB8BD95-0C20-47C4-8D7E-36CC3DF439FC}" type="pres">
      <dgm:prSet presAssocID="{D1387A5F-CC13-460D-A96F-9EF7E0A4C42F}" presName="parentText" presStyleLbl="alignNode1" presStyleIdx="0" presStyleCnt="2">
        <dgm:presLayoutVars>
          <dgm:chMax val="1"/>
          <dgm:bulletEnabled val="1"/>
        </dgm:presLayoutVars>
      </dgm:prSet>
      <dgm:spPr/>
    </dgm:pt>
    <dgm:pt modelId="{62DDF2B0-85D4-43B6-A9F1-57F8EC6E7883}" type="pres">
      <dgm:prSet presAssocID="{D1387A5F-CC13-460D-A96F-9EF7E0A4C42F}" presName="descendantText" presStyleLbl="alignAcc1" presStyleIdx="0" presStyleCnt="2" custScaleY="105505" custLinFactNeighborX="13536" custLinFactNeighborY="-82618">
        <dgm:presLayoutVars>
          <dgm:bulletEnabled val="1"/>
        </dgm:presLayoutVars>
      </dgm:prSet>
      <dgm:spPr/>
    </dgm:pt>
    <dgm:pt modelId="{5AA82B5A-4FB8-46FD-A939-5578FFAE4C86}" type="pres">
      <dgm:prSet presAssocID="{FB91DEC0-19CE-4D08-B2FE-123BFC263E6A}" presName="sp" presStyleCnt="0"/>
      <dgm:spPr/>
    </dgm:pt>
    <dgm:pt modelId="{12DAB291-D3FE-47AB-9778-6A58B6F8B1D9}" type="pres">
      <dgm:prSet presAssocID="{569C9BBB-F7DA-4AAD-89F5-FEB531F8E280}" presName="composite" presStyleCnt="0"/>
      <dgm:spPr/>
    </dgm:pt>
    <dgm:pt modelId="{FC7D1F07-044A-4BD7-B58E-0011BB84831E}" type="pres">
      <dgm:prSet presAssocID="{569C9BBB-F7DA-4AAD-89F5-FEB531F8E280}" presName="parentText" presStyleLbl="alignNode1" presStyleIdx="1" presStyleCnt="2" custLinFactNeighborX="0" custLinFactNeighborY="-13605">
        <dgm:presLayoutVars>
          <dgm:chMax val="1"/>
          <dgm:bulletEnabled val="1"/>
        </dgm:presLayoutVars>
      </dgm:prSet>
      <dgm:spPr/>
    </dgm:pt>
    <dgm:pt modelId="{77268CC1-319F-4B9D-876B-B3076CD9DDB8}" type="pres">
      <dgm:prSet presAssocID="{569C9BBB-F7DA-4AAD-89F5-FEB531F8E280}" presName="descendantText" presStyleLbl="alignAcc1" presStyleIdx="1" presStyleCnt="2" custScaleY="228381" custLinFactNeighborX="117" custLinFactNeighborY="-120">
        <dgm:presLayoutVars>
          <dgm:bulletEnabled val="1"/>
        </dgm:presLayoutVars>
      </dgm:prSet>
      <dgm:spPr/>
    </dgm:pt>
  </dgm:ptLst>
  <dgm:cxnLst>
    <dgm:cxn modelId="{E6EC0D01-77C8-429C-90B5-A54230259239}" type="presOf" srcId="{55514C92-75B7-445A-96E5-C8202E78793B}" destId="{77268CC1-319F-4B9D-876B-B3076CD9DDB8}" srcOrd="0" destOrd="4" presId="urn:microsoft.com/office/officeart/2005/8/layout/chevron2"/>
    <dgm:cxn modelId="{DFC52A02-CDEC-4CBD-82FF-A513F7D598D0}" srcId="{569C9BBB-F7DA-4AAD-89F5-FEB531F8E280}" destId="{B1AC970E-EA18-42E2-83B3-43E13A21D3E3}" srcOrd="1" destOrd="0" parTransId="{17699D81-1F09-4CDF-BD9B-9699430737E6}" sibTransId="{68225C5E-D28D-4B91-9711-919E0BE9A716}"/>
    <dgm:cxn modelId="{3466E510-A6F5-4897-89C9-DE5F189B6053}" type="presOf" srcId="{569C9BBB-F7DA-4AAD-89F5-FEB531F8E280}" destId="{FC7D1F07-044A-4BD7-B58E-0011BB84831E}" srcOrd="0" destOrd="0" presId="urn:microsoft.com/office/officeart/2005/8/layout/chevron2"/>
    <dgm:cxn modelId="{6AF35F13-F6E4-4FC9-9307-40D784F627A9}" type="presOf" srcId="{09373F23-FF0A-4E25-A61E-57579572C6C1}" destId="{77268CC1-319F-4B9D-876B-B3076CD9DDB8}" srcOrd="0" destOrd="5" presId="urn:microsoft.com/office/officeart/2005/8/layout/chevron2"/>
    <dgm:cxn modelId="{49D02616-57DE-4519-B129-4A334D68F1B5}" srcId="{569C9BBB-F7DA-4AAD-89F5-FEB531F8E280}" destId="{09373F23-FF0A-4E25-A61E-57579572C6C1}" srcOrd="5" destOrd="0" parTransId="{0A2A16E3-4EE5-4919-8F2A-A36BD1F5D393}" sibTransId="{ABF8DC9F-6EB5-443D-B67E-F048EC40AE55}"/>
    <dgm:cxn modelId="{5E514722-5658-493E-B349-6EB3F093A35E}" srcId="{569C9BBB-F7DA-4AAD-89F5-FEB531F8E280}" destId="{1145622F-70A7-4E6B-B3D7-DBB4C9D20235}" srcOrd="0" destOrd="0" parTransId="{A55A9F67-8438-4BD5-931E-CF617CB2E5AE}" sibTransId="{D2A47739-940C-4837-B9B4-307CBDE195AD}"/>
    <dgm:cxn modelId="{5348AC24-F7C0-45C7-B524-3D117099BA1F}" type="presOf" srcId="{0424A184-9540-4911-B648-E59EB20622E3}" destId="{9F53F267-5F15-413B-B6DB-FF959368DB37}" srcOrd="0" destOrd="0" presId="urn:microsoft.com/office/officeart/2005/8/layout/chevron2"/>
    <dgm:cxn modelId="{F56F3C26-799A-4648-B8C3-3A16AFE40371}" srcId="{569C9BBB-F7DA-4AAD-89F5-FEB531F8E280}" destId="{227A6B73-B69F-4EFC-8047-7A469C9FF07D}" srcOrd="3" destOrd="0" parTransId="{533D01D1-F496-4B9F-B2A1-E8417CFC826C}" sibTransId="{E85A35AC-0763-45C3-953E-18EC45B27163}"/>
    <dgm:cxn modelId="{AC55FC37-0C08-461C-99CE-C7D23DD56591}" type="presOf" srcId="{A98FA50A-9DE4-4F02-8C9B-9243F9261F6A}" destId="{62DDF2B0-85D4-43B6-A9F1-57F8EC6E7883}" srcOrd="0" destOrd="0" presId="urn:microsoft.com/office/officeart/2005/8/layout/chevron2"/>
    <dgm:cxn modelId="{D05A863C-F0BB-4953-91C9-AB2AAF1CCAFF}" type="presOf" srcId="{8A621EE9-4CBF-492B-B4C3-5399FF2EA018}" destId="{77268CC1-319F-4B9D-876B-B3076CD9DDB8}" srcOrd="0" destOrd="2" presId="urn:microsoft.com/office/officeart/2005/8/layout/chevron2"/>
    <dgm:cxn modelId="{96F43161-0692-415D-B696-3856C4C8259A}" srcId="{D1387A5F-CC13-460D-A96F-9EF7E0A4C42F}" destId="{3B59BA90-36D2-4609-96A8-D78C24E898B0}" srcOrd="1" destOrd="0" parTransId="{400A85BB-D2C3-4E37-B533-37CEF95388B9}" sibTransId="{8B82F7C0-9A48-495F-910C-A8FABE3013A7}"/>
    <dgm:cxn modelId="{A0CB7E48-E2E3-44D6-A58B-4C760106B857}" type="presOf" srcId="{B1AC970E-EA18-42E2-83B3-43E13A21D3E3}" destId="{77268CC1-319F-4B9D-876B-B3076CD9DDB8}" srcOrd="0" destOrd="1" presId="urn:microsoft.com/office/officeart/2005/8/layout/chevron2"/>
    <dgm:cxn modelId="{779F3F9C-86D5-45BB-8828-EB972D02C094}" srcId="{0424A184-9540-4911-B648-E59EB20622E3}" destId="{D1387A5F-CC13-460D-A96F-9EF7E0A4C42F}" srcOrd="0" destOrd="0" parTransId="{ED2E0551-4B6B-4D42-8719-6CB75631E29B}" sibTransId="{FB91DEC0-19CE-4D08-B2FE-123BFC263E6A}"/>
    <dgm:cxn modelId="{5AC8C89E-2BEF-48EB-9851-D12F1A7D3567}" type="presOf" srcId="{227A6B73-B69F-4EFC-8047-7A469C9FF07D}" destId="{77268CC1-319F-4B9D-876B-B3076CD9DDB8}" srcOrd="0" destOrd="3" presId="urn:microsoft.com/office/officeart/2005/8/layout/chevron2"/>
    <dgm:cxn modelId="{07521B9F-F675-4070-9FDF-DEA22BBD0F9B}" srcId="{D1387A5F-CC13-460D-A96F-9EF7E0A4C42F}" destId="{A98FA50A-9DE4-4F02-8C9B-9243F9261F6A}" srcOrd="0" destOrd="0" parTransId="{6331542B-FF73-4766-9CFB-26083DBAD612}" sibTransId="{F71E9F43-643C-449C-B884-CDCD2829627A}"/>
    <dgm:cxn modelId="{7F3B1FB9-A448-4AA5-9898-DDBD827DE4BF}" srcId="{0424A184-9540-4911-B648-E59EB20622E3}" destId="{569C9BBB-F7DA-4AAD-89F5-FEB531F8E280}" srcOrd="1" destOrd="0" parTransId="{23A4C1AD-4B44-4C73-A9CA-037603B9D66E}" sibTransId="{CD7D5C4E-330B-40BF-905D-ACADDBDD9706}"/>
    <dgm:cxn modelId="{4CA40DC7-0D39-4005-9820-F07E113E5982}" srcId="{D1387A5F-CC13-460D-A96F-9EF7E0A4C42F}" destId="{824B68AF-E62C-43A9-BA57-FBD97E5DED9D}" srcOrd="2" destOrd="0" parTransId="{A0F8CB9B-FE3D-4CA5-ABAA-FE3DE496723A}" sibTransId="{F34E6482-F3BC-46E0-A3EB-05C546A480E2}"/>
    <dgm:cxn modelId="{63CA13D1-C80A-488B-B139-666AC1391FD7}" type="presOf" srcId="{D1387A5F-CC13-460D-A96F-9EF7E0A4C42F}" destId="{7BB8BD95-0C20-47C4-8D7E-36CC3DF439FC}" srcOrd="0" destOrd="0" presId="urn:microsoft.com/office/officeart/2005/8/layout/chevron2"/>
    <dgm:cxn modelId="{148261D7-3A6B-43D0-B975-006E8FECB204}" type="presOf" srcId="{3B59BA90-36D2-4609-96A8-D78C24E898B0}" destId="{62DDF2B0-85D4-43B6-A9F1-57F8EC6E7883}" srcOrd="0" destOrd="1" presId="urn:microsoft.com/office/officeart/2005/8/layout/chevron2"/>
    <dgm:cxn modelId="{6DB609D9-1C27-4B68-8B53-87FC193F4391}" srcId="{569C9BBB-F7DA-4AAD-89F5-FEB531F8E280}" destId="{55514C92-75B7-445A-96E5-C8202E78793B}" srcOrd="4" destOrd="0" parTransId="{A1A87848-3054-4C09-B296-0AE29988BC05}" sibTransId="{5B99C9FC-F867-4905-87A1-3EA2503499B9}"/>
    <dgm:cxn modelId="{EDA353DA-25DE-46FC-8218-57DFB9657681}" type="presOf" srcId="{824B68AF-E62C-43A9-BA57-FBD97E5DED9D}" destId="{62DDF2B0-85D4-43B6-A9F1-57F8EC6E7883}" srcOrd="0" destOrd="2" presId="urn:microsoft.com/office/officeart/2005/8/layout/chevron2"/>
    <dgm:cxn modelId="{F38F0EF8-D68F-40A6-95FE-FF03F9C8E218}" srcId="{569C9BBB-F7DA-4AAD-89F5-FEB531F8E280}" destId="{8A621EE9-4CBF-492B-B4C3-5399FF2EA018}" srcOrd="2" destOrd="0" parTransId="{8DA6078C-A101-42EB-ACCB-6DCC7A8D11A9}" sibTransId="{CC076E05-033F-48F4-9DA7-F8F3A0E13784}"/>
    <dgm:cxn modelId="{5C05FBFE-A1EE-4D6E-86D5-A3E1C1C78AC9}" type="presOf" srcId="{1145622F-70A7-4E6B-B3D7-DBB4C9D20235}" destId="{77268CC1-319F-4B9D-876B-B3076CD9DDB8}" srcOrd="0" destOrd="0" presId="urn:microsoft.com/office/officeart/2005/8/layout/chevron2"/>
    <dgm:cxn modelId="{F81C051A-3EB2-42EA-A1C2-F2009A85269A}" type="presParOf" srcId="{9F53F267-5F15-413B-B6DB-FF959368DB37}" destId="{A05E886F-1B4E-4605-B490-4AFF1022E58C}" srcOrd="0" destOrd="0" presId="urn:microsoft.com/office/officeart/2005/8/layout/chevron2"/>
    <dgm:cxn modelId="{842AAB4E-0FA8-4F79-B286-E75B21AB83AC}" type="presParOf" srcId="{A05E886F-1B4E-4605-B490-4AFF1022E58C}" destId="{7BB8BD95-0C20-47C4-8D7E-36CC3DF439FC}" srcOrd="0" destOrd="0" presId="urn:microsoft.com/office/officeart/2005/8/layout/chevron2"/>
    <dgm:cxn modelId="{DE952795-E5E1-4C06-8342-03D717C7493C}" type="presParOf" srcId="{A05E886F-1B4E-4605-B490-4AFF1022E58C}" destId="{62DDF2B0-85D4-43B6-A9F1-57F8EC6E7883}" srcOrd="1" destOrd="0" presId="urn:microsoft.com/office/officeart/2005/8/layout/chevron2"/>
    <dgm:cxn modelId="{5F4ED64C-4A91-4B11-9D6D-4C33AA1D5D1F}" type="presParOf" srcId="{9F53F267-5F15-413B-B6DB-FF959368DB37}" destId="{5AA82B5A-4FB8-46FD-A939-5578FFAE4C86}" srcOrd="1" destOrd="0" presId="urn:microsoft.com/office/officeart/2005/8/layout/chevron2"/>
    <dgm:cxn modelId="{0256D247-1409-4898-A19F-175B211F29DD}" type="presParOf" srcId="{9F53F267-5F15-413B-B6DB-FF959368DB37}" destId="{12DAB291-D3FE-47AB-9778-6A58B6F8B1D9}" srcOrd="2" destOrd="0" presId="urn:microsoft.com/office/officeart/2005/8/layout/chevron2"/>
    <dgm:cxn modelId="{A7031BF9-DE64-401A-B75C-9D077143F78F}" type="presParOf" srcId="{12DAB291-D3FE-47AB-9778-6A58B6F8B1D9}" destId="{FC7D1F07-044A-4BD7-B58E-0011BB84831E}" srcOrd="0" destOrd="0" presId="urn:microsoft.com/office/officeart/2005/8/layout/chevron2"/>
    <dgm:cxn modelId="{3B9B6FF3-3ABD-4B87-9EF8-610FA9E9F8ED}" type="presParOf" srcId="{12DAB291-D3FE-47AB-9778-6A58B6F8B1D9}" destId="{77268CC1-319F-4B9D-876B-B3076CD9DDB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CD69A1-1559-45D6-967D-9D5546D685D5}"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38AF949-C8F3-42D7-B7D9-7DAC7CE6C42C}">
      <dgm:prSet/>
      <dgm:spPr/>
      <dgm:t>
        <a:bodyPr/>
        <a:lstStyle/>
        <a:p>
          <a:pPr>
            <a:lnSpc>
              <a:spcPct val="100000"/>
            </a:lnSpc>
            <a:defRPr cap="all"/>
          </a:pPr>
          <a:r>
            <a:rPr lang="en-US" dirty="0"/>
            <a:t>Volunteering and Contributing </a:t>
          </a:r>
        </a:p>
      </dgm:t>
    </dgm:pt>
    <dgm:pt modelId="{9706153B-6B0C-4872-952B-FD7D9F918CBE}" type="parTrans" cxnId="{34A05060-8576-442D-8ADB-C9D5DFF5C088}">
      <dgm:prSet/>
      <dgm:spPr/>
      <dgm:t>
        <a:bodyPr/>
        <a:lstStyle/>
        <a:p>
          <a:endParaRPr lang="en-US"/>
        </a:p>
      </dgm:t>
    </dgm:pt>
    <dgm:pt modelId="{FA2B20A6-5476-4D86-862F-430F05412D3D}" type="sibTrans" cxnId="{34A05060-8576-442D-8ADB-C9D5DFF5C088}">
      <dgm:prSet/>
      <dgm:spPr/>
      <dgm:t>
        <a:bodyPr/>
        <a:lstStyle/>
        <a:p>
          <a:endParaRPr lang="en-US"/>
        </a:p>
      </dgm:t>
    </dgm:pt>
    <dgm:pt modelId="{68102F31-BB65-4745-9E62-0B8DED701919}">
      <dgm:prSet/>
      <dgm:spPr/>
      <dgm:t>
        <a:bodyPr/>
        <a:lstStyle/>
        <a:p>
          <a:pPr>
            <a:lnSpc>
              <a:spcPct val="100000"/>
            </a:lnSpc>
            <a:defRPr cap="all"/>
          </a:pPr>
          <a:r>
            <a:rPr lang="en-US" dirty="0"/>
            <a:t>Learning and Personal Growth</a:t>
          </a:r>
        </a:p>
      </dgm:t>
    </dgm:pt>
    <dgm:pt modelId="{4941DA72-97EB-4C30-80D0-F663497779CC}" type="parTrans" cxnId="{1D65E888-FE65-466E-97C3-F5E692CCC8AF}">
      <dgm:prSet/>
      <dgm:spPr/>
      <dgm:t>
        <a:bodyPr/>
        <a:lstStyle/>
        <a:p>
          <a:endParaRPr lang="en-US"/>
        </a:p>
      </dgm:t>
    </dgm:pt>
    <dgm:pt modelId="{826E2AB0-026A-4D4B-B98C-9F87217C08D2}" type="sibTrans" cxnId="{1D65E888-FE65-466E-97C3-F5E692CCC8AF}">
      <dgm:prSet/>
      <dgm:spPr/>
      <dgm:t>
        <a:bodyPr/>
        <a:lstStyle/>
        <a:p>
          <a:endParaRPr lang="en-US"/>
        </a:p>
      </dgm:t>
    </dgm:pt>
    <dgm:pt modelId="{6938D071-3031-4E0C-84FD-81C288BF73DA}">
      <dgm:prSet/>
      <dgm:spPr/>
      <dgm:t>
        <a:bodyPr/>
        <a:lstStyle/>
        <a:p>
          <a:pPr>
            <a:lnSpc>
              <a:spcPct val="100000"/>
            </a:lnSpc>
            <a:defRPr cap="all"/>
          </a:pPr>
          <a:r>
            <a:rPr lang="en-US" dirty="0"/>
            <a:t>Special Interests Groups</a:t>
          </a:r>
        </a:p>
      </dgm:t>
    </dgm:pt>
    <dgm:pt modelId="{C5D07F83-7F9B-47B1-BE86-F5090B5628B5}" type="parTrans" cxnId="{B0336BAD-94C1-4D67-A207-D2D7931BDD5E}">
      <dgm:prSet/>
      <dgm:spPr/>
      <dgm:t>
        <a:bodyPr/>
        <a:lstStyle/>
        <a:p>
          <a:endParaRPr lang="en-US"/>
        </a:p>
      </dgm:t>
    </dgm:pt>
    <dgm:pt modelId="{2AEAC5B8-5F85-4F8B-924A-79BF54172E91}" type="sibTrans" cxnId="{B0336BAD-94C1-4D67-A207-D2D7931BDD5E}">
      <dgm:prSet/>
      <dgm:spPr/>
      <dgm:t>
        <a:bodyPr/>
        <a:lstStyle/>
        <a:p>
          <a:endParaRPr lang="en-US"/>
        </a:p>
      </dgm:t>
    </dgm:pt>
    <dgm:pt modelId="{04FE657A-7C7F-4F65-9924-8A304D605A2D}">
      <dgm:prSet/>
      <dgm:spPr/>
      <dgm:t>
        <a:bodyPr/>
        <a:lstStyle/>
        <a:p>
          <a:pPr>
            <a:lnSpc>
              <a:spcPct val="100000"/>
            </a:lnSpc>
            <a:defRPr cap="all"/>
          </a:pPr>
          <a:r>
            <a:rPr lang="en-US" dirty="0"/>
            <a:t>Membership and Belonging </a:t>
          </a:r>
        </a:p>
      </dgm:t>
    </dgm:pt>
    <dgm:pt modelId="{61E268F9-3609-4187-B526-A711D3E0917B}" type="parTrans" cxnId="{B8C65A72-4C00-42C9-9EAF-AC5DFD0C62B5}">
      <dgm:prSet/>
      <dgm:spPr/>
      <dgm:t>
        <a:bodyPr/>
        <a:lstStyle/>
        <a:p>
          <a:endParaRPr lang="en-US"/>
        </a:p>
      </dgm:t>
    </dgm:pt>
    <dgm:pt modelId="{A566E83A-0B1C-4FCF-B3FC-72312999E3C3}" type="sibTrans" cxnId="{B8C65A72-4C00-42C9-9EAF-AC5DFD0C62B5}">
      <dgm:prSet/>
      <dgm:spPr/>
      <dgm:t>
        <a:bodyPr/>
        <a:lstStyle/>
        <a:p>
          <a:endParaRPr lang="en-US"/>
        </a:p>
      </dgm:t>
    </dgm:pt>
    <dgm:pt modelId="{30F16FAF-F1D5-41A5-8B94-A0B30DDD8844}" type="pres">
      <dgm:prSet presAssocID="{82CD69A1-1559-45D6-967D-9D5546D685D5}" presName="root" presStyleCnt="0">
        <dgm:presLayoutVars>
          <dgm:dir/>
          <dgm:resizeHandles val="exact"/>
        </dgm:presLayoutVars>
      </dgm:prSet>
      <dgm:spPr/>
    </dgm:pt>
    <dgm:pt modelId="{640C2209-FBC1-446E-8D32-D6BB649390F1}" type="pres">
      <dgm:prSet presAssocID="{C38AF949-C8F3-42D7-B7D9-7DAC7CE6C42C}" presName="compNode" presStyleCnt="0"/>
      <dgm:spPr/>
    </dgm:pt>
    <dgm:pt modelId="{0448403A-2889-4DAB-B876-8BB0AD1DAB2F}" type="pres">
      <dgm:prSet presAssocID="{C38AF949-C8F3-42D7-B7D9-7DAC7CE6C42C}" presName="iconBgRect" presStyleLbl="bgShp" presStyleIdx="0" presStyleCnt="4"/>
      <dgm:spPr/>
    </dgm:pt>
    <dgm:pt modelId="{2582664C-C397-4F78-AB5B-72C12AB9EF8C}" type="pres">
      <dgm:prSet presAssocID="{C38AF949-C8F3-42D7-B7D9-7DAC7CE6C42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ers"/>
        </a:ext>
      </dgm:extLst>
    </dgm:pt>
    <dgm:pt modelId="{87671026-E947-444F-91C5-F908A86370EC}" type="pres">
      <dgm:prSet presAssocID="{C38AF949-C8F3-42D7-B7D9-7DAC7CE6C42C}" presName="spaceRect" presStyleCnt="0"/>
      <dgm:spPr/>
    </dgm:pt>
    <dgm:pt modelId="{F75A4A9A-353C-44D1-8720-2854DA426FAA}" type="pres">
      <dgm:prSet presAssocID="{C38AF949-C8F3-42D7-B7D9-7DAC7CE6C42C}" presName="textRect" presStyleLbl="revTx" presStyleIdx="0" presStyleCnt="4">
        <dgm:presLayoutVars>
          <dgm:chMax val="1"/>
          <dgm:chPref val="1"/>
        </dgm:presLayoutVars>
      </dgm:prSet>
      <dgm:spPr/>
    </dgm:pt>
    <dgm:pt modelId="{A9F2897A-EA5D-4042-BF78-2AB266F1DC54}" type="pres">
      <dgm:prSet presAssocID="{FA2B20A6-5476-4D86-862F-430F05412D3D}" presName="sibTrans" presStyleCnt="0"/>
      <dgm:spPr/>
    </dgm:pt>
    <dgm:pt modelId="{22E28707-5272-4BBA-801E-68D4FBCEE1AA}" type="pres">
      <dgm:prSet presAssocID="{68102F31-BB65-4745-9E62-0B8DED701919}" presName="compNode" presStyleCnt="0"/>
      <dgm:spPr/>
    </dgm:pt>
    <dgm:pt modelId="{98787500-66C9-46D2-9CC2-6363A70ECAAB}" type="pres">
      <dgm:prSet presAssocID="{68102F31-BB65-4745-9E62-0B8DED701919}" presName="iconBgRect" presStyleLbl="bgShp" presStyleIdx="1" presStyleCnt="4"/>
      <dgm:spPr/>
    </dgm:pt>
    <dgm:pt modelId="{753B2AEE-8E5B-4596-9BD5-FE410C0386DE}" type="pres">
      <dgm:prSet presAssocID="{68102F31-BB65-4745-9E62-0B8DED70191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787325F5-A548-4A8B-816E-56A7BA8B85D9}" type="pres">
      <dgm:prSet presAssocID="{68102F31-BB65-4745-9E62-0B8DED701919}" presName="spaceRect" presStyleCnt="0"/>
      <dgm:spPr/>
    </dgm:pt>
    <dgm:pt modelId="{6CFF2E87-A8CA-4744-81BF-2F87559BBD5F}" type="pres">
      <dgm:prSet presAssocID="{68102F31-BB65-4745-9E62-0B8DED701919}" presName="textRect" presStyleLbl="revTx" presStyleIdx="1" presStyleCnt="4">
        <dgm:presLayoutVars>
          <dgm:chMax val="1"/>
          <dgm:chPref val="1"/>
        </dgm:presLayoutVars>
      </dgm:prSet>
      <dgm:spPr/>
    </dgm:pt>
    <dgm:pt modelId="{2C53A56D-7697-4FB0-BAEA-504A17AF128C}" type="pres">
      <dgm:prSet presAssocID="{826E2AB0-026A-4D4B-B98C-9F87217C08D2}" presName="sibTrans" presStyleCnt="0"/>
      <dgm:spPr/>
    </dgm:pt>
    <dgm:pt modelId="{D8B76862-813B-4A8F-AB47-199DA32F6F5C}" type="pres">
      <dgm:prSet presAssocID="{6938D071-3031-4E0C-84FD-81C288BF73DA}" presName="compNode" presStyleCnt="0"/>
      <dgm:spPr/>
    </dgm:pt>
    <dgm:pt modelId="{47E56573-F1A4-4F9A-AD4D-F7C824EC9B32}" type="pres">
      <dgm:prSet presAssocID="{6938D071-3031-4E0C-84FD-81C288BF73DA}" presName="iconBgRect" presStyleLbl="bgShp" presStyleIdx="2" presStyleCnt="4"/>
      <dgm:spPr/>
    </dgm:pt>
    <dgm:pt modelId="{3D09139A-91C1-4B34-8EE1-FF0CF39DA475}" type="pres">
      <dgm:prSet presAssocID="{6938D071-3031-4E0C-84FD-81C288BF73D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rt"/>
        </a:ext>
      </dgm:extLst>
    </dgm:pt>
    <dgm:pt modelId="{73F54275-54AC-46AC-8791-122144176489}" type="pres">
      <dgm:prSet presAssocID="{6938D071-3031-4E0C-84FD-81C288BF73DA}" presName="spaceRect" presStyleCnt="0"/>
      <dgm:spPr/>
    </dgm:pt>
    <dgm:pt modelId="{87CA410C-0E38-4B56-A3CD-27D127B55FAC}" type="pres">
      <dgm:prSet presAssocID="{6938D071-3031-4E0C-84FD-81C288BF73DA}" presName="textRect" presStyleLbl="revTx" presStyleIdx="2" presStyleCnt="4">
        <dgm:presLayoutVars>
          <dgm:chMax val="1"/>
          <dgm:chPref val="1"/>
        </dgm:presLayoutVars>
      </dgm:prSet>
      <dgm:spPr/>
    </dgm:pt>
    <dgm:pt modelId="{E6DD6251-ABDD-49FA-AD29-36D2D1610223}" type="pres">
      <dgm:prSet presAssocID="{2AEAC5B8-5F85-4F8B-924A-79BF54172E91}" presName="sibTrans" presStyleCnt="0"/>
      <dgm:spPr/>
    </dgm:pt>
    <dgm:pt modelId="{456E17AD-6F45-458F-83F2-7250FE42535C}" type="pres">
      <dgm:prSet presAssocID="{04FE657A-7C7F-4F65-9924-8A304D605A2D}" presName="compNode" presStyleCnt="0"/>
      <dgm:spPr/>
    </dgm:pt>
    <dgm:pt modelId="{7D829925-6EB1-4489-A076-619DB7B6AE78}" type="pres">
      <dgm:prSet presAssocID="{04FE657A-7C7F-4F65-9924-8A304D605A2D}" presName="iconBgRect" presStyleLbl="bgShp" presStyleIdx="3" presStyleCnt="4"/>
      <dgm:spPr/>
    </dgm:pt>
    <dgm:pt modelId="{4025BAD5-675C-4A71-930E-C4B5E77D574E}" type="pres">
      <dgm:prSet presAssocID="{04FE657A-7C7F-4F65-9924-8A304D605A2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s"/>
        </a:ext>
      </dgm:extLst>
    </dgm:pt>
    <dgm:pt modelId="{868D3242-97EA-4652-A614-1EDC109DFFB9}" type="pres">
      <dgm:prSet presAssocID="{04FE657A-7C7F-4F65-9924-8A304D605A2D}" presName="spaceRect" presStyleCnt="0"/>
      <dgm:spPr/>
    </dgm:pt>
    <dgm:pt modelId="{0509751D-1218-45E8-9F35-B3192288F4E7}" type="pres">
      <dgm:prSet presAssocID="{04FE657A-7C7F-4F65-9924-8A304D605A2D}" presName="textRect" presStyleLbl="revTx" presStyleIdx="3" presStyleCnt="4">
        <dgm:presLayoutVars>
          <dgm:chMax val="1"/>
          <dgm:chPref val="1"/>
        </dgm:presLayoutVars>
      </dgm:prSet>
      <dgm:spPr/>
    </dgm:pt>
  </dgm:ptLst>
  <dgm:cxnLst>
    <dgm:cxn modelId="{BE4E8C3F-219B-4A21-A33C-E2D8F04F1A16}" type="presOf" srcId="{6938D071-3031-4E0C-84FD-81C288BF73DA}" destId="{87CA410C-0E38-4B56-A3CD-27D127B55FAC}" srcOrd="0" destOrd="0" presId="urn:microsoft.com/office/officeart/2018/5/layout/IconCircleLabelList"/>
    <dgm:cxn modelId="{34A05060-8576-442D-8ADB-C9D5DFF5C088}" srcId="{82CD69A1-1559-45D6-967D-9D5546D685D5}" destId="{C38AF949-C8F3-42D7-B7D9-7DAC7CE6C42C}" srcOrd="0" destOrd="0" parTransId="{9706153B-6B0C-4872-952B-FD7D9F918CBE}" sibTransId="{FA2B20A6-5476-4D86-862F-430F05412D3D}"/>
    <dgm:cxn modelId="{76B0A96D-C776-49A1-9BCE-55EF07CA62CE}" type="presOf" srcId="{68102F31-BB65-4745-9E62-0B8DED701919}" destId="{6CFF2E87-A8CA-4744-81BF-2F87559BBD5F}" srcOrd="0" destOrd="0" presId="urn:microsoft.com/office/officeart/2018/5/layout/IconCircleLabelList"/>
    <dgm:cxn modelId="{4EC4924E-C59E-401E-AD19-16C650320FB2}" type="presOf" srcId="{C38AF949-C8F3-42D7-B7D9-7DAC7CE6C42C}" destId="{F75A4A9A-353C-44D1-8720-2854DA426FAA}" srcOrd="0" destOrd="0" presId="urn:microsoft.com/office/officeart/2018/5/layout/IconCircleLabelList"/>
    <dgm:cxn modelId="{B8C65A72-4C00-42C9-9EAF-AC5DFD0C62B5}" srcId="{82CD69A1-1559-45D6-967D-9D5546D685D5}" destId="{04FE657A-7C7F-4F65-9924-8A304D605A2D}" srcOrd="3" destOrd="0" parTransId="{61E268F9-3609-4187-B526-A711D3E0917B}" sibTransId="{A566E83A-0B1C-4FCF-B3FC-72312999E3C3}"/>
    <dgm:cxn modelId="{FA51E77A-54CD-470D-9A58-A87BC24F8E57}" type="presOf" srcId="{82CD69A1-1559-45D6-967D-9D5546D685D5}" destId="{30F16FAF-F1D5-41A5-8B94-A0B30DDD8844}" srcOrd="0" destOrd="0" presId="urn:microsoft.com/office/officeart/2018/5/layout/IconCircleLabelList"/>
    <dgm:cxn modelId="{1D65E888-FE65-466E-97C3-F5E692CCC8AF}" srcId="{82CD69A1-1559-45D6-967D-9D5546D685D5}" destId="{68102F31-BB65-4745-9E62-0B8DED701919}" srcOrd="1" destOrd="0" parTransId="{4941DA72-97EB-4C30-80D0-F663497779CC}" sibTransId="{826E2AB0-026A-4D4B-B98C-9F87217C08D2}"/>
    <dgm:cxn modelId="{CC6C3C99-197C-4FE3-99E0-3E9AD01B1077}" type="presOf" srcId="{04FE657A-7C7F-4F65-9924-8A304D605A2D}" destId="{0509751D-1218-45E8-9F35-B3192288F4E7}" srcOrd="0" destOrd="0" presId="urn:microsoft.com/office/officeart/2018/5/layout/IconCircleLabelList"/>
    <dgm:cxn modelId="{B0336BAD-94C1-4D67-A207-D2D7931BDD5E}" srcId="{82CD69A1-1559-45D6-967D-9D5546D685D5}" destId="{6938D071-3031-4E0C-84FD-81C288BF73DA}" srcOrd="2" destOrd="0" parTransId="{C5D07F83-7F9B-47B1-BE86-F5090B5628B5}" sibTransId="{2AEAC5B8-5F85-4F8B-924A-79BF54172E91}"/>
    <dgm:cxn modelId="{6A71009E-72AA-42D9-986A-21A11A77EED7}" type="presParOf" srcId="{30F16FAF-F1D5-41A5-8B94-A0B30DDD8844}" destId="{640C2209-FBC1-446E-8D32-D6BB649390F1}" srcOrd="0" destOrd="0" presId="urn:microsoft.com/office/officeart/2018/5/layout/IconCircleLabelList"/>
    <dgm:cxn modelId="{736B3A66-4CB1-4127-AD7B-98CC6B402FF2}" type="presParOf" srcId="{640C2209-FBC1-446E-8D32-D6BB649390F1}" destId="{0448403A-2889-4DAB-B876-8BB0AD1DAB2F}" srcOrd="0" destOrd="0" presId="urn:microsoft.com/office/officeart/2018/5/layout/IconCircleLabelList"/>
    <dgm:cxn modelId="{3D709C0B-E894-454B-86B3-DC5927B724D6}" type="presParOf" srcId="{640C2209-FBC1-446E-8D32-D6BB649390F1}" destId="{2582664C-C397-4F78-AB5B-72C12AB9EF8C}" srcOrd="1" destOrd="0" presId="urn:microsoft.com/office/officeart/2018/5/layout/IconCircleLabelList"/>
    <dgm:cxn modelId="{5E6534D8-8F7F-4660-BDD9-87F69ECB59C4}" type="presParOf" srcId="{640C2209-FBC1-446E-8D32-D6BB649390F1}" destId="{87671026-E947-444F-91C5-F908A86370EC}" srcOrd="2" destOrd="0" presId="urn:microsoft.com/office/officeart/2018/5/layout/IconCircleLabelList"/>
    <dgm:cxn modelId="{E34EB8E8-D8BE-4E8E-88E4-6E37CC8A3C13}" type="presParOf" srcId="{640C2209-FBC1-446E-8D32-D6BB649390F1}" destId="{F75A4A9A-353C-44D1-8720-2854DA426FAA}" srcOrd="3" destOrd="0" presId="urn:microsoft.com/office/officeart/2018/5/layout/IconCircleLabelList"/>
    <dgm:cxn modelId="{70A14A66-F824-421A-A337-3AE25892DB58}" type="presParOf" srcId="{30F16FAF-F1D5-41A5-8B94-A0B30DDD8844}" destId="{A9F2897A-EA5D-4042-BF78-2AB266F1DC54}" srcOrd="1" destOrd="0" presId="urn:microsoft.com/office/officeart/2018/5/layout/IconCircleLabelList"/>
    <dgm:cxn modelId="{B6BA8E0F-B31B-4295-BF07-C745270AB012}" type="presParOf" srcId="{30F16FAF-F1D5-41A5-8B94-A0B30DDD8844}" destId="{22E28707-5272-4BBA-801E-68D4FBCEE1AA}" srcOrd="2" destOrd="0" presId="urn:microsoft.com/office/officeart/2018/5/layout/IconCircleLabelList"/>
    <dgm:cxn modelId="{0A2BCFA6-159B-4401-BA39-C4386A448C3F}" type="presParOf" srcId="{22E28707-5272-4BBA-801E-68D4FBCEE1AA}" destId="{98787500-66C9-46D2-9CC2-6363A70ECAAB}" srcOrd="0" destOrd="0" presId="urn:microsoft.com/office/officeart/2018/5/layout/IconCircleLabelList"/>
    <dgm:cxn modelId="{D0F54FE8-07DB-4027-99C2-323092435862}" type="presParOf" srcId="{22E28707-5272-4BBA-801E-68D4FBCEE1AA}" destId="{753B2AEE-8E5B-4596-9BD5-FE410C0386DE}" srcOrd="1" destOrd="0" presId="urn:microsoft.com/office/officeart/2018/5/layout/IconCircleLabelList"/>
    <dgm:cxn modelId="{80C28689-CF0A-4005-BA20-964B3F97DDD5}" type="presParOf" srcId="{22E28707-5272-4BBA-801E-68D4FBCEE1AA}" destId="{787325F5-A548-4A8B-816E-56A7BA8B85D9}" srcOrd="2" destOrd="0" presId="urn:microsoft.com/office/officeart/2018/5/layout/IconCircleLabelList"/>
    <dgm:cxn modelId="{8D056FD3-0674-4651-AEB8-E4BC6B76822D}" type="presParOf" srcId="{22E28707-5272-4BBA-801E-68D4FBCEE1AA}" destId="{6CFF2E87-A8CA-4744-81BF-2F87559BBD5F}" srcOrd="3" destOrd="0" presId="urn:microsoft.com/office/officeart/2018/5/layout/IconCircleLabelList"/>
    <dgm:cxn modelId="{CFE5AECC-46AA-48CC-B869-B545906B241C}" type="presParOf" srcId="{30F16FAF-F1D5-41A5-8B94-A0B30DDD8844}" destId="{2C53A56D-7697-4FB0-BAEA-504A17AF128C}" srcOrd="3" destOrd="0" presId="urn:microsoft.com/office/officeart/2018/5/layout/IconCircleLabelList"/>
    <dgm:cxn modelId="{11C17526-7532-40E7-BCB5-9D1299120DA7}" type="presParOf" srcId="{30F16FAF-F1D5-41A5-8B94-A0B30DDD8844}" destId="{D8B76862-813B-4A8F-AB47-199DA32F6F5C}" srcOrd="4" destOrd="0" presId="urn:microsoft.com/office/officeart/2018/5/layout/IconCircleLabelList"/>
    <dgm:cxn modelId="{190A45BD-68F7-42B1-95A9-0819CA1A635E}" type="presParOf" srcId="{D8B76862-813B-4A8F-AB47-199DA32F6F5C}" destId="{47E56573-F1A4-4F9A-AD4D-F7C824EC9B32}" srcOrd="0" destOrd="0" presId="urn:microsoft.com/office/officeart/2018/5/layout/IconCircleLabelList"/>
    <dgm:cxn modelId="{D0ABC47A-7B41-4593-ABF7-800EACF2A617}" type="presParOf" srcId="{D8B76862-813B-4A8F-AB47-199DA32F6F5C}" destId="{3D09139A-91C1-4B34-8EE1-FF0CF39DA475}" srcOrd="1" destOrd="0" presId="urn:microsoft.com/office/officeart/2018/5/layout/IconCircleLabelList"/>
    <dgm:cxn modelId="{CEEB27BB-88CA-4A64-9BC0-5BB58889FB50}" type="presParOf" srcId="{D8B76862-813B-4A8F-AB47-199DA32F6F5C}" destId="{73F54275-54AC-46AC-8791-122144176489}" srcOrd="2" destOrd="0" presId="urn:microsoft.com/office/officeart/2018/5/layout/IconCircleLabelList"/>
    <dgm:cxn modelId="{5EB147D6-2E69-45EC-9AFB-F1AFE714E07F}" type="presParOf" srcId="{D8B76862-813B-4A8F-AB47-199DA32F6F5C}" destId="{87CA410C-0E38-4B56-A3CD-27D127B55FAC}" srcOrd="3" destOrd="0" presId="urn:microsoft.com/office/officeart/2018/5/layout/IconCircleLabelList"/>
    <dgm:cxn modelId="{0A618583-4334-4C24-A7DA-2F1739ADD404}" type="presParOf" srcId="{30F16FAF-F1D5-41A5-8B94-A0B30DDD8844}" destId="{E6DD6251-ABDD-49FA-AD29-36D2D1610223}" srcOrd="5" destOrd="0" presId="urn:microsoft.com/office/officeart/2018/5/layout/IconCircleLabelList"/>
    <dgm:cxn modelId="{4C1DED34-7D8B-4E24-BD78-71F4ADD6A06D}" type="presParOf" srcId="{30F16FAF-F1D5-41A5-8B94-A0B30DDD8844}" destId="{456E17AD-6F45-458F-83F2-7250FE42535C}" srcOrd="6" destOrd="0" presId="urn:microsoft.com/office/officeart/2018/5/layout/IconCircleLabelList"/>
    <dgm:cxn modelId="{0E75993A-0527-412E-A7D9-01D0B40F6F91}" type="presParOf" srcId="{456E17AD-6F45-458F-83F2-7250FE42535C}" destId="{7D829925-6EB1-4489-A076-619DB7B6AE78}" srcOrd="0" destOrd="0" presId="urn:microsoft.com/office/officeart/2018/5/layout/IconCircleLabelList"/>
    <dgm:cxn modelId="{E6F7B876-AC64-45E6-87E6-6BD1FD261AB1}" type="presParOf" srcId="{456E17AD-6F45-458F-83F2-7250FE42535C}" destId="{4025BAD5-675C-4A71-930E-C4B5E77D574E}" srcOrd="1" destOrd="0" presId="urn:microsoft.com/office/officeart/2018/5/layout/IconCircleLabelList"/>
    <dgm:cxn modelId="{7DB0A960-FF1A-4117-81AD-521DBE8FA443}" type="presParOf" srcId="{456E17AD-6F45-458F-83F2-7250FE42535C}" destId="{868D3242-97EA-4652-A614-1EDC109DFFB9}" srcOrd="2" destOrd="0" presId="urn:microsoft.com/office/officeart/2018/5/layout/IconCircleLabelList"/>
    <dgm:cxn modelId="{76ADA349-08F1-48B4-B047-81CA2893E163}" type="presParOf" srcId="{456E17AD-6F45-458F-83F2-7250FE42535C}" destId="{0509751D-1218-45E8-9F35-B3192288F4E7}"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85DBD2-A99F-4AC0-9BBF-9C43D61488BB}">
      <dsp:nvSpPr>
        <dsp:cNvPr id="0" name=""/>
        <dsp:cNvSpPr/>
      </dsp:nvSpPr>
      <dsp:spPr>
        <a:xfrm>
          <a:off x="3197" y="880281"/>
          <a:ext cx="2536539" cy="1521923"/>
        </a:xfrm>
        <a:prstGeom prst="rect">
          <a:avLst/>
        </a:prstGeom>
        <a:solidFill>
          <a:srgbClr val="9D223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 sense of purpose</a:t>
          </a:r>
        </a:p>
      </dsp:txBody>
      <dsp:txXfrm>
        <a:off x="3197" y="880281"/>
        <a:ext cx="2536539" cy="1521923"/>
      </dsp:txXfrm>
    </dsp:sp>
    <dsp:sp modelId="{2FD66857-E4C9-4AD4-B16D-D7A86E0CE5F7}">
      <dsp:nvSpPr>
        <dsp:cNvPr id="0" name=""/>
        <dsp:cNvSpPr/>
      </dsp:nvSpPr>
      <dsp:spPr>
        <a:xfrm>
          <a:off x="2793391" y="880281"/>
          <a:ext cx="2536539" cy="1521923"/>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 positive Social Role</a:t>
          </a:r>
        </a:p>
      </dsp:txBody>
      <dsp:txXfrm>
        <a:off x="2793391" y="880281"/>
        <a:ext cx="2536539" cy="1521923"/>
      </dsp:txXfrm>
    </dsp:sp>
    <dsp:sp modelId="{836B1620-CB10-435A-98A8-E467FC4CD2CA}">
      <dsp:nvSpPr>
        <dsp:cNvPr id="0" name=""/>
        <dsp:cNvSpPr/>
      </dsp:nvSpPr>
      <dsp:spPr>
        <a:xfrm>
          <a:off x="5583584" y="880281"/>
          <a:ext cx="2536539" cy="1521923"/>
        </a:xfrm>
        <a:prstGeom prst="rect">
          <a:avLst/>
        </a:prstGeom>
        <a:solidFill>
          <a:srgbClr val="9D223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Friends</a:t>
          </a:r>
        </a:p>
      </dsp:txBody>
      <dsp:txXfrm>
        <a:off x="5583584" y="880281"/>
        <a:ext cx="2536539" cy="1521923"/>
      </dsp:txXfrm>
    </dsp:sp>
    <dsp:sp modelId="{35AE1705-B8C5-4B4A-8793-BC21A0C6C7A2}">
      <dsp:nvSpPr>
        <dsp:cNvPr id="0" name=""/>
        <dsp:cNvSpPr/>
      </dsp:nvSpPr>
      <dsp:spPr>
        <a:xfrm>
          <a:off x="8373778" y="880281"/>
          <a:ext cx="2536539" cy="1521923"/>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Family</a:t>
          </a:r>
        </a:p>
      </dsp:txBody>
      <dsp:txXfrm>
        <a:off x="8373778" y="880281"/>
        <a:ext cx="2536539" cy="1521923"/>
      </dsp:txXfrm>
    </dsp:sp>
    <dsp:sp modelId="{2996869B-A15C-4C52-A38D-8DEA6D5617F3}">
      <dsp:nvSpPr>
        <dsp:cNvPr id="0" name=""/>
        <dsp:cNvSpPr/>
      </dsp:nvSpPr>
      <dsp:spPr>
        <a:xfrm>
          <a:off x="3197" y="2655858"/>
          <a:ext cx="2536539" cy="1521923"/>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Intimate Relationships</a:t>
          </a:r>
        </a:p>
      </dsp:txBody>
      <dsp:txXfrm>
        <a:off x="3197" y="2655858"/>
        <a:ext cx="2536539" cy="1521923"/>
      </dsp:txXfrm>
    </dsp:sp>
    <dsp:sp modelId="{507850A3-5B21-4FAE-9AC9-67301D90742C}">
      <dsp:nvSpPr>
        <dsp:cNvPr id="0" name=""/>
        <dsp:cNvSpPr/>
      </dsp:nvSpPr>
      <dsp:spPr>
        <a:xfrm>
          <a:off x="2793391" y="2655858"/>
          <a:ext cx="2536539" cy="1521923"/>
        </a:xfrm>
        <a:prstGeom prst="rect">
          <a:avLst/>
        </a:prstGeom>
        <a:solidFill>
          <a:srgbClr val="9D223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Choice of where to live, what to do that is meaningful, and who to share time with</a:t>
          </a:r>
        </a:p>
      </dsp:txBody>
      <dsp:txXfrm>
        <a:off x="2793391" y="2655858"/>
        <a:ext cx="2536539" cy="1521923"/>
      </dsp:txXfrm>
    </dsp:sp>
    <dsp:sp modelId="{B3856DCA-B3EE-4AED-B69F-F7DE490C8549}">
      <dsp:nvSpPr>
        <dsp:cNvPr id="0" name=""/>
        <dsp:cNvSpPr/>
      </dsp:nvSpPr>
      <dsp:spPr>
        <a:xfrm>
          <a:off x="5583584" y="2655858"/>
          <a:ext cx="2536539" cy="1521923"/>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Opportunities for continual growth and exploration</a:t>
          </a:r>
        </a:p>
      </dsp:txBody>
      <dsp:txXfrm>
        <a:off x="5583584" y="2655858"/>
        <a:ext cx="2536539" cy="1521923"/>
      </dsp:txXfrm>
    </dsp:sp>
    <dsp:sp modelId="{631CC61F-2B9A-433C-9425-7AD0E13DD394}">
      <dsp:nvSpPr>
        <dsp:cNvPr id="0" name=""/>
        <dsp:cNvSpPr/>
      </dsp:nvSpPr>
      <dsp:spPr>
        <a:xfrm>
          <a:off x="8373778" y="2655858"/>
          <a:ext cx="2536539" cy="1521923"/>
        </a:xfrm>
        <a:prstGeom prst="rect">
          <a:avLst/>
        </a:prstGeom>
        <a:solidFill>
          <a:srgbClr val="9D223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 way to contribute</a:t>
          </a:r>
        </a:p>
      </dsp:txBody>
      <dsp:txXfrm>
        <a:off x="8373778" y="2655858"/>
        <a:ext cx="2536539" cy="15219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853042-41FC-4001-9940-2C82623CBBEA}">
      <dsp:nvSpPr>
        <dsp:cNvPr id="0" name=""/>
        <dsp:cNvSpPr/>
      </dsp:nvSpPr>
      <dsp:spPr>
        <a:xfrm>
          <a:off x="3286" y="164294"/>
          <a:ext cx="3203971" cy="128158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rtl="0">
            <a:lnSpc>
              <a:spcPct val="90000"/>
            </a:lnSpc>
            <a:spcBef>
              <a:spcPct val="0"/>
            </a:spcBef>
            <a:spcAft>
              <a:spcPct val="35000"/>
            </a:spcAft>
            <a:buNone/>
          </a:pPr>
          <a:r>
            <a:rPr lang="en-US" sz="3000" b="1" kern="1200" dirty="0">
              <a:latin typeface="Verdana" panose="020B0604030504040204" pitchFamily="34" charset="0"/>
              <a:ea typeface="Verdana" panose="020B0604030504040204" pitchFamily="34" charset="0"/>
            </a:rPr>
            <a:t>WIOA</a:t>
          </a:r>
        </a:p>
      </dsp:txBody>
      <dsp:txXfrm>
        <a:off x="3286" y="164294"/>
        <a:ext cx="3203971" cy="1281588"/>
      </dsp:txXfrm>
    </dsp:sp>
    <dsp:sp modelId="{D1852291-C104-485E-AC0E-1A65AB58B7C6}">
      <dsp:nvSpPr>
        <dsp:cNvPr id="0" name=""/>
        <dsp:cNvSpPr/>
      </dsp:nvSpPr>
      <dsp:spPr>
        <a:xfrm>
          <a:off x="3286" y="1445883"/>
          <a:ext cx="3203971" cy="318248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a:latin typeface="Verdana" panose="020B0604030504040204" pitchFamily="34" charset="0"/>
              <a:ea typeface="Verdana" panose="020B0604030504040204" pitchFamily="34" charset="0"/>
            </a:rPr>
            <a:t>Funding mandates – 15% of VR Title I dollars for youth with disabilities</a:t>
          </a:r>
        </a:p>
        <a:p>
          <a:pPr marL="171450" lvl="1" indent="-171450" algn="l" defTabSz="711200">
            <a:lnSpc>
              <a:spcPct val="90000"/>
            </a:lnSpc>
            <a:spcBef>
              <a:spcPct val="0"/>
            </a:spcBef>
            <a:spcAft>
              <a:spcPct val="15000"/>
            </a:spcAft>
            <a:buNone/>
          </a:pPr>
          <a:endParaRPr lang="en-US" sz="1600" b="0" kern="1200" dirty="0">
            <a:latin typeface="Verdana" panose="020B0604030504040204" pitchFamily="34" charset="0"/>
            <a:ea typeface="Verdana" panose="020B0604030504040204" pitchFamily="34" charset="0"/>
          </a:endParaRPr>
        </a:p>
        <a:p>
          <a:pPr marL="171450" lvl="1" indent="-171450" algn="l" defTabSz="711200">
            <a:lnSpc>
              <a:spcPct val="90000"/>
            </a:lnSpc>
            <a:spcBef>
              <a:spcPct val="0"/>
            </a:spcBef>
            <a:spcAft>
              <a:spcPct val="15000"/>
            </a:spcAft>
            <a:buChar char="•"/>
          </a:pPr>
          <a:r>
            <a:rPr lang="en-US" sz="1600" b="0" kern="1200" dirty="0">
              <a:latin typeface="Verdana" panose="020B0604030504040204" pitchFamily="34" charset="0"/>
              <a:ea typeface="Verdana" panose="020B0604030504040204" pitchFamily="34" charset="0"/>
            </a:rPr>
            <a:t>Restrictions on youth entry into non-integrated work settings</a:t>
          </a:r>
        </a:p>
        <a:p>
          <a:pPr marL="171450" lvl="1" indent="-171450" algn="l" defTabSz="711200">
            <a:lnSpc>
              <a:spcPct val="90000"/>
            </a:lnSpc>
            <a:spcBef>
              <a:spcPct val="0"/>
            </a:spcBef>
            <a:spcAft>
              <a:spcPct val="15000"/>
            </a:spcAft>
            <a:buNone/>
          </a:pPr>
          <a:endParaRPr lang="en-US" sz="1600" b="0" kern="1200" dirty="0">
            <a:latin typeface="Verdana" panose="020B0604030504040204" pitchFamily="34" charset="0"/>
            <a:ea typeface="Verdana" panose="020B0604030504040204" pitchFamily="34" charset="0"/>
          </a:endParaRPr>
        </a:p>
        <a:p>
          <a:pPr marL="171450" lvl="1" indent="-171450" algn="l" defTabSz="711200">
            <a:lnSpc>
              <a:spcPct val="90000"/>
            </a:lnSpc>
            <a:spcBef>
              <a:spcPct val="0"/>
            </a:spcBef>
            <a:spcAft>
              <a:spcPct val="15000"/>
            </a:spcAft>
            <a:buChar char="•"/>
          </a:pPr>
          <a:r>
            <a:rPr lang="en-US" sz="1600" b="0" kern="1200" dirty="0">
              <a:latin typeface="Verdana" panose="020B0604030504040204" pitchFamily="34" charset="0"/>
              <a:ea typeface="Verdana" panose="020B0604030504040204" pitchFamily="34" charset="0"/>
            </a:rPr>
            <a:t>Definition of competitive integrated employment</a:t>
          </a:r>
        </a:p>
        <a:p>
          <a:pPr marL="171450" lvl="1" indent="-171450" algn="l" defTabSz="755650">
            <a:lnSpc>
              <a:spcPct val="90000"/>
            </a:lnSpc>
            <a:spcBef>
              <a:spcPct val="0"/>
            </a:spcBef>
            <a:spcAft>
              <a:spcPct val="15000"/>
            </a:spcAft>
            <a:buChar char="•"/>
          </a:pPr>
          <a:endParaRPr lang="en-US" sz="1700" kern="1200" dirty="0"/>
        </a:p>
      </dsp:txBody>
      <dsp:txXfrm>
        <a:off x="3286" y="1445883"/>
        <a:ext cx="3203971" cy="3182484"/>
      </dsp:txXfrm>
    </dsp:sp>
    <dsp:sp modelId="{5A7EF37E-999D-4F76-BF04-80072D7CD5C4}">
      <dsp:nvSpPr>
        <dsp:cNvPr id="0" name=""/>
        <dsp:cNvSpPr/>
      </dsp:nvSpPr>
      <dsp:spPr>
        <a:xfrm>
          <a:off x="3655814" y="164294"/>
          <a:ext cx="3203971" cy="1281588"/>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Verdana" panose="020B0604030504040204" pitchFamily="34" charset="0"/>
              <a:ea typeface="Verdana" panose="020B0604030504040204" pitchFamily="34" charset="0"/>
            </a:rPr>
            <a:t>CMS Final </a:t>
          </a:r>
        </a:p>
        <a:p>
          <a:pPr marL="0" lvl="0" indent="0" algn="ctr" defTabSz="933450">
            <a:lnSpc>
              <a:spcPct val="90000"/>
            </a:lnSpc>
            <a:spcBef>
              <a:spcPct val="0"/>
            </a:spcBef>
            <a:spcAft>
              <a:spcPct val="35000"/>
            </a:spcAft>
            <a:buNone/>
          </a:pPr>
          <a:r>
            <a:rPr lang="en-US" sz="2100" b="1" kern="1200" dirty="0">
              <a:latin typeface="Verdana" panose="020B0604030504040204" pitchFamily="34" charset="0"/>
              <a:ea typeface="Verdana" panose="020B0604030504040204" pitchFamily="34" charset="0"/>
            </a:rPr>
            <a:t>Rule and Priorities</a:t>
          </a:r>
        </a:p>
      </dsp:txBody>
      <dsp:txXfrm>
        <a:off x="3655814" y="164294"/>
        <a:ext cx="3203971" cy="1281588"/>
      </dsp:txXfrm>
    </dsp:sp>
    <dsp:sp modelId="{B0B6A01C-1EFC-44E4-BCF2-9AA73A8A2C74}">
      <dsp:nvSpPr>
        <dsp:cNvPr id="0" name=""/>
        <dsp:cNvSpPr/>
      </dsp:nvSpPr>
      <dsp:spPr>
        <a:xfrm>
          <a:off x="3655814" y="1445883"/>
          <a:ext cx="3203971" cy="3182484"/>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a:latin typeface="Verdana" panose="020B0604030504040204" pitchFamily="34" charset="0"/>
              <a:ea typeface="Verdana" panose="020B0604030504040204" pitchFamily="34" charset="0"/>
            </a:rPr>
            <a:t>HCBS settings must be integrated in and support full access to greater community including opportunities to seek employment and work in competitive integrated settings</a:t>
          </a:r>
        </a:p>
        <a:p>
          <a:pPr marL="171450" lvl="1" indent="-171450" algn="l" defTabSz="711200">
            <a:lnSpc>
              <a:spcPct val="90000"/>
            </a:lnSpc>
            <a:spcBef>
              <a:spcPct val="0"/>
            </a:spcBef>
            <a:spcAft>
              <a:spcPct val="15000"/>
            </a:spcAft>
            <a:buNone/>
          </a:pPr>
          <a:endParaRPr lang="en-US" sz="1600" b="0" kern="1200" dirty="0">
            <a:latin typeface="Verdana" panose="020B0604030504040204" pitchFamily="34" charset="0"/>
            <a:ea typeface="Verdana" panose="020B0604030504040204" pitchFamily="34" charset="0"/>
          </a:endParaRPr>
        </a:p>
        <a:p>
          <a:pPr marL="171450" lvl="1" indent="-171450" algn="l" defTabSz="711200">
            <a:lnSpc>
              <a:spcPct val="90000"/>
            </a:lnSpc>
            <a:spcBef>
              <a:spcPct val="0"/>
            </a:spcBef>
            <a:spcAft>
              <a:spcPct val="15000"/>
            </a:spcAft>
            <a:buChar char="•"/>
          </a:pPr>
          <a:r>
            <a:rPr lang="en-US" sz="1600" b="0" kern="1200" dirty="0">
              <a:latin typeface="Verdana" panose="020B0604030504040204" pitchFamily="34" charset="0"/>
              <a:ea typeface="Verdana" panose="020B0604030504040204" pitchFamily="34" charset="0"/>
            </a:rPr>
            <a:t>Potential new HCBS funding opportunities to support employment outcomes</a:t>
          </a:r>
        </a:p>
      </dsp:txBody>
      <dsp:txXfrm>
        <a:off x="3655814" y="1445883"/>
        <a:ext cx="3203971" cy="3182484"/>
      </dsp:txXfrm>
    </dsp:sp>
    <dsp:sp modelId="{C2D0A3ED-28D6-4B76-9A5A-653529F4DF42}">
      <dsp:nvSpPr>
        <dsp:cNvPr id="0" name=""/>
        <dsp:cNvSpPr/>
      </dsp:nvSpPr>
      <dsp:spPr>
        <a:xfrm>
          <a:off x="7308342" y="164294"/>
          <a:ext cx="3203971" cy="1281588"/>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Verdana" panose="020B0604030504040204" pitchFamily="34" charset="0"/>
              <a:ea typeface="Verdana" panose="020B0604030504040204" pitchFamily="34" charset="0"/>
            </a:rPr>
            <a:t>(OFCCP Section 503 Regulations) Federal Contractor Requirements</a:t>
          </a:r>
        </a:p>
      </dsp:txBody>
      <dsp:txXfrm>
        <a:off x="7308342" y="164294"/>
        <a:ext cx="3203971" cy="1281588"/>
      </dsp:txXfrm>
    </dsp:sp>
    <dsp:sp modelId="{63588933-A843-4107-BC6C-48414148B797}">
      <dsp:nvSpPr>
        <dsp:cNvPr id="0" name=""/>
        <dsp:cNvSpPr/>
      </dsp:nvSpPr>
      <dsp:spPr>
        <a:xfrm>
          <a:off x="7308342" y="1445883"/>
          <a:ext cx="3203971" cy="3182484"/>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a:latin typeface="Verdana" panose="020B0604030504040204" pitchFamily="34" charset="0"/>
              <a:ea typeface="Verdana" panose="020B0604030504040204" pitchFamily="34" charset="0"/>
            </a:rPr>
            <a:t>7% hiring goal for individuals with disabilities</a:t>
          </a:r>
        </a:p>
      </dsp:txBody>
      <dsp:txXfrm>
        <a:off x="7308342" y="1445883"/>
        <a:ext cx="3203971" cy="31824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8BD95-0C20-47C4-8D7E-36CC3DF439FC}">
      <dsp:nvSpPr>
        <dsp:cNvPr id="0" name=""/>
        <dsp:cNvSpPr/>
      </dsp:nvSpPr>
      <dsp:spPr>
        <a:xfrm rot="5400000">
          <a:off x="-267933" y="303956"/>
          <a:ext cx="1786221" cy="1250354"/>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Old Way           </a:t>
          </a:r>
          <a:r>
            <a:rPr lang="en-US" sz="1100" b="1" kern="1200" dirty="0"/>
            <a:t>(back pocket approach)</a:t>
          </a:r>
        </a:p>
      </dsp:txBody>
      <dsp:txXfrm rot="-5400000">
        <a:off x="1" y="661199"/>
        <a:ext cx="1250354" cy="535867"/>
      </dsp:txXfrm>
    </dsp:sp>
    <dsp:sp modelId="{62DDF2B0-85D4-43B6-A9F1-57F8EC6E7883}">
      <dsp:nvSpPr>
        <dsp:cNvPr id="0" name=""/>
        <dsp:cNvSpPr/>
      </dsp:nvSpPr>
      <dsp:spPr>
        <a:xfrm rot="5400000">
          <a:off x="5270175" y="-4019820"/>
          <a:ext cx="1225603" cy="9265245"/>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b="0" kern="1200" dirty="0">
              <a:latin typeface="Verdana" panose="020B0604030504040204" pitchFamily="34" charset="0"/>
              <a:ea typeface="Verdana" panose="020B0604030504040204" pitchFamily="34" charset="0"/>
            </a:rPr>
            <a:t>What we have to offer</a:t>
          </a:r>
        </a:p>
        <a:p>
          <a:pPr marL="171450" lvl="1" indent="-171450" algn="l" defTabSz="844550">
            <a:lnSpc>
              <a:spcPct val="90000"/>
            </a:lnSpc>
            <a:spcBef>
              <a:spcPct val="0"/>
            </a:spcBef>
            <a:spcAft>
              <a:spcPct val="15000"/>
            </a:spcAft>
            <a:buChar char="•"/>
          </a:pPr>
          <a:r>
            <a:rPr lang="en-US" sz="1900" b="0" kern="1200" dirty="0">
              <a:latin typeface="Verdana" panose="020B0604030504040204" pitchFamily="34" charset="0"/>
              <a:ea typeface="Verdana" panose="020B0604030504040204" pitchFamily="34" charset="0"/>
            </a:rPr>
            <a:t>What you will settle with</a:t>
          </a:r>
        </a:p>
        <a:p>
          <a:pPr marL="171450" lvl="1" indent="-171450" algn="l" defTabSz="844550">
            <a:lnSpc>
              <a:spcPct val="90000"/>
            </a:lnSpc>
            <a:spcBef>
              <a:spcPct val="0"/>
            </a:spcBef>
            <a:spcAft>
              <a:spcPct val="15000"/>
            </a:spcAft>
            <a:buChar char="•"/>
          </a:pPr>
          <a:r>
            <a:rPr lang="en-US" sz="1900" b="0" kern="1200" dirty="0">
              <a:latin typeface="Verdana" panose="020B0604030504040204" pitchFamily="34" charset="0"/>
              <a:ea typeface="Verdana" panose="020B0604030504040204" pitchFamily="34" charset="0"/>
            </a:rPr>
            <a:t>Program vs People</a:t>
          </a:r>
        </a:p>
      </dsp:txBody>
      <dsp:txXfrm rot="-5400000">
        <a:off x="1250355" y="59829"/>
        <a:ext cx="9205416" cy="1105945"/>
      </dsp:txXfrm>
    </dsp:sp>
    <dsp:sp modelId="{FC7D1F07-044A-4BD7-B58E-0011BB84831E}">
      <dsp:nvSpPr>
        <dsp:cNvPr id="0" name=""/>
        <dsp:cNvSpPr/>
      </dsp:nvSpPr>
      <dsp:spPr>
        <a:xfrm rot="5400000">
          <a:off x="-267933" y="2367457"/>
          <a:ext cx="1786221" cy="1250354"/>
        </a:xfrm>
        <a:prstGeom prst="chevron">
          <a:avLst/>
        </a:prstGeom>
        <a:solidFill>
          <a:srgbClr val="9D2235"/>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New Way        </a:t>
          </a:r>
          <a:r>
            <a:rPr lang="en-US" sz="1100" b="1" kern="1200" dirty="0"/>
            <a:t>(build your      britches approach)</a:t>
          </a:r>
        </a:p>
      </dsp:txBody>
      <dsp:txXfrm rot="-5400000">
        <a:off x="1" y="2724700"/>
        <a:ext cx="1250354" cy="535867"/>
      </dsp:txXfrm>
    </dsp:sp>
    <dsp:sp modelId="{77268CC1-319F-4B9D-876B-B3076CD9DDB8}">
      <dsp:nvSpPr>
        <dsp:cNvPr id="0" name=""/>
        <dsp:cNvSpPr/>
      </dsp:nvSpPr>
      <dsp:spPr>
        <a:xfrm rot="5400000">
          <a:off x="4557175" y="-1710954"/>
          <a:ext cx="2651603" cy="9265245"/>
        </a:xfrm>
        <a:prstGeom prst="round2Same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b="0" kern="1200" dirty="0">
              <a:latin typeface="Verdana" panose="020B0604030504040204" pitchFamily="34" charset="0"/>
              <a:ea typeface="Verdana" panose="020B0604030504040204" pitchFamily="34" charset="0"/>
            </a:rPr>
            <a:t>Start with the person using a strength-based approach</a:t>
          </a:r>
        </a:p>
        <a:p>
          <a:pPr marL="171450" lvl="1" indent="-171450" algn="l" defTabSz="844550">
            <a:lnSpc>
              <a:spcPct val="90000"/>
            </a:lnSpc>
            <a:spcBef>
              <a:spcPct val="0"/>
            </a:spcBef>
            <a:spcAft>
              <a:spcPct val="15000"/>
            </a:spcAft>
            <a:buChar char="•"/>
          </a:pPr>
          <a:r>
            <a:rPr lang="en-US" sz="1900" b="0" kern="1200" dirty="0">
              <a:latin typeface="Verdana" panose="020B0604030504040204" pitchFamily="34" charset="0"/>
              <a:ea typeface="Verdana" panose="020B0604030504040204" pitchFamily="34" charset="0"/>
            </a:rPr>
            <a:t>Enable them to be an agent of change in THEIR life</a:t>
          </a:r>
        </a:p>
        <a:p>
          <a:pPr marL="171450" lvl="1" indent="-171450" algn="l" defTabSz="844550">
            <a:lnSpc>
              <a:spcPct val="90000"/>
            </a:lnSpc>
            <a:spcBef>
              <a:spcPct val="0"/>
            </a:spcBef>
            <a:spcAft>
              <a:spcPct val="15000"/>
            </a:spcAft>
            <a:buChar char="•"/>
          </a:pPr>
          <a:r>
            <a:rPr lang="en-US" sz="1900" b="0" kern="1200" dirty="0">
              <a:latin typeface="Verdana" panose="020B0604030504040204" pitchFamily="34" charset="0"/>
              <a:ea typeface="Verdana" panose="020B0604030504040204" pitchFamily="34" charset="0"/>
            </a:rPr>
            <a:t>Identify areas of interest (through experience)</a:t>
          </a:r>
        </a:p>
        <a:p>
          <a:pPr marL="171450" lvl="1" indent="-171450" algn="l" defTabSz="844550">
            <a:lnSpc>
              <a:spcPct val="90000"/>
            </a:lnSpc>
            <a:spcBef>
              <a:spcPct val="0"/>
            </a:spcBef>
            <a:spcAft>
              <a:spcPct val="15000"/>
            </a:spcAft>
            <a:buChar char="•"/>
          </a:pPr>
          <a:r>
            <a:rPr lang="en-US" sz="1900" b="0" kern="1200" dirty="0">
              <a:latin typeface="Verdana" panose="020B0604030504040204" pitchFamily="34" charset="0"/>
              <a:ea typeface="Verdana" panose="020B0604030504040204" pitchFamily="34" charset="0"/>
            </a:rPr>
            <a:t>Using a team approach, expand the horizons of opportunity</a:t>
          </a:r>
        </a:p>
        <a:p>
          <a:pPr marL="171450" lvl="1" indent="-171450" algn="l" defTabSz="844550">
            <a:lnSpc>
              <a:spcPct val="90000"/>
            </a:lnSpc>
            <a:spcBef>
              <a:spcPct val="0"/>
            </a:spcBef>
            <a:spcAft>
              <a:spcPct val="15000"/>
            </a:spcAft>
            <a:buChar char="•"/>
          </a:pPr>
          <a:r>
            <a:rPr lang="en-US" sz="1900" b="0" kern="1200" dirty="0">
              <a:latin typeface="Verdana" panose="020B0604030504040204" pitchFamily="34" charset="0"/>
              <a:ea typeface="Verdana" panose="020B0604030504040204" pitchFamily="34" charset="0"/>
            </a:rPr>
            <a:t>Identify and plan towards overcoming barriers (action steps)</a:t>
          </a:r>
        </a:p>
        <a:p>
          <a:pPr marL="171450" lvl="1" indent="-171450" algn="l" defTabSz="844550">
            <a:lnSpc>
              <a:spcPct val="90000"/>
            </a:lnSpc>
            <a:spcBef>
              <a:spcPct val="0"/>
            </a:spcBef>
            <a:spcAft>
              <a:spcPct val="15000"/>
            </a:spcAft>
            <a:buChar char="•"/>
          </a:pPr>
          <a:r>
            <a:rPr lang="en-US" sz="1900" b="0" kern="1200" dirty="0">
              <a:latin typeface="Verdana" panose="020B0604030504040204" pitchFamily="34" charset="0"/>
              <a:ea typeface="Verdana" panose="020B0604030504040204" pitchFamily="34" charset="0"/>
            </a:rPr>
            <a:t>Involve the person in the process (pre/during/post/repeat)</a:t>
          </a:r>
        </a:p>
      </dsp:txBody>
      <dsp:txXfrm rot="-5400000">
        <a:off x="1250355" y="1725307"/>
        <a:ext cx="9135804" cy="23927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8403A-2889-4DAB-B876-8BB0AD1DAB2F}">
      <dsp:nvSpPr>
        <dsp:cNvPr id="0" name=""/>
        <dsp:cNvSpPr/>
      </dsp:nvSpPr>
      <dsp:spPr>
        <a:xfrm>
          <a:off x="973190" y="986724"/>
          <a:ext cx="1264141" cy="126414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82664C-C397-4F78-AB5B-72C12AB9EF8C}">
      <dsp:nvSpPr>
        <dsp:cNvPr id="0" name=""/>
        <dsp:cNvSpPr/>
      </dsp:nvSpPr>
      <dsp:spPr>
        <a:xfrm>
          <a:off x="1242597" y="1256131"/>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5A4A9A-353C-44D1-8720-2854DA426FAA}">
      <dsp:nvSpPr>
        <dsp:cNvPr id="0" name=""/>
        <dsp:cNvSpPr/>
      </dsp:nvSpPr>
      <dsp:spPr>
        <a:xfrm>
          <a:off x="569079"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dirty="0"/>
            <a:t>Volunteering and Contributing </a:t>
          </a:r>
        </a:p>
      </dsp:txBody>
      <dsp:txXfrm>
        <a:off x="569079" y="2644614"/>
        <a:ext cx="2072362" cy="720000"/>
      </dsp:txXfrm>
    </dsp:sp>
    <dsp:sp modelId="{98787500-66C9-46D2-9CC2-6363A70ECAAB}">
      <dsp:nvSpPr>
        <dsp:cNvPr id="0" name=""/>
        <dsp:cNvSpPr/>
      </dsp:nvSpPr>
      <dsp:spPr>
        <a:xfrm>
          <a:off x="3408216" y="986724"/>
          <a:ext cx="1264141" cy="126414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3B2AEE-8E5B-4596-9BD5-FE410C0386DE}">
      <dsp:nvSpPr>
        <dsp:cNvPr id="0" name=""/>
        <dsp:cNvSpPr/>
      </dsp:nvSpPr>
      <dsp:spPr>
        <a:xfrm>
          <a:off x="3677623" y="1256131"/>
          <a:ext cx="725326" cy="72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FF2E87-A8CA-4744-81BF-2F87559BBD5F}">
      <dsp:nvSpPr>
        <dsp:cNvPr id="0" name=""/>
        <dsp:cNvSpPr/>
      </dsp:nvSpPr>
      <dsp:spPr>
        <a:xfrm>
          <a:off x="3004105"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dirty="0"/>
            <a:t>Learning and Personal Growth</a:t>
          </a:r>
        </a:p>
      </dsp:txBody>
      <dsp:txXfrm>
        <a:off x="3004105" y="2644614"/>
        <a:ext cx="2072362" cy="720000"/>
      </dsp:txXfrm>
    </dsp:sp>
    <dsp:sp modelId="{47E56573-F1A4-4F9A-AD4D-F7C824EC9B32}">
      <dsp:nvSpPr>
        <dsp:cNvPr id="0" name=""/>
        <dsp:cNvSpPr/>
      </dsp:nvSpPr>
      <dsp:spPr>
        <a:xfrm>
          <a:off x="5843242" y="986724"/>
          <a:ext cx="1264141" cy="126414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09139A-91C1-4B34-8EE1-FF0CF39DA475}">
      <dsp:nvSpPr>
        <dsp:cNvPr id="0" name=""/>
        <dsp:cNvSpPr/>
      </dsp:nvSpPr>
      <dsp:spPr>
        <a:xfrm>
          <a:off x="6112649" y="1256131"/>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CA410C-0E38-4B56-A3CD-27D127B55FAC}">
      <dsp:nvSpPr>
        <dsp:cNvPr id="0" name=""/>
        <dsp:cNvSpPr/>
      </dsp:nvSpPr>
      <dsp:spPr>
        <a:xfrm>
          <a:off x="5439131"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dirty="0"/>
            <a:t>Special Interests Groups</a:t>
          </a:r>
        </a:p>
      </dsp:txBody>
      <dsp:txXfrm>
        <a:off x="5439131" y="2644614"/>
        <a:ext cx="2072362" cy="720000"/>
      </dsp:txXfrm>
    </dsp:sp>
    <dsp:sp modelId="{7D829925-6EB1-4489-A076-619DB7B6AE78}">
      <dsp:nvSpPr>
        <dsp:cNvPr id="0" name=""/>
        <dsp:cNvSpPr/>
      </dsp:nvSpPr>
      <dsp:spPr>
        <a:xfrm>
          <a:off x="8278268" y="986724"/>
          <a:ext cx="1264141" cy="126414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25BAD5-675C-4A71-930E-C4B5E77D574E}">
      <dsp:nvSpPr>
        <dsp:cNvPr id="0" name=""/>
        <dsp:cNvSpPr/>
      </dsp:nvSpPr>
      <dsp:spPr>
        <a:xfrm>
          <a:off x="8547675" y="1256131"/>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09751D-1218-45E8-9F35-B3192288F4E7}">
      <dsp:nvSpPr>
        <dsp:cNvPr id="0" name=""/>
        <dsp:cNvSpPr/>
      </dsp:nvSpPr>
      <dsp:spPr>
        <a:xfrm>
          <a:off x="7874157"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dirty="0"/>
            <a:t>Membership and Belonging </a:t>
          </a:r>
        </a:p>
      </dsp:txBody>
      <dsp:txXfrm>
        <a:off x="7874157" y="2644614"/>
        <a:ext cx="2072362"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0D9386-3BAB-4F76-94A6-DF03D7A76ABE}" type="datetimeFigureOut">
              <a:rPr lang="en-US" smtClean="0"/>
              <a:t>5/24/2023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6F45A1-B4B3-4878-AD52-F746FB4EC44F}" type="slidenum">
              <a:rPr lang="en-US" smtClean="0"/>
              <a:t>‹#›</a:t>
            </a:fld>
            <a:endParaRPr lang="en-US"/>
          </a:p>
        </p:txBody>
      </p:sp>
    </p:spTree>
    <p:extLst>
      <p:ext uri="{BB962C8B-B14F-4D97-AF65-F5344CB8AC3E}">
        <p14:creationId xmlns:p14="http://schemas.microsoft.com/office/powerpoint/2010/main" val="3000062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68D904E2-7603-0670-3178-745DBB00DDB9}"/>
              </a:ext>
            </a:extLst>
          </p:cNvPr>
          <p:cNvSpPr>
            <a:spLocks noGrp="1" noRot="1" noChangeAspect="1" noChangeArrowheads="1" noTextEdit="1"/>
          </p:cNvSpPr>
          <p:nvPr>
            <p:ph type="sldImg"/>
          </p:nvPr>
        </p:nvSpPr>
        <p:spPr>
          <a:ln/>
        </p:spPr>
      </p:sp>
      <p:sp>
        <p:nvSpPr>
          <p:cNvPr id="12291" name="Notes Placeholder 2">
            <a:extLst>
              <a:ext uri="{FF2B5EF4-FFF2-40B4-BE49-F238E27FC236}">
                <a16:creationId xmlns:a16="http://schemas.microsoft.com/office/drawing/2014/main" id="{0C12F231-2231-47F5-D6ED-87F3462E052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 name="Slide Number Placeholder 3">
            <a:extLst>
              <a:ext uri="{FF2B5EF4-FFF2-40B4-BE49-F238E27FC236}">
                <a16:creationId xmlns:a16="http://schemas.microsoft.com/office/drawing/2014/main" id="{D1F900E9-A739-4426-A84C-07FD95D55C11}"/>
              </a:ext>
            </a:extLst>
          </p:cNvPr>
          <p:cNvSpPr>
            <a:spLocks noGrp="1"/>
          </p:cNvSpPr>
          <p:nvPr>
            <p:ph type="sldNum" sz="quarter" idx="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4DE7BB9-AF2A-4236-A432-E1B548018336}" type="slidenum">
              <a:rPr lang="en-US" altLang="en-US"/>
              <a:pPr/>
              <a:t>10</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3F0947-0592-41C9-9E0C-7285ED151411}" type="slidenum">
              <a:rPr lang="en-US" smtClean="0"/>
              <a:t>26</a:t>
            </a:fld>
            <a:endParaRPr lang="en-US" dirty="0"/>
          </a:p>
        </p:txBody>
      </p:sp>
    </p:spTree>
    <p:extLst>
      <p:ext uri="{BB962C8B-B14F-4D97-AF65-F5344CB8AC3E}">
        <p14:creationId xmlns:p14="http://schemas.microsoft.com/office/powerpoint/2010/main" val="435819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A2FCB-B247-45DB-83B1-B6D066AF8163}" type="slidenum">
              <a:rPr lang="en-US" smtClean="0"/>
              <a:t>31</a:t>
            </a:fld>
            <a:endParaRPr lang="en-US"/>
          </a:p>
        </p:txBody>
      </p:sp>
    </p:spTree>
    <p:extLst>
      <p:ext uri="{BB962C8B-B14F-4D97-AF65-F5344CB8AC3E}">
        <p14:creationId xmlns:p14="http://schemas.microsoft.com/office/powerpoint/2010/main" val="1294630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A2FCB-B247-45DB-83B1-B6D066AF8163}" type="slidenum">
              <a:rPr lang="en-US" smtClean="0"/>
              <a:t>34</a:t>
            </a:fld>
            <a:endParaRPr lang="en-US"/>
          </a:p>
        </p:txBody>
      </p:sp>
    </p:spTree>
    <p:extLst>
      <p:ext uri="{BB962C8B-B14F-4D97-AF65-F5344CB8AC3E}">
        <p14:creationId xmlns:p14="http://schemas.microsoft.com/office/powerpoint/2010/main" val="1666493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Supports similar to “job coaching” –  teach, get out of the way.</a:t>
            </a:r>
          </a:p>
        </p:txBody>
      </p:sp>
      <p:sp>
        <p:nvSpPr>
          <p:cNvPr id="4" name="Slide Number Placeholder 3"/>
          <p:cNvSpPr>
            <a:spLocks noGrp="1"/>
          </p:cNvSpPr>
          <p:nvPr>
            <p:ph type="sldNum" sz="quarter" idx="5"/>
          </p:nvPr>
        </p:nvSpPr>
        <p:spPr/>
        <p:txBody>
          <a:bodyPr/>
          <a:lstStyle/>
          <a:p>
            <a:fld id="{6EED09D7-0900-754B-B198-7D7421833B2D}" type="slidenum">
              <a:rPr lang="en-US" smtClean="0"/>
              <a:t>36</a:t>
            </a:fld>
            <a:endParaRPr lang="en-US"/>
          </a:p>
        </p:txBody>
      </p:sp>
    </p:spTree>
    <p:extLst>
      <p:ext uri="{BB962C8B-B14F-4D97-AF65-F5344CB8AC3E}">
        <p14:creationId xmlns:p14="http://schemas.microsoft.com/office/powerpoint/2010/main" val="1762674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Kie</a:t>
            </a:r>
            <a:endParaRPr lang="en-US" dirty="0"/>
          </a:p>
          <a:p>
            <a:r>
              <a:rPr lang="en-US" dirty="0"/>
              <a:t>Two golden rules to profile building: ANYONE can add to it, NO ONE can remove information! </a:t>
            </a:r>
          </a:p>
        </p:txBody>
      </p:sp>
      <p:sp>
        <p:nvSpPr>
          <p:cNvPr id="4" name="Slide Number Placeholder 3"/>
          <p:cNvSpPr>
            <a:spLocks noGrp="1"/>
          </p:cNvSpPr>
          <p:nvPr>
            <p:ph type="sldNum" sz="quarter" idx="10"/>
          </p:nvPr>
        </p:nvSpPr>
        <p:spPr/>
        <p:txBody>
          <a:bodyPr/>
          <a:lstStyle/>
          <a:p>
            <a:fld id="{FDB50818-FE93-4BE4-9C8C-C9771F499F38}" type="slidenum">
              <a:rPr lang="en-US" smtClean="0"/>
              <a:pPr/>
              <a:t>16</a:t>
            </a:fld>
            <a:endParaRPr lang="en-US"/>
          </a:p>
        </p:txBody>
      </p:sp>
    </p:spTree>
    <p:extLst>
      <p:ext uri="{BB962C8B-B14F-4D97-AF65-F5344CB8AC3E}">
        <p14:creationId xmlns:p14="http://schemas.microsoft.com/office/powerpoint/2010/main" val="1217735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Jeannine provide examples of how they do some of these things – conversations with residential providers (set aside roles and hours to work together to support people) </a:t>
            </a:r>
          </a:p>
        </p:txBody>
      </p:sp>
      <p:sp>
        <p:nvSpPr>
          <p:cNvPr id="4" name="Slide Number Placeholder 3"/>
          <p:cNvSpPr>
            <a:spLocks noGrp="1"/>
          </p:cNvSpPr>
          <p:nvPr>
            <p:ph type="sldNum" sz="quarter" idx="5"/>
          </p:nvPr>
        </p:nvSpPr>
        <p:spPr/>
        <p:txBody>
          <a:bodyPr/>
          <a:lstStyle/>
          <a:p>
            <a:fld id="{2DEC9768-994E-4242-BE8D-4FB1FEF23282}" type="slidenum">
              <a:rPr lang="en-US" smtClean="0"/>
              <a:t>17</a:t>
            </a:fld>
            <a:endParaRPr lang="en-US"/>
          </a:p>
        </p:txBody>
      </p:sp>
    </p:spTree>
    <p:extLst>
      <p:ext uri="{BB962C8B-B14F-4D97-AF65-F5344CB8AC3E}">
        <p14:creationId xmlns:p14="http://schemas.microsoft.com/office/powerpoint/2010/main" val="2967588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Jeannine – examples of intentional changes to services to ensure people are well included in community life</a:t>
            </a:r>
          </a:p>
        </p:txBody>
      </p:sp>
      <p:sp>
        <p:nvSpPr>
          <p:cNvPr id="4" name="Slide Number Placeholder 3"/>
          <p:cNvSpPr>
            <a:spLocks noGrp="1"/>
          </p:cNvSpPr>
          <p:nvPr>
            <p:ph type="sldNum" sz="quarter" idx="5"/>
          </p:nvPr>
        </p:nvSpPr>
        <p:spPr/>
        <p:txBody>
          <a:bodyPr/>
          <a:lstStyle/>
          <a:p>
            <a:fld id="{2DEC9768-994E-4242-BE8D-4FB1FEF23282}" type="slidenum">
              <a:rPr lang="en-US" smtClean="0"/>
              <a:t>18</a:t>
            </a:fld>
            <a:endParaRPr lang="en-US"/>
          </a:p>
        </p:txBody>
      </p:sp>
    </p:spTree>
    <p:extLst>
      <p:ext uri="{BB962C8B-B14F-4D97-AF65-F5344CB8AC3E}">
        <p14:creationId xmlns:p14="http://schemas.microsoft.com/office/powerpoint/2010/main" val="1516391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Told they can’t work, never asked or expected to. Acceptance, safety, fears of losing services  - Jeannine add a story</a:t>
            </a:r>
          </a:p>
        </p:txBody>
      </p:sp>
      <p:sp>
        <p:nvSpPr>
          <p:cNvPr id="4" name="Slide Number Placeholder 3"/>
          <p:cNvSpPr>
            <a:spLocks noGrp="1"/>
          </p:cNvSpPr>
          <p:nvPr>
            <p:ph type="sldNum" sz="quarter" idx="5"/>
          </p:nvPr>
        </p:nvSpPr>
        <p:spPr/>
        <p:txBody>
          <a:bodyPr/>
          <a:lstStyle/>
          <a:p>
            <a:fld id="{7BC6DA28-D833-493F-838C-F713D5128821}" type="slidenum">
              <a:rPr lang="en-US" smtClean="0"/>
              <a:pPr/>
              <a:t>19</a:t>
            </a:fld>
            <a:endParaRPr lang="en-US"/>
          </a:p>
        </p:txBody>
      </p:sp>
    </p:spTree>
    <p:extLst>
      <p:ext uri="{BB962C8B-B14F-4D97-AF65-F5344CB8AC3E}">
        <p14:creationId xmlns:p14="http://schemas.microsoft.com/office/powerpoint/2010/main" val="1697440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Jeannine add agency perspective </a:t>
            </a:r>
          </a:p>
        </p:txBody>
      </p:sp>
      <p:sp>
        <p:nvSpPr>
          <p:cNvPr id="4" name="Slide Number Placeholder 3"/>
          <p:cNvSpPr>
            <a:spLocks noGrp="1"/>
          </p:cNvSpPr>
          <p:nvPr>
            <p:ph type="sldNum" sz="quarter" idx="5"/>
          </p:nvPr>
        </p:nvSpPr>
        <p:spPr/>
        <p:txBody>
          <a:bodyPr/>
          <a:lstStyle/>
          <a:p>
            <a:fld id="{2DEC9768-994E-4242-BE8D-4FB1FEF23282}" type="slidenum">
              <a:rPr lang="en-US" smtClean="0"/>
              <a:t>20</a:t>
            </a:fld>
            <a:endParaRPr lang="en-US"/>
          </a:p>
        </p:txBody>
      </p:sp>
    </p:spTree>
    <p:extLst>
      <p:ext uri="{BB962C8B-B14F-4D97-AF65-F5344CB8AC3E}">
        <p14:creationId xmlns:p14="http://schemas.microsoft.com/office/powerpoint/2010/main" val="1322501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Community Asset Mapping Workbook</a:t>
            </a:r>
          </a:p>
        </p:txBody>
      </p:sp>
      <p:sp>
        <p:nvSpPr>
          <p:cNvPr id="4" name="Slide Number Placeholder 3"/>
          <p:cNvSpPr>
            <a:spLocks noGrp="1"/>
          </p:cNvSpPr>
          <p:nvPr>
            <p:ph type="sldNum" sz="quarter" idx="5"/>
          </p:nvPr>
        </p:nvSpPr>
        <p:spPr/>
        <p:txBody>
          <a:bodyPr/>
          <a:lstStyle/>
          <a:p>
            <a:fld id="{2DEC9768-994E-4242-BE8D-4FB1FEF23282}" type="slidenum">
              <a:rPr lang="en-US" smtClean="0"/>
              <a:t>23</a:t>
            </a:fld>
            <a:endParaRPr lang="en-US"/>
          </a:p>
        </p:txBody>
      </p:sp>
    </p:spTree>
    <p:extLst>
      <p:ext uri="{BB962C8B-B14F-4D97-AF65-F5344CB8AC3E}">
        <p14:creationId xmlns:p14="http://schemas.microsoft.com/office/powerpoint/2010/main" val="2705592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Jeannine replace with the tools and planning processes they use</a:t>
            </a:r>
          </a:p>
        </p:txBody>
      </p:sp>
      <p:sp>
        <p:nvSpPr>
          <p:cNvPr id="4" name="Slide Number Placeholder 3"/>
          <p:cNvSpPr>
            <a:spLocks noGrp="1"/>
          </p:cNvSpPr>
          <p:nvPr>
            <p:ph type="sldNum" sz="quarter" idx="5"/>
          </p:nvPr>
        </p:nvSpPr>
        <p:spPr/>
        <p:txBody>
          <a:bodyPr/>
          <a:lstStyle/>
          <a:p>
            <a:fld id="{2DEC9768-994E-4242-BE8D-4FB1FEF23282}" type="slidenum">
              <a:rPr lang="en-US" smtClean="0"/>
              <a:t>24</a:t>
            </a:fld>
            <a:endParaRPr lang="en-US"/>
          </a:p>
        </p:txBody>
      </p:sp>
    </p:spTree>
    <p:extLst>
      <p:ext uri="{BB962C8B-B14F-4D97-AF65-F5344CB8AC3E}">
        <p14:creationId xmlns:p14="http://schemas.microsoft.com/office/powerpoint/2010/main" val="3748381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3F0947-0592-41C9-9E0C-7285ED151411}" type="slidenum">
              <a:rPr lang="en-US" smtClean="0"/>
              <a:t>25</a:t>
            </a:fld>
            <a:endParaRPr lang="en-US"/>
          </a:p>
        </p:txBody>
      </p:sp>
    </p:spTree>
    <p:extLst>
      <p:ext uri="{BB962C8B-B14F-4D97-AF65-F5344CB8AC3E}">
        <p14:creationId xmlns:p14="http://schemas.microsoft.com/office/powerpoint/2010/main" val="3280283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07741-CE88-4FF0-AB08-859529BC0B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26A484-AC38-47FC-9F74-B86DE85C10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CD5DF2-7035-4778-9458-08B33DB33C91}"/>
              </a:ext>
            </a:extLst>
          </p:cNvPr>
          <p:cNvSpPr>
            <a:spLocks noGrp="1"/>
          </p:cNvSpPr>
          <p:nvPr>
            <p:ph type="dt" sz="half" idx="10"/>
          </p:nvPr>
        </p:nvSpPr>
        <p:spPr/>
        <p:txBody>
          <a:bodyPr/>
          <a:lstStyle/>
          <a:p>
            <a:fld id="{9D57A59C-2FFE-4EBA-8D1B-B8071F4752DB}" type="datetimeFigureOut">
              <a:rPr lang="en-US" smtClean="0"/>
              <a:t>5/24/2023</a:t>
            </a:fld>
            <a:endParaRPr lang="en-US"/>
          </a:p>
        </p:txBody>
      </p:sp>
      <p:sp>
        <p:nvSpPr>
          <p:cNvPr id="5" name="Footer Placeholder 4">
            <a:extLst>
              <a:ext uri="{FF2B5EF4-FFF2-40B4-BE49-F238E27FC236}">
                <a16:creationId xmlns:a16="http://schemas.microsoft.com/office/drawing/2014/main" id="{AC8C9683-58EC-443C-9E95-7E322B142B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2F128C-1BFA-4C16-81A5-3C3FD49E8852}"/>
              </a:ext>
            </a:extLst>
          </p:cNvPr>
          <p:cNvSpPr>
            <a:spLocks noGrp="1"/>
          </p:cNvSpPr>
          <p:nvPr>
            <p:ph type="sldNum" sz="quarter" idx="12"/>
          </p:nvPr>
        </p:nvSpPr>
        <p:spPr/>
        <p:txBody>
          <a:bodyPr/>
          <a:lstStyle/>
          <a:p>
            <a:fld id="{EC368E1F-4632-4DF2-A6D9-2384DF83BBD0}" type="slidenum">
              <a:rPr lang="en-US" smtClean="0"/>
              <a:t>‹#›</a:t>
            </a:fld>
            <a:endParaRPr lang="en-US"/>
          </a:p>
        </p:txBody>
      </p:sp>
    </p:spTree>
    <p:extLst>
      <p:ext uri="{BB962C8B-B14F-4D97-AF65-F5344CB8AC3E}">
        <p14:creationId xmlns:p14="http://schemas.microsoft.com/office/powerpoint/2010/main" val="2579489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CD292-FCC9-4EF8-99E4-08B7AE0A97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2B6758-03D0-442E-B90A-0C824E0C770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4AE71B-8EBD-4284-8834-E7DF8E8ED480}"/>
              </a:ext>
            </a:extLst>
          </p:cNvPr>
          <p:cNvSpPr>
            <a:spLocks noGrp="1"/>
          </p:cNvSpPr>
          <p:nvPr>
            <p:ph type="dt" sz="half" idx="10"/>
          </p:nvPr>
        </p:nvSpPr>
        <p:spPr/>
        <p:txBody>
          <a:bodyPr/>
          <a:lstStyle/>
          <a:p>
            <a:fld id="{9D57A59C-2FFE-4EBA-8D1B-B8071F4752DB}" type="datetimeFigureOut">
              <a:rPr lang="en-US" smtClean="0"/>
              <a:t>5/24/2023</a:t>
            </a:fld>
            <a:endParaRPr lang="en-US"/>
          </a:p>
        </p:txBody>
      </p:sp>
      <p:sp>
        <p:nvSpPr>
          <p:cNvPr id="5" name="Footer Placeholder 4">
            <a:extLst>
              <a:ext uri="{FF2B5EF4-FFF2-40B4-BE49-F238E27FC236}">
                <a16:creationId xmlns:a16="http://schemas.microsoft.com/office/drawing/2014/main" id="{46D808A3-1D7F-4271-B573-376F266868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CB0373-420A-4130-A799-16BC8874F71A}"/>
              </a:ext>
            </a:extLst>
          </p:cNvPr>
          <p:cNvSpPr>
            <a:spLocks noGrp="1"/>
          </p:cNvSpPr>
          <p:nvPr>
            <p:ph type="sldNum" sz="quarter" idx="12"/>
          </p:nvPr>
        </p:nvSpPr>
        <p:spPr/>
        <p:txBody>
          <a:bodyPr/>
          <a:lstStyle/>
          <a:p>
            <a:fld id="{EC368E1F-4632-4DF2-A6D9-2384DF83BBD0}" type="slidenum">
              <a:rPr lang="en-US" smtClean="0"/>
              <a:t>‹#›</a:t>
            </a:fld>
            <a:endParaRPr lang="en-US"/>
          </a:p>
        </p:txBody>
      </p:sp>
    </p:spTree>
    <p:extLst>
      <p:ext uri="{BB962C8B-B14F-4D97-AF65-F5344CB8AC3E}">
        <p14:creationId xmlns:p14="http://schemas.microsoft.com/office/powerpoint/2010/main" val="1348732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85BC84-539C-47F4-A81C-B256DC69CB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F33A0D-FE54-4C76-92BE-3D1FE28964E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7DCF5F-5123-45DE-8B34-F59152389FA8}"/>
              </a:ext>
            </a:extLst>
          </p:cNvPr>
          <p:cNvSpPr>
            <a:spLocks noGrp="1"/>
          </p:cNvSpPr>
          <p:nvPr>
            <p:ph type="dt" sz="half" idx="10"/>
          </p:nvPr>
        </p:nvSpPr>
        <p:spPr/>
        <p:txBody>
          <a:bodyPr/>
          <a:lstStyle/>
          <a:p>
            <a:fld id="{9D57A59C-2FFE-4EBA-8D1B-B8071F4752DB}" type="datetimeFigureOut">
              <a:rPr lang="en-US" smtClean="0"/>
              <a:t>5/24/2023</a:t>
            </a:fld>
            <a:endParaRPr lang="en-US"/>
          </a:p>
        </p:txBody>
      </p:sp>
      <p:sp>
        <p:nvSpPr>
          <p:cNvPr id="5" name="Footer Placeholder 4">
            <a:extLst>
              <a:ext uri="{FF2B5EF4-FFF2-40B4-BE49-F238E27FC236}">
                <a16:creationId xmlns:a16="http://schemas.microsoft.com/office/drawing/2014/main" id="{B7EB7F89-8001-4343-967C-BB38E2AAE2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1BE3B-BAF4-4415-9A05-7A4075439DAE}"/>
              </a:ext>
            </a:extLst>
          </p:cNvPr>
          <p:cNvSpPr>
            <a:spLocks noGrp="1"/>
          </p:cNvSpPr>
          <p:nvPr>
            <p:ph type="sldNum" sz="quarter" idx="12"/>
          </p:nvPr>
        </p:nvSpPr>
        <p:spPr/>
        <p:txBody>
          <a:bodyPr/>
          <a:lstStyle/>
          <a:p>
            <a:fld id="{EC368E1F-4632-4DF2-A6D9-2384DF83BBD0}" type="slidenum">
              <a:rPr lang="en-US" smtClean="0"/>
              <a:t>‹#›</a:t>
            </a:fld>
            <a:endParaRPr lang="en-US"/>
          </a:p>
        </p:txBody>
      </p:sp>
    </p:spTree>
    <p:extLst>
      <p:ext uri="{BB962C8B-B14F-4D97-AF65-F5344CB8AC3E}">
        <p14:creationId xmlns:p14="http://schemas.microsoft.com/office/powerpoint/2010/main" val="1074051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A9BB9-9451-40EE-8D24-E3A6DF8E64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1AF96C-33FA-41FE-BFC8-E54DC09F0D5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185DCB-5A29-4F2D-B510-1132FA76EE05}"/>
              </a:ext>
            </a:extLst>
          </p:cNvPr>
          <p:cNvSpPr>
            <a:spLocks noGrp="1"/>
          </p:cNvSpPr>
          <p:nvPr>
            <p:ph type="dt" sz="half" idx="10"/>
          </p:nvPr>
        </p:nvSpPr>
        <p:spPr/>
        <p:txBody>
          <a:bodyPr/>
          <a:lstStyle/>
          <a:p>
            <a:fld id="{9D57A59C-2FFE-4EBA-8D1B-B8071F4752DB}" type="datetimeFigureOut">
              <a:rPr lang="en-US" smtClean="0"/>
              <a:t>5/24/2023</a:t>
            </a:fld>
            <a:endParaRPr lang="en-US"/>
          </a:p>
        </p:txBody>
      </p:sp>
      <p:sp>
        <p:nvSpPr>
          <p:cNvPr id="5" name="Footer Placeholder 4">
            <a:extLst>
              <a:ext uri="{FF2B5EF4-FFF2-40B4-BE49-F238E27FC236}">
                <a16:creationId xmlns:a16="http://schemas.microsoft.com/office/drawing/2014/main" id="{99F9DCD4-C441-4D16-8B23-BA3D34CEE2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05DD14-422E-4B08-ADF1-AC676748D870}"/>
              </a:ext>
            </a:extLst>
          </p:cNvPr>
          <p:cNvSpPr>
            <a:spLocks noGrp="1"/>
          </p:cNvSpPr>
          <p:nvPr>
            <p:ph type="sldNum" sz="quarter" idx="12"/>
          </p:nvPr>
        </p:nvSpPr>
        <p:spPr/>
        <p:txBody>
          <a:bodyPr/>
          <a:lstStyle/>
          <a:p>
            <a:fld id="{EC368E1F-4632-4DF2-A6D9-2384DF83BBD0}" type="slidenum">
              <a:rPr lang="en-US" smtClean="0"/>
              <a:t>‹#›</a:t>
            </a:fld>
            <a:endParaRPr lang="en-US"/>
          </a:p>
        </p:txBody>
      </p:sp>
    </p:spTree>
    <p:extLst>
      <p:ext uri="{BB962C8B-B14F-4D97-AF65-F5344CB8AC3E}">
        <p14:creationId xmlns:p14="http://schemas.microsoft.com/office/powerpoint/2010/main" val="1969593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FE9B6-D02B-4CF8-9B73-60FE01C8F2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57DABF-9C65-483E-99C6-31869CE433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1DA98F6-26AE-4FFB-858F-D3777E637B1B}"/>
              </a:ext>
            </a:extLst>
          </p:cNvPr>
          <p:cNvSpPr>
            <a:spLocks noGrp="1"/>
          </p:cNvSpPr>
          <p:nvPr>
            <p:ph type="dt" sz="half" idx="10"/>
          </p:nvPr>
        </p:nvSpPr>
        <p:spPr/>
        <p:txBody>
          <a:bodyPr/>
          <a:lstStyle/>
          <a:p>
            <a:fld id="{9D57A59C-2FFE-4EBA-8D1B-B8071F4752DB}" type="datetimeFigureOut">
              <a:rPr lang="en-US" smtClean="0"/>
              <a:t>5/24/2023</a:t>
            </a:fld>
            <a:endParaRPr lang="en-US"/>
          </a:p>
        </p:txBody>
      </p:sp>
      <p:sp>
        <p:nvSpPr>
          <p:cNvPr id="5" name="Footer Placeholder 4">
            <a:extLst>
              <a:ext uri="{FF2B5EF4-FFF2-40B4-BE49-F238E27FC236}">
                <a16:creationId xmlns:a16="http://schemas.microsoft.com/office/drawing/2014/main" id="{C849F28C-95AA-4F54-A914-03B2E2A7E2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706CD-B3D2-4047-8496-9B8FB938FB7E}"/>
              </a:ext>
            </a:extLst>
          </p:cNvPr>
          <p:cNvSpPr>
            <a:spLocks noGrp="1"/>
          </p:cNvSpPr>
          <p:nvPr>
            <p:ph type="sldNum" sz="quarter" idx="12"/>
          </p:nvPr>
        </p:nvSpPr>
        <p:spPr/>
        <p:txBody>
          <a:bodyPr/>
          <a:lstStyle/>
          <a:p>
            <a:fld id="{EC368E1F-4632-4DF2-A6D9-2384DF83BBD0}" type="slidenum">
              <a:rPr lang="en-US" smtClean="0"/>
              <a:t>‹#›</a:t>
            </a:fld>
            <a:endParaRPr lang="en-US"/>
          </a:p>
        </p:txBody>
      </p:sp>
    </p:spTree>
    <p:extLst>
      <p:ext uri="{BB962C8B-B14F-4D97-AF65-F5344CB8AC3E}">
        <p14:creationId xmlns:p14="http://schemas.microsoft.com/office/powerpoint/2010/main" val="2609561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073B5-957D-4D3B-99E7-402FC495FF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E8BF84-C06C-47A6-9A9D-AB7EA9C3F4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89867-6807-43FC-B49B-6E74977AC24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6805F3-CF6A-4092-96B7-EC5C112BE759}"/>
              </a:ext>
            </a:extLst>
          </p:cNvPr>
          <p:cNvSpPr>
            <a:spLocks noGrp="1"/>
          </p:cNvSpPr>
          <p:nvPr>
            <p:ph type="dt" sz="half" idx="10"/>
          </p:nvPr>
        </p:nvSpPr>
        <p:spPr/>
        <p:txBody>
          <a:bodyPr/>
          <a:lstStyle/>
          <a:p>
            <a:fld id="{9D57A59C-2FFE-4EBA-8D1B-B8071F4752DB}" type="datetimeFigureOut">
              <a:rPr lang="en-US" smtClean="0"/>
              <a:t>5/24/2023</a:t>
            </a:fld>
            <a:endParaRPr lang="en-US"/>
          </a:p>
        </p:txBody>
      </p:sp>
      <p:sp>
        <p:nvSpPr>
          <p:cNvPr id="6" name="Footer Placeholder 5">
            <a:extLst>
              <a:ext uri="{FF2B5EF4-FFF2-40B4-BE49-F238E27FC236}">
                <a16:creationId xmlns:a16="http://schemas.microsoft.com/office/drawing/2014/main" id="{0175D84E-1CF0-4D48-A5D4-B5C3768B3F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68663E-E482-4B46-A12F-C0B76385927F}"/>
              </a:ext>
            </a:extLst>
          </p:cNvPr>
          <p:cNvSpPr>
            <a:spLocks noGrp="1"/>
          </p:cNvSpPr>
          <p:nvPr>
            <p:ph type="sldNum" sz="quarter" idx="12"/>
          </p:nvPr>
        </p:nvSpPr>
        <p:spPr/>
        <p:txBody>
          <a:bodyPr/>
          <a:lstStyle/>
          <a:p>
            <a:fld id="{EC368E1F-4632-4DF2-A6D9-2384DF83BBD0}" type="slidenum">
              <a:rPr lang="en-US" smtClean="0"/>
              <a:t>‹#›</a:t>
            </a:fld>
            <a:endParaRPr lang="en-US"/>
          </a:p>
        </p:txBody>
      </p:sp>
    </p:spTree>
    <p:extLst>
      <p:ext uri="{BB962C8B-B14F-4D97-AF65-F5344CB8AC3E}">
        <p14:creationId xmlns:p14="http://schemas.microsoft.com/office/powerpoint/2010/main" val="4056932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37965-3274-4DD9-B64F-92A8AC335D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CAD7A1-37CA-4D14-958B-72BFFF7015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19AB797-CCA6-4759-8460-4E580FDCC5B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C9666-F505-4450-8C14-B0C7E9BCAD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D4C6353-40C1-4012-81BC-AFCD17F4763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83BFC5-0A5C-4E53-8B76-E3F4FAE3ABB1}"/>
              </a:ext>
            </a:extLst>
          </p:cNvPr>
          <p:cNvSpPr>
            <a:spLocks noGrp="1"/>
          </p:cNvSpPr>
          <p:nvPr>
            <p:ph type="dt" sz="half" idx="10"/>
          </p:nvPr>
        </p:nvSpPr>
        <p:spPr/>
        <p:txBody>
          <a:bodyPr/>
          <a:lstStyle/>
          <a:p>
            <a:fld id="{9D57A59C-2FFE-4EBA-8D1B-B8071F4752DB}" type="datetimeFigureOut">
              <a:rPr lang="en-US" smtClean="0"/>
              <a:t>5/24/2023</a:t>
            </a:fld>
            <a:endParaRPr lang="en-US"/>
          </a:p>
        </p:txBody>
      </p:sp>
      <p:sp>
        <p:nvSpPr>
          <p:cNvPr id="8" name="Footer Placeholder 7">
            <a:extLst>
              <a:ext uri="{FF2B5EF4-FFF2-40B4-BE49-F238E27FC236}">
                <a16:creationId xmlns:a16="http://schemas.microsoft.com/office/drawing/2014/main" id="{2BF8AFDA-20F1-4996-9C67-C790CA865E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0FB2B4-8757-48CE-803E-DAD54F6E4640}"/>
              </a:ext>
            </a:extLst>
          </p:cNvPr>
          <p:cNvSpPr>
            <a:spLocks noGrp="1"/>
          </p:cNvSpPr>
          <p:nvPr>
            <p:ph type="sldNum" sz="quarter" idx="12"/>
          </p:nvPr>
        </p:nvSpPr>
        <p:spPr/>
        <p:txBody>
          <a:bodyPr/>
          <a:lstStyle/>
          <a:p>
            <a:fld id="{EC368E1F-4632-4DF2-A6D9-2384DF83BBD0}" type="slidenum">
              <a:rPr lang="en-US" smtClean="0"/>
              <a:t>‹#›</a:t>
            </a:fld>
            <a:endParaRPr lang="en-US"/>
          </a:p>
        </p:txBody>
      </p:sp>
    </p:spTree>
    <p:extLst>
      <p:ext uri="{BB962C8B-B14F-4D97-AF65-F5344CB8AC3E}">
        <p14:creationId xmlns:p14="http://schemas.microsoft.com/office/powerpoint/2010/main" val="1378298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3A104-A435-49F9-AD73-4D70666804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0241E0-9FBB-464E-A3C4-E193E248A72C}"/>
              </a:ext>
            </a:extLst>
          </p:cNvPr>
          <p:cNvSpPr>
            <a:spLocks noGrp="1"/>
          </p:cNvSpPr>
          <p:nvPr>
            <p:ph type="dt" sz="half" idx="10"/>
          </p:nvPr>
        </p:nvSpPr>
        <p:spPr/>
        <p:txBody>
          <a:bodyPr/>
          <a:lstStyle/>
          <a:p>
            <a:fld id="{9D57A59C-2FFE-4EBA-8D1B-B8071F4752DB}" type="datetimeFigureOut">
              <a:rPr lang="en-US" smtClean="0"/>
              <a:t>5/24/2023</a:t>
            </a:fld>
            <a:endParaRPr lang="en-US"/>
          </a:p>
        </p:txBody>
      </p:sp>
      <p:sp>
        <p:nvSpPr>
          <p:cNvPr id="4" name="Footer Placeholder 3">
            <a:extLst>
              <a:ext uri="{FF2B5EF4-FFF2-40B4-BE49-F238E27FC236}">
                <a16:creationId xmlns:a16="http://schemas.microsoft.com/office/drawing/2014/main" id="{83025C74-18FC-402C-A5F0-34F5A906F5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E40514-66E7-424D-8662-98E5B1C23EDD}"/>
              </a:ext>
            </a:extLst>
          </p:cNvPr>
          <p:cNvSpPr>
            <a:spLocks noGrp="1"/>
          </p:cNvSpPr>
          <p:nvPr>
            <p:ph type="sldNum" sz="quarter" idx="12"/>
          </p:nvPr>
        </p:nvSpPr>
        <p:spPr/>
        <p:txBody>
          <a:bodyPr/>
          <a:lstStyle/>
          <a:p>
            <a:fld id="{EC368E1F-4632-4DF2-A6D9-2384DF83BBD0}" type="slidenum">
              <a:rPr lang="en-US" smtClean="0"/>
              <a:t>‹#›</a:t>
            </a:fld>
            <a:endParaRPr lang="en-US"/>
          </a:p>
        </p:txBody>
      </p:sp>
    </p:spTree>
    <p:extLst>
      <p:ext uri="{BB962C8B-B14F-4D97-AF65-F5344CB8AC3E}">
        <p14:creationId xmlns:p14="http://schemas.microsoft.com/office/powerpoint/2010/main" val="1456458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4C530-8102-4C6F-9B0F-36C17B5161D1}"/>
              </a:ext>
            </a:extLst>
          </p:cNvPr>
          <p:cNvSpPr>
            <a:spLocks noGrp="1"/>
          </p:cNvSpPr>
          <p:nvPr>
            <p:ph type="dt" sz="half" idx="10"/>
          </p:nvPr>
        </p:nvSpPr>
        <p:spPr/>
        <p:txBody>
          <a:bodyPr/>
          <a:lstStyle/>
          <a:p>
            <a:fld id="{9D57A59C-2FFE-4EBA-8D1B-B8071F4752DB}" type="datetimeFigureOut">
              <a:rPr lang="en-US" smtClean="0"/>
              <a:t>5/24/2023</a:t>
            </a:fld>
            <a:endParaRPr lang="en-US"/>
          </a:p>
        </p:txBody>
      </p:sp>
      <p:sp>
        <p:nvSpPr>
          <p:cNvPr id="3" name="Footer Placeholder 2">
            <a:extLst>
              <a:ext uri="{FF2B5EF4-FFF2-40B4-BE49-F238E27FC236}">
                <a16:creationId xmlns:a16="http://schemas.microsoft.com/office/drawing/2014/main" id="{1A9ECEF9-B502-4461-BC34-E58708182E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9DFD71-006C-4CFE-9DE1-12299A792C68}"/>
              </a:ext>
            </a:extLst>
          </p:cNvPr>
          <p:cNvSpPr>
            <a:spLocks noGrp="1"/>
          </p:cNvSpPr>
          <p:nvPr>
            <p:ph type="sldNum" sz="quarter" idx="12"/>
          </p:nvPr>
        </p:nvSpPr>
        <p:spPr/>
        <p:txBody>
          <a:bodyPr/>
          <a:lstStyle/>
          <a:p>
            <a:fld id="{EC368E1F-4632-4DF2-A6D9-2384DF83BBD0}" type="slidenum">
              <a:rPr lang="en-US" smtClean="0"/>
              <a:t>‹#›</a:t>
            </a:fld>
            <a:endParaRPr lang="en-US"/>
          </a:p>
        </p:txBody>
      </p:sp>
    </p:spTree>
    <p:extLst>
      <p:ext uri="{BB962C8B-B14F-4D97-AF65-F5344CB8AC3E}">
        <p14:creationId xmlns:p14="http://schemas.microsoft.com/office/powerpoint/2010/main" val="2493476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6BC0C-E038-40CE-8EAE-3962587119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6DCD83-CAF4-41DA-A37B-A2C9D16143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793FAC-1512-44C6-A178-C297E0921C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596105-A1BC-44C7-BD29-530FE50A9627}"/>
              </a:ext>
            </a:extLst>
          </p:cNvPr>
          <p:cNvSpPr>
            <a:spLocks noGrp="1"/>
          </p:cNvSpPr>
          <p:nvPr>
            <p:ph type="dt" sz="half" idx="10"/>
          </p:nvPr>
        </p:nvSpPr>
        <p:spPr/>
        <p:txBody>
          <a:bodyPr/>
          <a:lstStyle/>
          <a:p>
            <a:fld id="{9D57A59C-2FFE-4EBA-8D1B-B8071F4752DB}" type="datetimeFigureOut">
              <a:rPr lang="en-US" smtClean="0"/>
              <a:t>5/24/2023</a:t>
            </a:fld>
            <a:endParaRPr lang="en-US"/>
          </a:p>
        </p:txBody>
      </p:sp>
      <p:sp>
        <p:nvSpPr>
          <p:cNvPr id="6" name="Footer Placeholder 5">
            <a:extLst>
              <a:ext uri="{FF2B5EF4-FFF2-40B4-BE49-F238E27FC236}">
                <a16:creationId xmlns:a16="http://schemas.microsoft.com/office/drawing/2014/main" id="{46E7B628-68AC-435F-94A5-0C90513AC5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C2E15-FB59-4013-9789-B9F84D5C51C0}"/>
              </a:ext>
            </a:extLst>
          </p:cNvPr>
          <p:cNvSpPr>
            <a:spLocks noGrp="1"/>
          </p:cNvSpPr>
          <p:nvPr>
            <p:ph type="sldNum" sz="quarter" idx="12"/>
          </p:nvPr>
        </p:nvSpPr>
        <p:spPr/>
        <p:txBody>
          <a:bodyPr/>
          <a:lstStyle/>
          <a:p>
            <a:fld id="{EC368E1F-4632-4DF2-A6D9-2384DF83BBD0}" type="slidenum">
              <a:rPr lang="en-US" smtClean="0"/>
              <a:t>‹#›</a:t>
            </a:fld>
            <a:endParaRPr lang="en-US"/>
          </a:p>
        </p:txBody>
      </p:sp>
    </p:spTree>
    <p:extLst>
      <p:ext uri="{BB962C8B-B14F-4D97-AF65-F5344CB8AC3E}">
        <p14:creationId xmlns:p14="http://schemas.microsoft.com/office/powerpoint/2010/main" val="298477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C12D5-B57E-42E3-8783-BD5D630DC1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A81931-7793-4017-A04A-B362772A94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4E9C8E-FB1A-4BBC-8F7B-FCECBC435F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2A5343-342A-497F-8B7C-B6AD0D2E5678}"/>
              </a:ext>
            </a:extLst>
          </p:cNvPr>
          <p:cNvSpPr>
            <a:spLocks noGrp="1"/>
          </p:cNvSpPr>
          <p:nvPr>
            <p:ph type="dt" sz="half" idx="10"/>
          </p:nvPr>
        </p:nvSpPr>
        <p:spPr/>
        <p:txBody>
          <a:bodyPr/>
          <a:lstStyle/>
          <a:p>
            <a:fld id="{9D57A59C-2FFE-4EBA-8D1B-B8071F4752DB}" type="datetimeFigureOut">
              <a:rPr lang="en-US" smtClean="0"/>
              <a:t>5/24/2023</a:t>
            </a:fld>
            <a:endParaRPr lang="en-US"/>
          </a:p>
        </p:txBody>
      </p:sp>
      <p:sp>
        <p:nvSpPr>
          <p:cNvPr id="6" name="Footer Placeholder 5">
            <a:extLst>
              <a:ext uri="{FF2B5EF4-FFF2-40B4-BE49-F238E27FC236}">
                <a16:creationId xmlns:a16="http://schemas.microsoft.com/office/drawing/2014/main" id="{1A8B28D0-B7A6-421E-BD62-84B4AA2FC4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E5F451-A180-4924-840F-34E61D106636}"/>
              </a:ext>
            </a:extLst>
          </p:cNvPr>
          <p:cNvSpPr>
            <a:spLocks noGrp="1"/>
          </p:cNvSpPr>
          <p:nvPr>
            <p:ph type="sldNum" sz="quarter" idx="12"/>
          </p:nvPr>
        </p:nvSpPr>
        <p:spPr/>
        <p:txBody>
          <a:bodyPr/>
          <a:lstStyle/>
          <a:p>
            <a:fld id="{EC368E1F-4632-4DF2-A6D9-2384DF83BBD0}" type="slidenum">
              <a:rPr lang="en-US" smtClean="0"/>
              <a:t>‹#›</a:t>
            </a:fld>
            <a:endParaRPr lang="en-US"/>
          </a:p>
        </p:txBody>
      </p:sp>
    </p:spTree>
    <p:extLst>
      <p:ext uri="{BB962C8B-B14F-4D97-AF65-F5344CB8AC3E}">
        <p14:creationId xmlns:p14="http://schemas.microsoft.com/office/powerpoint/2010/main" val="700431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40412C-E6E0-4E07-97D6-901BDE9C94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50C44-6B4D-4B54-867D-948F22CBAC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4ED722-2D94-4764-A7D8-419B44DD2C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7A59C-2FFE-4EBA-8D1B-B8071F4752DB}" type="datetimeFigureOut">
              <a:rPr lang="en-US" smtClean="0"/>
              <a:t>5/24/2023</a:t>
            </a:fld>
            <a:endParaRPr lang="en-US"/>
          </a:p>
        </p:txBody>
      </p:sp>
      <p:sp>
        <p:nvSpPr>
          <p:cNvPr id="5" name="Footer Placeholder 4">
            <a:extLst>
              <a:ext uri="{FF2B5EF4-FFF2-40B4-BE49-F238E27FC236}">
                <a16:creationId xmlns:a16="http://schemas.microsoft.com/office/drawing/2014/main" id="{4EAD09DF-5F72-456C-B085-808F568DB5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FCEE03-12F7-494A-8FD3-83198171DF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368E1F-4632-4DF2-A6D9-2384DF83BBD0}" type="slidenum">
              <a:rPr lang="en-US" smtClean="0"/>
              <a:t>‹#›</a:t>
            </a:fld>
            <a:endParaRPr lang="en-US"/>
          </a:p>
        </p:txBody>
      </p:sp>
    </p:spTree>
    <p:extLst>
      <p:ext uri="{BB962C8B-B14F-4D97-AF65-F5344CB8AC3E}">
        <p14:creationId xmlns:p14="http://schemas.microsoft.com/office/powerpoint/2010/main" val="8820856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png"/><Relationship Id="rId7" Type="http://schemas.openxmlformats.org/officeDocument/2006/relationships/diagramColors" Target="../diagrams/colors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3" Type="http://schemas.openxmlformats.org/officeDocument/2006/relationships/hyperlink" Target="http://cute-pictures.blogspot.com/2014/05/hd-nature-scenery-wallpapers-for-desktop.html" TargetMode="External"/><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s://www.youtube.com/watch?v=MtOXxlUE2Zg&amp;t=1s" TargetMode="Externa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5.png"/><Relationship Id="rId7" Type="http://schemas.openxmlformats.org/officeDocument/2006/relationships/diagramColors" Target="../diagrams/colors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image" Target="../media/image3.jpeg"/><Relationship Id="rId4" Type="http://schemas.openxmlformats.org/officeDocument/2006/relationships/diagramData" Target="../diagrams/data6.xml"/><Relationship Id="rId9" Type="http://schemas.openxmlformats.org/officeDocument/2006/relationships/hyperlink" Target="https://naaee.org/sites/default/files/assetmappingworkbook2013.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jpg"/></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896D2-4553-4AE0-8BC0-69ECA3D6B2D9}"/>
              </a:ext>
            </a:extLst>
          </p:cNvPr>
          <p:cNvSpPr>
            <a:spLocks noGrp="1"/>
          </p:cNvSpPr>
          <p:nvPr>
            <p:ph type="ctrTitle"/>
          </p:nvPr>
        </p:nvSpPr>
        <p:spPr>
          <a:xfrm>
            <a:off x="1524000" y="923067"/>
            <a:ext cx="9144000" cy="2387600"/>
          </a:xfrm>
        </p:spPr>
        <p:txBody>
          <a:bodyPr/>
          <a:lstStyle/>
          <a:p>
            <a:r>
              <a:rPr lang="en-US" dirty="0">
                <a:latin typeface="Verdana" panose="020B0604030504040204" pitchFamily="34" charset="0"/>
                <a:ea typeface="Verdana" panose="020B0604030504040204" pitchFamily="34" charset="0"/>
              </a:rPr>
              <a:t>Meaningful Lives</a:t>
            </a:r>
          </a:p>
        </p:txBody>
      </p:sp>
      <p:sp>
        <p:nvSpPr>
          <p:cNvPr id="3" name="Subtitle 2">
            <a:extLst>
              <a:ext uri="{FF2B5EF4-FFF2-40B4-BE49-F238E27FC236}">
                <a16:creationId xmlns:a16="http://schemas.microsoft.com/office/drawing/2014/main" id="{FF6586F1-4611-44B6-986E-28ED0B72C209}"/>
              </a:ext>
            </a:extLst>
          </p:cNvPr>
          <p:cNvSpPr>
            <a:spLocks noGrp="1"/>
          </p:cNvSpPr>
          <p:nvPr>
            <p:ph type="subTitle" idx="1"/>
          </p:nvPr>
        </p:nvSpPr>
        <p:spPr>
          <a:xfrm>
            <a:off x="1556655" y="3499016"/>
            <a:ext cx="9144000" cy="1655762"/>
          </a:xfrm>
        </p:spPr>
        <p:txBody>
          <a:bodyPr/>
          <a:lstStyle/>
          <a:p>
            <a:r>
              <a:rPr lang="en-US" sz="2400" i="1" dirty="0">
                <a:latin typeface="Verdana" panose="020B0604030504040204" pitchFamily="34" charset="0"/>
                <a:ea typeface="Verdana" panose="020B0604030504040204" pitchFamily="34" charset="0"/>
              </a:rPr>
              <a:t>How do we help people with I/DD to become active, contributing members of our communities?</a:t>
            </a:r>
          </a:p>
          <a:p>
            <a:r>
              <a:rPr lang="en-US" sz="2400" b="1" dirty="0">
                <a:latin typeface="Verdana" panose="020B0604030504040204" pitchFamily="34" charset="0"/>
                <a:ea typeface="Verdana" panose="020B0604030504040204" pitchFamily="34" charset="0"/>
              </a:rPr>
              <a:t>Alliance Colorado – May 24,2023</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p:txBody>
      </p:sp>
      <p:pic>
        <p:nvPicPr>
          <p:cNvPr id="11" name="Picture 10">
            <a:extLst>
              <a:ext uri="{FF2B5EF4-FFF2-40B4-BE49-F238E27FC236}">
                <a16:creationId xmlns:a16="http://schemas.microsoft.com/office/drawing/2014/main" id="{CBF5E826-E8C2-4CEB-B564-FBE126A7B904}"/>
              </a:ext>
            </a:extLst>
          </p:cNvPr>
          <p:cNvPicPr>
            <a:picLocks noChangeAspect="1"/>
          </p:cNvPicPr>
          <p:nvPr/>
        </p:nvPicPr>
        <p:blipFill rotWithShape="1">
          <a:blip r:embed="rId2"/>
          <a:srcRect l="7710" r="7710"/>
          <a:stretch/>
        </p:blipFill>
        <p:spPr>
          <a:xfrm>
            <a:off x="5018314" y="5343127"/>
            <a:ext cx="2155371" cy="1514873"/>
          </a:xfrm>
          <a:prstGeom prst="rect">
            <a:avLst/>
          </a:prstGeom>
        </p:spPr>
      </p:pic>
      <p:pic>
        <p:nvPicPr>
          <p:cNvPr id="13" name="image2.png">
            <a:extLst>
              <a:ext uri="{FF2B5EF4-FFF2-40B4-BE49-F238E27FC236}">
                <a16:creationId xmlns:a16="http://schemas.microsoft.com/office/drawing/2014/main" id="{60133116-3564-40E4-AAD3-FBC2F4A9FD6F}"/>
              </a:ext>
            </a:extLst>
          </p:cNvPr>
          <p:cNvPicPr/>
          <p:nvPr/>
        </p:nvPicPr>
        <p:blipFill rotWithShape="1">
          <a:blip r:embed="rId3"/>
          <a:srcRect l="34300" b="50724"/>
          <a:stretch/>
        </p:blipFill>
        <p:spPr bwMode="auto">
          <a:xfrm rot="10800000">
            <a:off x="0" y="5658484"/>
            <a:ext cx="5018314" cy="1199515"/>
          </a:xfrm>
          <a:prstGeom prst="rect">
            <a:avLst/>
          </a:prstGeom>
          <a:ln>
            <a:noFill/>
          </a:ln>
          <a:extLst>
            <a:ext uri="{53640926-AAD7-44D8-BBD7-CCE9431645EC}">
              <a14:shadowObscured xmlns:a14="http://schemas.microsoft.com/office/drawing/2010/main"/>
            </a:ext>
          </a:extLst>
        </p:spPr>
      </p:pic>
      <p:pic>
        <p:nvPicPr>
          <p:cNvPr id="14" name="image2.png">
            <a:extLst>
              <a:ext uri="{FF2B5EF4-FFF2-40B4-BE49-F238E27FC236}">
                <a16:creationId xmlns:a16="http://schemas.microsoft.com/office/drawing/2014/main" id="{66950843-F76C-4F32-B51F-03D802797950}"/>
              </a:ext>
            </a:extLst>
          </p:cNvPr>
          <p:cNvPicPr/>
          <p:nvPr/>
        </p:nvPicPr>
        <p:blipFill rotWithShape="1">
          <a:blip r:embed="rId3"/>
          <a:srcRect l="34300" b="50724"/>
          <a:stretch/>
        </p:blipFill>
        <p:spPr bwMode="auto">
          <a:xfrm flipV="1">
            <a:off x="7173684" y="5472218"/>
            <a:ext cx="5018315" cy="138391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12430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7006F7-8A17-24C0-C88D-647C527AF9EC}"/>
              </a:ext>
            </a:extLst>
          </p:cNvPr>
          <p:cNvPicPr>
            <a:picLocks noChangeAspect="1"/>
          </p:cNvPicPr>
          <p:nvPr/>
        </p:nvPicPr>
        <p:blipFill>
          <a:blip r:embed="rId3"/>
          <a:stretch>
            <a:fillRect/>
          </a:stretch>
        </p:blipFill>
        <p:spPr>
          <a:xfrm rot="5400000">
            <a:off x="5090954" y="-5172233"/>
            <a:ext cx="2010095" cy="12192002"/>
          </a:xfrm>
          <a:prstGeom prst="rect">
            <a:avLst/>
          </a:prstGeom>
        </p:spPr>
      </p:pic>
      <p:sp>
        <p:nvSpPr>
          <p:cNvPr id="11266" name="Title 3">
            <a:extLst>
              <a:ext uri="{FF2B5EF4-FFF2-40B4-BE49-F238E27FC236}">
                <a16:creationId xmlns:a16="http://schemas.microsoft.com/office/drawing/2014/main" id="{F00C311B-A190-8477-E849-FBD2A909D266}"/>
              </a:ext>
            </a:extLst>
          </p:cNvPr>
          <p:cNvSpPr>
            <a:spLocks noGrp="1"/>
          </p:cNvSpPr>
          <p:nvPr>
            <p:ph type="title"/>
          </p:nvPr>
        </p:nvSpPr>
        <p:spPr>
          <a:xfrm>
            <a:off x="731874" y="526259"/>
            <a:ext cx="10953306" cy="1014413"/>
          </a:xfrm>
        </p:spPr>
        <p:txBody>
          <a:bodyPr>
            <a:normAutofit fontScale="90000"/>
          </a:bodyPr>
          <a:lstStyle/>
          <a:p>
            <a:pPr eaLnBrk="1" hangingPunct="1">
              <a:lnSpc>
                <a:spcPct val="90000"/>
              </a:lnSpc>
            </a:pPr>
            <a:br>
              <a:rPr lang="en-US" altLang="en-US" sz="2600" dirty="0">
                <a:solidFill>
                  <a:srgbClr val="CA92A1"/>
                </a:solidFill>
              </a:rPr>
            </a:br>
            <a:r>
              <a:rPr lang="en-US" altLang="en-US" sz="2600" b="1" dirty="0">
                <a:solidFill>
                  <a:srgbClr val="9D2235"/>
                </a:solidFill>
                <a:latin typeface="Verdana" panose="020B0604030504040204" pitchFamily="34" charset="0"/>
                <a:ea typeface="Verdana" panose="020B0604030504040204" pitchFamily="34" charset="0"/>
              </a:rPr>
              <a:t>The New Regulatory Environment – Mandates and Opportunities</a:t>
            </a:r>
            <a:br>
              <a:rPr lang="en-US" altLang="en-US" sz="2600" b="1" dirty="0">
                <a:solidFill>
                  <a:srgbClr val="9D2235"/>
                </a:solidFill>
                <a:latin typeface="Verdana" panose="020B0604030504040204" pitchFamily="34" charset="0"/>
                <a:ea typeface="Verdana" panose="020B0604030504040204" pitchFamily="34" charset="0"/>
              </a:rPr>
            </a:br>
            <a:r>
              <a:rPr lang="en-US" altLang="en-US" sz="2600" b="1" dirty="0">
                <a:solidFill>
                  <a:srgbClr val="9D2235"/>
                </a:solidFill>
                <a:latin typeface="Verdana" panose="020B0604030504040204" pitchFamily="34" charset="0"/>
                <a:ea typeface="Verdana" panose="020B0604030504040204" pitchFamily="34" charset="0"/>
              </a:rPr>
              <a:t>Employment Landscape is Changing</a:t>
            </a:r>
          </a:p>
        </p:txBody>
      </p:sp>
      <p:sp>
        <p:nvSpPr>
          <p:cNvPr id="11268" name="Slide Number Placeholder 1">
            <a:extLst>
              <a:ext uri="{FF2B5EF4-FFF2-40B4-BE49-F238E27FC236}">
                <a16:creationId xmlns:a16="http://schemas.microsoft.com/office/drawing/2014/main" id="{746FE8DE-5CF7-F723-217E-AA0043B0B960}"/>
              </a:ext>
            </a:extLst>
          </p:cNvPr>
          <p:cNvSpPr>
            <a:spLocks noGrp="1"/>
          </p:cNvSpPr>
          <p:nvPr>
            <p:ph type="sldNum" sz="quarter" idx="12"/>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spcBef>
                <a:spcPct val="0"/>
              </a:spcBef>
              <a:spcAft>
                <a:spcPts val="600"/>
              </a:spcAft>
              <a:buFontTx/>
              <a:buNone/>
            </a:pPr>
            <a:fld id="{594687B3-82DE-4D64-9D13-05BF5B8C4D52}" type="slidenum">
              <a:rPr lang="en-US" altLang="en-US" sz="1900"/>
              <a:pPr>
                <a:spcBef>
                  <a:spcPct val="0"/>
                </a:spcBef>
                <a:spcAft>
                  <a:spcPts val="600"/>
                </a:spcAft>
                <a:buFontTx/>
                <a:buNone/>
              </a:pPr>
              <a:t>10</a:t>
            </a:fld>
            <a:endParaRPr lang="en-US" altLang="en-US" sz="1900"/>
          </a:p>
        </p:txBody>
      </p:sp>
      <p:graphicFrame>
        <p:nvGraphicFramePr>
          <p:cNvPr id="6" name="Content Placeholder 5" descr="1st bar with WIOA - under three bullets" title="figure illustrating mandates and opportunties ">
            <a:extLst>
              <a:ext uri="{FF2B5EF4-FFF2-40B4-BE49-F238E27FC236}">
                <a16:creationId xmlns:a16="http://schemas.microsoft.com/office/drawing/2014/main" id="{F99D006E-906F-42DD-A1FF-59AC8089B77A}"/>
              </a:ext>
            </a:extLst>
          </p:cNvPr>
          <p:cNvGraphicFramePr>
            <a:graphicFrameLocks noGrp="1"/>
          </p:cNvGraphicFramePr>
          <p:nvPr>
            <p:ph idx="1"/>
            <p:extLst>
              <p:ext uri="{D42A27DB-BD31-4B8C-83A1-F6EECF244321}">
                <p14:modId xmlns:p14="http://schemas.microsoft.com/office/powerpoint/2010/main" val="4198977615"/>
              </p:ext>
            </p:extLst>
          </p:nvPr>
        </p:nvGraphicFramePr>
        <p:xfrm>
          <a:off x="838200" y="1690688"/>
          <a:ext cx="10515600" cy="47926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nature, sunset, outdoor&#10;&#10;Description automatically generated">
            <a:extLst>
              <a:ext uri="{FF2B5EF4-FFF2-40B4-BE49-F238E27FC236}">
                <a16:creationId xmlns:a16="http://schemas.microsoft.com/office/drawing/2014/main" id="{822B2EAD-91CB-411D-95B2-C8A3F46CB12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091" t="8225" b="866"/>
          <a:stretch/>
        </p:blipFill>
        <p:spPr>
          <a:xfrm>
            <a:off x="-138876" y="-2008"/>
            <a:ext cx="12330876" cy="6857990"/>
          </a:xfrm>
          <a:prstGeom prst="rect">
            <a:avLst/>
          </a:prstGeom>
        </p:spPr>
      </p:pic>
      <p:sp>
        <p:nvSpPr>
          <p:cNvPr id="3" name="Content Placeholder 2">
            <a:extLst>
              <a:ext uri="{FF2B5EF4-FFF2-40B4-BE49-F238E27FC236}">
                <a16:creationId xmlns:a16="http://schemas.microsoft.com/office/drawing/2014/main" id="{B7127A10-89C0-449B-AF40-AF54B12AA9A4}"/>
              </a:ext>
            </a:extLst>
          </p:cNvPr>
          <p:cNvSpPr>
            <a:spLocks noGrp="1"/>
          </p:cNvSpPr>
          <p:nvPr>
            <p:ph idx="1"/>
          </p:nvPr>
        </p:nvSpPr>
        <p:spPr>
          <a:xfrm>
            <a:off x="7477245" y="1457198"/>
            <a:ext cx="4714755" cy="4201610"/>
          </a:xfrm>
        </p:spPr>
        <p:txBody>
          <a:bodyPr anchor="t">
            <a:normAutofit/>
          </a:bodyPr>
          <a:lstStyle/>
          <a:p>
            <a:pPr marL="0" indent="0">
              <a:buNone/>
            </a:pPr>
            <a:br>
              <a:rPr lang="en-US" sz="2000" dirty="0"/>
            </a:br>
            <a:r>
              <a:rPr lang="en-US" sz="2000" dirty="0">
                <a:solidFill>
                  <a:schemeClr val="bg1"/>
                </a:solidFill>
              </a:rPr>
              <a:t>For many disabled people, getting services or getting some kind of help often is only achieved by accepting that you’re going to be segregated away from ordinary communities. This is one of the worst features of the service system that disabled people have to put up with. </a:t>
            </a:r>
          </a:p>
          <a:p>
            <a:pPr marL="0" indent="0">
              <a:buNone/>
            </a:pPr>
            <a:r>
              <a:rPr lang="en-US" sz="2000" dirty="0">
                <a:solidFill>
                  <a:schemeClr val="bg1"/>
                </a:solidFill>
              </a:rPr>
              <a:t>You can’t live a decent life inside a service. The good things of life don’t happen inside services. The good things in life happen in the community.”   </a:t>
            </a:r>
            <a:r>
              <a:rPr lang="en-US" sz="1500" dirty="0">
                <a:solidFill>
                  <a:schemeClr val="bg1"/>
                </a:solidFill>
              </a:rPr>
              <a:t>  				      	         -</a:t>
            </a:r>
            <a:r>
              <a:rPr lang="en-US" sz="1800" dirty="0">
                <a:solidFill>
                  <a:schemeClr val="bg1"/>
                </a:solidFill>
              </a:rPr>
              <a:t>Simon Duffy</a:t>
            </a:r>
          </a:p>
          <a:p>
            <a:pPr>
              <a:buFontTx/>
              <a:buChar char="-"/>
            </a:pPr>
            <a:endParaRPr lang="en-US" sz="1500" dirty="0">
              <a:solidFill>
                <a:schemeClr val="bg1"/>
              </a:solidFill>
            </a:endParaRPr>
          </a:p>
          <a:p>
            <a:pPr marL="0" indent="0">
              <a:buNone/>
            </a:pPr>
            <a:endParaRPr lang="en-US" sz="1500" dirty="0"/>
          </a:p>
        </p:txBody>
      </p:sp>
      <p:sp>
        <p:nvSpPr>
          <p:cNvPr id="9" name="TextBox 8">
            <a:extLst>
              <a:ext uri="{FF2B5EF4-FFF2-40B4-BE49-F238E27FC236}">
                <a16:creationId xmlns:a16="http://schemas.microsoft.com/office/drawing/2014/main" id="{AD41D9A8-B245-45FD-A343-7B80D775E8AB}"/>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cute-pictures.blogspot.com/2014/05/hd-nature-scenery-wallpapers-for-desktop.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913408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56BA37-8F27-48C7-AD11-40CEBFFFAECA}"/>
              </a:ext>
            </a:extLst>
          </p:cNvPr>
          <p:cNvPicPr>
            <a:picLocks noChangeAspect="1"/>
          </p:cNvPicPr>
          <p:nvPr/>
        </p:nvPicPr>
        <p:blipFill>
          <a:blip r:embed="rId2"/>
          <a:stretch>
            <a:fillRect/>
          </a:stretch>
        </p:blipFill>
        <p:spPr>
          <a:xfrm>
            <a:off x="0" y="0"/>
            <a:ext cx="12369385" cy="6955436"/>
          </a:xfrm>
          <a:prstGeom prst="rect">
            <a:avLst/>
          </a:prstGeom>
        </p:spPr>
      </p:pic>
      <p:graphicFrame>
        <p:nvGraphicFramePr>
          <p:cNvPr id="4" name="Content Placeholder 2">
            <a:extLst>
              <a:ext uri="{FF2B5EF4-FFF2-40B4-BE49-F238E27FC236}">
                <a16:creationId xmlns:a16="http://schemas.microsoft.com/office/drawing/2014/main" id="{5D98DDA7-480B-6D37-C733-BD1075F17956}"/>
              </a:ext>
            </a:extLst>
          </p:cNvPr>
          <p:cNvGraphicFramePr>
            <a:graphicFrameLocks/>
          </p:cNvGraphicFramePr>
          <p:nvPr>
            <p:extLst>
              <p:ext uri="{D42A27DB-BD31-4B8C-83A1-F6EECF244321}">
                <p14:modId xmlns:p14="http://schemas.microsoft.com/office/powerpoint/2010/main" val="4034523066"/>
              </p:ext>
            </p:extLst>
          </p:nvPr>
        </p:nvGraphicFramePr>
        <p:xfrm>
          <a:off x="5054184" y="2242632"/>
          <a:ext cx="4853986" cy="4691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964C73F1-326F-B9D0-74E0-1AF5DF9B414A}"/>
              </a:ext>
            </a:extLst>
          </p:cNvPr>
          <p:cNvSpPr txBox="1"/>
          <p:nvPr/>
        </p:nvSpPr>
        <p:spPr>
          <a:xfrm>
            <a:off x="287078" y="398858"/>
            <a:ext cx="5624623" cy="1138773"/>
          </a:xfrm>
          <a:prstGeom prst="rect">
            <a:avLst/>
          </a:prstGeom>
          <a:noFill/>
        </p:spPr>
        <p:txBody>
          <a:bodyPr wrap="square" rtlCol="0">
            <a:spAutoFit/>
          </a:bodyPr>
          <a:lstStyle/>
          <a:p>
            <a:pPr algn="ctr"/>
            <a:endParaRPr lang="en-US" sz="2800" dirty="0"/>
          </a:p>
          <a:p>
            <a:pPr algn="ctr"/>
            <a:r>
              <a:rPr lang="en-US" sz="4000" b="1" dirty="0">
                <a:latin typeface="Verdana" panose="020B0604030504040204" pitchFamily="34" charset="0"/>
                <a:ea typeface="Verdana" panose="020B0604030504040204" pitchFamily="34" charset="0"/>
              </a:rPr>
              <a:t>Time for a Change</a:t>
            </a:r>
          </a:p>
        </p:txBody>
      </p:sp>
    </p:spTree>
    <p:extLst>
      <p:ext uri="{BB962C8B-B14F-4D97-AF65-F5344CB8AC3E}">
        <p14:creationId xmlns:p14="http://schemas.microsoft.com/office/powerpoint/2010/main" val="2892556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D17C96-A847-4C83-BE43-2FA079AD02EA}"/>
              </a:ext>
            </a:extLst>
          </p:cNvPr>
          <p:cNvPicPr>
            <a:picLocks noChangeAspect="1"/>
          </p:cNvPicPr>
          <p:nvPr/>
        </p:nvPicPr>
        <p:blipFill>
          <a:blip r:embed="rId2"/>
          <a:stretch>
            <a:fillRect/>
          </a:stretch>
        </p:blipFill>
        <p:spPr>
          <a:xfrm rot="16200000">
            <a:off x="5176159" y="-157845"/>
            <a:ext cx="1839686" cy="12192002"/>
          </a:xfrm>
          <a:prstGeom prst="rect">
            <a:avLst/>
          </a:prstGeom>
        </p:spPr>
      </p:pic>
      <p:sp>
        <p:nvSpPr>
          <p:cNvPr id="2" name="Title 1">
            <a:extLst>
              <a:ext uri="{FF2B5EF4-FFF2-40B4-BE49-F238E27FC236}">
                <a16:creationId xmlns:a16="http://schemas.microsoft.com/office/drawing/2014/main" id="{AB0D640B-1AF6-40F1-846E-1432C681E307}"/>
              </a:ext>
            </a:extLst>
          </p:cNvPr>
          <p:cNvSpPr>
            <a:spLocks noGrp="1"/>
          </p:cNvSpPr>
          <p:nvPr>
            <p:ph type="title"/>
          </p:nvPr>
        </p:nvSpPr>
        <p:spPr>
          <a:xfrm>
            <a:off x="838200" y="365125"/>
            <a:ext cx="10857614" cy="1325563"/>
          </a:xfrm>
        </p:spPr>
        <p:txBody>
          <a:bodyPr>
            <a:normAutofit fontScale="90000"/>
          </a:bodyPr>
          <a:lstStyle/>
          <a:p>
            <a:pPr algn="ctr">
              <a:lnSpc>
                <a:spcPct val="90000"/>
              </a:lnSpc>
            </a:pPr>
            <a:r>
              <a:rPr lang="en-US" sz="3300" b="1" dirty="0">
                <a:latin typeface="Verdana" panose="020B0604030504040204" pitchFamily="34" charset="0"/>
                <a:ea typeface="Verdana" panose="020B0604030504040204" pitchFamily="34" charset="0"/>
              </a:rPr>
              <a:t>“The only thing that stays the same is change”</a:t>
            </a:r>
            <a:r>
              <a:rPr lang="en-US" sz="4400" b="1" dirty="0"/>
              <a:t> </a:t>
            </a:r>
            <a:br>
              <a:rPr lang="en-US" sz="4400" dirty="0"/>
            </a:br>
            <a:r>
              <a:rPr lang="en-US" sz="4400" dirty="0"/>
              <a:t>									</a:t>
            </a:r>
            <a:r>
              <a:rPr lang="en-US" sz="3000" dirty="0"/>
              <a:t>– Sage Francis</a:t>
            </a:r>
          </a:p>
        </p:txBody>
      </p:sp>
      <p:graphicFrame>
        <p:nvGraphicFramePr>
          <p:cNvPr id="4" name="Content Placeholder 3">
            <a:extLst>
              <a:ext uri="{FF2B5EF4-FFF2-40B4-BE49-F238E27FC236}">
                <a16:creationId xmlns:a16="http://schemas.microsoft.com/office/drawing/2014/main" id="{70BF8FFA-060B-428D-9619-84F900C06101}"/>
              </a:ext>
            </a:extLst>
          </p:cNvPr>
          <p:cNvGraphicFramePr>
            <a:graphicFrameLocks noGrp="1"/>
          </p:cNvGraphicFramePr>
          <p:nvPr>
            <p:ph idx="1"/>
            <p:extLst>
              <p:ext uri="{D42A27DB-BD31-4B8C-83A1-F6EECF244321}">
                <p14:modId xmlns:p14="http://schemas.microsoft.com/office/powerpoint/2010/main" val="783810460"/>
              </p:ext>
            </p:extLst>
          </p:nvPr>
        </p:nvGraphicFramePr>
        <p:xfrm>
          <a:off x="838200" y="1690688"/>
          <a:ext cx="10515600" cy="4252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265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95647B-8FA0-4BD0-802E-5CE1BB0FEFF2}"/>
              </a:ext>
            </a:extLst>
          </p:cNvPr>
          <p:cNvPicPr>
            <a:picLocks noChangeAspect="1"/>
          </p:cNvPicPr>
          <p:nvPr/>
        </p:nvPicPr>
        <p:blipFill rotWithShape="1">
          <a:blip r:embed="rId2">
            <a:extLst>
              <a:ext uri="{28A0092B-C50C-407E-A947-70E740481C1C}">
                <a14:useLocalDpi xmlns:a14="http://schemas.microsoft.com/office/drawing/2010/main" val="0"/>
              </a:ext>
            </a:extLst>
          </a:blip>
          <a:srcRect r="18478"/>
          <a:stretch/>
        </p:blipFill>
        <p:spPr>
          <a:xfrm>
            <a:off x="6305107" y="5050465"/>
            <a:ext cx="5886893" cy="1807535"/>
          </a:xfrm>
          <a:prstGeom prst="rect">
            <a:avLst/>
          </a:prstGeom>
        </p:spPr>
      </p:pic>
      <p:pic>
        <p:nvPicPr>
          <p:cNvPr id="4" name="Picture 3">
            <a:extLst>
              <a:ext uri="{FF2B5EF4-FFF2-40B4-BE49-F238E27FC236}">
                <a16:creationId xmlns:a16="http://schemas.microsoft.com/office/drawing/2014/main" id="{F5739B50-D8CD-4EB5-A5DF-7B43B7878E07}"/>
              </a:ext>
            </a:extLst>
          </p:cNvPr>
          <p:cNvPicPr>
            <a:picLocks noChangeAspect="1"/>
          </p:cNvPicPr>
          <p:nvPr/>
        </p:nvPicPr>
        <p:blipFill>
          <a:blip r:embed="rId3"/>
          <a:stretch>
            <a:fillRect/>
          </a:stretch>
        </p:blipFill>
        <p:spPr>
          <a:xfrm rot="5400000">
            <a:off x="4533899" y="-4533899"/>
            <a:ext cx="3124203" cy="12192002"/>
          </a:xfrm>
          <a:prstGeom prst="rect">
            <a:avLst/>
          </a:prstGeom>
        </p:spPr>
      </p:pic>
      <p:sp>
        <p:nvSpPr>
          <p:cNvPr id="6" name="TextBox 5">
            <a:extLst>
              <a:ext uri="{FF2B5EF4-FFF2-40B4-BE49-F238E27FC236}">
                <a16:creationId xmlns:a16="http://schemas.microsoft.com/office/drawing/2014/main" id="{8CF25E1C-275C-E32C-7E24-3C5DE69047AC}"/>
              </a:ext>
            </a:extLst>
          </p:cNvPr>
          <p:cNvSpPr txBox="1"/>
          <p:nvPr/>
        </p:nvSpPr>
        <p:spPr>
          <a:xfrm>
            <a:off x="496633" y="2442953"/>
            <a:ext cx="11507525" cy="4339650"/>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When people have valued social roles they have more </a:t>
            </a:r>
            <a:r>
              <a:rPr lang="en-US" b="1" dirty="0">
                <a:latin typeface="Verdana" panose="020B0604030504040204" pitchFamily="34" charset="0"/>
                <a:ea typeface="Verdana" panose="020B0604030504040204" pitchFamily="34" charset="0"/>
              </a:rPr>
              <a:t>opportunities to live “the good life.” </a:t>
            </a:r>
          </a:p>
          <a:p>
            <a:endParaRPr lang="en-US" sz="1000" dirty="0"/>
          </a:p>
          <a:p>
            <a:r>
              <a:rPr lang="en-US" b="1" dirty="0">
                <a:latin typeface="Verdana" panose="020B0604030504040204" pitchFamily="34" charset="0"/>
                <a:ea typeface="Verdana" panose="020B0604030504040204" pitchFamily="34" charset="0"/>
              </a:rPr>
              <a:t>Normalization</a:t>
            </a:r>
            <a:r>
              <a:rPr lang="en-US" dirty="0">
                <a:latin typeface="Verdana" panose="020B0604030504040204" pitchFamily="34" charset="0"/>
                <a:ea typeface="Verdana" panose="020B0604030504040204" pitchFamily="34" charset="0"/>
              </a:rPr>
              <a:t> = authentic, typical life experiences in ordinary, typical places…not practice, simulations, or separate places. </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Disability Systems have </a:t>
            </a:r>
            <a:r>
              <a:rPr lang="en-US" b="1" i="1" dirty="0">
                <a:latin typeface="Verdana" panose="020B0604030504040204" pitchFamily="34" charset="0"/>
                <a:ea typeface="Verdana" panose="020B0604030504040204" pitchFamily="34" charset="0"/>
              </a:rPr>
              <a:t>wounded</a:t>
            </a:r>
            <a:r>
              <a:rPr lang="en-US" b="1" dirty="0">
                <a:latin typeface="Verdana" panose="020B0604030504040204" pitchFamily="34" charset="0"/>
                <a:ea typeface="Verdana" panose="020B0604030504040204" pitchFamily="34" charset="0"/>
              </a:rPr>
              <a:t> </a:t>
            </a:r>
            <a:r>
              <a:rPr lang="en-US" dirty="0">
                <a:latin typeface="Verdana" panose="020B0604030504040204" pitchFamily="34" charset="0"/>
                <a:ea typeface="Verdana" panose="020B0604030504040204" pitchFamily="34" charset="0"/>
              </a:rPr>
              <a:t>people: </a:t>
            </a:r>
          </a:p>
          <a:p>
            <a:pPr marL="742950" lvl="1" indent="-285750">
              <a:buFont typeface="Arial" panose="020B0604020202020204" pitchFamily="34" charset="0"/>
              <a:buChar char="•"/>
            </a:pPr>
            <a:r>
              <a:rPr lang="en-US" dirty="0">
                <a:latin typeface="Verdana" panose="020B0604030504040204" pitchFamily="34" charset="0"/>
                <a:ea typeface="Verdana" panose="020B0604030504040204" pitchFamily="34" charset="0"/>
              </a:rPr>
              <a:t>Loss of individualism dealing with bureaucratic systems</a:t>
            </a:r>
          </a:p>
          <a:p>
            <a:pPr marL="742950" lvl="1" indent="-285750">
              <a:buFont typeface="Arial" panose="020B0604020202020204" pitchFamily="34" charset="0"/>
              <a:buChar char="•"/>
            </a:pPr>
            <a:r>
              <a:rPr lang="en-US" dirty="0">
                <a:latin typeface="Verdana" panose="020B0604030504040204" pitchFamily="34" charset="0"/>
                <a:ea typeface="Verdana" panose="020B0604030504040204" pitchFamily="34" charset="0"/>
              </a:rPr>
              <a:t>Inauthentic experiences and relationships </a:t>
            </a:r>
          </a:p>
          <a:p>
            <a:pPr marL="742950" lvl="1" indent="-285750">
              <a:buFont typeface="Arial" panose="020B0604020202020204" pitchFamily="34" charset="0"/>
              <a:buChar char="•"/>
            </a:pPr>
            <a:r>
              <a:rPr lang="en-US" dirty="0">
                <a:latin typeface="Verdana" panose="020B0604030504040204" pitchFamily="34" charset="0"/>
                <a:ea typeface="Verdana" panose="020B0604030504040204" pitchFamily="34" charset="0"/>
              </a:rPr>
              <a:t>Always helped, never a helper</a:t>
            </a:r>
          </a:p>
          <a:p>
            <a:pPr marL="742950" lvl="1" indent="-285750">
              <a:buFont typeface="Arial" panose="020B0604020202020204" pitchFamily="34" charset="0"/>
              <a:buChar char="•"/>
            </a:pPr>
            <a:r>
              <a:rPr lang="en-US" dirty="0">
                <a:latin typeface="Verdana" panose="020B0604030504040204" pitchFamily="34" charset="0"/>
                <a:ea typeface="Verdana" panose="020B0604030504040204" pitchFamily="34" charset="0"/>
              </a:rPr>
              <a:t>Loss of control over life’s choices</a:t>
            </a:r>
          </a:p>
          <a:p>
            <a:pPr lvl="1"/>
            <a:r>
              <a:rPr lang="en-US" dirty="0">
                <a:latin typeface="Verdana" panose="020B0604030504040204" pitchFamily="34" charset="0"/>
                <a:ea typeface="Verdana" panose="020B0604030504040204" pitchFamily="34" charset="0"/>
              </a:rPr>
              <a:t>Marginalization, separation and segregation </a:t>
            </a:r>
          </a:p>
          <a:p>
            <a:endParaRPr lang="en-US" dirty="0">
              <a:latin typeface="Verdana" panose="020B0604030504040204" pitchFamily="34" charset="0"/>
              <a:ea typeface="Verdana" panose="020B0604030504040204" pitchFamily="34" charset="0"/>
            </a:endParaRPr>
          </a:p>
          <a:p>
            <a:r>
              <a:rPr lang="en-US" i="1" dirty="0">
                <a:latin typeface="Verdana" panose="020B0604030504040204" pitchFamily="34" charset="0"/>
                <a:ea typeface="Verdana" panose="020B0604030504040204" pitchFamily="34" charset="0"/>
              </a:rPr>
              <a:t>Takes a major systems change to support “the good life.” </a:t>
            </a:r>
          </a:p>
          <a:p>
            <a:pPr algn="ctr"/>
            <a:endParaRPr lang="en-US" sz="5000" dirty="0"/>
          </a:p>
        </p:txBody>
      </p:sp>
      <p:sp>
        <p:nvSpPr>
          <p:cNvPr id="2" name="TextBox 1">
            <a:extLst>
              <a:ext uri="{FF2B5EF4-FFF2-40B4-BE49-F238E27FC236}">
                <a16:creationId xmlns:a16="http://schemas.microsoft.com/office/drawing/2014/main" id="{56389C23-5B75-FF73-8582-023FC8D96BE0}"/>
              </a:ext>
            </a:extLst>
          </p:cNvPr>
          <p:cNvSpPr txBox="1"/>
          <p:nvPr/>
        </p:nvSpPr>
        <p:spPr>
          <a:xfrm>
            <a:off x="496633" y="1578208"/>
            <a:ext cx="10448144" cy="784830"/>
          </a:xfrm>
          <a:prstGeom prst="rect">
            <a:avLst/>
          </a:prstGeom>
          <a:noFill/>
        </p:spPr>
        <p:txBody>
          <a:bodyPr wrap="square" rtlCol="0">
            <a:spAutoFit/>
          </a:bodyPr>
          <a:lstStyle/>
          <a:p>
            <a:r>
              <a:rPr lang="en-US" sz="4500" b="1" dirty="0">
                <a:latin typeface="Verdana" panose="020B0604030504040204" pitchFamily="34" charset="0"/>
                <a:ea typeface="Verdana" panose="020B0604030504040204" pitchFamily="34" charset="0"/>
              </a:rPr>
              <a:t>Valued Social Roles Matter</a:t>
            </a:r>
          </a:p>
        </p:txBody>
      </p:sp>
      <p:pic>
        <p:nvPicPr>
          <p:cNvPr id="5" name="Picture 4">
            <a:extLst>
              <a:ext uri="{FF2B5EF4-FFF2-40B4-BE49-F238E27FC236}">
                <a16:creationId xmlns:a16="http://schemas.microsoft.com/office/drawing/2014/main" id="{5BF3B955-9288-B5B4-BC5D-5B5A33FA5DA5}"/>
              </a:ext>
            </a:extLst>
          </p:cNvPr>
          <p:cNvPicPr>
            <a:picLocks noChangeAspect="1"/>
          </p:cNvPicPr>
          <p:nvPr/>
        </p:nvPicPr>
        <p:blipFill rotWithShape="1">
          <a:blip r:embed="rId4"/>
          <a:srcRect b="6174"/>
          <a:stretch/>
        </p:blipFill>
        <p:spPr>
          <a:xfrm>
            <a:off x="8174473" y="3561891"/>
            <a:ext cx="2806076" cy="2398316"/>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1843437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E12DF94-CA75-420B-A204-B5C6688B7022}"/>
              </a:ext>
            </a:extLst>
          </p:cNvPr>
          <p:cNvGrpSpPr>
            <a:grpSpLocks/>
          </p:cNvGrpSpPr>
          <p:nvPr/>
        </p:nvGrpSpPr>
        <p:grpSpPr bwMode="auto">
          <a:xfrm>
            <a:off x="10810185" y="0"/>
            <a:ext cx="1381815" cy="6858000"/>
            <a:chOff x="1111237" y="1117818"/>
            <a:chExt cx="24905" cy="29354"/>
          </a:xfrm>
        </p:grpSpPr>
        <p:pic>
          <p:nvPicPr>
            <p:cNvPr id="10" name="Picture 9">
              <a:extLst>
                <a:ext uri="{FF2B5EF4-FFF2-40B4-BE49-F238E27FC236}">
                  <a16:creationId xmlns:a16="http://schemas.microsoft.com/office/drawing/2014/main" id="{73FE1447-872B-4334-A4ED-9F009AD70E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518"/>
            <a:stretch>
              <a:fillRect/>
            </a:stretch>
          </p:blipFill>
          <p:spPr bwMode="auto">
            <a:xfrm>
              <a:off x="1111237" y="1117818"/>
              <a:ext cx="24905" cy="293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
          <p:nvSpPr>
            <p:cNvPr id="11" name="Rectangle 10">
              <a:extLst>
                <a:ext uri="{FF2B5EF4-FFF2-40B4-BE49-F238E27FC236}">
                  <a16:creationId xmlns:a16="http://schemas.microsoft.com/office/drawing/2014/main" id="{F94127B7-AE75-4E99-913A-67435B36F7FC}"/>
                </a:ext>
              </a:extLst>
            </p:cNvPr>
            <p:cNvSpPr>
              <a:spLocks noChangeArrowheads="1"/>
            </p:cNvSpPr>
            <p:nvPr/>
          </p:nvSpPr>
          <p:spPr bwMode="auto">
            <a:xfrm>
              <a:off x="1112202" y="1126444"/>
              <a:ext cx="17022" cy="11254"/>
            </a:xfrm>
            <a:prstGeom prst="rect">
              <a:avLst/>
            </a:prstGeom>
            <a:solidFill>
              <a:srgbClr val="FFFFFF"/>
            </a:solidFill>
            <a:ln w="254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dk1">
                        <a:lumMod val="0"/>
                        <a:lumOff val="0"/>
                      </a:schemeClr>
                    </a:outerShdw>
                  </a:effectLst>
                </a14:hiddenEffects>
              </a:ext>
            </a:extLst>
          </p:spPr>
          <p:txBody>
            <a:bodyPr rot="0" vert="horz" wrap="square" lIns="36576" tIns="36576" rIns="36576" bIns="36576"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pic>
        <p:nvPicPr>
          <p:cNvPr id="2" name="Picture 1">
            <a:extLst>
              <a:ext uri="{FF2B5EF4-FFF2-40B4-BE49-F238E27FC236}">
                <a16:creationId xmlns:a16="http://schemas.microsoft.com/office/drawing/2014/main" id="{B94177C6-B828-4835-B6D7-4FF9F4E040D8}"/>
              </a:ext>
            </a:extLst>
          </p:cNvPr>
          <p:cNvPicPr>
            <a:picLocks noChangeAspect="1"/>
          </p:cNvPicPr>
          <p:nvPr/>
        </p:nvPicPr>
        <p:blipFill>
          <a:blip r:embed="rId3"/>
          <a:stretch>
            <a:fillRect/>
          </a:stretch>
        </p:blipFill>
        <p:spPr>
          <a:xfrm>
            <a:off x="0" y="0"/>
            <a:ext cx="1298449" cy="6858000"/>
          </a:xfrm>
          <a:prstGeom prst="rect">
            <a:avLst/>
          </a:prstGeom>
        </p:spPr>
      </p:pic>
      <p:sp>
        <p:nvSpPr>
          <p:cNvPr id="7" name="Title 6"/>
          <p:cNvSpPr>
            <a:spLocks noGrp="1"/>
          </p:cNvSpPr>
          <p:nvPr>
            <p:ph type="title"/>
          </p:nvPr>
        </p:nvSpPr>
        <p:spPr>
          <a:xfrm>
            <a:off x="4913590" y="361082"/>
            <a:ext cx="6894576" cy="1783080"/>
          </a:xfrm>
        </p:spPr>
        <p:txBody>
          <a:bodyPr anchor="b">
            <a:normAutofit fontScale="90000"/>
          </a:bodyPr>
          <a:lstStyle/>
          <a:p>
            <a:pPr algn="ctr">
              <a:lnSpc>
                <a:spcPct val="90000"/>
              </a:lnSpc>
            </a:pPr>
            <a:r>
              <a:rPr lang="en-US" sz="5600" b="1" dirty="0">
                <a:latin typeface="Verdana" panose="020B0604030504040204" pitchFamily="34" charset="0"/>
                <a:ea typeface="Verdana" panose="020B0604030504040204" pitchFamily="34" charset="0"/>
              </a:rPr>
              <a:t>Person-centered, Person-driven </a:t>
            </a:r>
          </a:p>
        </p:txBody>
      </p:sp>
      <p:pic>
        <p:nvPicPr>
          <p:cNvPr id="5" name="Content Placeholder 5"/>
          <p:cNvPicPr>
            <a:picLocks noGrp="1" noChangeAspect="1"/>
          </p:cNvPicPr>
          <p:nvPr>
            <p:ph sz="half" idx="4294967295"/>
          </p:nvPr>
        </p:nvPicPr>
        <p:blipFill>
          <a:blip r:embed="rId4">
            <a:extLst>
              <a:ext uri="{28A0092B-C50C-407E-A947-70E740481C1C}">
                <a14:useLocalDpi xmlns:a14="http://schemas.microsoft.com/office/drawing/2010/main" val="0"/>
              </a:ext>
            </a:extLst>
          </a:blip>
          <a:srcRect l="5192" r="5192"/>
          <a:stretch/>
        </p:blipFill>
        <p:spPr>
          <a:xfrm>
            <a:off x="575003" y="0"/>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9" name="Content Placeholder 8"/>
          <p:cNvSpPr>
            <a:spLocks noGrp="1"/>
          </p:cNvSpPr>
          <p:nvPr>
            <p:ph idx="1"/>
          </p:nvPr>
        </p:nvSpPr>
        <p:spPr>
          <a:xfrm>
            <a:off x="4455042" y="2706624"/>
            <a:ext cx="7495953" cy="4151376"/>
          </a:xfrm>
          <a:prstGeom prst="rect">
            <a:avLst/>
          </a:prstGeom>
        </p:spPr>
        <p:txBody>
          <a:bodyPr>
            <a:normAutofit/>
          </a:bodyPr>
          <a:lstStyle/>
          <a:p>
            <a:pPr marL="0" indent="0" algn="ctr">
              <a:buNone/>
            </a:pPr>
            <a:r>
              <a:rPr lang="en-US" sz="2600" b="1" dirty="0">
                <a:latin typeface="Verdana" panose="020B0604030504040204" pitchFamily="34" charset="0"/>
                <a:ea typeface="Verdana" panose="020B0604030504040204" pitchFamily="34" charset="0"/>
              </a:rPr>
              <a:t>  </a:t>
            </a:r>
            <a:r>
              <a:rPr lang="en-US" sz="3200" b="1" dirty="0">
                <a:latin typeface="Verdana" panose="020B0604030504040204" pitchFamily="34" charset="0"/>
                <a:ea typeface="Verdana" panose="020B0604030504040204" pitchFamily="34" charset="0"/>
              </a:rPr>
              <a:t>Built around the individual:</a:t>
            </a:r>
            <a:r>
              <a:rPr lang="en-US" sz="3200" b="1" i="1" dirty="0">
                <a:latin typeface="Verdana" panose="020B0604030504040204" pitchFamily="34" charset="0"/>
                <a:ea typeface="Verdana" panose="020B0604030504040204" pitchFamily="34" charset="0"/>
              </a:rPr>
              <a:t> </a:t>
            </a:r>
          </a:p>
          <a:p>
            <a:pPr marL="201168" lvl="1" indent="0">
              <a:spcBef>
                <a:spcPts val="600"/>
              </a:spcBef>
              <a:spcAft>
                <a:spcPts val="600"/>
              </a:spcAft>
              <a:buNone/>
            </a:pPr>
            <a:endParaRPr lang="en-US" sz="1900" b="1" dirty="0">
              <a:latin typeface="Verdana" panose="020B0604030504040204" pitchFamily="34" charset="0"/>
              <a:ea typeface="Verdana" panose="020B0604030504040204" pitchFamily="34" charset="0"/>
            </a:endParaRPr>
          </a:p>
          <a:p>
            <a:pPr marL="201168" lvl="1" indent="0" algn="ctr">
              <a:spcBef>
                <a:spcPts val="600"/>
              </a:spcBef>
              <a:spcAft>
                <a:spcPts val="600"/>
              </a:spcAft>
              <a:buNone/>
            </a:pPr>
            <a:r>
              <a:rPr lang="en-US" sz="1800" b="1" dirty="0">
                <a:latin typeface="Verdana" panose="020B0604030504040204" pitchFamily="34" charset="0"/>
                <a:ea typeface="Verdana" panose="020B0604030504040204" pitchFamily="34" charset="0"/>
              </a:rPr>
              <a:t>What do they want to do/learn?</a:t>
            </a:r>
          </a:p>
          <a:p>
            <a:pPr marL="201168" lvl="1" indent="0" algn="ctr">
              <a:spcBef>
                <a:spcPts val="600"/>
              </a:spcBef>
              <a:spcAft>
                <a:spcPts val="600"/>
              </a:spcAft>
              <a:buNone/>
            </a:pPr>
            <a:endParaRPr lang="en-US" sz="1800" b="1" dirty="0">
              <a:latin typeface="Verdana" panose="020B0604030504040204" pitchFamily="34" charset="0"/>
              <a:ea typeface="Verdana" panose="020B0604030504040204" pitchFamily="34" charset="0"/>
            </a:endParaRPr>
          </a:p>
          <a:p>
            <a:pPr marL="201168" lvl="1" indent="0" algn="ctr">
              <a:spcBef>
                <a:spcPts val="600"/>
              </a:spcBef>
              <a:spcAft>
                <a:spcPts val="600"/>
              </a:spcAft>
              <a:buNone/>
            </a:pPr>
            <a:r>
              <a:rPr lang="en-US" sz="1800" b="1" dirty="0">
                <a:latin typeface="Verdana" panose="020B0604030504040204" pitchFamily="34" charset="0"/>
                <a:ea typeface="Verdana" panose="020B0604030504040204" pitchFamily="34" charset="0"/>
              </a:rPr>
              <a:t>What do they need to learn to be successful?</a:t>
            </a:r>
          </a:p>
          <a:p>
            <a:pPr marL="201168" lvl="1" indent="0" algn="ctr">
              <a:spcBef>
                <a:spcPts val="600"/>
              </a:spcBef>
              <a:spcAft>
                <a:spcPts val="600"/>
              </a:spcAft>
              <a:buNone/>
            </a:pPr>
            <a:endParaRPr lang="en-US" sz="1800" b="1" dirty="0">
              <a:latin typeface="Verdana" panose="020B0604030504040204" pitchFamily="34" charset="0"/>
              <a:ea typeface="Verdana" panose="020B0604030504040204" pitchFamily="34" charset="0"/>
            </a:endParaRPr>
          </a:p>
          <a:p>
            <a:pPr marL="201168" lvl="1" indent="0" algn="ctr">
              <a:spcBef>
                <a:spcPts val="600"/>
              </a:spcBef>
              <a:spcAft>
                <a:spcPts val="600"/>
              </a:spcAft>
              <a:buNone/>
            </a:pPr>
            <a:r>
              <a:rPr lang="en-US" sz="1800" b="1" dirty="0">
                <a:latin typeface="Verdana" panose="020B0604030504040204" pitchFamily="34" charset="0"/>
                <a:ea typeface="Verdana" panose="020B0604030504040204" pitchFamily="34" charset="0"/>
              </a:rPr>
              <a:t>Dreams and 3 yr.-goals- what is the plan</a:t>
            </a:r>
            <a:r>
              <a:rPr lang="en-US" sz="1800" b="1" i="1" dirty="0">
                <a:latin typeface="Verdana" panose="020B0604030504040204" pitchFamily="34" charset="0"/>
                <a:ea typeface="Verdana" panose="020B0604030504040204" pitchFamily="34" charset="0"/>
              </a:rPr>
              <a:t> </a:t>
            </a:r>
            <a:r>
              <a:rPr lang="en-US" sz="1800" b="1" dirty="0">
                <a:latin typeface="Verdana" panose="020B0604030504040204" pitchFamily="34" charset="0"/>
                <a:ea typeface="Verdana" panose="020B0604030504040204" pitchFamily="34" charset="0"/>
              </a:rPr>
              <a:t>to get there?</a:t>
            </a:r>
          </a:p>
          <a:p>
            <a:pPr marL="201168" lvl="1" indent="0" algn="ctr">
              <a:spcBef>
                <a:spcPts val="600"/>
              </a:spcBef>
              <a:spcAft>
                <a:spcPts val="600"/>
              </a:spcAft>
              <a:buNone/>
            </a:pPr>
            <a:endParaRPr lang="en-US" sz="1800" b="1" dirty="0">
              <a:latin typeface="Verdana" panose="020B0604030504040204" pitchFamily="34" charset="0"/>
              <a:ea typeface="Verdana" panose="020B0604030504040204" pitchFamily="34" charset="0"/>
            </a:endParaRPr>
          </a:p>
          <a:p>
            <a:pPr marL="201168" lvl="1" indent="0" algn="ctr">
              <a:spcBef>
                <a:spcPts val="600"/>
              </a:spcBef>
              <a:spcAft>
                <a:spcPts val="600"/>
              </a:spcAft>
              <a:buNone/>
            </a:pPr>
            <a:r>
              <a:rPr lang="en-US" sz="1800" b="1" dirty="0">
                <a:latin typeface="Verdana" panose="020B0604030504040204" pitchFamily="34" charset="0"/>
                <a:ea typeface="Verdana" panose="020B0604030504040204" pitchFamily="34" charset="0"/>
              </a:rPr>
              <a:t>Home-based, in my neighborhood</a:t>
            </a:r>
          </a:p>
          <a:p>
            <a:pPr marL="0" indent="0">
              <a:buNone/>
            </a:pPr>
            <a:endParaRPr lang="en-US" dirty="0"/>
          </a:p>
        </p:txBody>
      </p:sp>
    </p:spTree>
    <p:extLst>
      <p:ext uri="{BB962C8B-B14F-4D97-AF65-F5344CB8AC3E}">
        <p14:creationId xmlns:p14="http://schemas.microsoft.com/office/powerpoint/2010/main" val="631953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09EC50-C8C7-4F06-8AA2-0DA9AB6BAE92}"/>
              </a:ext>
            </a:extLst>
          </p:cNvPr>
          <p:cNvPicPr>
            <a:picLocks noChangeAspect="1"/>
          </p:cNvPicPr>
          <p:nvPr/>
        </p:nvPicPr>
        <p:blipFill>
          <a:blip r:embed="rId3"/>
          <a:stretch>
            <a:fillRect/>
          </a:stretch>
        </p:blipFill>
        <p:spPr>
          <a:xfrm>
            <a:off x="0" y="-42110"/>
            <a:ext cx="12192000" cy="6858000"/>
          </a:xfrm>
          <a:prstGeom prst="rect">
            <a:avLst/>
          </a:prstGeom>
        </p:spPr>
      </p:pic>
      <p:sp>
        <p:nvSpPr>
          <p:cNvPr id="2" name="Title 1">
            <a:extLst>
              <a:ext uri="{FF2B5EF4-FFF2-40B4-BE49-F238E27FC236}">
                <a16:creationId xmlns:a16="http://schemas.microsoft.com/office/drawing/2014/main" id="{A1102A24-76FC-43D9-99A0-3313876E7AE9}"/>
              </a:ext>
            </a:extLst>
          </p:cNvPr>
          <p:cNvSpPr>
            <a:spLocks noGrp="1"/>
          </p:cNvSpPr>
          <p:nvPr>
            <p:ph type="title"/>
          </p:nvPr>
        </p:nvSpPr>
        <p:spPr>
          <a:xfrm>
            <a:off x="466060" y="365124"/>
            <a:ext cx="7572154" cy="1325563"/>
          </a:xfrm>
        </p:spPr>
        <p:txBody>
          <a:bodyPr>
            <a:normAutofit/>
          </a:bodyPr>
          <a:lstStyle/>
          <a:p>
            <a:r>
              <a:rPr lang="en-US" sz="3200" b="1" dirty="0">
                <a:latin typeface="Verdana" panose="020B0604030504040204" pitchFamily="34" charset="0"/>
                <a:ea typeface="Verdana" panose="020B0604030504040204" pitchFamily="34" charset="0"/>
              </a:rPr>
              <a:t>Strength-based profile building</a:t>
            </a:r>
          </a:p>
        </p:txBody>
      </p:sp>
      <p:sp>
        <p:nvSpPr>
          <p:cNvPr id="3" name="Content Placeholder 2">
            <a:extLst>
              <a:ext uri="{FF2B5EF4-FFF2-40B4-BE49-F238E27FC236}">
                <a16:creationId xmlns:a16="http://schemas.microsoft.com/office/drawing/2014/main" id="{55330BE7-A94F-478D-B7CE-CD21CE335BD8}"/>
              </a:ext>
            </a:extLst>
          </p:cNvPr>
          <p:cNvSpPr>
            <a:spLocks noGrp="1"/>
          </p:cNvSpPr>
          <p:nvPr>
            <p:ph idx="1"/>
          </p:nvPr>
        </p:nvSpPr>
        <p:spPr>
          <a:xfrm>
            <a:off x="466060" y="1559811"/>
            <a:ext cx="10515600" cy="4351338"/>
          </a:xfrm>
        </p:spPr>
        <p:txBody>
          <a:bodyPr>
            <a:normAutofit/>
          </a:bodyPr>
          <a:lstStyle/>
          <a:p>
            <a:r>
              <a:rPr lang="en-US" sz="2000" dirty="0">
                <a:latin typeface="Verdana" panose="020B0604030504040204" pitchFamily="34" charset="0"/>
                <a:ea typeface="Verdana" panose="020B0604030504040204" pitchFamily="34" charset="0"/>
              </a:rPr>
              <a:t>Person-Centered approach </a:t>
            </a:r>
          </a:p>
          <a:p>
            <a:pPr marL="0" indent="0">
              <a:buNone/>
            </a:pPr>
            <a:endParaRPr lang="en-US" sz="600" dirty="0">
              <a:latin typeface="Verdana" panose="020B0604030504040204" pitchFamily="34" charset="0"/>
              <a:ea typeface="Verdana" panose="020B0604030504040204" pitchFamily="34" charset="0"/>
            </a:endParaRPr>
          </a:p>
          <a:p>
            <a:r>
              <a:rPr lang="en-US" sz="2000" dirty="0">
                <a:latin typeface="Verdana" panose="020B0604030504040204" pitchFamily="34" charset="0"/>
                <a:ea typeface="Verdana" panose="020B0604030504040204" pitchFamily="34" charset="0"/>
              </a:rPr>
              <a:t>Draws from whole life experiences</a:t>
            </a:r>
          </a:p>
          <a:p>
            <a:pPr marL="0" indent="0">
              <a:buNone/>
            </a:pPr>
            <a:endParaRPr lang="en-US" sz="600" strike="sngStrike" dirty="0">
              <a:latin typeface="Verdana" panose="020B0604030504040204" pitchFamily="34" charset="0"/>
              <a:ea typeface="Verdana" panose="020B0604030504040204" pitchFamily="34" charset="0"/>
            </a:endParaRPr>
          </a:p>
          <a:p>
            <a:r>
              <a:rPr lang="en-US" sz="2000" dirty="0">
                <a:latin typeface="Verdana" panose="020B0604030504040204" pitchFamily="34" charset="0"/>
                <a:ea typeface="Verdana" panose="020B0604030504040204" pitchFamily="34" charset="0"/>
              </a:rPr>
              <a:t>Encourages positive input and participation from varying sources</a:t>
            </a:r>
          </a:p>
          <a:p>
            <a:pPr marL="0" indent="0">
              <a:buNone/>
            </a:pPr>
            <a:endParaRPr lang="en-US" sz="600" dirty="0">
              <a:latin typeface="Verdana" panose="020B0604030504040204" pitchFamily="34" charset="0"/>
              <a:ea typeface="Verdana" panose="020B0604030504040204" pitchFamily="34" charset="0"/>
            </a:endParaRPr>
          </a:p>
          <a:p>
            <a:r>
              <a:rPr lang="en-US" sz="2000" dirty="0">
                <a:latin typeface="Verdana" panose="020B0604030504040204" pitchFamily="34" charset="0"/>
                <a:ea typeface="Verdana" panose="020B0604030504040204" pitchFamily="34" charset="0"/>
              </a:rPr>
              <a:t>Focuses on strengths, with consideration of support needs/strategies</a:t>
            </a:r>
          </a:p>
          <a:p>
            <a:endParaRPr lang="en-US" sz="600" dirty="0">
              <a:latin typeface="Verdana" panose="020B0604030504040204" pitchFamily="34" charset="0"/>
              <a:ea typeface="Verdana" panose="020B0604030504040204" pitchFamily="34" charset="0"/>
            </a:endParaRPr>
          </a:p>
          <a:p>
            <a:r>
              <a:rPr lang="en-US" sz="2000" dirty="0">
                <a:latin typeface="Verdana" panose="020B0604030504040204" pitchFamily="34" charset="0"/>
                <a:ea typeface="Verdana" panose="020B0604030504040204" pitchFamily="34" charset="0"/>
              </a:rPr>
              <a:t>Prepares people for portfolio building and resume development</a:t>
            </a:r>
            <a:endParaRPr lang="en-US" sz="2000" strike="sngStrike" dirty="0">
              <a:latin typeface="Verdana" panose="020B0604030504040204" pitchFamily="34" charset="0"/>
              <a:ea typeface="Verdana" panose="020B0604030504040204" pitchFamily="34" charset="0"/>
            </a:endParaRPr>
          </a:p>
        </p:txBody>
      </p:sp>
      <p:pic>
        <p:nvPicPr>
          <p:cNvPr id="5" name="Picture 4">
            <a:extLst>
              <a:ext uri="{FF2B5EF4-FFF2-40B4-BE49-F238E27FC236}">
                <a16:creationId xmlns:a16="http://schemas.microsoft.com/office/drawing/2014/main" id="{E85AFCB1-B903-4897-8D0F-4F95848792C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34648" y="2921090"/>
            <a:ext cx="2570826" cy="3427768"/>
          </a:xfrm>
          <a:prstGeom prst="rect">
            <a:avLst/>
          </a:prstGeom>
          <a:ln>
            <a:noFill/>
          </a:ln>
          <a:effectLst>
            <a:softEdge rad="112500"/>
          </a:effectLst>
        </p:spPr>
      </p:pic>
    </p:spTree>
    <p:extLst>
      <p:ext uri="{BB962C8B-B14F-4D97-AF65-F5344CB8AC3E}">
        <p14:creationId xmlns:p14="http://schemas.microsoft.com/office/powerpoint/2010/main" val="3834885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C0C844-1BAB-4C1D-85DD-431817424E1B}"/>
              </a:ext>
            </a:extLst>
          </p:cNvPr>
          <p:cNvPicPr>
            <a:picLocks noChangeAspect="1"/>
          </p:cNvPicPr>
          <p:nvPr/>
        </p:nvPicPr>
        <p:blipFill rotWithShape="1">
          <a:blip r:embed="rId3">
            <a:extLst>
              <a:ext uri="{28A0092B-C50C-407E-A947-70E740481C1C}">
                <a14:useLocalDpi xmlns:a14="http://schemas.microsoft.com/office/drawing/2010/main" val="0"/>
              </a:ext>
            </a:extLst>
          </a:blip>
          <a:srcRect r="18478"/>
          <a:stretch/>
        </p:blipFill>
        <p:spPr>
          <a:xfrm>
            <a:off x="6305107" y="5497033"/>
            <a:ext cx="5886893" cy="1360967"/>
          </a:xfrm>
          <a:prstGeom prst="rect">
            <a:avLst/>
          </a:prstGeom>
        </p:spPr>
      </p:pic>
      <p:pic>
        <p:nvPicPr>
          <p:cNvPr id="5" name="Picture 4">
            <a:extLst>
              <a:ext uri="{FF2B5EF4-FFF2-40B4-BE49-F238E27FC236}">
                <a16:creationId xmlns:a16="http://schemas.microsoft.com/office/drawing/2014/main" id="{13B235A3-0E84-4C07-A99A-B4FA4396558B}"/>
              </a:ext>
            </a:extLst>
          </p:cNvPr>
          <p:cNvPicPr>
            <a:picLocks noChangeAspect="1"/>
          </p:cNvPicPr>
          <p:nvPr/>
        </p:nvPicPr>
        <p:blipFill>
          <a:blip r:embed="rId4"/>
          <a:stretch>
            <a:fillRect/>
          </a:stretch>
        </p:blipFill>
        <p:spPr>
          <a:xfrm rot="5400000">
            <a:off x="5159831" y="-5159829"/>
            <a:ext cx="1872341" cy="12192002"/>
          </a:xfrm>
          <a:prstGeom prst="rect">
            <a:avLst/>
          </a:prstGeom>
        </p:spPr>
      </p:pic>
      <p:sp>
        <p:nvSpPr>
          <p:cNvPr id="2" name="Title 1"/>
          <p:cNvSpPr>
            <a:spLocks noGrp="1"/>
          </p:cNvSpPr>
          <p:nvPr>
            <p:ph type="title"/>
          </p:nvPr>
        </p:nvSpPr>
        <p:spPr>
          <a:xfrm>
            <a:off x="405320" y="698761"/>
            <a:ext cx="7474172" cy="1325563"/>
          </a:xfrm>
        </p:spPr>
        <p:txBody>
          <a:bodyPr>
            <a:normAutofit/>
          </a:bodyPr>
          <a:lstStyle/>
          <a:p>
            <a:r>
              <a:rPr lang="en-US" b="1" dirty="0"/>
              <a:t>Changing How We Do Business</a:t>
            </a:r>
          </a:p>
        </p:txBody>
      </p:sp>
      <p:sp>
        <p:nvSpPr>
          <p:cNvPr id="3" name="Content Placeholder 2"/>
          <p:cNvSpPr>
            <a:spLocks noGrp="1"/>
          </p:cNvSpPr>
          <p:nvPr>
            <p:ph idx="1"/>
          </p:nvPr>
        </p:nvSpPr>
        <p:spPr>
          <a:xfrm>
            <a:off x="308919" y="1532239"/>
            <a:ext cx="8785654" cy="5128054"/>
          </a:xfrm>
        </p:spPr>
        <p:txBody>
          <a:bodyPr anchor="ctr">
            <a:normAutofit/>
          </a:bodyPr>
          <a:lstStyle/>
          <a:p>
            <a:r>
              <a:rPr lang="en-US" sz="1600" dirty="0">
                <a:latin typeface="Verdana" panose="020B0604030504040204" pitchFamily="34" charset="0"/>
                <a:ea typeface="Verdana" panose="020B0604030504040204" pitchFamily="34" charset="0"/>
              </a:rPr>
              <a:t>Aiming for 100% Community-Based</a:t>
            </a:r>
          </a:p>
          <a:p>
            <a:r>
              <a:rPr lang="en-US" sz="1600" dirty="0">
                <a:latin typeface="Verdana" panose="020B0604030504040204" pitchFamily="34" charset="0"/>
                <a:ea typeface="Verdana" panose="020B0604030504040204" pitchFamily="34" charset="0"/>
              </a:rPr>
              <a:t>Finding what is meaningful: no programs, outings, “going into the community,” day wasting, or supported loitering </a:t>
            </a:r>
          </a:p>
          <a:p>
            <a:r>
              <a:rPr lang="en-US" sz="1600" dirty="0">
                <a:latin typeface="Verdana" panose="020B0604030504040204" pitchFamily="34" charset="0"/>
                <a:ea typeface="Verdana" panose="020B0604030504040204" pitchFamily="34" charset="0"/>
              </a:rPr>
              <a:t>Guide on the side. Connector. Building services designed to fade - when and as much as possible as independence increases</a:t>
            </a:r>
          </a:p>
          <a:p>
            <a:r>
              <a:rPr lang="en-US" sz="1600" dirty="0">
                <a:latin typeface="Verdana" panose="020B0604030504040204" pitchFamily="34" charset="0"/>
                <a:ea typeface="Verdana" panose="020B0604030504040204" pitchFamily="34" charset="0"/>
              </a:rPr>
              <a:t>Creating a pathways to employment by learning, exploring, connecting and contributing </a:t>
            </a:r>
          </a:p>
          <a:p>
            <a:r>
              <a:rPr lang="en-US" sz="1600" dirty="0">
                <a:latin typeface="Verdana" panose="020B0604030504040204" pitchFamily="34" charset="0"/>
                <a:ea typeface="Verdana" panose="020B0604030504040204" pitchFamily="34" charset="0"/>
              </a:rPr>
              <a:t>Supporting more people, possibly for fewer hours each day, in a variety of ways - breaking the 9am to 3pm service mold</a:t>
            </a:r>
          </a:p>
          <a:p>
            <a:r>
              <a:rPr lang="en-US" sz="1600" dirty="0">
                <a:latin typeface="Verdana" panose="020B0604030504040204" pitchFamily="34" charset="0"/>
                <a:ea typeface="Verdana" panose="020B0604030504040204" pitchFamily="34" charset="0"/>
              </a:rPr>
              <a:t>Impacts on residential services</a:t>
            </a:r>
          </a:p>
          <a:p>
            <a:r>
              <a:rPr lang="en-US" sz="1600" dirty="0">
                <a:latin typeface="Verdana" panose="020B0604030504040204" pitchFamily="34" charset="0"/>
                <a:ea typeface="Verdana" panose="020B0604030504040204" pitchFamily="34" charset="0"/>
              </a:rPr>
              <a:t>Tapping into transportation options – bus and taxi training, ride share, walking and biking, community meeting up hubs, etc. </a:t>
            </a:r>
          </a:p>
          <a:p>
            <a:endParaRPr lang="en-US" sz="1500" dirty="0"/>
          </a:p>
        </p:txBody>
      </p:sp>
      <p:pic>
        <p:nvPicPr>
          <p:cNvPr id="4" name="Picture 3">
            <a:extLst>
              <a:ext uri="{FF2B5EF4-FFF2-40B4-BE49-F238E27FC236}">
                <a16:creationId xmlns:a16="http://schemas.microsoft.com/office/drawing/2014/main" id="{D2054525-8382-424A-AB65-0626E9CCAFC9}"/>
              </a:ext>
            </a:extLst>
          </p:cNvPr>
          <p:cNvPicPr>
            <a:picLocks noChangeAspect="1"/>
          </p:cNvPicPr>
          <p:nvPr/>
        </p:nvPicPr>
        <p:blipFill rotWithShape="1">
          <a:blip r:embed="rId5"/>
          <a:srcRect r="4655"/>
          <a:stretch/>
        </p:blipFill>
        <p:spPr>
          <a:xfrm>
            <a:off x="8697685" y="1073888"/>
            <a:ext cx="3396343" cy="4710223"/>
          </a:xfrm>
          <a:prstGeom prst="rect">
            <a:avLst/>
          </a:prstGeom>
        </p:spPr>
      </p:pic>
    </p:spTree>
    <p:extLst>
      <p:ext uri="{BB962C8B-B14F-4D97-AF65-F5344CB8AC3E}">
        <p14:creationId xmlns:p14="http://schemas.microsoft.com/office/powerpoint/2010/main" val="1483931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C5998C7-FD7E-429B-ACEB-515C351B853B}"/>
              </a:ext>
            </a:extLst>
          </p:cNvPr>
          <p:cNvGrpSpPr>
            <a:grpSpLocks/>
          </p:cNvGrpSpPr>
          <p:nvPr/>
        </p:nvGrpSpPr>
        <p:grpSpPr bwMode="auto">
          <a:xfrm>
            <a:off x="10810185" y="-1"/>
            <a:ext cx="1381815" cy="6858000"/>
            <a:chOff x="1111237" y="1117818"/>
            <a:chExt cx="24905" cy="29354"/>
          </a:xfrm>
        </p:grpSpPr>
        <p:pic>
          <p:nvPicPr>
            <p:cNvPr id="9" name="Picture 8">
              <a:extLst>
                <a:ext uri="{FF2B5EF4-FFF2-40B4-BE49-F238E27FC236}">
                  <a16:creationId xmlns:a16="http://schemas.microsoft.com/office/drawing/2014/main" id="{4E09DDEF-51A6-4DA2-BF24-7FCAB0D9C3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1518"/>
            <a:stretch>
              <a:fillRect/>
            </a:stretch>
          </p:blipFill>
          <p:spPr bwMode="auto">
            <a:xfrm>
              <a:off x="1111237" y="1117818"/>
              <a:ext cx="24905" cy="293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
          <p:nvSpPr>
            <p:cNvPr id="10" name="Rectangle 9">
              <a:extLst>
                <a:ext uri="{FF2B5EF4-FFF2-40B4-BE49-F238E27FC236}">
                  <a16:creationId xmlns:a16="http://schemas.microsoft.com/office/drawing/2014/main" id="{2D7A628A-A984-4288-8691-EFD86C70B24E}"/>
                </a:ext>
              </a:extLst>
            </p:cNvPr>
            <p:cNvSpPr>
              <a:spLocks noChangeArrowheads="1"/>
            </p:cNvSpPr>
            <p:nvPr/>
          </p:nvSpPr>
          <p:spPr bwMode="auto">
            <a:xfrm>
              <a:off x="1112202" y="1126444"/>
              <a:ext cx="17022" cy="11254"/>
            </a:xfrm>
            <a:prstGeom prst="rect">
              <a:avLst/>
            </a:prstGeom>
            <a:solidFill>
              <a:srgbClr val="FFFFFF"/>
            </a:solidFill>
            <a:ln w="254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dk1">
                        <a:lumMod val="0"/>
                        <a:lumOff val="0"/>
                      </a:schemeClr>
                    </a:outerShdw>
                  </a:effectLst>
                </a14:hiddenEffects>
              </a:ext>
            </a:extLst>
          </p:spPr>
          <p:txBody>
            <a:bodyPr rot="0" vert="horz" wrap="square" lIns="36576" tIns="36576" rIns="36576" bIns="36576"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pic>
        <p:nvPicPr>
          <p:cNvPr id="4" name="Picture 3">
            <a:extLst>
              <a:ext uri="{FF2B5EF4-FFF2-40B4-BE49-F238E27FC236}">
                <a16:creationId xmlns:a16="http://schemas.microsoft.com/office/drawing/2014/main" id="{B7C80A6B-C078-47CC-A73A-A1BE9E362FDD}"/>
              </a:ext>
            </a:extLst>
          </p:cNvPr>
          <p:cNvPicPr>
            <a:picLocks noChangeAspect="1"/>
          </p:cNvPicPr>
          <p:nvPr/>
        </p:nvPicPr>
        <p:blipFill>
          <a:blip r:embed="rId4"/>
          <a:stretch>
            <a:fillRect/>
          </a:stretch>
        </p:blipFill>
        <p:spPr>
          <a:xfrm>
            <a:off x="786809" y="1"/>
            <a:ext cx="10664456" cy="6858000"/>
          </a:xfrm>
          <a:prstGeom prst="rect">
            <a:avLst/>
          </a:prstGeom>
        </p:spPr>
      </p:pic>
      <p:pic>
        <p:nvPicPr>
          <p:cNvPr id="11" name="Picture 10">
            <a:extLst>
              <a:ext uri="{FF2B5EF4-FFF2-40B4-BE49-F238E27FC236}">
                <a16:creationId xmlns:a16="http://schemas.microsoft.com/office/drawing/2014/main" id="{5B200060-100A-49B1-8B12-B060B2CEDAAF}"/>
              </a:ext>
            </a:extLst>
          </p:cNvPr>
          <p:cNvPicPr>
            <a:picLocks noChangeAspect="1"/>
          </p:cNvPicPr>
          <p:nvPr/>
        </p:nvPicPr>
        <p:blipFill>
          <a:blip r:embed="rId5"/>
          <a:stretch>
            <a:fillRect/>
          </a:stretch>
        </p:blipFill>
        <p:spPr>
          <a:xfrm>
            <a:off x="0" y="0"/>
            <a:ext cx="1298449" cy="6858000"/>
          </a:xfrm>
          <a:prstGeom prst="rect">
            <a:avLst/>
          </a:prstGeom>
        </p:spPr>
      </p:pic>
      <p:sp>
        <p:nvSpPr>
          <p:cNvPr id="5" name="TextBox 4">
            <a:extLst>
              <a:ext uri="{FF2B5EF4-FFF2-40B4-BE49-F238E27FC236}">
                <a16:creationId xmlns:a16="http://schemas.microsoft.com/office/drawing/2014/main" id="{8CB2EE14-9750-4FED-8789-E7597967A20F}"/>
              </a:ext>
            </a:extLst>
          </p:cNvPr>
          <p:cNvSpPr txBox="1"/>
          <p:nvPr/>
        </p:nvSpPr>
        <p:spPr>
          <a:xfrm>
            <a:off x="2390968" y="6488540"/>
            <a:ext cx="7410063" cy="276999"/>
          </a:xfrm>
          <a:prstGeom prst="rect">
            <a:avLst/>
          </a:prstGeom>
          <a:noFill/>
        </p:spPr>
        <p:txBody>
          <a:bodyPr wrap="square" rtlCol="0">
            <a:spAutoFit/>
          </a:bodyPr>
          <a:lstStyle/>
          <a:p>
            <a:r>
              <a:rPr lang="en-US" sz="1200" dirty="0">
                <a:latin typeface="Verdana" panose="020B0604030504040204" pitchFamily="34" charset="0"/>
                <a:ea typeface="Verdana" panose="020B0604030504040204" pitchFamily="34" charset="0"/>
              </a:rPr>
              <a:t>Graphic from: Steps Forward B.C. Initiative for Inclusive Access to Post Secondary Education</a:t>
            </a:r>
          </a:p>
        </p:txBody>
      </p:sp>
    </p:spTree>
    <p:extLst>
      <p:ext uri="{BB962C8B-B14F-4D97-AF65-F5344CB8AC3E}">
        <p14:creationId xmlns:p14="http://schemas.microsoft.com/office/powerpoint/2010/main" val="2086517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24A284-7BDE-45C1-AD55-4A1CF811EB60}"/>
              </a:ext>
            </a:extLst>
          </p:cNvPr>
          <p:cNvPicPr>
            <a:picLocks noChangeAspect="1"/>
          </p:cNvPicPr>
          <p:nvPr/>
        </p:nvPicPr>
        <p:blipFill>
          <a:blip r:embed="rId3"/>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28851873-7C83-4160-AE5A-D455861452B1}"/>
              </a:ext>
            </a:extLst>
          </p:cNvPr>
          <p:cNvSpPr>
            <a:spLocks noGrp="1"/>
          </p:cNvSpPr>
          <p:nvPr>
            <p:ph type="title"/>
          </p:nvPr>
        </p:nvSpPr>
        <p:spPr>
          <a:xfrm>
            <a:off x="160198" y="296820"/>
            <a:ext cx="6418160" cy="1658198"/>
          </a:xfrm>
        </p:spPr>
        <p:txBody>
          <a:bodyPr>
            <a:normAutofit/>
          </a:bodyPr>
          <a:lstStyle/>
          <a:p>
            <a:pPr algn="ctr"/>
            <a:r>
              <a:rPr lang="en-US" sz="4450" b="1" dirty="0">
                <a:latin typeface="Verdana" panose="020B0604030504040204" pitchFamily="34" charset="0"/>
                <a:ea typeface="Verdana" panose="020B0604030504040204" pitchFamily="34" charset="0"/>
              </a:rPr>
              <a:t>Ambivalence is </a:t>
            </a:r>
            <a:br>
              <a:rPr lang="en-US" sz="4450" b="1" dirty="0">
                <a:latin typeface="Verdana" panose="020B0604030504040204" pitchFamily="34" charset="0"/>
                <a:ea typeface="Verdana" panose="020B0604030504040204" pitchFamily="34" charset="0"/>
              </a:rPr>
            </a:br>
            <a:r>
              <a:rPr lang="en-US" sz="4450" b="1" dirty="0">
                <a:latin typeface="Verdana" panose="020B0604030504040204" pitchFamily="34" charset="0"/>
                <a:ea typeface="Verdana" panose="020B0604030504040204" pitchFamily="34" charset="0"/>
              </a:rPr>
              <a:t>an opportunity. </a:t>
            </a:r>
            <a:endParaRPr lang="en-US" sz="4450" dirty="0">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748631FA-E37B-4BC2-9E1B-FDAF4A731206}"/>
              </a:ext>
            </a:extLst>
          </p:cNvPr>
          <p:cNvSpPr>
            <a:spLocks noGrp="1"/>
          </p:cNvSpPr>
          <p:nvPr>
            <p:ph idx="1"/>
          </p:nvPr>
        </p:nvSpPr>
        <p:spPr>
          <a:xfrm>
            <a:off x="1150655" y="1953565"/>
            <a:ext cx="4618774" cy="1823275"/>
          </a:xfrm>
        </p:spPr>
        <p:txBody>
          <a:bodyPr>
            <a:normAutofit/>
          </a:bodyPr>
          <a:lstStyle/>
          <a:p>
            <a:pPr marL="519113" indent="-457200">
              <a:buFont typeface="Wingdings" panose="05000000000000000000" pitchFamily="2" charset="2"/>
              <a:buChar char="q"/>
            </a:pPr>
            <a:r>
              <a:rPr lang="en-US" sz="2200" dirty="0">
                <a:latin typeface="Verdana" panose="020B0604030504040204" pitchFamily="34" charset="0"/>
                <a:ea typeface="Verdana" panose="020B0604030504040204" pitchFamily="34" charset="0"/>
              </a:rPr>
              <a:t>Culture of low expectations</a:t>
            </a:r>
          </a:p>
          <a:p>
            <a:pPr marL="519113" indent="-457200">
              <a:buFont typeface="Wingdings" panose="05000000000000000000" pitchFamily="2" charset="2"/>
              <a:buChar char="q"/>
            </a:pPr>
            <a:r>
              <a:rPr lang="en-US" sz="2200" dirty="0">
                <a:latin typeface="Verdana" panose="020B0604030504040204" pitchFamily="34" charset="0"/>
                <a:ea typeface="Verdana" panose="020B0604030504040204" pitchFamily="34" charset="0"/>
              </a:rPr>
              <a:t>Deficit-based thinking</a:t>
            </a:r>
          </a:p>
          <a:p>
            <a:pPr marL="519113" indent="-457200">
              <a:buFont typeface="Wingdings" panose="05000000000000000000" pitchFamily="2" charset="2"/>
              <a:buChar char="q"/>
            </a:pPr>
            <a:r>
              <a:rPr lang="en-US" sz="2200" dirty="0">
                <a:latin typeface="Verdana" panose="020B0604030504040204" pitchFamily="34" charset="0"/>
                <a:ea typeface="Verdana" panose="020B0604030504040204" pitchFamily="34" charset="0"/>
              </a:rPr>
              <a:t>Limited life experiences </a:t>
            </a:r>
          </a:p>
          <a:p>
            <a:pPr marL="519113" indent="-457200">
              <a:buFont typeface="Wingdings" panose="05000000000000000000" pitchFamily="2" charset="2"/>
              <a:buChar char="q"/>
            </a:pPr>
            <a:r>
              <a:rPr lang="en-US" sz="2200" dirty="0">
                <a:latin typeface="Verdana" panose="020B0604030504040204" pitchFamily="34" charset="0"/>
                <a:ea typeface="Verdana" panose="020B0604030504040204" pitchFamily="34" charset="0"/>
              </a:rPr>
              <a:t>Fears </a:t>
            </a:r>
          </a:p>
          <a:p>
            <a:pPr marL="0" indent="0">
              <a:buNone/>
            </a:pPr>
            <a:endParaRPr lang="en-US" dirty="0">
              <a:solidFill>
                <a:schemeClr val="tx1"/>
              </a:solidFill>
            </a:endParaRPr>
          </a:p>
        </p:txBody>
      </p:sp>
      <p:sp>
        <p:nvSpPr>
          <p:cNvPr id="4" name="TextBox 3">
            <a:extLst>
              <a:ext uri="{FF2B5EF4-FFF2-40B4-BE49-F238E27FC236}">
                <a16:creationId xmlns:a16="http://schemas.microsoft.com/office/drawing/2014/main" id="{6D1B106C-896F-443C-A2FE-C5B30E47B79F}"/>
              </a:ext>
            </a:extLst>
          </p:cNvPr>
          <p:cNvSpPr txBox="1"/>
          <p:nvPr/>
        </p:nvSpPr>
        <p:spPr>
          <a:xfrm>
            <a:off x="222423" y="3618610"/>
            <a:ext cx="6293711" cy="1015663"/>
          </a:xfrm>
          <a:prstGeom prst="rect">
            <a:avLst/>
          </a:prstGeom>
          <a:noFill/>
        </p:spPr>
        <p:txBody>
          <a:bodyPr wrap="square" rtlCol="0">
            <a:spAutoFit/>
          </a:bodyPr>
          <a:lstStyle/>
          <a:p>
            <a:pPr algn="ctr"/>
            <a:r>
              <a:rPr lang="en-US" sz="3000" dirty="0">
                <a:solidFill>
                  <a:srgbClr val="002060"/>
                </a:solidFill>
                <a:latin typeface="Aharoni" panose="02010803020104030203" pitchFamily="2" charset="-79"/>
                <a:cs typeface="Aharoni" panose="02010803020104030203" pitchFamily="2" charset="-79"/>
              </a:rPr>
              <a:t>Exposure precedes interest. Interest precedes motivation. </a:t>
            </a:r>
          </a:p>
        </p:txBody>
      </p:sp>
      <p:pic>
        <p:nvPicPr>
          <p:cNvPr id="5" name="Picture 4" descr="A person posing for the camera&#10;&#10;Description automatically generated">
            <a:extLst>
              <a:ext uri="{FF2B5EF4-FFF2-40B4-BE49-F238E27FC236}">
                <a16:creationId xmlns:a16="http://schemas.microsoft.com/office/drawing/2014/main" id="{7CE06278-E041-486F-95E5-F5179784F970}"/>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5417" r="5917"/>
          <a:stretch/>
        </p:blipFill>
        <p:spPr>
          <a:xfrm>
            <a:off x="6493478" y="2567114"/>
            <a:ext cx="5721178" cy="429088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998352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68AA016-654E-46BB-AF8E-FEAFDC301757}"/>
              </a:ext>
            </a:extLst>
          </p:cNvPr>
          <p:cNvGrpSpPr>
            <a:grpSpLocks/>
          </p:cNvGrpSpPr>
          <p:nvPr/>
        </p:nvGrpSpPr>
        <p:grpSpPr bwMode="auto">
          <a:xfrm rot="10800000">
            <a:off x="119461" y="0"/>
            <a:ext cx="1302437" cy="6858000"/>
            <a:chOff x="1111237" y="1117818"/>
            <a:chExt cx="24905" cy="29354"/>
          </a:xfrm>
        </p:grpSpPr>
        <p:pic>
          <p:nvPicPr>
            <p:cNvPr id="3" name="Picture 2">
              <a:extLst>
                <a:ext uri="{FF2B5EF4-FFF2-40B4-BE49-F238E27FC236}">
                  <a16:creationId xmlns:a16="http://schemas.microsoft.com/office/drawing/2014/main" id="{E560DCA8-E4E9-4DA6-8DB1-E648D842E0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518"/>
            <a:stretch>
              <a:fillRect/>
            </a:stretch>
          </p:blipFill>
          <p:spPr bwMode="auto">
            <a:xfrm>
              <a:off x="1111237" y="1117818"/>
              <a:ext cx="24905" cy="293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
          <p:nvSpPr>
            <p:cNvPr id="4" name="Rectangle 3">
              <a:extLst>
                <a:ext uri="{FF2B5EF4-FFF2-40B4-BE49-F238E27FC236}">
                  <a16:creationId xmlns:a16="http://schemas.microsoft.com/office/drawing/2014/main" id="{DE8D498A-A4EC-4AEC-A0EB-23EBF80D4B83}"/>
                </a:ext>
              </a:extLst>
            </p:cNvPr>
            <p:cNvSpPr>
              <a:spLocks noChangeArrowheads="1"/>
            </p:cNvSpPr>
            <p:nvPr/>
          </p:nvSpPr>
          <p:spPr bwMode="auto">
            <a:xfrm>
              <a:off x="1112202" y="1126444"/>
              <a:ext cx="17022" cy="11254"/>
            </a:xfrm>
            <a:prstGeom prst="rect">
              <a:avLst/>
            </a:prstGeom>
            <a:solidFill>
              <a:srgbClr val="FFFFFF"/>
            </a:solidFill>
            <a:ln w="254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dk1">
                        <a:lumMod val="0"/>
                        <a:lumOff val="0"/>
                      </a:schemeClr>
                    </a:outerShdw>
                  </a:effectLst>
                </a14:hiddenEffects>
              </a:ext>
            </a:extLst>
          </p:spPr>
          <p:txBody>
            <a:bodyPr rot="0" vert="horz" wrap="square" lIns="36576" tIns="36576" rIns="36576" bIns="36576" anchor="t" anchorCtr="0" upright="1">
              <a:noAutofit/>
            </a:bodyPr>
            <a:lstStyle/>
            <a:p>
              <a:endParaRPr lang="en-US" dirty="0"/>
            </a:p>
          </p:txBody>
        </p:sp>
      </p:grpSp>
      <p:grpSp>
        <p:nvGrpSpPr>
          <p:cNvPr id="5" name="Group 4">
            <a:extLst>
              <a:ext uri="{FF2B5EF4-FFF2-40B4-BE49-F238E27FC236}">
                <a16:creationId xmlns:a16="http://schemas.microsoft.com/office/drawing/2014/main" id="{754389ED-50B0-4747-B7C2-C7B1F196541E}"/>
              </a:ext>
            </a:extLst>
          </p:cNvPr>
          <p:cNvGrpSpPr>
            <a:grpSpLocks/>
          </p:cNvGrpSpPr>
          <p:nvPr/>
        </p:nvGrpSpPr>
        <p:grpSpPr bwMode="auto">
          <a:xfrm>
            <a:off x="10690724" y="0"/>
            <a:ext cx="1381815" cy="6858000"/>
            <a:chOff x="1111237" y="1117818"/>
            <a:chExt cx="24905" cy="29354"/>
          </a:xfrm>
        </p:grpSpPr>
        <p:pic>
          <p:nvPicPr>
            <p:cNvPr id="6" name="Picture 5">
              <a:extLst>
                <a:ext uri="{FF2B5EF4-FFF2-40B4-BE49-F238E27FC236}">
                  <a16:creationId xmlns:a16="http://schemas.microsoft.com/office/drawing/2014/main" id="{DB2EE46B-1DA5-4A93-8B70-7D18939834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518"/>
            <a:stretch>
              <a:fillRect/>
            </a:stretch>
          </p:blipFill>
          <p:spPr bwMode="auto">
            <a:xfrm>
              <a:off x="1111237" y="1117818"/>
              <a:ext cx="24905" cy="293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
          <p:nvSpPr>
            <p:cNvPr id="7" name="Rectangle 6">
              <a:extLst>
                <a:ext uri="{FF2B5EF4-FFF2-40B4-BE49-F238E27FC236}">
                  <a16:creationId xmlns:a16="http://schemas.microsoft.com/office/drawing/2014/main" id="{D59B6FF9-1819-48E2-9BED-27E3E51DF29B}"/>
                </a:ext>
              </a:extLst>
            </p:cNvPr>
            <p:cNvSpPr>
              <a:spLocks noChangeArrowheads="1"/>
            </p:cNvSpPr>
            <p:nvPr/>
          </p:nvSpPr>
          <p:spPr bwMode="auto">
            <a:xfrm>
              <a:off x="1112202" y="1126444"/>
              <a:ext cx="17022" cy="11254"/>
            </a:xfrm>
            <a:prstGeom prst="rect">
              <a:avLst/>
            </a:prstGeom>
            <a:solidFill>
              <a:srgbClr val="FFFFFF"/>
            </a:solidFill>
            <a:ln w="254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dk1">
                        <a:lumMod val="0"/>
                        <a:lumOff val="0"/>
                      </a:schemeClr>
                    </a:outerShdw>
                  </a:effectLst>
                </a14:hiddenEffects>
              </a:ext>
            </a:extLst>
          </p:spPr>
          <p:txBody>
            <a:bodyPr rot="0" vert="horz" wrap="square" lIns="36576" tIns="36576" rIns="36576" bIns="36576"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8" name="TextBox 7">
            <a:extLst>
              <a:ext uri="{FF2B5EF4-FFF2-40B4-BE49-F238E27FC236}">
                <a16:creationId xmlns:a16="http://schemas.microsoft.com/office/drawing/2014/main" id="{93E5C37D-2272-493F-B2AD-11613D3552BD}"/>
              </a:ext>
            </a:extLst>
          </p:cNvPr>
          <p:cNvSpPr txBox="1"/>
          <p:nvPr/>
        </p:nvSpPr>
        <p:spPr>
          <a:xfrm>
            <a:off x="1036793" y="1398643"/>
            <a:ext cx="10344838" cy="3862596"/>
          </a:xfrm>
          <a:prstGeom prst="rect">
            <a:avLst/>
          </a:prstGeom>
          <a:noFill/>
        </p:spPr>
        <p:txBody>
          <a:bodyPr wrap="square" rtlCol="0">
            <a:spAutoFit/>
          </a:bodyPr>
          <a:lstStyle/>
          <a:p>
            <a:r>
              <a:rPr lang="en-US" sz="3500" b="0" i="0" dirty="0">
                <a:effectLst/>
                <a:latin typeface="Verdana" panose="020B0604030504040204" pitchFamily="34" charset="0"/>
                <a:ea typeface="Verdana" panose="020B0604030504040204" pitchFamily="34" charset="0"/>
              </a:rPr>
              <a:t>A good life can </a:t>
            </a:r>
            <a:r>
              <a:rPr lang="en-US" sz="3500" i="0" dirty="0">
                <a:effectLst/>
                <a:latin typeface="Verdana" panose="020B0604030504040204" pitchFamily="34" charset="0"/>
                <a:ea typeface="Verdana" panose="020B0604030504040204" pitchFamily="34" charset="0"/>
              </a:rPr>
              <a:t>be </a:t>
            </a:r>
            <a:r>
              <a:rPr lang="en-US" sz="3500" b="1" i="0" u="sng" dirty="0">
                <a:effectLst/>
                <a:latin typeface="Verdana" panose="020B0604030504040204" pitchFamily="34" charset="0"/>
                <a:ea typeface="Verdana" panose="020B0604030504040204" pitchFamily="34" charset="0"/>
              </a:rPr>
              <a:t>described as a life that is self-satisfying and self-fulfilling</a:t>
            </a:r>
            <a:r>
              <a:rPr lang="en-US" sz="3500" b="0" i="0" dirty="0">
                <a:effectLst/>
                <a:latin typeface="Verdana" panose="020B0604030504040204" pitchFamily="34" charset="0"/>
                <a:ea typeface="Verdana" panose="020B0604030504040204" pitchFamily="34" charset="0"/>
              </a:rPr>
              <a:t>. It is characterized by personal joy, fulfillment, and enjoyment of the small pleasures of life. When someone says their life is good, it means that they can access the basic things that give them comfort and pleasure</a:t>
            </a:r>
            <a:endParaRPr lang="en-US" sz="35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29324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B5F98C-D5DE-449A-9976-679F480DD3FC}"/>
              </a:ext>
            </a:extLst>
          </p:cNvPr>
          <p:cNvPicPr>
            <a:picLocks noChangeAspect="1"/>
          </p:cNvPicPr>
          <p:nvPr/>
        </p:nvPicPr>
        <p:blipFill rotWithShape="1">
          <a:blip r:embed="rId3">
            <a:extLst>
              <a:ext uri="{28A0092B-C50C-407E-A947-70E740481C1C}">
                <a14:useLocalDpi xmlns:a14="http://schemas.microsoft.com/office/drawing/2010/main" val="0"/>
              </a:ext>
            </a:extLst>
          </a:blip>
          <a:srcRect r="18478"/>
          <a:stretch/>
        </p:blipFill>
        <p:spPr>
          <a:xfrm>
            <a:off x="6220047" y="5497033"/>
            <a:ext cx="5971953" cy="1360967"/>
          </a:xfrm>
          <a:prstGeom prst="rect">
            <a:avLst/>
          </a:prstGeom>
        </p:spPr>
      </p:pic>
      <p:pic>
        <p:nvPicPr>
          <p:cNvPr id="5" name="Picture 4">
            <a:extLst>
              <a:ext uri="{FF2B5EF4-FFF2-40B4-BE49-F238E27FC236}">
                <a16:creationId xmlns:a16="http://schemas.microsoft.com/office/drawing/2014/main" id="{A72EE1F9-339F-45D8-B48F-AFBCE1431776}"/>
              </a:ext>
            </a:extLst>
          </p:cNvPr>
          <p:cNvPicPr>
            <a:picLocks noChangeAspect="1"/>
          </p:cNvPicPr>
          <p:nvPr/>
        </p:nvPicPr>
        <p:blipFill>
          <a:blip r:embed="rId4"/>
          <a:stretch>
            <a:fillRect/>
          </a:stretch>
        </p:blipFill>
        <p:spPr>
          <a:xfrm rot="5400000">
            <a:off x="5060344" y="-5060342"/>
            <a:ext cx="2071317" cy="12192002"/>
          </a:xfrm>
          <a:prstGeom prst="rect">
            <a:avLst/>
          </a:prstGeom>
        </p:spPr>
      </p:pic>
      <p:sp>
        <p:nvSpPr>
          <p:cNvPr id="2" name="Title 1">
            <a:extLst>
              <a:ext uri="{FF2B5EF4-FFF2-40B4-BE49-F238E27FC236}">
                <a16:creationId xmlns:a16="http://schemas.microsoft.com/office/drawing/2014/main" id="{1163B214-9A4C-41F3-AC58-144E5EDA273D}"/>
              </a:ext>
            </a:extLst>
          </p:cNvPr>
          <p:cNvSpPr>
            <a:spLocks noGrp="1"/>
          </p:cNvSpPr>
          <p:nvPr>
            <p:ph type="title"/>
          </p:nvPr>
        </p:nvSpPr>
        <p:spPr>
          <a:xfrm>
            <a:off x="572492" y="318451"/>
            <a:ext cx="5425536" cy="1434415"/>
          </a:xfrm>
        </p:spPr>
        <p:txBody>
          <a:bodyPr anchor="b">
            <a:normAutofit/>
          </a:bodyPr>
          <a:lstStyle/>
          <a:p>
            <a:r>
              <a:rPr lang="en-US" b="1" dirty="0">
                <a:latin typeface="Verdana" panose="020B0604030504040204" pitchFamily="34" charset="0"/>
                <a:ea typeface="Verdana" panose="020B0604030504040204" pitchFamily="34" charset="0"/>
              </a:rPr>
              <a:t>Where to Start?  </a:t>
            </a:r>
          </a:p>
        </p:txBody>
      </p:sp>
      <p:sp>
        <p:nvSpPr>
          <p:cNvPr id="3" name="Content Placeholder 2">
            <a:extLst>
              <a:ext uri="{FF2B5EF4-FFF2-40B4-BE49-F238E27FC236}">
                <a16:creationId xmlns:a16="http://schemas.microsoft.com/office/drawing/2014/main" id="{EC6F6F85-0B03-478D-A970-ACC00DADF020}"/>
              </a:ext>
            </a:extLst>
          </p:cNvPr>
          <p:cNvSpPr>
            <a:spLocks noGrp="1"/>
          </p:cNvSpPr>
          <p:nvPr>
            <p:ph idx="1"/>
          </p:nvPr>
        </p:nvSpPr>
        <p:spPr>
          <a:xfrm>
            <a:off x="646920" y="1772099"/>
            <a:ext cx="7548251" cy="4637828"/>
          </a:xfrm>
        </p:spPr>
        <p:txBody>
          <a:bodyPr anchor="t">
            <a:normAutofit fontScale="85000" lnSpcReduction="20000"/>
          </a:bodyPr>
          <a:lstStyle/>
          <a:p>
            <a:r>
              <a:rPr lang="en-US" sz="2100" dirty="0">
                <a:latin typeface="Verdana" panose="020B0604030504040204" pitchFamily="34" charset="0"/>
                <a:ea typeface="Verdana" panose="020B0604030504040204" pitchFamily="34" charset="0"/>
              </a:rPr>
              <a:t>Develop a Pilot </a:t>
            </a:r>
          </a:p>
          <a:p>
            <a:endParaRPr lang="en-US" sz="400" dirty="0">
              <a:latin typeface="Verdana" panose="020B0604030504040204" pitchFamily="34" charset="0"/>
              <a:ea typeface="Verdana" panose="020B0604030504040204" pitchFamily="34" charset="0"/>
            </a:endParaRPr>
          </a:p>
          <a:p>
            <a:r>
              <a:rPr lang="en-US" sz="2100" dirty="0">
                <a:latin typeface="Verdana" panose="020B0604030504040204" pitchFamily="34" charset="0"/>
                <a:ea typeface="Verdana" panose="020B0604030504040204" pitchFamily="34" charset="0"/>
              </a:rPr>
              <a:t>Identify interests (arts/crafts, fitness, politics, cooking, etc.)</a:t>
            </a:r>
          </a:p>
          <a:p>
            <a:endParaRPr lang="en-US" sz="400" dirty="0">
              <a:latin typeface="Verdana" panose="020B0604030504040204" pitchFamily="34" charset="0"/>
              <a:ea typeface="Verdana" panose="020B0604030504040204" pitchFamily="34" charset="0"/>
            </a:endParaRPr>
          </a:p>
          <a:p>
            <a:r>
              <a:rPr lang="en-US" sz="2100" dirty="0">
                <a:latin typeface="Verdana" panose="020B0604030504040204" pitchFamily="34" charset="0"/>
                <a:ea typeface="Verdana" panose="020B0604030504040204" pitchFamily="34" charset="0"/>
              </a:rPr>
              <a:t>Think in themes and explore: “Let’s find everything in our town about __________.” </a:t>
            </a:r>
          </a:p>
          <a:p>
            <a:endParaRPr lang="en-US" sz="400" dirty="0">
              <a:latin typeface="Verdana" panose="020B0604030504040204" pitchFamily="34" charset="0"/>
              <a:ea typeface="Verdana" panose="020B0604030504040204" pitchFamily="34" charset="0"/>
            </a:endParaRPr>
          </a:p>
          <a:p>
            <a:r>
              <a:rPr lang="en-US" sz="2100" dirty="0">
                <a:latin typeface="Verdana" panose="020B0604030504040204" pitchFamily="34" charset="0"/>
                <a:ea typeface="Verdana" panose="020B0604030504040204" pitchFamily="34" charset="0"/>
              </a:rPr>
              <a:t>Get to know your community/Public Works tour (Fire Dept, Police Dept, library, Job Center, Rec Center, Town Hall/Municipal building bus depot, museums, airport, powerplant, colleges)</a:t>
            </a:r>
          </a:p>
          <a:p>
            <a:endParaRPr lang="en-US" sz="400" dirty="0">
              <a:latin typeface="Verdana" panose="020B0604030504040204" pitchFamily="34" charset="0"/>
              <a:ea typeface="Verdana" panose="020B0604030504040204" pitchFamily="34" charset="0"/>
            </a:endParaRPr>
          </a:p>
          <a:p>
            <a:r>
              <a:rPr lang="en-US" sz="2100" dirty="0">
                <a:latin typeface="Verdana" panose="020B0604030504040204" pitchFamily="34" charset="0"/>
                <a:ea typeface="Verdana" panose="020B0604030504040204" pitchFamily="34" charset="0"/>
              </a:rPr>
              <a:t>Try Volunteer tasters</a:t>
            </a:r>
          </a:p>
          <a:p>
            <a:endParaRPr lang="en-US" sz="500" dirty="0">
              <a:latin typeface="Verdana" panose="020B0604030504040204" pitchFamily="34" charset="0"/>
              <a:ea typeface="Verdana" panose="020B0604030504040204" pitchFamily="34" charset="0"/>
            </a:endParaRPr>
          </a:p>
          <a:p>
            <a:r>
              <a:rPr lang="en-US" sz="2100" dirty="0">
                <a:latin typeface="Verdana" panose="020B0604030504040204" pitchFamily="34" charset="0"/>
                <a:ea typeface="Verdana" panose="020B0604030504040204" pitchFamily="34" charset="0"/>
              </a:rPr>
              <a:t>Take Business Tours</a:t>
            </a:r>
          </a:p>
          <a:p>
            <a:pPr marL="0" indent="0">
              <a:buNone/>
            </a:pPr>
            <a:endParaRPr lang="en-US" sz="2200" dirty="0"/>
          </a:p>
          <a:p>
            <a:pPr marL="0" indent="0">
              <a:buNone/>
            </a:pPr>
            <a:r>
              <a:rPr lang="en-US" sz="2200" b="1" dirty="0">
                <a:latin typeface="Verdana" panose="020B0604030504040204" pitchFamily="34" charset="0"/>
                <a:ea typeface="Verdana" panose="020B0604030504040204" pitchFamily="34" charset="0"/>
              </a:rPr>
              <a:t>How to Get Involved in Your Community: </a:t>
            </a:r>
            <a:r>
              <a:rPr lang="en-US" sz="2200" dirty="0"/>
              <a:t> </a:t>
            </a:r>
            <a:r>
              <a:rPr lang="en-US" sz="2200" dirty="0">
                <a:hlinkClick r:id="rId5"/>
              </a:rPr>
              <a:t>https://www.youtube.com/watch?v=MtOXxlUE2Zg&amp;t=1s</a:t>
            </a:r>
            <a:r>
              <a:rPr lang="en-US" sz="2200" dirty="0"/>
              <a:t> </a:t>
            </a:r>
          </a:p>
          <a:p>
            <a:endParaRPr lang="en-US" sz="2200" dirty="0"/>
          </a:p>
        </p:txBody>
      </p:sp>
      <p:pic>
        <p:nvPicPr>
          <p:cNvPr id="4" name="Picture 3">
            <a:extLst>
              <a:ext uri="{FF2B5EF4-FFF2-40B4-BE49-F238E27FC236}">
                <a16:creationId xmlns:a16="http://schemas.microsoft.com/office/drawing/2014/main" id="{59EA8A0C-908B-4067-86ED-419427AF59DE}"/>
              </a:ext>
            </a:extLst>
          </p:cNvPr>
          <p:cNvPicPr>
            <a:picLocks noChangeAspect="1"/>
          </p:cNvPicPr>
          <p:nvPr/>
        </p:nvPicPr>
        <p:blipFill rotWithShape="1">
          <a:blip r:embed="rId6"/>
          <a:srcRect l="9707" t="10504" r="10380" b="10403"/>
          <a:stretch/>
        </p:blipFill>
        <p:spPr>
          <a:xfrm>
            <a:off x="7986699" y="1678592"/>
            <a:ext cx="3857971" cy="3818441"/>
          </a:xfrm>
          <a:prstGeom prst="rect">
            <a:avLst/>
          </a:prstGeom>
        </p:spPr>
      </p:pic>
    </p:spTree>
    <p:extLst>
      <p:ext uri="{BB962C8B-B14F-4D97-AF65-F5344CB8AC3E}">
        <p14:creationId xmlns:p14="http://schemas.microsoft.com/office/powerpoint/2010/main" val="549691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A62CB01-0481-4B98-95C5-BED5310E30DA}"/>
              </a:ext>
            </a:extLst>
          </p:cNvPr>
          <p:cNvGrpSpPr>
            <a:grpSpLocks/>
          </p:cNvGrpSpPr>
          <p:nvPr/>
        </p:nvGrpSpPr>
        <p:grpSpPr bwMode="auto">
          <a:xfrm rot="10800000">
            <a:off x="13616" y="-1"/>
            <a:ext cx="1302437" cy="6858000"/>
            <a:chOff x="1111237" y="1117818"/>
            <a:chExt cx="24905" cy="29354"/>
          </a:xfrm>
        </p:grpSpPr>
        <p:pic>
          <p:nvPicPr>
            <p:cNvPr id="12" name="Picture 11">
              <a:extLst>
                <a:ext uri="{FF2B5EF4-FFF2-40B4-BE49-F238E27FC236}">
                  <a16:creationId xmlns:a16="http://schemas.microsoft.com/office/drawing/2014/main" id="{9B7799AE-D933-4645-AC90-C5009C4488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518"/>
            <a:stretch>
              <a:fillRect/>
            </a:stretch>
          </p:blipFill>
          <p:spPr bwMode="auto">
            <a:xfrm>
              <a:off x="1111237" y="1117818"/>
              <a:ext cx="24905" cy="293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
          <p:nvSpPr>
            <p:cNvPr id="13" name="Rectangle 12">
              <a:extLst>
                <a:ext uri="{FF2B5EF4-FFF2-40B4-BE49-F238E27FC236}">
                  <a16:creationId xmlns:a16="http://schemas.microsoft.com/office/drawing/2014/main" id="{FCC3BAEA-6A83-41C0-A13A-F1002D3B7599}"/>
                </a:ext>
              </a:extLst>
            </p:cNvPr>
            <p:cNvSpPr>
              <a:spLocks noChangeArrowheads="1"/>
            </p:cNvSpPr>
            <p:nvPr/>
          </p:nvSpPr>
          <p:spPr bwMode="auto">
            <a:xfrm>
              <a:off x="1112202" y="1126444"/>
              <a:ext cx="17022" cy="11254"/>
            </a:xfrm>
            <a:prstGeom prst="rect">
              <a:avLst/>
            </a:prstGeom>
            <a:solidFill>
              <a:srgbClr val="FFFFFF"/>
            </a:solidFill>
            <a:ln w="254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dk1">
                        <a:lumMod val="0"/>
                        <a:lumOff val="0"/>
                      </a:schemeClr>
                    </a:outerShdw>
                  </a:effectLst>
                </a14:hiddenEffects>
              </a:ext>
            </a:extLst>
          </p:spPr>
          <p:txBody>
            <a:bodyPr rot="0" vert="horz" wrap="square" lIns="36576" tIns="36576" rIns="36576" bIns="36576" anchor="t" anchorCtr="0" upright="1">
              <a:noAutofit/>
            </a:bodyPr>
            <a:lstStyle/>
            <a:p>
              <a:endParaRPr lang="en-US" dirty="0"/>
            </a:p>
          </p:txBody>
        </p:sp>
      </p:grpSp>
      <p:grpSp>
        <p:nvGrpSpPr>
          <p:cNvPr id="8" name="Group 7">
            <a:extLst>
              <a:ext uri="{FF2B5EF4-FFF2-40B4-BE49-F238E27FC236}">
                <a16:creationId xmlns:a16="http://schemas.microsoft.com/office/drawing/2014/main" id="{E1EF8D9A-5675-4E0E-A6A6-60974AA87BE0}"/>
              </a:ext>
            </a:extLst>
          </p:cNvPr>
          <p:cNvGrpSpPr>
            <a:grpSpLocks/>
          </p:cNvGrpSpPr>
          <p:nvPr/>
        </p:nvGrpSpPr>
        <p:grpSpPr bwMode="auto">
          <a:xfrm>
            <a:off x="10810185" y="-1"/>
            <a:ext cx="1381815" cy="6858000"/>
            <a:chOff x="1111237" y="1117818"/>
            <a:chExt cx="24905" cy="29354"/>
          </a:xfrm>
        </p:grpSpPr>
        <p:pic>
          <p:nvPicPr>
            <p:cNvPr id="9" name="Picture 8">
              <a:extLst>
                <a:ext uri="{FF2B5EF4-FFF2-40B4-BE49-F238E27FC236}">
                  <a16:creationId xmlns:a16="http://schemas.microsoft.com/office/drawing/2014/main" id="{20197B89-9A3D-4EFF-B61D-947596397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518"/>
            <a:stretch>
              <a:fillRect/>
            </a:stretch>
          </p:blipFill>
          <p:spPr bwMode="auto">
            <a:xfrm>
              <a:off x="1111237" y="1117818"/>
              <a:ext cx="24905" cy="293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
          <p:nvSpPr>
            <p:cNvPr id="10" name="Rectangle 9">
              <a:extLst>
                <a:ext uri="{FF2B5EF4-FFF2-40B4-BE49-F238E27FC236}">
                  <a16:creationId xmlns:a16="http://schemas.microsoft.com/office/drawing/2014/main" id="{B74652ED-D5D9-4FBC-8C1D-EF2F5FF9AA02}"/>
                </a:ext>
              </a:extLst>
            </p:cNvPr>
            <p:cNvSpPr>
              <a:spLocks noChangeArrowheads="1"/>
            </p:cNvSpPr>
            <p:nvPr/>
          </p:nvSpPr>
          <p:spPr bwMode="auto">
            <a:xfrm>
              <a:off x="1112202" y="1126444"/>
              <a:ext cx="17022" cy="11254"/>
            </a:xfrm>
            <a:prstGeom prst="rect">
              <a:avLst/>
            </a:prstGeom>
            <a:solidFill>
              <a:srgbClr val="FFFFFF"/>
            </a:solidFill>
            <a:ln w="254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dk1">
                        <a:lumMod val="0"/>
                        <a:lumOff val="0"/>
                      </a:schemeClr>
                    </a:outerShdw>
                  </a:effectLst>
                </a14:hiddenEffects>
              </a:ext>
            </a:extLst>
          </p:spPr>
          <p:txBody>
            <a:bodyPr rot="0" vert="horz" wrap="square" lIns="36576" tIns="36576" rIns="36576" bIns="36576"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 name="Title 1"/>
          <p:cNvSpPr>
            <a:spLocks noGrp="1"/>
          </p:cNvSpPr>
          <p:nvPr>
            <p:ph type="title"/>
          </p:nvPr>
        </p:nvSpPr>
        <p:spPr>
          <a:xfrm>
            <a:off x="1031358" y="637334"/>
            <a:ext cx="8697433" cy="1376924"/>
          </a:xfrm>
        </p:spPr>
        <p:txBody>
          <a:bodyPr>
            <a:normAutofit/>
          </a:bodyPr>
          <a:lstStyle/>
          <a:p>
            <a:r>
              <a:rPr lang="en-US" b="1" i="1" dirty="0">
                <a:solidFill>
                  <a:schemeClr val="bg2">
                    <a:lumMod val="25000"/>
                  </a:schemeClr>
                </a:solidFill>
                <a:latin typeface="Verdana" panose="020B0604030504040204" pitchFamily="34" charset="0"/>
                <a:ea typeface="Verdana" panose="020B0604030504040204" pitchFamily="34" charset="0"/>
              </a:rPr>
              <a:t>Look at Interests…</a:t>
            </a:r>
            <a:br>
              <a:rPr lang="en-US" b="1" i="1" dirty="0">
                <a:solidFill>
                  <a:schemeClr val="bg2">
                    <a:lumMod val="25000"/>
                  </a:schemeClr>
                </a:solidFill>
                <a:latin typeface="Verdana" panose="020B0604030504040204" pitchFamily="34" charset="0"/>
                <a:ea typeface="Verdana" panose="020B0604030504040204" pitchFamily="34" charset="0"/>
              </a:rPr>
            </a:br>
            <a:r>
              <a:rPr lang="en-US" b="1" i="1" dirty="0">
                <a:solidFill>
                  <a:schemeClr val="bg2">
                    <a:lumMod val="25000"/>
                  </a:schemeClr>
                </a:solidFill>
                <a:latin typeface="Verdana" panose="020B0604030504040204" pitchFamily="34" charset="0"/>
                <a:ea typeface="Verdana" panose="020B0604030504040204" pitchFamily="34" charset="0"/>
              </a:rPr>
              <a:t>Don’t get stuck on Deficits.</a:t>
            </a:r>
          </a:p>
        </p:txBody>
      </p:sp>
      <p:sp>
        <p:nvSpPr>
          <p:cNvPr id="6" name="Content Placeholder 5"/>
          <p:cNvSpPr>
            <a:spLocks noGrp="1"/>
          </p:cNvSpPr>
          <p:nvPr>
            <p:ph idx="1"/>
          </p:nvPr>
        </p:nvSpPr>
        <p:spPr>
          <a:xfrm>
            <a:off x="1589566" y="2521891"/>
            <a:ext cx="4890262" cy="2821290"/>
          </a:xfrm>
        </p:spPr>
        <p:txBody>
          <a:bodyPr>
            <a:noAutofit/>
          </a:bodyPr>
          <a:lstStyle/>
          <a:p>
            <a:pPr marL="0" indent="0">
              <a:buNone/>
            </a:pPr>
            <a:r>
              <a:rPr lang="en-US" b="1" u="sng" dirty="0"/>
              <a:t>What Jeff’s File said:</a:t>
            </a:r>
          </a:p>
          <a:p>
            <a:pPr>
              <a:buFont typeface="Wingdings" panose="05000000000000000000" pitchFamily="2" charset="2"/>
              <a:buChar char="Ø"/>
            </a:pPr>
            <a:r>
              <a:rPr lang="en-US" sz="1900" dirty="0">
                <a:latin typeface="Verdana" panose="020B0604030504040204" pitchFamily="34" charset="0"/>
                <a:ea typeface="Verdana" panose="020B0604030504040204" pitchFamily="34" charset="0"/>
              </a:rPr>
              <a:t> </a:t>
            </a:r>
            <a:r>
              <a:rPr lang="en-US" sz="1600" dirty="0">
                <a:latin typeface="Verdana" panose="020B0604030504040204" pitchFamily="34" charset="0"/>
                <a:ea typeface="Verdana" panose="020B0604030504040204" pitchFamily="34" charset="0"/>
              </a:rPr>
              <a:t>Down’s Syndrome</a:t>
            </a:r>
          </a:p>
          <a:p>
            <a:pPr>
              <a:lnSpc>
                <a:spcPct val="100000"/>
              </a:lnSpc>
              <a:spcBef>
                <a:spcPts val="600"/>
              </a:spcBef>
              <a:buFont typeface="Wingdings" panose="05000000000000000000" pitchFamily="2" charset="2"/>
              <a:buChar char="Ø"/>
            </a:pPr>
            <a:r>
              <a:rPr lang="en-US" sz="1600" dirty="0">
                <a:latin typeface="Verdana" panose="020B0604030504040204" pitchFamily="34" charset="0"/>
                <a:ea typeface="Verdana" panose="020B0604030504040204" pitchFamily="34" charset="0"/>
              </a:rPr>
              <a:t> Can only read/write simple words </a:t>
            </a:r>
          </a:p>
          <a:p>
            <a:pPr>
              <a:lnSpc>
                <a:spcPct val="100000"/>
              </a:lnSpc>
              <a:spcBef>
                <a:spcPts val="600"/>
              </a:spcBef>
              <a:buFont typeface="Wingdings" panose="05000000000000000000" pitchFamily="2" charset="2"/>
              <a:buChar char="Ø"/>
            </a:pPr>
            <a:r>
              <a:rPr lang="en-US" sz="1600" dirty="0">
                <a:latin typeface="Verdana" panose="020B0604030504040204" pitchFamily="34" charset="0"/>
                <a:ea typeface="Verdana" panose="020B0604030504040204" pitchFamily="34" charset="0"/>
              </a:rPr>
              <a:t> 2</a:t>
            </a:r>
            <a:r>
              <a:rPr lang="en-US" sz="1600" baseline="30000" dirty="0">
                <a:latin typeface="Verdana" panose="020B0604030504040204" pitchFamily="34" charset="0"/>
                <a:ea typeface="Verdana" panose="020B0604030504040204" pitchFamily="34" charset="0"/>
              </a:rPr>
              <a:t>nd</a:t>
            </a:r>
            <a:r>
              <a:rPr lang="en-US" sz="1600" dirty="0">
                <a:latin typeface="Verdana" panose="020B0604030504040204" pitchFamily="34" charset="0"/>
                <a:ea typeface="Verdana" panose="020B0604030504040204" pitchFamily="34" charset="0"/>
              </a:rPr>
              <a:t> grade math</a:t>
            </a:r>
          </a:p>
          <a:p>
            <a:pPr>
              <a:lnSpc>
                <a:spcPct val="100000"/>
              </a:lnSpc>
              <a:spcBef>
                <a:spcPts val="600"/>
              </a:spcBef>
              <a:buFont typeface="Wingdings" panose="05000000000000000000" pitchFamily="2" charset="2"/>
              <a:buChar char="Ø"/>
            </a:pPr>
            <a:r>
              <a:rPr lang="en-US" sz="1600" dirty="0">
                <a:latin typeface="Verdana" panose="020B0604030504040204" pitchFamily="34" charset="0"/>
                <a:ea typeface="Verdana" panose="020B0604030504040204" pitchFamily="34" charset="0"/>
              </a:rPr>
              <a:t> Difficult to understand, stutters</a:t>
            </a:r>
          </a:p>
          <a:p>
            <a:pPr>
              <a:lnSpc>
                <a:spcPct val="100000"/>
              </a:lnSpc>
              <a:spcBef>
                <a:spcPts val="600"/>
              </a:spcBef>
              <a:buFont typeface="Wingdings" panose="05000000000000000000" pitchFamily="2" charset="2"/>
              <a:buChar char="Ø"/>
            </a:pPr>
            <a:r>
              <a:rPr lang="en-US" sz="1600" dirty="0">
                <a:latin typeface="Verdana" panose="020B0604030504040204" pitchFamily="34" charset="0"/>
                <a:ea typeface="Verdana" panose="020B0604030504040204" pitchFamily="34" charset="0"/>
              </a:rPr>
              <a:t> Endocardial cushion deficit</a:t>
            </a:r>
          </a:p>
          <a:p>
            <a:pPr>
              <a:lnSpc>
                <a:spcPct val="100000"/>
              </a:lnSpc>
              <a:spcBef>
                <a:spcPts val="600"/>
              </a:spcBef>
              <a:buFont typeface="Wingdings" panose="05000000000000000000" pitchFamily="2" charset="2"/>
              <a:buChar char="Ø"/>
            </a:pPr>
            <a:r>
              <a:rPr lang="en-US" sz="1600" dirty="0">
                <a:latin typeface="Verdana" panose="020B0604030504040204" pitchFamily="34" charset="0"/>
                <a:ea typeface="Verdana" panose="020B0604030504040204" pitchFamily="34" charset="0"/>
              </a:rPr>
              <a:t> Stubborn</a:t>
            </a:r>
          </a:p>
          <a:p>
            <a:pPr>
              <a:lnSpc>
                <a:spcPct val="100000"/>
              </a:lnSpc>
              <a:spcBef>
                <a:spcPts val="600"/>
              </a:spcBef>
              <a:buFont typeface="Wingdings" panose="05000000000000000000" pitchFamily="2" charset="2"/>
              <a:buChar char="Ø"/>
            </a:pPr>
            <a:r>
              <a:rPr lang="en-US" sz="1600" dirty="0">
                <a:latin typeface="Verdana" panose="020B0604030504040204" pitchFamily="34" charset="0"/>
                <a:ea typeface="Verdana" panose="020B0604030504040204" pitchFamily="34" charset="0"/>
              </a:rPr>
              <a:t> Unemployable</a:t>
            </a:r>
          </a:p>
        </p:txBody>
      </p:sp>
      <p:sp>
        <p:nvSpPr>
          <p:cNvPr id="7" name="Content Placeholder 6"/>
          <p:cNvSpPr>
            <a:spLocks noGrp="1"/>
          </p:cNvSpPr>
          <p:nvPr>
            <p:ph sz="half" idx="4294967295"/>
          </p:nvPr>
        </p:nvSpPr>
        <p:spPr>
          <a:xfrm>
            <a:off x="5718251" y="2542953"/>
            <a:ext cx="5878433" cy="2821290"/>
          </a:xfrm>
        </p:spPr>
        <p:txBody>
          <a:bodyPr>
            <a:noAutofit/>
          </a:bodyPr>
          <a:lstStyle/>
          <a:p>
            <a:pPr marL="0" indent="0">
              <a:buNone/>
            </a:pPr>
            <a:r>
              <a:rPr lang="en-US" sz="2800" b="1" u="sng" dirty="0"/>
              <a:t>What we discovered:</a:t>
            </a:r>
          </a:p>
          <a:p>
            <a:pPr>
              <a:buFont typeface="Wingdings" panose="05000000000000000000" pitchFamily="2" charset="2"/>
              <a:buChar char="v"/>
            </a:pPr>
            <a:r>
              <a:rPr lang="en-US" sz="1600" dirty="0">
                <a:latin typeface="Verdana" panose="020B0604030504040204" pitchFamily="34" charset="0"/>
                <a:ea typeface="Verdana" panose="020B0604030504040204" pitchFamily="34" charset="0"/>
              </a:rPr>
              <a:t> Sports/fitness fanatic</a:t>
            </a:r>
          </a:p>
          <a:p>
            <a:pPr>
              <a:buFont typeface="Wingdings" panose="05000000000000000000" pitchFamily="2" charset="2"/>
              <a:buChar char="v"/>
            </a:pPr>
            <a:r>
              <a:rPr lang="en-US" sz="1600" dirty="0">
                <a:latin typeface="Verdana" panose="020B0604030504040204" pitchFamily="34" charset="0"/>
                <a:ea typeface="Verdana" panose="020B0604030504040204" pitchFamily="34" charset="0"/>
              </a:rPr>
              <a:t> Loves musicals, singing dancing &amp; playing his guitar</a:t>
            </a:r>
          </a:p>
          <a:p>
            <a:pPr>
              <a:buFont typeface="Wingdings" panose="05000000000000000000" pitchFamily="2" charset="2"/>
              <a:buChar char="v"/>
            </a:pPr>
            <a:r>
              <a:rPr lang="en-US" sz="1600" dirty="0">
                <a:latin typeface="Verdana" panose="020B0604030504040204" pitchFamily="34" charset="0"/>
                <a:ea typeface="Verdana" panose="020B0604030504040204" pitchFamily="34" charset="0"/>
              </a:rPr>
              <a:t> Gregarious, outgoing, great sense of humor </a:t>
            </a:r>
          </a:p>
          <a:p>
            <a:pPr>
              <a:buFont typeface="Wingdings" panose="05000000000000000000" pitchFamily="2" charset="2"/>
              <a:buChar char="v"/>
            </a:pPr>
            <a:r>
              <a:rPr lang="en-US" sz="1600" dirty="0">
                <a:latin typeface="Verdana" panose="020B0604030504040204" pitchFamily="34" charset="0"/>
                <a:ea typeface="Verdana" panose="020B0604030504040204" pitchFamily="34" charset="0"/>
              </a:rPr>
              <a:t> Takes pride in his Jewish heritage </a:t>
            </a:r>
          </a:p>
          <a:p>
            <a:pPr>
              <a:buFont typeface="Wingdings" panose="05000000000000000000" pitchFamily="2" charset="2"/>
              <a:buChar char="v"/>
            </a:pPr>
            <a:r>
              <a:rPr lang="en-US" sz="1600" dirty="0">
                <a:latin typeface="Verdana" panose="020B0604030504040204" pitchFamily="34" charset="0"/>
                <a:ea typeface="Verdana" panose="020B0604030504040204" pitchFamily="34" charset="0"/>
              </a:rPr>
              <a:t> Loves to help others</a:t>
            </a:r>
          </a:p>
          <a:p>
            <a:pPr>
              <a:buFont typeface="Wingdings" panose="05000000000000000000" pitchFamily="2" charset="2"/>
              <a:buChar char="v"/>
            </a:pPr>
            <a:r>
              <a:rPr lang="en-US" sz="1600" dirty="0">
                <a:latin typeface="Verdana" panose="020B0604030504040204" pitchFamily="34" charset="0"/>
                <a:ea typeface="Verdana" panose="020B0604030504040204" pitchFamily="34" charset="0"/>
              </a:rPr>
              <a:t> Cancer survivor</a:t>
            </a:r>
          </a:p>
        </p:txBody>
      </p:sp>
    </p:spTree>
    <p:extLst>
      <p:ext uri="{BB962C8B-B14F-4D97-AF65-F5344CB8AC3E}">
        <p14:creationId xmlns:p14="http://schemas.microsoft.com/office/powerpoint/2010/main" val="147930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6F4A2C-053D-41E8-AC76-E2CC66929ED5}"/>
              </a:ext>
            </a:extLst>
          </p:cNvPr>
          <p:cNvPicPr>
            <a:picLocks noChangeAspect="1"/>
          </p:cNvPicPr>
          <p:nvPr/>
        </p:nvPicPr>
        <p:blipFill rotWithShape="1">
          <a:blip r:embed="rId2">
            <a:extLst>
              <a:ext uri="{28A0092B-C50C-407E-A947-70E740481C1C}">
                <a14:useLocalDpi xmlns:a14="http://schemas.microsoft.com/office/drawing/2010/main" val="0"/>
              </a:ext>
            </a:extLst>
          </a:blip>
          <a:srcRect r="18478"/>
          <a:stretch/>
        </p:blipFill>
        <p:spPr>
          <a:xfrm>
            <a:off x="6305106" y="0"/>
            <a:ext cx="5886893" cy="6858000"/>
          </a:xfrm>
          <a:prstGeom prst="rect">
            <a:avLst/>
          </a:prstGeom>
        </p:spPr>
      </p:pic>
      <p:sp>
        <p:nvSpPr>
          <p:cNvPr id="6" name="Title 5">
            <a:extLst>
              <a:ext uri="{FF2B5EF4-FFF2-40B4-BE49-F238E27FC236}">
                <a16:creationId xmlns:a16="http://schemas.microsoft.com/office/drawing/2014/main" id="{F451F6A2-8E71-4080-BDC6-6D58D574C815}"/>
              </a:ext>
            </a:extLst>
          </p:cNvPr>
          <p:cNvSpPr>
            <a:spLocks noGrp="1"/>
          </p:cNvSpPr>
          <p:nvPr>
            <p:ph type="title"/>
          </p:nvPr>
        </p:nvSpPr>
        <p:spPr>
          <a:xfrm>
            <a:off x="5675218" y="186135"/>
            <a:ext cx="6311517" cy="1425574"/>
          </a:xfrm>
        </p:spPr>
        <p:txBody>
          <a:bodyPr>
            <a:normAutofit/>
          </a:bodyPr>
          <a:lstStyle/>
          <a:p>
            <a:r>
              <a:rPr lang="en-US" sz="3000" b="1" dirty="0">
                <a:solidFill>
                  <a:schemeClr val="bg2">
                    <a:lumMod val="25000"/>
                  </a:schemeClr>
                </a:solidFill>
                <a:latin typeface="Verdana" panose="020B0604030504040204" pitchFamily="34" charset="0"/>
                <a:ea typeface="Verdana" panose="020B0604030504040204" pitchFamily="34" charset="0"/>
              </a:rPr>
              <a:t>Positive Person Profile: </a:t>
            </a:r>
            <a:br>
              <a:rPr lang="en-US" sz="3000" b="1" dirty="0">
                <a:solidFill>
                  <a:schemeClr val="bg2">
                    <a:lumMod val="25000"/>
                  </a:schemeClr>
                </a:solidFill>
                <a:latin typeface="Verdana" panose="020B0604030504040204" pitchFamily="34" charset="0"/>
                <a:ea typeface="Verdana" panose="020B0604030504040204" pitchFamily="34" charset="0"/>
              </a:rPr>
            </a:br>
            <a:r>
              <a:rPr lang="en-US" sz="3000" b="1" dirty="0">
                <a:solidFill>
                  <a:schemeClr val="bg2">
                    <a:lumMod val="25000"/>
                  </a:schemeClr>
                </a:solidFill>
                <a:latin typeface="Verdana" panose="020B0604030504040204" pitchFamily="34" charset="0"/>
                <a:ea typeface="Verdana" panose="020B0604030504040204" pitchFamily="34" charset="0"/>
              </a:rPr>
              <a:t>Let’s give this a whirl</a:t>
            </a:r>
          </a:p>
        </p:txBody>
      </p:sp>
      <p:sp>
        <p:nvSpPr>
          <p:cNvPr id="8" name="Content Placeholder 7">
            <a:extLst>
              <a:ext uri="{FF2B5EF4-FFF2-40B4-BE49-F238E27FC236}">
                <a16:creationId xmlns:a16="http://schemas.microsoft.com/office/drawing/2014/main" id="{69608F9E-9FA1-4050-992B-13CFE4A7B870}"/>
              </a:ext>
            </a:extLst>
          </p:cNvPr>
          <p:cNvSpPr>
            <a:spLocks noGrp="1"/>
          </p:cNvSpPr>
          <p:nvPr>
            <p:ph sz="half" idx="2"/>
          </p:nvPr>
        </p:nvSpPr>
        <p:spPr>
          <a:xfrm>
            <a:off x="5675218" y="1759057"/>
            <a:ext cx="5160422" cy="3339885"/>
          </a:xfrm>
        </p:spPr>
        <p:txBody>
          <a:bodyPr>
            <a:normAutofit/>
          </a:bodyPr>
          <a:lstStyle/>
          <a:p>
            <a:pPr marL="0" indent="0" algn="ctr">
              <a:buNone/>
            </a:pPr>
            <a:r>
              <a:rPr lang="en-US" b="1" i="1" dirty="0">
                <a:ea typeface="Verdana" panose="020B0604030504040204" pitchFamily="34" charset="0"/>
              </a:rPr>
              <a:t>Take a minute to profile yourself.</a:t>
            </a:r>
          </a:p>
          <a:p>
            <a:pPr marL="0" indent="0" algn="ctr">
              <a:buNone/>
            </a:pPr>
            <a:endParaRPr lang="en-US" sz="1400" i="1" dirty="0"/>
          </a:p>
          <a:p>
            <a:pPr marL="0" indent="0" algn="ctr">
              <a:buNone/>
            </a:pPr>
            <a:r>
              <a:rPr lang="en-US" sz="1800" dirty="0">
                <a:latin typeface="Verdana" panose="020B0604030504040204" pitchFamily="34" charset="0"/>
                <a:ea typeface="Verdana" panose="020B0604030504040204" pitchFamily="34" charset="0"/>
              </a:rPr>
              <a:t>Then take a look at your current life…</a:t>
            </a:r>
          </a:p>
          <a:p>
            <a:pPr marL="0" indent="0" algn="ctr">
              <a:buNone/>
            </a:pPr>
            <a:endParaRPr lang="en-US" sz="1800" i="1" dirty="0">
              <a:latin typeface="Verdana" panose="020B0604030504040204" pitchFamily="34" charset="0"/>
              <a:ea typeface="Verdana" panose="020B0604030504040204" pitchFamily="34" charset="0"/>
            </a:endParaRPr>
          </a:p>
          <a:p>
            <a:pPr marL="0" indent="0" algn="ctr">
              <a:buNone/>
            </a:pPr>
            <a:r>
              <a:rPr lang="en-US" sz="1800" i="1" dirty="0">
                <a:latin typeface="Verdana" panose="020B0604030504040204" pitchFamily="34" charset="0"/>
                <a:ea typeface="Verdana" panose="020B0604030504040204" pitchFamily="34" charset="0"/>
              </a:rPr>
              <a:t>Is it meaningful?  Why (or why not)?</a:t>
            </a:r>
          </a:p>
        </p:txBody>
      </p:sp>
      <p:pic>
        <p:nvPicPr>
          <p:cNvPr id="14" name="Content Placeholder 13">
            <a:extLst>
              <a:ext uri="{FF2B5EF4-FFF2-40B4-BE49-F238E27FC236}">
                <a16:creationId xmlns:a16="http://schemas.microsoft.com/office/drawing/2014/main" id="{A92A0763-C49F-4A20-B2B9-EFFAF9A1F654}"/>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7358" t="4224" r="7069" b="13891"/>
          <a:stretch/>
        </p:blipFill>
        <p:spPr>
          <a:xfrm>
            <a:off x="0" y="-1"/>
            <a:ext cx="5675218" cy="6858000"/>
          </a:xfrm>
        </p:spPr>
      </p:pic>
    </p:spTree>
    <p:extLst>
      <p:ext uri="{BB962C8B-B14F-4D97-AF65-F5344CB8AC3E}">
        <p14:creationId xmlns:p14="http://schemas.microsoft.com/office/powerpoint/2010/main" val="2511409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D6B464-878F-4FDB-BCD8-0157670B582E}"/>
              </a:ext>
            </a:extLst>
          </p:cNvPr>
          <p:cNvPicPr>
            <a:picLocks noChangeAspect="1"/>
          </p:cNvPicPr>
          <p:nvPr/>
        </p:nvPicPr>
        <p:blipFill>
          <a:blip r:embed="rId3"/>
          <a:stretch>
            <a:fillRect/>
          </a:stretch>
        </p:blipFill>
        <p:spPr>
          <a:xfrm rot="5400000">
            <a:off x="4533898" y="-4533899"/>
            <a:ext cx="3124203" cy="12192002"/>
          </a:xfrm>
          <a:prstGeom prst="rect">
            <a:avLst/>
          </a:prstGeom>
        </p:spPr>
      </p:pic>
      <p:sp>
        <p:nvSpPr>
          <p:cNvPr id="2" name="Title 1">
            <a:extLst>
              <a:ext uri="{FF2B5EF4-FFF2-40B4-BE49-F238E27FC236}">
                <a16:creationId xmlns:a16="http://schemas.microsoft.com/office/drawing/2014/main" id="{A4C02C51-8F6B-42DC-82A3-D0BB1C2F422C}"/>
              </a:ext>
            </a:extLst>
          </p:cNvPr>
          <p:cNvSpPr>
            <a:spLocks noGrp="1"/>
          </p:cNvSpPr>
          <p:nvPr>
            <p:ph type="title"/>
          </p:nvPr>
        </p:nvSpPr>
        <p:spPr>
          <a:xfrm>
            <a:off x="838199" y="1531035"/>
            <a:ext cx="10515600" cy="1004594"/>
          </a:xfrm>
        </p:spPr>
        <p:txBody>
          <a:bodyPr>
            <a:normAutofit/>
          </a:bodyPr>
          <a:lstStyle/>
          <a:p>
            <a:pPr algn="ctr"/>
            <a:r>
              <a:rPr lang="en-US" sz="3300" b="1" dirty="0">
                <a:latin typeface="Verdana" panose="020B0604030504040204" pitchFamily="34" charset="0"/>
                <a:ea typeface="Verdana" panose="020B0604030504040204" pitchFamily="34" charset="0"/>
              </a:rPr>
              <a:t>Mapping People, Places, and Associations</a:t>
            </a:r>
          </a:p>
        </p:txBody>
      </p:sp>
      <p:graphicFrame>
        <p:nvGraphicFramePr>
          <p:cNvPr id="13" name="Content Placeholder 2">
            <a:extLst>
              <a:ext uri="{FF2B5EF4-FFF2-40B4-BE49-F238E27FC236}">
                <a16:creationId xmlns:a16="http://schemas.microsoft.com/office/drawing/2014/main" id="{8D6606A9-3928-4839-9188-549A1F1E911D}"/>
              </a:ext>
            </a:extLst>
          </p:cNvPr>
          <p:cNvGraphicFramePr>
            <a:graphicFrameLocks noGrp="1"/>
          </p:cNvGraphicFramePr>
          <p:nvPr>
            <p:ph idx="1"/>
            <p:extLst>
              <p:ext uri="{D42A27DB-BD31-4B8C-83A1-F6EECF244321}">
                <p14:modId xmlns:p14="http://schemas.microsoft.com/office/powerpoint/2010/main" val="1439477342"/>
              </p:ext>
            </p:extLst>
          </p:nvPr>
        </p:nvGraphicFramePr>
        <p:xfrm>
          <a:off x="967552" y="225758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EA0EA2A8-6F14-C9EF-D72D-912DA0D64CA1}"/>
              </a:ext>
            </a:extLst>
          </p:cNvPr>
          <p:cNvSpPr txBox="1"/>
          <p:nvPr/>
        </p:nvSpPr>
        <p:spPr>
          <a:xfrm>
            <a:off x="1006462" y="2582315"/>
            <a:ext cx="10437779" cy="369332"/>
          </a:xfrm>
          <a:prstGeom prst="rect">
            <a:avLst/>
          </a:prstGeom>
          <a:noFill/>
        </p:spPr>
        <p:txBody>
          <a:bodyPr wrap="square" rtlCol="0">
            <a:spAutoFit/>
          </a:bodyPr>
          <a:lstStyle/>
          <a:p>
            <a:r>
              <a:rPr lang="en-US" dirty="0"/>
              <a:t>Community Asset Mapping Workbook: </a:t>
            </a:r>
            <a:r>
              <a:rPr lang="en-US" dirty="0">
                <a:hlinkClick r:id="rId9"/>
              </a:rPr>
              <a:t>https://naaee.org/sites/default/files/assetmappingworkbook2013.pdf</a:t>
            </a:r>
            <a:r>
              <a:rPr lang="en-US" dirty="0"/>
              <a:t> </a:t>
            </a:r>
          </a:p>
        </p:txBody>
      </p:sp>
      <p:grpSp>
        <p:nvGrpSpPr>
          <p:cNvPr id="8" name="Group 7">
            <a:extLst>
              <a:ext uri="{FF2B5EF4-FFF2-40B4-BE49-F238E27FC236}">
                <a16:creationId xmlns:a16="http://schemas.microsoft.com/office/drawing/2014/main" id="{CB195334-6A74-48A1-AAA8-257393673C37}"/>
              </a:ext>
            </a:extLst>
          </p:cNvPr>
          <p:cNvGrpSpPr>
            <a:grpSpLocks/>
          </p:cNvGrpSpPr>
          <p:nvPr/>
        </p:nvGrpSpPr>
        <p:grpSpPr bwMode="auto">
          <a:xfrm rot="5400000">
            <a:off x="5405090" y="55304"/>
            <a:ext cx="1381815" cy="12192004"/>
            <a:chOff x="1111237" y="1117818"/>
            <a:chExt cx="24905" cy="29354"/>
          </a:xfrm>
        </p:grpSpPr>
        <p:pic>
          <p:nvPicPr>
            <p:cNvPr id="9" name="Picture 8">
              <a:extLst>
                <a:ext uri="{FF2B5EF4-FFF2-40B4-BE49-F238E27FC236}">
                  <a16:creationId xmlns:a16="http://schemas.microsoft.com/office/drawing/2014/main" id="{B1288847-A564-468E-976D-DD25839DD1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r="51518"/>
            <a:stretch>
              <a:fillRect/>
            </a:stretch>
          </p:blipFill>
          <p:spPr bwMode="auto">
            <a:xfrm>
              <a:off x="1111237" y="1117818"/>
              <a:ext cx="24905" cy="293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
          <p:nvSpPr>
            <p:cNvPr id="10" name="Rectangle 9">
              <a:extLst>
                <a:ext uri="{FF2B5EF4-FFF2-40B4-BE49-F238E27FC236}">
                  <a16:creationId xmlns:a16="http://schemas.microsoft.com/office/drawing/2014/main" id="{4F396F85-6C64-4DED-86B4-06DA003938F3}"/>
                </a:ext>
              </a:extLst>
            </p:cNvPr>
            <p:cNvSpPr>
              <a:spLocks noChangeArrowheads="1"/>
            </p:cNvSpPr>
            <p:nvPr/>
          </p:nvSpPr>
          <p:spPr bwMode="auto">
            <a:xfrm>
              <a:off x="1112202" y="1126444"/>
              <a:ext cx="17022" cy="11254"/>
            </a:xfrm>
            <a:prstGeom prst="rect">
              <a:avLst/>
            </a:prstGeom>
            <a:solidFill>
              <a:srgbClr val="FFFFFF"/>
            </a:solidFill>
            <a:ln w="254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dk1">
                        <a:lumMod val="0"/>
                        <a:lumOff val="0"/>
                      </a:schemeClr>
                    </a:outerShdw>
                  </a:effectLst>
                </a14:hiddenEffects>
              </a:ext>
            </a:extLst>
          </p:spPr>
          <p:txBody>
            <a:bodyPr rot="0" vert="horz" wrap="square" lIns="36576" tIns="36576" rIns="36576" bIns="36576"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7" name="TextBox 6">
            <a:extLst>
              <a:ext uri="{FF2B5EF4-FFF2-40B4-BE49-F238E27FC236}">
                <a16:creationId xmlns:a16="http://schemas.microsoft.com/office/drawing/2014/main" id="{51A52D26-D1CB-4848-B9C0-C865CA54BFB9}"/>
              </a:ext>
            </a:extLst>
          </p:cNvPr>
          <p:cNvSpPr txBox="1"/>
          <p:nvPr/>
        </p:nvSpPr>
        <p:spPr>
          <a:xfrm>
            <a:off x="1083564" y="5591044"/>
            <a:ext cx="10024872" cy="369332"/>
          </a:xfrm>
          <a:prstGeom prst="rect">
            <a:avLst/>
          </a:prstGeom>
          <a:solidFill>
            <a:srgbClr val="00B050"/>
          </a:solidFill>
        </p:spPr>
        <p:txBody>
          <a:bodyPr wrap="square" rtlCol="0">
            <a:spAutoFit/>
          </a:bodyPr>
          <a:lstStyle/>
          <a:p>
            <a:r>
              <a:rPr lang="en-US" b="1" dirty="0"/>
              <a:t>          Relationship Maps 	 Searchable Databases	   Kanban Boards	               Google Maps</a:t>
            </a:r>
          </a:p>
        </p:txBody>
      </p:sp>
    </p:spTree>
    <p:extLst>
      <p:ext uri="{BB962C8B-B14F-4D97-AF65-F5344CB8AC3E}">
        <p14:creationId xmlns:p14="http://schemas.microsoft.com/office/powerpoint/2010/main" val="495351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917800-7BD2-4E24-A139-4F6090F38442}"/>
              </a:ext>
            </a:extLst>
          </p:cNvPr>
          <p:cNvPicPr>
            <a:picLocks noChangeAspect="1"/>
          </p:cNvPicPr>
          <p:nvPr/>
        </p:nvPicPr>
        <p:blipFill rotWithShape="1">
          <a:blip r:embed="rId3">
            <a:extLst>
              <a:ext uri="{28A0092B-C50C-407E-A947-70E740481C1C}">
                <a14:useLocalDpi xmlns:a14="http://schemas.microsoft.com/office/drawing/2010/main" val="0"/>
              </a:ext>
            </a:extLst>
          </a:blip>
          <a:srcRect r="18478"/>
          <a:stretch/>
        </p:blipFill>
        <p:spPr>
          <a:xfrm>
            <a:off x="11622795" y="-242371"/>
            <a:ext cx="569204" cy="7100371"/>
          </a:xfrm>
          <a:prstGeom prst="rect">
            <a:avLst/>
          </a:prstGeom>
        </p:spPr>
      </p:pic>
      <p:pic>
        <p:nvPicPr>
          <p:cNvPr id="6" name="Picture 5">
            <a:extLst>
              <a:ext uri="{FF2B5EF4-FFF2-40B4-BE49-F238E27FC236}">
                <a16:creationId xmlns:a16="http://schemas.microsoft.com/office/drawing/2014/main" id="{054A265A-A981-4F05-8D72-B96369BF023A}"/>
              </a:ext>
            </a:extLst>
          </p:cNvPr>
          <p:cNvPicPr>
            <a:picLocks noChangeAspect="1"/>
          </p:cNvPicPr>
          <p:nvPr/>
        </p:nvPicPr>
        <p:blipFill rotWithShape="1">
          <a:blip r:embed="rId3">
            <a:extLst>
              <a:ext uri="{28A0092B-C50C-407E-A947-70E740481C1C}">
                <a14:useLocalDpi xmlns:a14="http://schemas.microsoft.com/office/drawing/2010/main" val="0"/>
              </a:ext>
            </a:extLst>
          </a:blip>
          <a:srcRect r="18478"/>
          <a:stretch/>
        </p:blipFill>
        <p:spPr>
          <a:xfrm rot="10800000">
            <a:off x="0" y="0"/>
            <a:ext cx="2038120" cy="6858000"/>
          </a:xfrm>
          <a:prstGeom prst="rect">
            <a:avLst/>
          </a:prstGeom>
        </p:spPr>
      </p:pic>
      <p:sp>
        <p:nvSpPr>
          <p:cNvPr id="2" name="Title 1">
            <a:extLst>
              <a:ext uri="{FF2B5EF4-FFF2-40B4-BE49-F238E27FC236}">
                <a16:creationId xmlns:a16="http://schemas.microsoft.com/office/drawing/2014/main" id="{69141801-1CCF-44C5-BC08-2FF6C7DA2F81}"/>
              </a:ext>
            </a:extLst>
          </p:cNvPr>
          <p:cNvSpPr>
            <a:spLocks noGrp="1"/>
          </p:cNvSpPr>
          <p:nvPr>
            <p:ph type="title"/>
          </p:nvPr>
        </p:nvSpPr>
        <p:spPr>
          <a:xfrm>
            <a:off x="3982781" y="597273"/>
            <a:ext cx="7640014" cy="822959"/>
          </a:xfrm>
        </p:spPr>
        <p:txBody>
          <a:bodyPr anchor="b">
            <a:normAutofit/>
          </a:bodyPr>
          <a:lstStyle/>
          <a:p>
            <a:r>
              <a:rPr lang="en-US" b="1" dirty="0">
                <a:latin typeface="Verdana" panose="020B0604030504040204" pitchFamily="34" charset="0"/>
                <a:ea typeface="Verdana" panose="020B0604030504040204" pitchFamily="34" charset="0"/>
              </a:rPr>
              <a:t>Meaningful Day “Tools”</a:t>
            </a:r>
          </a:p>
        </p:txBody>
      </p:sp>
      <p:sp>
        <p:nvSpPr>
          <p:cNvPr id="3" name="Content Placeholder 2">
            <a:extLst>
              <a:ext uri="{FF2B5EF4-FFF2-40B4-BE49-F238E27FC236}">
                <a16:creationId xmlns:a16="http://schemas.microsoft.com/office/drawing/2014/main" id="{451CBBBA-33CC-4B62-A9A8-1C5E9744CD13}"/>
              </a:ext>
            </a:extLst>
          </p:cNvPr>
          <p:cNvSpPr>
            <a:spLocks noGrp="1"/>
          </p:cNvSpPr>
          <p:nvPr>
            <p:ph idx="1"/>
          </p:nvPr>
        </p:nvSpPr>
        <p:spPr>
          <a:xfrm>
            <a:off x="4057494" y="1600149"/>
            <a:ext cx="8134505" cy="3415329"/>
          </a:xfrm>
        </p:spPr>
        <p:txBody>
          <a:bodyPr anchor="t">
            <a:normAutofit/>
          </a:bodyPr>
          <a:lstStyle/>
          <a:p>
            <a:r>
              <a:rPr lang="en-US" sz="1400" dirty="0">
                <a:latin typeface="Verdana" panose="020B0604030504040204" pitchFamily="34" charset="0"/>
                <a:ea typeface="Verdana" panose="020B0604030504040204" pitchFamily="34" charset="0"/>
              </a:rPr>
              <a:t>Community &amp; Relationship Mapping: general mapping and person specific. </a:t>
            </a:r>
          </a:p>
          <a:p>
            <a:r>
              <a:rPr lang="en-US" sz="1400" dirty="0">
                <a:latin typeface="Verdana" panose="020B0604030504040204" pitchFamily="34" charset="0"/>
                <a:ea typeface="Verdana" panose="020B0604030504040204" pitchFamily="34" charset="0"/>
              </a:rPr>
              <a:t>Positive Personal Profile: completed through exploration, discovery and reflection. Updated on a rolling basis. Individual Service Design Sessions.</a:t>
            </a:r>
          </a:p>
          <a:p>
            <a:r>
              <a:rPr lang="en-US" sz="1400" dirty="0">
                <a:latin typeface="Verdana" panose="020B0604030504040204" pitchFamily="34" charset="0"/>
                <a:ea typeface="Verdana" panose="020B0604030504040204" pitchFamily="34" charset="0"/>
              </a:rPr>
              <a:t>Partnership documentation. “Nothing about me without me.”</a:t>
            </a:r>
          </a:p>
          <a:p>
            <a:r>
              <a:rPr lang="en-US" sz="1400" dirty="0">
                <a:latin typeface="Verdana" panose="020B0604030504040204" pitchFamily="34" charset="0"/>
                <a:ea typeface="Verdana" panose="020B0604030504040204" pitchFamily="34" charset="0"/>
              </a:rPr>
              <a:t>Skills Assessment (For Independence or Self-Reliance):  updated every 3-6 months</a:t>
            </a:r>
          </a:p>
          <a:p>
            <a:r>
              <a:rPr lang="en-US" sz="1400" dirty="0">
                <a:latin typeface="Verdana" panose="020B0604030504040204" pitchFamily="34" charset="0"/>
                <a:ea typeface="Verdana" panose="020B0604030504040204" pitchFamily="34" charset="0"/>
              </a:rPr>
              <a:t>2-3 SMART goals based on “What do you want to do? What do you need to learn?”</a:t>
            </a:r>
          </a:p>
          <a:p>
            <a:r>
              <a:rPr lang="en-US" sz="1400" dirty="0">
                <a:latin typeface="Verdana" panose="020B0604030504040204" pitchFamily="34" charset="0"/>
                <a:ea typeface="Verdana" panose="020B0604030504040204" pitchFamily="34" charset="0"/>
              </a:rPr>
              <a:t>30 day plans with specific goals and who is responsible.</a:t>
            </a:r>
          </a:p>
          <a:p>
            <a:r>
              <a:rPr lang="en-US" sz="1400" dirty="0">
                <a:latin typeface="Verdana" panose="020B0604030504040204" pitchFamily="34" charset="0"/>
                <a:ea typeface="Verdana" panose="020B0604030504040204" pitchFamily="34" charset="0"/>
              </a:rPr>
              <a:t>Regular team meetings: strengths-based and person-centered. Person leads meetings whenever possible. 30 day plans help with accountability</a:t>
            </a:r>
          </a:p>
          <a:p>
            <a:r>
              <a:rPr lang="en-US" sz="1400" dirty="0">
                <a:latin typeface="Verdana" panose="020B0604030504040204" pitchFamily="34" charset="0"/>
                <a:ea typeface="Verdana" panose="020B0604030504040204" pitchFamily="34" charset="0"/>
              </a:rPr>
              <a:t>Scatter Plotting to show progress: 1) experiences related to employment          (which is one of the most valued social roles) and 2) skills assessment score.</a:t>
            </a:r>
          </a:p>
          <a:p>
            <a:endParaRPr lang="en-US" sz="1500" dirty="0"/>
          </a:p>
          <a:p>
            <a:pPr marL="0" indent="0">
              <a:buNone/>
            </a:pPr>
            <a:endParaRPr lang="en-US" sz="1500" dirty="0"/>
          </a:p>
        </p:txBody>
      </p:sp>
      <p:pic>
        <p:nvPicPr>
          <p:cNvPr id="5" name="Picture 4">
            <a:extLst>
              <a:ext uri="{FF2B5EF4-FFF2-40B4-BE49-F238E27FC236}">
                <a16:creationId xmlns:a16="http://schemas.microsoft.com/office/drawing/2014/main" id="{8D1B5946-E3FC-496C-8F79-40DC8879A457}"/>
              </a:ext>
            </a:extLst>
          </p:cNvPr>
          <p:cNvPicPr>
            <a:picLocks noChangeAspect="1"/>
          </p:cNvPicPr>
          <p:nvPr/>
        </p:nvPicPr>
        <p:blipFill rotWithShape="1">
          <a:blip r:embed="rId4"/>
          <a:srcRect l="18780" r="21813"/>
          <a:stretch/>
        </p:blipFill>
        <p:spPr>
          <a:xfrm>
            <a:off x="215566" y="2983095"/>
            <a:ext cx="4063752" cy="3874903"/>
          </a:xfrm>
          <a:prstGeom prst="rect">
            <a:avLst/>
          </a:prstGeom>
        </p:spPr>
      </p:pic>
    </p:spTree>
    <p:extLst>
      <p:ext uri="{BB962C8B-B14F-4D97-AF65-F5344CB8AC3E}">
        <p14:creationId xmlns:p14="http://schemas.microsoft.com/office/powerpoint/2010/main" val="2813110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46ED5B-3B94-4DC6-B7C1-588746CDA166}"/>
              </a:ext>
            </a:extLst>
          </p:cNvPr>
          <p:cNvPicPr>
            <a:picLocks noChangeAspect="1"/>
          </p:cNvPicPr>
          <p:nvPr/>
        </p:nvPicPr>
        <p:blipFill>
          <a:blip r:embed="rId3"/>
          <a:stretch>
            <a:fillRect/>
          </a:stretch>
        </p:blipFill>
        <p:spPr>
          <a:xfrm>
            <a:off x="0" y="0"/>
            <a:ext cx="12192000" cy="6857999"/>
          </a:xfrm>
          <a:prstGeom prst="rect">
            <a:avLst/>
          </a:prstGeom>
        </p:spPr>
      </p:pic>
      <p:sp>
        <p:nvSpPr>
          <p:cNvPr id="6" name="Content Placeholder 5"/>
          <p:cNvSpPr>
            <a:spLocks noGrp="1"/>
          </p:cNvSpPr>
          <p:nvPr>
            <p:ph idx="1"/>
          </p:nvPr>
        </p:nvSpPr>
        <p:spPr>
          <a:xfrm>
            <a:off x="3492347" y="2404489"/>
            <a:ext cx="8615191" cy="4191001"/>
          </a:xfrm>
        </p:spPr>
        <p:txBody>
          <a:bodyPr>
            <a:normAutofit/>
          </a:bodyPr>
          <a:lstStyle/>
          <a:p>
            <a:pPr>
              <a:buFont typeface="Wingdings" panose="05000000000000000000" pitchFamily="2" charset="2"/>
              <a:buChar char="§"/>
            </a:pPr>
            <a:r>
              <a:rPr lang="en-US" sz="1700" dirty="0">
                <a:latin typeface="Verdana" panose="020B0604030504040204" pitchFamily="34" charset="0"/>
                <a:ea typeface="Verdana" panose="020B0604030504040204" pitchFamily="34" charset="0"/>
              </a:rPr>
              <a:t>Braided, hourly services: Employment and Community Supports Services </a:t>
            </a:r>
          </a:p>
          <a:p>
            <a:pPr>
              <a:buFont typeface="Wingdings" panose="05000000000000000000" pitchFamily="2" charset="2"/>
              <a:buChar char="§"/>
            </a:pPr>
            <a:r>
              <a:rPr lang="en-US" sz="1700" dirty="0">
                <a:latin typeface="Verdana" panose="020B0604030504040204" pitchFamily="34" charset="0"/>
                <a:ea typeface="Verdana" panose="020B0604030504040204" pitchFamily="34" charset="0"/>
              </a:rPr>
              <a:t>Integrated, 100% community-based services</a:t>
            </a:r>
          </a:p>
          <a:p>
            <a:pPr>
              <a:buFont typeface="Wingdings" panose="05000000000000000000" pitchFamily="2" charset="2"/>
              <a:buChar char="§"/>
            </a:pPr>
            <a:r>
              <a:rPr lang="en-US" sz="1700" dirty="0">
                <a:latin typeface="Verdana" panose="020B0604030504040204" pitchFamily="34" charset="0"/>
                <a:ea typeface="Verdana" panose="020B0604030504040204" pitchFamily="34" charset="0"/>
              </a:rPr>
              <a:t>Services start and end at HOME</a:t>
            </a:r>
          </a:p>
          <a:p>
            <a:pPr>
              <a:buFont typeface="Wingdings" panose="05000000000000000000" pitchFamily="2" charset="2"/>
              <a:buChar char="§"/>
            </a:pPr>
            <a:r>
              <a:rPr lang="en-US" sz="1700" dirty="0">
                <a:latin typeface="Verdana" panose="020B0604030504040204" pitchFamily="34" charset="0"/>
                <a:ea typeface="Verdana" panose="020B0604030504040204" pitchFamily="34" charset="0"/>
              </a:rPr>
              <a:t>Focused on pathways to CIE and building skills</a:t>
            </a:r>
          </a:p>
          <a:p>
            <a:pPr>
              <a:buFont typeface="Wingdings" panose="05000000000000000000" pitchFamily="2" charset="2"/>
              <a:buChar char="§"/>
            </a:pPr>
            <a:r>
              <a:rPr lang="en-US" sz="1700" dirty="0">
                <a:latin typeface="Verdana" panose="020B0604030504040204" pitchFamily="34" charset="0"/>
                <a:ea typeface="Verdana" panose="020B0604030504040204" pitchFamily="34" charset="0"/>
              </a:rPr>
              <a:t>Individualized, customized, person-driven</a:t>
            </a:r>
          </a:p>
          <a:p>
            <a:pPr lvl="1">
              <a:buFont typeface="Wingdings" panose="05000000000000000000" pitchFamily="2" charset="2"/>
              <a:buChar char="Ø"/>
            </a:pPr>
            <a:r>
              <a:rPr lang="en-US" sz="1700" dirty="0">
                <a:latin typeface="Verdana" panose="020B0604030504040204" pitchFamily="34" charset="0"/>
                <a:ea typeface="Verdana" panose="020B0604030504040204" pitchFamily="34" charset="0"/>
              </a:rPr>
              <a:t>1:1 services and/or small group ratios, 1:3- 1:4 </a:t>
            </a:r>
          </a:p>
          <a:p>
            <a:pPr lvl="1">
              <a:buFont typeface="Wingdings" panose="05000000000000000000" pitchFamily="2" charset="2"/>
              <a:buChar char="Ø"/>
            </a:pPr>
            <a:r>
              <a:rPr lang="en-US" sz="1700" dirty="0">
                <a:latin typeface="Verdana" panose="020B0604030504040204" pitchFamily="34" charset="0"/>
                <a:ea typeface="Verdana" panose="020B0604030504040204" pitchFamily="34" charset="0"/>
              </a:rPr>
              <a:t>Heterogeneous enrollment - 1/3, 1/3 &amp; 1/3</a:t>
            </a:r>
          </a:p>
          <a:p>
            <a:pPr lvl="1">
              <a:buFont typeface="Wingdings" panose="05000000000000000000" pitchFamily="2" charset="2"/>
              <a:buChar char="Ø"/>
            </a:pPr>
            <a:r>
              <a:rPr lang="en-US" sz="1700" dirty="0">
                <a:latin typeface="Verdana" panose="020B0604030504040204" pitchFamily="34" charset="0"/>
                <a:ea typeface="Verdana" panose="020B0604030504040204" pitchFamily="34" charset="0"/>
              </a:rPr>
              <a:t>All services must be </a:t>
            </a:r>
            <a:r>
              <a:rPr lang="en-US" sz="1700" i="1" dirty="0">
                <a:latin typeface="Verdana" panose="020B0604030504040204" pitchFamily="34" charset="0"/>
                <a:ea typeface="Verdana" panose="020B0604030504040204" pitchFamily="34" charset="0"/>
              </a:rPr>
              <a:t>Meaningful</a:t>
            </a:r>
          </a:p>
          <a:p>
            <a:pPr>
              <a:buFont typeface="Wingdings" panose="05000000000000000000" pitchFamily="2" charset="2"/>
              <a:buChar char="§"/>
            </a:pPr>
            <a:r>
              <a:rPr lang="en-US" sz="1700" i="1" dirty="0">
                <a:latin typeface="Verdana" panose="020B0604030504040204" pitchFamily="34" charset="0"/>
                <a:ea typeface="Verdana" panose="020B0604030504040204" pitchFamily="34" charset="0"/>
              </a:rPr>
              <a:t>Customized Employment </a:t>
            </a:r>
            <a:r>
              <a:rPr lang="en-US" sz="1700" dirty="0">
                <a:latin typeface="Verdana" panose="020B0604030504040204" pitchFamily="34" charset="0"/>
                <a:ea typeface="Verdana" panose="020B0604030504040204" pitchFamily="34" charset="0"/>
              </a:rPr>
              <a:t>placement methods</a:t>
            </a:r>
          </a:p>
          <a:p>
            <a:pPr>
              <a:buFont typeface="Wingdings" panose="05000000000000000000" pitchFamily="2" charset="2"/>
              <a:buChar char="§"/>
            </a:pPr>
            <a:r>
              <a:rPr lang="en-US" sz="1700" dirty="0">
                <a:latin typeface="Verdana" panose="020B0604030504040204" pitchFamily="34" charset="0"/>
                <a:ea typeface="Verdana" panose="020B0604030504040204" pitchFamily="34" charset="0"/>
              </a:rPr>
              <a:t>Services, not programs. Expectation is that services will fade as independence and confidence grows</a:t>
            </a:r>
          </a:p>
          <a:p>
            <a:pPr lvl="1"/>
            <a:endParaRPr lang="en-US" dirty="0"/>
          </a:p>
        </p:txBody>
      </p:sp>
      <p:sp>
        <p:nvSpPr>
          <p:cNvPr id="5" name="Title 4"/>
          <p:cNvSpPr>
            <a:spLocks noGrp="1"/>
          </p:cNvSpPr>
          <p:nvPr>
            <p:ph type="title"/>
          </p:nvPr>
        </p:nvSpPr>
        <p:spPr>
          <a:xfrm>
            <a:off x="463424" y="1079827"/>
            <a:ext cx="6857829" cy="1278184"/>
          </a:xfrm>
        </p:spPr>
        <p:txBody>
          <a:bodyPr>
            <a:normAutofit fontScale="90000"/>
          </a:bodyPr>
          <a:lstStyle/>
          <a:p>
            <a:r>
              <a:rPr lang="en-US" b="1" dirty="0">
                <a:solidFill>
                  <a:schemeClr val="bg2">
                    <a:lumMod val="25000"/>
                  </a:schemeClr>
                </a:solidFill>
                <a:latin typeface="Verdana" panose="020B0604030504040204" pitchFamily="34" charset="0"/>
                <a:ea typeface="Verdana" panose="020B0604030504040204" pitchFamily="34" charset="0"/>
              </a:rPr>
              <a:t>Funding Considerations</a:t>
            </a:r>
          </a:p>
        </p:txBody>
      </p:sp>
      <p:sp>
        <p:nvSpPr>
          <p:cNvPr id="3" name="Slide Number Placeholder 2"/>
          <p:cNvSpPr>
            <a:spLocks noGrp="1"/>
          </p:cNvSpPr>
          <p:nvPr>
            <p:ph type="sldNum" sz="quarter" idx="12"/>
          </p:nvPr>
        </p:nvSpPr>
        <p:spPr/>
        <p:txBody>
          <a:bodyPr/>
          <a:lstStyle/>
          <a:p>
            <a:fld id="{AAA8C269-850C-4158-B451-7083264BF9B6}" type="slidenum">
              <a:rPr lang="en-US" smtClean="0"/>
              <a:t>25</a:t>
            </a:fld>
            <a:endParaRPr lang="en-US"/>
          </a:p>
        </p:txBody>
      </p:sp>
    </p:spTree>
    <p:extLst>
      <p:ext uri="{BB962C8B-B14F-4D97-AF65-F5344CB8AC3E}">
        <p14:creationId xmlns:p14="http://schemas.microsoft.com/office/powerpoint/2010/main" val="1168138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E714C6-1D35-4A48-AE02-3D6F275420B7}"/>
              </a:ext>
            </a:extLst>
          </p:cNvPr>
          <p:cNvPicPr>
            <a:picLocks noChangeAspect="1"/>
          </p:cNvPicPr>
          <p:nvPr/>
        </p:nvPicPr>
        <p:blipFill rotWithShape="1">
          <a:blip r:embed="rId3">
            <a:extLst>
              <a:ext uri="{28A0092B-C50C-407E-A947-70E740481C1C}">
                <a14:useLocalDpi xmlns:a14="http://schemas.microsoft.com/office/drawing/2010/main" val="0"/>
              </a:ext>
            </a:extLst>
          </a:blip>
          <a:srcRect r="18478"/>
          <a:stretch/>
        </p:blipFill>
        <p:spPr>
          <a:xfrm rot="5400000">
            <a:off x="568097" y="-597764"/>
            <a:ext cx="6887667" cy="8023863"/>
          </a:xfrm>
          <a:prstGeom prst="rect">
            <a:avLst/>
          </a:prstGeom>
        </p:spPr>
      </p:pic>
      <p:sp>
        <p:nvSpPr>
          <p:cNvPr id="2" name="Title 1"/>
          <p:cNvSpPr>
            <a:spLocks noGrp="1"/>
          </p:cNvSpPr>
          <p:nvPr>
            <p:ph type="title"/>
          </p:nvPr>
        </p:nvSpPr>
        <p:spPr>
          <a:xfrm>
            <a:off x="605929" y="242537"/>
            <a:ext cx="11325338" cy="1389796"/>
          </a:xfrm>
        </p:spPr>
        <p:txBody>
          <a:bodyPr>
            <a:normAutofit/>
          </a:bodyPr>
          <a:lstStyle/>
          <a:p>
            <a:r>
              <a:rPr lang="en-US" sz="4000" b="1" dirty="0">
                <a:solidFill>
                  <a:schemeClr val="tx2">
                    <a:lumMod val="75000"/>
                  </a:schemeClr>
                </a:solidFill>
                <a:latin typeface="Verdana" panose="020B0604030504040204" pitchFamily="34" charset="0"/>
                <a:ea typeface="Verdana" panose="020B0604030504040204" pitchFamily="34" charset="0"/>
              </a:rPr>
              <a:t>Benefits of a Braided, Hourly Supports </a:t>
            </a:r>
          </a:p>
        </p:txBody>
      </p:sp>
      <p:sp>
        <p:nvSpPr>
          <p:cNvPr id="3" name="Content Placeholder 2"/>
          <p:cNvSpPr>
            <a:spLocks noGrp="1"/>
          </p:cNvSpPr>
          <p:nvPr>
            <p:ph idx="1"/>
          </p:nvPr>
        </p:nvSpPr>
        <p:spPr>
          <a:xfrm>
            <a:off x="4305300" y="1552323"/>
            <a:ext cx="7886700" cy="4325814"/>
          </a:xfrm>
        </p:spPr>
        <p:txBody>
          <a:bodyPr>
            <a:normAutofit/>
          </a:bodyPr>
          <a:lstStyle/>
          <a:p>
            <a:pPr marL="228600" lvl="1" indent="-285750">
              <a:spcBef>
                <a:spcPts val="750"/>
              </a:spcBef>
              <a:buFont typeface="Wingdings" panose="05000000000000000000" pitchFamily="2" charset="2"/>
              <a:buChar char="v"/>
            </a:pPr>
            <a:r>
              <a:rPr lang="en-US" sz="1800" dirty="0">
                <a:latin typeface="Verdana" panose="020B0604030504040204" pitchFamily="34" charset="0"/>
                <a:ea typeface="Verdana" panose="020B0604030504040204" pitchFamily="34" charset="0"/>
              </a:rPr>
              <a:t>Built to Order (tailored &amp; individualized service plans)</a:t>
            </a:r>
          </a:p>
          <a:p>
            <a:pPr lvl="1">
              <a:buFont typeface="Courier New" panose="02070309020205020404" pitchFamily="49" charset="0"/>
              <a:buChar char="o"/>
            </a:pPr>
            <a:r>
              <a:rPr lang="en-US" sz="1800" dirty="0">
                <a:latin typeface="Verdana" panose="020B0604030504040204" pitchFamily="34" charset="0"/>
                <a:ea typeface="Verdana" panose="020B0604030504040204" pitchFamily="34" charset="0"/>
              </a:rPr>
              <a:t>Addresses service gaps </a:t>
            </a:r>
          </a:p>
          <a:p>
            <a:pPr lvl="1">
              <a:buFont typeface="Courier New" panose="02070309020205020404" pitchFamily="49" charset="0"/>
              <a:buChar char="o"/>
            </a:pPr>
            <a:r>
              <a:rPr lang="en-US" sz="1800" dirty="0">
                <a:latin typeface="Verdana" panose="020B0604030504040204" pitchFamily="34" charset="0"/>
                <a:ea typeface="Verdana" panose="020B0604030504040204" pitchFamily="34" charset="0"/>
              </a:rPr>
              <a:t>Makes</a:t>
            </a:r>
            <a:r>
              <a:rPr lang="en-US" sz="1800" i="1" dirty="0">
                <a:latin typeface="Verdana" panose="020B0604030504040204" pitchFamily="34" charset="0"/>
                <a:ea typeface="Verdana" panose="020B0604030504040204" pitchFamily="34" charset="0"/>
              </a:rPr>
              <a:t> Employment </a:t>
            </a:r>
            <a:r>
              <a:rPr lang="en-US" sz="1800" dirty="0">
                <a:latin typeface="Verdana" panose="020B0604030504040204" pitchFamily="34" charset="0"/>
                <a:ea typeface="Verdana" panose="020B0604030504040204" pitchFamily="34" charset="0"/>
              </a:rPr>
              <a:t>more manageable and viable for people with complex needs</a:t>
            </a:r>
          </a:p>
          <a:p>
            <a:pPr marL="457200" lvl="1" indent="0">
              <a:buNone/>
            </a:pPr>
            <a:endParaRPr lang="en-US" sz="1800" dirty="0">
              <a:latin typeface="Verdana" panose="020B0604030504040204" pitchFamily="34" charset="0"/>
              <a:ea typeface="Verdana" panose="020B0604030504040204" pitchFamily="34" charset="0"/>
            </a:endParaRPr>
          </a:p>
          <a:p>
            <a:pPr>
              <a:buFont typeface="Wingdings" panose="05000000000000000000" pitchFamily="2" charset="2"/>
              <a:buChar char="v"/>
            </a:pPr>
            <a:r>
              <a:rPr lang="en-US" sz="1800" dirty="0">
                <a:latin typeface="Verdana" panose="020B0604030504040204" pitchFamily="34" charset="0"/>
                <a:ea typeface="Verdana" panose="020B0604030504040204" pitchFamily="34" charset="0"/>
              </a:rPr>
              <a:t>Services can be more flexible and responsive: </a:t>
            </a:r>
          </a:p>
          <a:p>
            <a:pPr lvl="1">
              <a:buFont typeface="Courier New" panose="02070309020205020404" pitchFamily="49" charset="0"/>
              <a:buChar char="o"/>
            </a:pPr>
            <a:r>
              <a:rPr lang="en-US" sz="1800" dirty="0">
                <a:latin typeface="Verdana" panose="020B0604030504040204" pitchFamily="34" charset="0"/>
                <a:ea typeface="Verdana" panose="020B0604030504040204" pitchFamily="34" charset="0"/>
              </a:rPr>
              <a:t>Adjust to changing lives &amp; circumstances </a:t>
            </a:r>
          </a:p>
          <a:p>
            <a:pPr lvl="1">
              <a:buFont typeface="Courier New" panose="02070309020205020404" pitchFamily="49" charset="0"/>
              <a:buChar char="o"/>
            </a:pPr>
            <a:r>
              <a:rPr lang="en-US" sz="1800" dirty="0">
                <a:latin typeface="Verdana" panose="020B0604030504040204" pitchFamily="34" charset="0"/>
                <a:ea typeface="Verdana" panose="020B0604030504040204" pitchFamily="34" charset="0"/>
              </a:rPr>
              <a:t>Fade as person gains confidence and skills </a:t>
            </a:r>
          </a:p>
          <a:p>
            <a:pPr marL="457200" lvl="1" indent="0">
              <a:buNone/>
            </a:pPr>
            <a:endParaRPr lang="en-US" sz="1800" dirty="0">
              <a:latin typeface="Verdana" panose="020B0604030504040204" pitchFamily="34" charset="0"/>
              <a:ea typeface="Verdana" panose="020B0604030504040204" pitchFamily="34" charset="0"/>
            </a:endParaRPr>
          </a:p>
          <a:p>
            <a:pPr>
              <a:buFont typeface="Wingdings" panose="05000000000000000000" pitchFamily="2" charset="2"/>
              <a:buChar char="v"/>
            </a:pPr>
            <a:r>
              <a:rPr lang="en-US" sz="1800" dirty="0">
                <a:latin typeface="Verdana" panose="020B0604030504040204" pitchFamily="34" charset="0"/>
                <a:ea typeface="Verdana" panose="020B0604030504040204" pitchFamily="34" charset="0"/>
              </a:rPr>
              <a:t>Encourages collaboration and maximizes use of our limited resources</a:t>
            </a:r>
          </a:p>
          <a:p>
            <a:pPr lvl="1">
              <a:buFont typeface="Courier New" panose="02070309020205020404" pitchFamily="49" charset="0"/>
              <a:buChar char="o"/>
            </a:pPr>
            <a:r>
              <a:rPr lang="en-US" sz="1800" dirty="0">
                <a:latin typeface="Verdana" panose="020B0604030504040204" pitchFamily="34" charset="0"/>
                <a:ea typeface="Verdana" panose="020B0604030504040204" pitchFamily="34" charset="0"/>
              </a:rPr>
              <a:t>Making stone soup </a:t>
            </a:r>
          </a:p>
        </p:txBody>
      </p:sp>
    </p:spTree>
    <p:extLst>
      <p:ext uri="{BB962C8B-B14F-4D97-AF65-F5344CB8AC3E}">
        <p14:creationId xmlns:p14="http://schemas.microsoft.com/office/powerpoint/2010/main" val="3124594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860886"/>
            <a:ext cx="12192000" cy="1325563"/>
          </a:xfrm>
        </p:spPr>
        <p:txBody>
          <a:bodyPr>
            <a:noAutofit/>
          </a:bodyPr>
          <a:lstStyle/>
          <a:p>
            <a:pPr algn="ctr"/>
            <a:r>
              <a:rPr lang="en-US" b="1" dirty="0">
                <a:solidFill>
                  <a:schemeClr val="bg2">
                    <a:lumMod val="25000"/>
                  </a:schemeClr>
                </a:solidFill>
                <a:latin typeface="Verdana" panose="020B0604030504040204" pitchFamily="34" charset="0"/>
                <a:ea typeface="Verdana" panose="020B0604030504040204" pitchFamily="34" charset="0"/>
              </a:rPr>
              <a:t>Improves </a:t>
            </a:r>
            <a:br>
              <a:rPr lang="en-US" b="1" dirty="0">
                <a:solidFill>
                  <a:schemeClr val="bg2">
                    <a:lumMod val="25000"/>
                  </a:schemeClr>
                </a:solidFill>
                <a:latin typeface="Verdana" panose="020B0604030504040204" pitchFamily="34" charset="0"/>
                <a:ea typeface="Verdana" panose="020B0604030504040204" pitchFamily="34" charset="0"/>
              </a:rPr>
            </a:br>
            <a:r>
              <a:rPr lang="en-US" b="1" dirty="0">
                <a:solidFill>
                  <a:schemeClr val="bg2">
                    <a:lumMod val="25000"/>
                  </a:schemeClr>
                </a:solidFill>
                <a:latin typeface="Verdana" panose="020B0604030504040204" pitchFamily="34" charset="0"/>
                <a:ea typeface="Verdana" panose="020B0604030504040204" pitchFamily="34" charset="0"/>
              </a:rPr>
              <a:t>Employment </a:t>
            </a:r>
            <a:br>
              <a:rPr lang="en-US" b="1" dirty="0">
                <a:solidFill>
                  <a:schemeClr val="bg2">
                    <a:lumMod val="25000"/>
                  </a:schemeClr>
                </a:solidFill>
                <a:latin typeface="Verdana" panose="020B0604030504040204" pitchFamily="34" charset="0"/>
                <a:ea typeface="Verdana" panose="020B0604030504040204" pitchFamily="34" charset="0"/>
              </a:rPr>
            </a:br>
            <a:r>
              <a:rPr lang="en-US" b="1" dirty="0">
                <a:solidFill>
                  <a:schemeClr val="bg2">
                    <a:lumMod val="25000"/>
                  </a:schemeClr>
                </a:solidFill>
                <a:latin typeface="Verdana" panose="020B0604030504040204" pitchFamily="34" charset="0"/>
                <a:ea typeface="Verdana" panose="020B0604030504040204" pitchFamily="34" charset="0"/>
              </a:rPr>
              <a:t>Outcomes</a:t>
            </a:r>
          </a:p>
        </p:txBody>
      </p:sp>
      <p:grpSp>
        <p:nvGrpSpPr>
          <p:cNvPr id="4" name="Group 3">
            <a:extLst>
              <a:ext uri="{FF2B5EF4-FFF2-40B4-BE49-F238E27FC236}">
                <a16:creationId xmlns:a16="http://schemas.microsoft.com/office/drawing/2014/main" id="{94CD6368-1198-4286-ADED-FC92DA24FBC5}"/>
              </a:ext>
            </a:extLst>
          </p:cNvPr>
          <p:cNvGrpSpPr>
            <a:grpSpLocks/>
          </p:cNvGrpSpPr>
          <p:nvPr/>
        </p:nvGrpSpPr>
        <p:grpSpPr bwMode="auto">
          <a:xfrm rot="10800000">
            <a:off x="13616" y="-1"/>
            <a:ext cx="1302437" cy="6858000"/>
            <a:chOff x="1111237" y="1117818"/>
            <a:chExt cx="24905" cy="29354"/>
          </a:xfrm>
        </p:grpSpPr>
        <p:pic>
          <p:nvPicPr>
            <p:cNvPr id="5" name="Picture 4">
              <a:extLst>
                <a:ext uri="{FF2B5EF4-FFF2-40B4-BE49-F238E27FC236}">
                  <a16:creationId xmlns:a16="http://schemas.microsoft.com/office/drawing/2014/main" id="{24F54C58-3056-4809-A8F6-13362C22EE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518"/>
            <a:stretch>
              <a:fillRect/>
            </a:stretch>
          </p:blipFill>
          <p:spPr bwMode="auto">
            <a:xfrm>
              <a:off x="1111237" y="1117818"/>
              <a:ext cx="24905" cy="293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
          <p:nvSpPr>
            <p:cNvPr id="6" name="Rectangle 5">
              <a:extLst>
                <a:ext uri="{FF2B5EF4-FFF2-40B4-BE49-F238E27FC236}">
                  <a16:creationId xmlns:a16="http://schemas.microsoft.com/office/drawing/2014/main" id="{6534E9B2-550B-432D-A8AB-129F2B0C0FDB}"/>
                </a:ext>
              </a:extLst>
            </p:cNvPr>
            <p:cNvSpPr>
              <a:spLocks noChangeArrowheads="1"/>
            </p:cNvSpPr>
            <p:nvPr/>
          </p:nvSpPr>
          <p:spPr bwMode="auto">
            <a:xfrm>
              <a:off x="1112202" y="1126444"/>
              <a:ext cx="17022" cy="11254"/>
            </a:xfrm>
            <a:prstGeom prst="rect">
              <a:avLst/>
            </a:prstGeom>
            <a:solidFill>
              <a:srgbClr val="FFFFFF"/>
            </a:solidFill>
            <a:ln w="254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dk1">
                        <a:lumMod val="0"/>
                        <a:lumOff val="0"/>
                      </a:schemeClr>
                    </a:outerShdw>
                  </a:effectLst>
                </a14:hiddenEffects>
              </a:ext>
            </a:extLst>
          </p:spPr>
          <p:txBody>
            <a:bodyPr rot="0" vert="horz" wrap="square" lIns="36576" tIns="36576" rIns="36576" bIns="36576" anchor="t" anchorCtr="0" upright="1">
              <a:noAutofit/>
            </a:bodyPr>
            <a:lstStyle/>
            <a:p>
              <a:endParaRPr lang="en-US" dirty="0"/>
            </a:p>
          </p:txBody>
        </p:sp>
      </p:grpSp>
      <p:grpSp>
        <p:nvGrpSpPr>
          <p:cNvPr id="7" name="Group 6">
            <a:extLst>
              <a:ext uri="{FF2B5EF4-FFF2-40B4-BE49-F238E27FC236}">
                <a16:creationId xmlns:a16="http://schemas.microsoft.com/office/drawing/2014/main" id="{EFDB44F9-DD12-453A-A26C-78719C57C4AE}"/>
              </a:ext>
            </a:extLst>
          </p:cNvPr>
          <p:cNvGrpSpPr>
            <a:grpSpLocks/>
          </p:cNvGrpSpPr>
          <p:nvPr/>
        </p:nvGrpSpPr>
        <p:grpSpPr bwMode="auto">
          <a:xfrm>
            <a:off x="10835418" y="52848"/>
            <a:ext cx="1381815" cy="6858000"/>
            <a:chOff x="1111237" y="1117818"/>
            <a:chExt cx="24905" cy="29354"/>
          </a:xfrm>
        </p:grpSpPr>
        <p:pic>
          <p:nvPicPr>
            <p:cNvPr id="8" name="Picture 7">
              <a:extLst>
                <a:ext uri="{FF2B5EF4-FFF2-40B4-BE49-F238E27FC236}">
                  <a16:creationId xmlns:a16="http://schemas.microsoft.com/office/drawing/2014/main" id="{A9EA1EF8-22FE-49B8-B556-1C335A6D9A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518"/>
            <a:stretch>
              <a:fillRect/>
            </a:stretch>
          </p:blipFill>
          <p:spPr bwMode="auto">
            <a:xfrm>
              <a:off x="1111237" y="1117818"/>
              <a:ext cx="24905" cy="293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
          <p:nvSpPr>
            <p:cNvPr id="9" name="Rectangle 8">
              <a:extLst>
                <a:ext uri="{FF2B5EF4-FFF2-40B4-BE49-F238E27FC236}">
                  <a16:creationId xmlns:a16="http://schemas.microsoft.com/office/drawing/2014/main" id="{7B04E578-12D6-4CFF-8C7B-DCA411FF74C2}"/>
                </a:ext>
              </a:extLst>
            </p:cNvPr>
            <p:cNvSpPr>
              <a:spLocks noChangeArrowheads="1"/>
            </p:cNvSpPr>
            <p:nvPr/>
          </p:nvSpPr>
          <p:spPr bwMode="auto">
            <a:xfrm>
              <a:off x="1112202" y="1126444"/>
              <a:ext cx="17022" cy="11254"/>
            </a:xfrm>
            <a:prstGeom prst="rect">
              <a:avLst/>
            </a:prstGeom>
            <a:solidFill>
              <a:srgbClr val="FFFFFF"/>
            </a:solidFill>
            <a:ln w="254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dk1">
                        <a:lumMod val="0"/>
                        <a:lumOff val="0"/>
                      </a:schemeClr>
                    </a:outerShdw>
                  </a:effectLst>
                </a14:hiddenEffects>
              </a:ext>
            </a:extLst>
          </p:spPr>
          <p:txBody>
            <a:bodyPr rot="0" vert="horz" wrap="square" lIns="36576" tIns="36576" rIns="36576" bIns="36576"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 name="Content Placeholder 1"/>
          <p:cNvSpPr>
            <a:spLocks noGrp="1"/>
          </p:cNvSpPr>
          <p:nvPr>
            <p:ph idx="1"/>
          </p:nvPr>
        </p:nvSpPr>
        <p:spPr>
          <a:xfrm>
            <a:off x="1407117" y="2537952"/>
            <a:ext cx="9972675" cy="4267200"/>
          </a:xfrm>
        </p:spPr>
        <p:txBody>
          <a:bodyPr>
            <a:noAutofit/>
          </a:bodyPr>
          <a:lstStyle/>
          <a:p>
            <a:pPr marL="0" lvl="1" indent="0">
              <a:spcBef>
                <a:spcPts val="750"/>
              </a:spcBef>
              <a:buNone/>
            </a:pPr>
            <a:r>
              <a:rPr lang="en-US" sz="2000" dirty="0">
                <a:latin typeface="Verdana" panose="020B0604030504040204" pitchFamily="34" charset="0"/>
                <a:ea typeface="Verdana" panose="020B0604030504040204" pitchFamily="34" charset="0"/>
              </a:rPr>
              <a:t>Use </a:t>
            </a:r>
            <a:r>
              <a:rPr lang="en-US" sz="2000" b="1" i="1" dirty="0">
                <a:latin typeface="Verdana" panose="020B0604030504040204" pitchFamily="34" charset="0"/>
                <a:ea typeface="Verdana" panose="020B0604030504040204" pitchFamily="34" charset="0"/>
              </a:rPr>
              <a:t>Waiver Services </a:t>
            </a:r>
            <a:r>
              <a:rPr lang="en-US" sz="2000" dirty="0">
                <a:latin typeface="Verdana" panose="020B0604030504040204" pitchFamily="34" charset="0"/>
                <a:ea typeface="Verdana" panose="020B0604030504040204" pitchFamily="34" charset="0"/>
              </a:rPr>
              <a:t>to explore interests, employment ideas and build confidence in community settings &amp; employability skills </a:t>
            </a:r>
          </a:p>
          <a:p>
            <a:pPr marL="0" lvl="1" indent="0">
              <a:spcBef>
                <a:spcPts val="750"/>
              </a:spcBef>
              <a:buNone/>
            </a:pPr>
            <a:endParaRPr lang="en-US" sz="400" dirty="0">
              <a:latin typeface="Verdana" panose="020B0604030504040204" pitchFamily="34" charset="0"/>
              <a:ea typeface="Verdana" panose="020B0604030504040204" pitchFamily="34" charset="0"/>
            </a:endParaRPr>
          </a:p>
          <a:p>
            <a:pPr marL="0" lvl="1" indent="0">
              <a:spcBef>
                <a:spcPts val="750"/>
              </a:spcBef>
              <a:buNone/>
            </a:pPr>
            <a:r>
              <a:rPr lang="en-US" sz="2000" dirty="0">
                <a:latin typeface="Verdana" panose="020B0604030504040204" pitchFamily="34" charset="0"/>
                <a:ea typeface="Verdana" panose="020B0604030504040204" pitchFamily="34" charset="0"/>
              </a:rPr>
              <a:t>Open </a:t>
            </a:r>
            <a:r>
              <a:rPr lang="en-US" sz="2000" b="1" i="1" dirty="0">
                <a:latin typeface="Verdana" panose="020B0604030504040204" pitchFamily="34" charset="0"/>
                <a:ea typeface="Verdana" panose="020B0604030504040204" pitchFamily="34" charset="0"/>
              </a:rPr>
              <a:t>VR/Supported Employment </a:t>
            </a:r>
            <a:r>
              <a:rPr lang="en-US" sz="2000" dirty="0">
                <a:latin typeface="Verdana" panose="020B0604030504040204" pitchFamily="34" charset="0"/>
                <a:ea typeface="Verdana" panose="020B0604030504040204" pitchFamily="34" charset="0"/>
              </a:rPr>
              <a:t>case only when vocational goals and skills are identified (1:1 service)</a:t>
            </a:r>
          </a:p>
          <a:p>
            <a:pPr marL="0" lvl="1" indent="0">
              <a:spcBef>
                <a:spcPts val="750"/>
              </a:spcBef>
              <a:buNone/>
            </a:pPr>
            <a:endParaRPr lang="en-US" sz="400" dirty="0">
              <a:latin typeface="Verdana" panose="020B0604030504040204" pitchFamily="34" charset="0"/>
              <a:ea typeface="Verdana" panose="020B0604030504040204" pitchFamily="34" charset="0"/>
            </a:endParaRPr>
          </a:p>
          <a:p>
            <a:pPr marL="0" indent="0">
              <a:buNone/>
            </a:pPr>
            <a:r>
              <a:rPr lang="en-US" sz="2000" dirty="0">
                <a:latin typeface="Verdana" panose="020B0604030504040204" pitchFamily="34" charset="0"/>
                <a:ea typeface="Verdana" panose="020B0604030504040204" pitchFamily="34" charset="0"/>
              </a:rPr>
              <a:t>Can address barriers or skill deficits </a:t>
            </a:r>
            <a:r>
              <a:rPr lang="en-US" sz="2000" b="1" u="sng" dirty="0">
                <a:latin typeface="Verdana" panose="020B0604030504040204" pitchFamily="34" charset="0"/>
                <a:ea typeface="Verdana" panose="020B0604030504040204" pitchFamily="34" charset="0"/>
              </a:rPr>
              <a:t>prior</a:t>
            </a:r>
            <a:r>
              <a:rPr lang="en-US" sz="2000" b="1" dirty="0">
                <a:latin typeface="Verdana" panose="020B0604030504040204" pitchFamily="34" charset="0"/>
                <a:ea typeface="Verdana" panose="020B0604030504040204" pitchFamily="34" charset="0"/>
              </a:rPr>
              <a:t> to placement</a:t>
            </a:r>
          </a:p>
          <a:p>
            <a:pPr marL="0" indent="0">
              <a:buNone/>
            </a:pPr>
            <a:endParaRPr lang="en-US" sz="400" b="1" dirty="0">
              <a:latin typeface="Verdana" panose="020B0604030504040204" pitchFamily="34" charset="0"/>
              <a:ea typeface="Verdana" panose="020B0604030504040204" pitchFamily="34" charset="0"/>
            </a:endParaRPr>
          </a:p>
          <a:p>
            <a:pPr marL="0" indent="0">
              <a:buNone/>
            </a:pPr>
            <a:r>
              <a:rPr lang="en-US" sz="2000" b="1" dirty="0">
                <a:latin typeface="Verdana" panose="020B0604030504040204" pitchFamily="34" charset="0"/>
                <a:ea typeface="Verdana" panose="020B0604030504040204" pitchFamily="34" charset="0"/>
              </a:rPr>
              <a:t>Unpredictability of placements </a:t>
            </a:r>
            <a:r>
              <a:rPr lang="en-US" sz="2000" dirty="0">
                <a:latin typeface="Verdana" panose="020B0604030504040204" pitchFamily="34" charset="0"/>
                <a:ea typeface="Verdana" panose="020B0604030504040204" pitchFamily="34" charset="0"/>
              </a:rPr>
              <a:t>was difficult to manage, budget and staff </a:t>
            </a:r>
          </a:p>
          <a:p>
            <a:pPr marL="0" indent="0">
              <a:buNone/>
            </a:pPr>
            <a:r>
              <a:rPr lang="en-US" sz="2000" dirty="0">
                <a:latin typeface="Verdana" panose="020B0604030504040204" pitchFamily="34" charset="0"/>
                <a:ea typeface="Verdana" panose="020B0604030504040204" pitchFamily="34" charset="0"/>
              </a:rPr>
              <a:t>Creates a </a:t>
            </a:r>
            <a:r>
              <a:rPr lang="en-US" sz="2000" b="1" dirty="0">
                <a:latin typeface="Verdana" panose="020B0604030504040204" pitchFamily="34" charset="0"/>
                <a:ea typeface="Verdana" panose="020B0604030504040204" pitchFamily="34" charset="0"/>
              </a:rPr>
              <a:t>“specialties” </a:t>
            </a:r>
            <a:r>
              <a:rPr lang="en-US" sz="2000" dirty="0">
                <a:latin typeface="Verdana" panose="020B0604030504040204" pitchFamily="34" charset="0"/>
                <a:ea typeface="Verdana" panose="020B0604030504040204" pitchFamily="34" charset="0"/>
              </a:rPr>
              <a:t>within teams</a:t>
            </a:r>
          </a:p>
          <a:p>
            <a:pPr marL="0" indent="0">
              <a:buNone/>
            </a:pPr>
            <a:endParaRPr lang="en-US" sz="400" dirty="0">
              <a:latin typeface="Verdana" panose="020B0604030504040204" pitchFamily="34" charset="0"/>
              <a:ea typeface="Verdana" panose="020B0604030504040204" pitchFamily="34" charset="0"/>
            </a:endParaRPr>
          </a:p>
          <a:p>
            <a:pPr marL="0" indent="0">
              <a:buNone/>
            </a:pPr>
            <a:r>
              <a:rPr lang="en-US" sz="2000" dirty="0">
                <a:latin typeface="Verdana" panose="020B0604030504040204" pitchFamily="34" charset="0"/>
                <a:ea typeface="Verdana" panose="020B0604030504040204" pitchFamily="34" charset="0"/>
              </a:rPr>
              <a:t>Don’t have to scramble group services to </a:t>
            </a:r>
            <a:r>
              <a:rPr lang="en-US" sz="2000" b="1" dirty="0">
                <a:latin typeface="Verdana" panose="020B0604030504040204" pitchFamily="34" charset="0"/>
                <a:ea typeface="Verdana" panose="020B0604030504040204" pitchFamily="34" charset="0"/>
              </a:rPr>
              <a:t>support job placements.</a:t>
            </a:r>
          </a:p>
        </p:txBody>
      </p:sp>
    </p:spTree>
    <p:extLst>
      <p:ext uri="{BB962C8B-B14F-4D97-AF65-F5344CB8AC3E}">
        <p14:creationId xmlns:p14="http://schemas.microsoft.com/office/powerpoint/2010/main" val="744567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45CE3E-905B-4A1B-A9A1-970CB2DBF08A}"/>
              </a:ext>
            </a:extLst>
          </p:cNvPr>
          <p:cNvPicPr>
            <a:picLocks noChangeAspect="1"/>
          </p:cNvPicPr>
          <p:nvPr/>
        </p:nvPicPr>
        <p:blipFill rotWithShape="1">
          <a:blip r:embed="rId2">
            <a:extLst>
              <a:ext uri="{28A0092B-C50C-407E-A947-70E740481C1C}">
                <a14:useLocalDpi xmlns:a14="http://schemas.microsoft.com/office/drawing/2010/main" val="0"/>
              </a:ext>
            </a:extLst>
          </a:blip>
          <a:srcRect r="18478"/>
          <a:stretch/>
        </p:blipFill>
        <p:spPr>
          <a:xfrm rot="10800000">
            <a:off x="0" y="0"/>
            <a:ext cx="2699133" cy="6858002"/>
          </a:xfrm>
          <a:prstGeom prst="rect">
            <a:avLst/>
          </a:prstGeom>
        </p:spPr>
      </p:pic>
      <p:pic>
        <p:nvPicPr>
          <p:cNvPr id="5" name="Picture 4">
            <a:extLst>
              <a:ext uri="{FF2B5EF4-FFF2-40B4-BE49-F238E27FC236}">
                <a16:creationId xmlns:a16="http://schemas.microsoft.com/office/drawing/2014/main" id="{83E153F7-2DBB-4751-B294-A05204E513E9}"/>
              </a:ext>
            </a:extLst>
          </p:cNvPr>
          <p:cNvPicPr>
            <a:picLocks noChangeAspect="1"/>
          </p:cNvPicPr>
          <p:nvPr/>
        </p:nvPicPr>
        <p:blipFill rotWithShape="1">
          <a:blip r:embed="rId2">
            <a:extLst>
              <a:ext uri="{28A0092B-C50C-407E-A947-70E740481C1C}">
                <a14:useLocalDpi xmlns:a14="http://schemas.microsoft.com/office/drawing/2010/main" val="0"/>
              </a:ext>
            </a:extLst>
          </a:blip>
          <a:srcRect r="18478"/>
          <a:stretch/>
        </p:blipFill>
        <p:spPr>
          <a:xfrm>
            <a:off x="9492867" y="0"/>
            <a:ext cx="2699133" cy="6858002"/>
          </a:xfrm>
          <a:prstGeom prst="rect">
            <a:avLst/>
          </a:prstGeom>
        </p:spPr>
      </p:pic>
      <p:sp>
        <p:nvSpPr>
          <p:cNvPr id="4" name="Rectangle 3" descr="full of meaning, signifcant, purpose or value" title="text box with the definition of Meaningful"/>
          <p:cNvSpPr/>
          <p:nvPr/>
        </p:nvSpPr>
        <p:spPr>
          <a:xfrm>
            <a:off x="1536850" y="2028616"/>
            <a:ext cx="9278039" cy="2800767"/>
          </a:xfrm>
          <a:prstGeom prst="rect">
            <a:avLst/>
          </a:prstGeom>
        </p:spPr>
        <p:txBody>
          <a:bodyPr wrap="square">
            <a:spAutoFit/>
          </a:bodyPr>
          <a:lstStyle/>
          <a:p>
            <a:r>
              <a:rPr lang="en-US" sz="3800" b="1" dirty="0">
                <a:latin typeface="Verdana" panose="020B0604030504040204" pitchFamily="34" charset="0"/>
                <a:ea typeface="Verdana" panose="020B0604030504040204" pitchFamily="34" charset="0"/>
              </a:rPr>
              <a:t>Meaningful</a:t>
            </a:r>
            <a:r>
              <a:rPr lang="en-US" sz="3800" dirty="0">
                <a:latin typeface="Verdana" panose="020B0604030504040204" pitchFamily="34" charset="0"/>
                <a:ea typeface="Verdana" panose="020B0604030504040204" pitchFamily="34" charset="0"/>
              </a:rPr>
              <a:t> (adj.): full of meaning, significance, purpose, or value; purposeful; significant: </a:t>
            </a:r>
            <a:r>
              <a:rPr lang="en-US" sz="3800" i="1" dirty="0">
                <a:latin typeface="Verdana" panose="020B0604030504040204" pitchFamily="34" charset="0"/>
                <a:ea typeface="Verdana" panose="020B0604030504040204" pitchFamily="34" charset="0"/>
              </a:rPr>
              <a:t>a meaningful wink; a meaningful choice</a:t>
            </a:r>
          </a:p>
          <a:p>
            <a:pPr algn="r"/>
            <a:r>
              <a:rPr lang="en-US" sz="2400" i="1" dirty="0">
                <a:latin typeface="Verdana" panose="020B0604030504040204" pitchFamily="34" charset="0"/>
                <a:ea typeface="Verdana" panose="020B0604030504040204" pitchFamily="34" charset="0"/>
              </a:rPr>
              <a:t>- Dictionary.com</a:t>
            </a:r>
          </a:p>
        </p:txBody>
      </p:sp>
    </p:spTree>
    <p:extLst>
      <p:ext uri="{BB962C8B-B14F-4D97-AF65-F5344CB8AC3E}">
        <p14:creationId xmlns:p14="http://schemas.microsoft.com/office/powerpoint/2010/main" val="41818598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DE70AD-4E04-4831-9806-170CDC4F9C1E}"/>
              </a:ext>
            </a:extLst>
          </p:cNvPr>
          <p:cNvPicPr>
            <a:picLocks noChangeAspect="1"/>
          </p:cNvPicPr>
          <p:nvPr/>
        </p:nvPicPr>
        <p:blipFill>
          <a:blip r:embed="rId2"/>
          <a:stretch>
            <a:fillRect/>
          </a:stretch>
        </p:blipFill>
        <p:spPr>
          <a:xfrm>
            <a:off x="0" y="0"/>
            <a:ext cx="12192000" cy="6857999"/>
          </a:xfrm>
          <a:prstGeom prst="rect">
            <a:avLst/>
          </a:prstGeom>
        </p:spPr>
      </p:pic>
      <p:sp>
        <p:nvSpPr>
          <p:cNvPr id="5" name="Title 4"/>
          <p:cNvSpPr>
            <a:spLocks noGrp="1"/>
          </p:cNvSpPr>
          <p:nvPr>
            <p:ph type="title"/>
          </p:nvPr>
        </p:nvSpPr>
        <p:spPr>
          <a:xfrm>
            <a:off x="506775" y="1045135"/>
            <a:ext cx="7414353" cy="1310640"/>
          </a:xfrm>
        </p:spPr>
        <p:txBody>
          <a:bodyPr>
            <a:noAutofit/>
          </a:bodyPr>
          <a:lstStyle/>
          <a:p>
            <a:r>
              <a:rPr lang="en-US" sz="3000" b="1" dirty="0">
                <a:solidFill>
                  <a:schemeClr val="bg2">
                    <a:lumMod val="25000"/>
                  </a:schemeClr>
                </a:solidFill>
                <a:latin typeface="Verdana" panose="020B0604030504040204" pitchFamily="34" charset="0"/>
                <a:ea typeface="Verdana" panose="020B0604030504040204" pitchFamily="34" charset="0"/>
              </a:rPr>
              <a:t>Historically, Community </a:t>
            </a:r>
            <a:br>
              <a:rPr lang="en-US" sz="3000" b="1" dirty="0">
                <a:solidFill>
                  <a:schemeClr val="bg2">
                    <a:lumMod val="25000"/>
                  </a:schemeClr>
                </a:solidFill>
                <a:latin typeface="Verdana" panose="020B0604030504040204" pitchFamily="34" charset="0"/>
                <a:ea typeface="Verdana" panose="020B0604030504040204" pitchFamily="34" charset="0"/>
              </a:rPr>
            </a:br>
            <a:r>
              <a:rPr lang="en-US" sz="3000" b="1" dirty="0">
                <a:solidFill>
                  <a:schemeClr val="bg2">
                    <a:lumMod val="25000"/>
                  </a:schemeClr>
                </a:solidFill>
                <a:latin typeface="Verdana" panose="020B0604030504040204" pitchFamily="34" charset="0"/>
                <a:ea typeface="Verdana" panose="020B0604030504040204" pitchFamily="34" charset="0"/>
              </a:rPr>
              <a:t>Activities and Day Services were:</a:t>
            </a:r>
          </a:p>
        </p:txBody>
      </p:sp>
      <p:sp>
        <p:nvSpPr>
          <p:cNvPr id="6" name="Content Placeholder 5"/>
          <p:cNvSpPr>
            <a:spLocks noGrp="1"/>
          </p:cNvSpPr>
          <p:nvPr>
            <p:ph idx="1"/>
          </p:nvPr>
        </p:nvSpPr>
        <p:spPr>
          <a:xfrm>
            <a:off x="1707613" y="2355775"/>
            <a:ext cx="9793994" cy="2706477"/>
          </a:xfrm>
        </p:spPr>
        <p:txBody>
          <a:bodyPr>
            <a:normAutofit/>
          </a:bodyPr>
          <a:lstStyle/>
          <a:p>
            <a:r>
              <a:rPr lang="en-US" sz="2000" dirty="0">
                <a:latin typeface="Verdana" panose="020B0604030504040204" pitchFamily="34" charset="0"/>
                <a:ea typeface="Verdana" panose="020B0604030504040204" pitchFamily="34" charset="0"/>
              </a:rPr>
              <a:t>An alternative for people not interested (or “able”) to work</a:t>
            </a:r>
          </a:p>
          <a:p>
            <a:r>
              <a:rPr lang="en-US" sz="2000" dirty="0">
                <a:latin typeface="Verdana" panose="020B0604030504040204" pitchFamily="34" charset="0"/>
                <a:ea typeface="Verdana" panose="020B0604030504040204" pitchFamily="34" charset="0"/>
              </a:rPr>
              <a:t>Seen as “outings” or field trips in large groups </a:t>
            </a:r>
          </a:p>
          <a:p>
            <a:r>
              <a:rPr lang="en-US" sz="2000" dirty="0">
                <a:latin typeface="Verdana" panose="020B0604030504040204" pitchFamily="34" charset="0"/>
                <a:ea typeface="Verdana" panose="020B0604030504040204" pitchFamily="34" charset="0"/>
              </a:rPr>
              <a:t>Activities to fill “down” time (no contracts)</a:t>
            </a:r>
          </a:p>
          <a:p>
            <a:r>
              <a:rPr lang="en-US" sz="2000" dirty="0">
                <a:latin typeface="Verdana" panose="020B0604030504040204" pitchFamily="34" charset="0"/>
                <a:ea typeface="Verdana" panose="020B0604030504040204" pitchFamily="34" charset="0"/>
              </a:rPr>
              <a:t>Special events   </a:t>
            </a:r>
          </a:p>
          <a:p>
            <a:r>
              <a:rPr lang="en-US" sz="2000" dirty="0">
                <a:latin typeface="Verdana" panose="020B0604030504040204" pitchFamily="34" charset="0"/>
                <a:ea typeface="Verdana" panose="020B0604030504040204" pitchFamily="34" charset="0"/>
              </a:rPr>
              <a:t>Recreational opportunities or a chance to socialize with friends</a:t>
            </a:r>
          </a:p>
          <a:p>
            <a:r>
              <a:rPr lang="en-US" sz="2000" dirty="0">
                <a:latin typeface="Verdana" panose="020B0604030504040204" pitchFamily="34" charset="0"/>
                <a:ea typeface="Verdana" panose="020B0604030504040204" pitchFamily="34" charset="0"/>
              </a:rPr>
              <a:t>Planned and directed by staff</a:t>
            </a:r>
          </a:p>
          <a:p>
            <a:endParaRPr lang="en-US" dirty="0"/>
          </a:p>
        </p:txBody>
      </p:sp>
      <p:sp>
        <p:nvSpPr>
          <p:cNvPr id="4" name="Slide Number Placeholder 3"/>
          <p:cNvSpPr>
            <a:spLocks noGrp="1"/>
          </p:cNvSpPr>
          <p:nvPr>
            <p:ph type="sldNum" sz="quarter" idx="12"/>
          </p:nvPr>
        </p:nvSpPr>
        <p:spPr/>
        <p:txBody>
          <a:bodyPr/>
          <a:lstStyle/>
          <a:p>
            <a:fld id="{AAA8C269-850C-4158-B451-7083264BF9B6}" type="slidenum">
              <a:rPr lang="en-US" smtClean="0"/>
              <a:pPr/>
              <a:t>29</a:t>
            </a:fld>
            <a:endParaRPr lang="en-US"/>
          </a:p>
        </p:txBody>
      </p:sp>
    </p:spTree>
    <p:extLst>
      <p:ext uri="{BB962C8B-B14F-4D97-AF65-F5344CB8AC3E}">
        <p14:creationId xmlns:p14="http://schemas.microsoft.com/office/powerpoint/2010/main" val="3745986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2.png">
            <a:extLst>
              <a:ext uri="{FF2B5EF4-FFF2-40B4-BE49-F238E27FC236}">
                <a16:creationId xmlns:a16="http://schemas.microsoft.com/office/drawing/2014/main" id="{5BB97816-054F-4D54-B061-EECF32ABCEF8}"/>
              </a:ext>
            </a:extLst>
          </p:cNvPr>
          <p:cNvPicPr/>
          <p:nvPr/>
        </p:nvPicPr>
        <p:blipFill rotWithShape="1">
          <a:blip r:embed="rId2"/>
          <a:srcRect l="34300" b="50724"/>
          <a:stretch/>
        </p:blipFill>
        <p:spPr bwMode="auto">
          <a:xfrm flipV="1">
            <a:off x="6095998" y="5656611"/>
            <a:ext cx="6096001" cy="1199517"/>
          </a:xfrm>
          <a:prstGeom prst="rect">
            <a:avLst/>
          </a:prstGeom>
          <a:ln>
            <a:noFill/>
          </a:ln>
          <a:extLst>
            <a:ext uri="{53640926-AAD7-44D8-BBD7-CCE9431645EC}">
              <a14:shadowObscured xmlns:a14="http://schemas.microsoft.com/office/drawing/2010/main"/>
            </a:ext>
          </a:extLst>
        </p:spPr>
      </p:pic>
      <p:pic>
        <p:nvPicPr>
          <p:cNvPr id="7" name="Picture 6" descr="Two swans making a heart shape">
            <a:extLst>
              <a:ext uri="{FF2B5EF4-FFF2-40B4-BE49-F238E27FC236}">
                <a16:creationId xmlns:a16="http://schemas.microsoft.com/office/drawing/2014/main" id="{886030E4-62BA-4E16-221A-659ACD6E7F01}"/>
              </a:ext>
            </a:extLst>
          </p:cNvPr>
          <p:cNvPicPr>
            <a:picLocks noChangeAspect="1"/>
          </p:cNvPicPr>
          <p:nvPr/>
        </p:nvPicPr>
        <p:blipFill rotWithShape="1">
          <a:blip r:embed="rId3"/>
          <a:srcRect l="27700" r="28667" b="1"/>
          <a:stretch/>
        </p:blipFill>
        <p:spPr>
          <a:xfrm>
            <a:off x="-2" y="522515"/>
            <a:ext cx="4765045" cy="5921828"/>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pic>
        <p:nvPicPr>
          <p:cNvPr id="2" name="image2.png">
            <a:extLst>
              <a:ext uri="{FF2B5EF4-FFF2-40B4-BE49-F238E27FC236}">
                <a16:creationId xmlns:a16="http://schemas.microsoft.com/office/drawing/2014/main" id="{67E71706-1780-4CD2-9AD9-8EF6457C80A8}"/>
              </a:ext>
            </a:extLst>
          </p:cNvPr>
          <p:cNvPicPr/>
          <p:nvPr/>
        </p:nvPicPr>
        <p:blipFill rotWithShape="1">
          <a:blip r:embed="rId2"/>
          <a:srcRect l="34300" b="50724"/>
          <a:stretch/>
        </p:blipFill>
        <p:spPr bwMode="auto">
          <a:xfrm rot="10800000">
            <a:off x="-2" y="5658482"/>
            <a:ext cx="6096001" cy="1199515"/>
          </a:xfrm>
          <a:prstGeom prst="rect">
            <a:avLst/>
          </a:prstGeom>
          <a:ln>
            <a:noFill/>
          </a:ln>
          <a:extLst>
            <a:ext uri="{53640926-AAD7-44D8-BBD7-CCE9431645EC}">
              <a14:shadowObscured xmlns:a14="http://schemas.microsoft.com/office/drawing/2010/main"/>
            </a:ext>
          </a:extLst>
        </p:spPr>
      </p:pic>
      <p:pic>
        <p:nvPicPr>
          <p:cNvPr id="4" name="image2.png">
            <a:extLst>
              <a:ext uri="{FF2B5EF4-FFF2-40B4-BE49-F238E27FC236}">
                <a16:creationId xmlns:a16="http://schemas.microsoft.com/office/drawing/2014/main" id="{4171C36C-6EB0-4BEC-95D7-2B27EC38793B}"/>
              </a:ext>
            </a:extLst>
          </p:cNvPr>
          <p:cNvPicPr/>
          <p:nvPr/>
        </p:nvPicPr>
        <p:blipFill rotWithShape="1">
          <a:blip r:embed="rId2"/>
          <a:srcRect l="34300" b="50724"/>
          <a:stretch/>
        </p:blipFill>
        <p:spPr bwMode="auto">
          <a:xfrm rot="10800000" flipV="1">
            <a:off x="-1" y="0"/>
            <a:ext cx="6096001" cy="1297172"/>
          </a:xfrm>
          <a:prstGeom prst="rect">
            <a:avLst/>
          </a:prstGeom>
          <a:ln>
            <a:noFill/>
          </a:ln>
          <a:extLst>
            <a:ext uri="{53640926-AAD7-44D8-BBD7-CCE9431645EC}">
              <a14:shadowObscured xmlns:a14="http://schemas.microsoft.com/office/drawing/2010/main"/>
            </a:ext>
          </a:extLst>
        </p:spPr>
      </p:pic>
      <p:pic>
        <p:nvPicPr>
          <p:cNvPr id="5" name="image2.png">
            <a:extLst>
              <a:ext uri="{FF2B5EF4-FFF2-40B4-BE49-F238E27FC236}">
                <a16:creationId xmlns:a16="http://schemas.microsoft.com/office/drawing/2014/main" id="{1EAEFDC7-3271-402D-8112-DF4CD3512373}"/>
              </a:ext>
            </a:extLst>
          </p:cNvPr>
          <p:cNvPicPr/>
          <p:nvPr/>
        </p:nvPicPr>
        <p:blipFill rotWithShape="1">
          <a:blip r:embed="rId2"/>
          <a:srcRect l="34300" b="50724"/>
          <a:stretch/>
        </p:blipFill>
        <p:spPr bwMode="auto">
          <a:xfrm>
            <a:off x="6095999" y="-1"/>
            <a:ext cx="6096001" cy="1297174"/>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304286B6-F168-D4F0-8A72-887C48D67B02}"/>
              </a:ext>
            </a:extLst>
          </p:cNvPr>
          <p:cNvSpPr txBox="1"/>
          <p:nvPr/>
        </p:nvSpPr>
        <p:spPr>
          <a:xfrm>
            <a:off x="4765043" y="1269742"/>
            <a:ext cx="7102041" cy="4647426"/>
          </a:xfrm>
          <a:prstGeom prst="rect">
            <a:avLst/>
          </a:prstGeom>
          <a:noFill/>
        </p:spPr>
        <p:txBody>
          <a:bodyPr wrap="square">
            <a:spAutoFit/>
          </a:bodyPr>
          <a:lstStyle/>
          <a:p>
            <a:pPr marL="0" indent="0" algn="ctr">
              <a:buNone/>
            </a:pPr>
            <a:r>
              <a:rPr lang="en-US" sz="4200" b="1" i="0" dirty="0">
                <a:effectLst/>
                <a:latin typeface="Verdana" panose="020B0604030504040204" pitchFamily="34" charset="0"/>
                <a:ea typeface="Verdana" panose="020B0604030504040204" pitchFamily="34" charset="0"/>
              </a:rPr>
              <a:t>The Three Things </a:t>
            </a:r>
          </a:p>
          <a:p>
            <a:pPr marL="0" indent="0" algn="ctr">
              <a:buNone/>
            </a:pPr>
            <a:r>
              <a:rPr lang="en-US" sz="4200" b="1" i="0" dirty="0">
                <a:effectLst/>
                <a:latin typeface="Verdana" panose="020B0604030504040204" pitchFamily="34" charset="0"/>
                <a:ea typeface="Verdana" panose="020B0604030504040204" pitchFamily="34" charset="0"/>
              </a:rPr>
              <a:t>We All Need for a Happy Life</a:t>
            </a:r>
          </a:p>
          <a:p>
            <a:pPr marL="0" indent="0" algn="ctr">
              <a:buNone/>
            </a:pPr>
            <a:endParaRPr lang="en-US" sz="2000" b="0" i="0" dirty="0">
              <a:effectLst/>
              <a:latin typeface="Roboto" panose="02000000000000000000" pitchFamily="2" charset="0"/>
            </a:endParaRPr>
          </a:p>
          <a:p>
            <a:pPr algn="ctr">
              <a:buFont typeface="Arial" panose="020B0604020202020204" pitchFamily="34" charset="0"/>
              <a:buChar char="•"/>
            </a:pPr>
            <a:r>
              <a:rPr lang="en-US" sz="3000" b="0" i="0" dirty="0">
                <a:effectLst/>
                <a:latin typeface="Verdana" panose="020B0604030504040204" pitchFamily="34" charset="0"/>
                <a:ea typeface="Verdana" panose="020B0604030504040204" pitchFamily="34" charset="0"/>
              </a:rPr>
              <a:t>Someone to love</a:t>
            </a:r>
          </a:p>
          <a:p>
            <a:pPr algn="ctr"/>
            <a:endParaRPr lang="en-US" sz="3000" b="0" i="0" dirty="0">
              <a:effectLst/>
              <a:latin typeface="Verdana" panose="020B0604030504040204" pitchFamily="34" charset="0"/>
              <a:ea typeface="Verdana" panose="020B0604030504040204" pitchFamily="34" charset="0"/>
            </a:endParaRPr>
          </a:p>
          <a:p>
            <a:pPr algn="ctr">
              <a:buFont typeface="Arial" panose="020B0604020202020204" pitchFamily="34" charset="0"/>
              <a:buChar char="•"/>
            </a:pPr>
            <a:r>
              <a:rPr lang="en-US" sz="3000" b="0" i="0" dirty="0">
                <a:effectLst/>
                <a:latin typeface="Verdana" panose="020B0604030504040204" pitchFamily="34" charset="0"/>
                <a:ea typeface="Verdana" panose="020B0604030504040204" pitchFamily="34" charset="0"/>
              </a:rPr>
              <a:t>Something to do</a:t>
            </a:r>
          </a:p>
          <a:p>
            <a:pPr algn="ctr"/>
            <a:endParaRPr lang="en-US" sz="3000" b="0" i="0" dirty="0">
              <a:effectLst/>
              <a:latin typeface="Verdana" panose="020B0604030504040204" pitchFamily="34" charset="0"/>
              <a:ea typeface="Verdana" panose="020B0604030504040204" pitchFamily="34" charset="0"/>
            </a:endParaRPr>
          </a:p>
          <a:p>
            <a:pPr algn="ctr">
              <a:buFont typeface="Arial" panose="020B0604020202020204" pitchFamily="34" charset="0"/>
              <a:buChar char="•"/>
            </a:pPr>
            <a:r>
              <a:rPr lang="en-US" sz="3000" b="0" i="0" dirty="0">
                <a:effectLst/>
                <a:latin typeface="Verdana" panose="020B0604030504040204" pitchFamily="34" charset="0"/>
                <a:ea typeface="Verdana" panose="020B0604030504040204" pitchFamily="34" charset="0"/>
              </a:rPr>
              <a:t>Something to look forward to</a:t>
            </a:r>
          </a:p>
        </p:txBody>
      </p:sp>
    </p:spTree>
    <p:extLst>
      <p:ext uri="{BB962C8B-B14F-4D97-AF65-F5344CB8AC3E}">
        <p14:creationId xmlns:p14="http://schemas.microsoft.com/office/powerpoint/2010/main" val="3817936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500569-D99F-4425-AC26-6BEAE4E05B6D}"/>
              </a:ext>
            </a:extLst>
          </p:cNvPr>
          <p:cNvPicPr>
            <a:picLocks noChangeAspect="1"/>
          </p:cNvPicPr>
          <p:nvPr/>
        </p:nvPicPr>
        <p:blipFill rotWithShape="1">
          <a:blip r:embed="rId2"/>
          <a:srcRect r="41464"/>
          <a:stretch/>
        </p:blipFill>
        <p:spPr>
          <a:xfrm rot="16200000">
            <a:off x="5181600" y="-152400"/>
            <a:ext cx="1828800" cy="12192000"/>
          </a:xfrm>
          <a:prstGeom prst="rect">
            <a:avLst/>
          </a:prstGeom>
        </p:spPr>
      </p:pic>
      <p:sp>
        <p:nvSpPr>
          <p:cNvPr id="3" name="Content Placeholder 2"/>
          <p:cNvSpPr>
            <a:spLocks noGrp="1"/>
          </p:cNvSpPr>
          <p:nvPr>
            <p:ph idx="1"/>
          </p:nvPr>
        </p:nvSpPr>
        <p:spPr>
          <a:xfrm>
            <a:off x="336338" y="2038331"/>
            <a:ext cx="11855662" cy="3315770"/>
          </a:xfrm>
        </p:spPr>
        <p:txBody>
          <a:bodyPr>
            <a:normAutofit/>
          </a:bodyPr>
          <a:lstStyle/>
          <a:p>
            <a:pPr>
              <a:spcBef>
                <a:spcPts val="600"/>
              </a:spcBef>
            </a:pPr>
            <a:r>
              <a:rPr lang="en-US" sz="2400" dirty="0"/>
              <a:t>Exploration and discovery </a:t>
            </a:r>
          </a:p>
          <a:p>
            <a:pPr>
              <a:spcBef>
                <a:spcPts val="600"/>
              </a:spcBef>
            </a:pPr>
            <a:r>
              <a:rPr lang="en-US" sz="2400" dirty="0"/>
              <a:t>Build new skills</a:t>
            </a:r>
          </a:p>
          <a:p>
            <a:pPr>
              <a:spcBef>
                <a:spcPts val="600"/>
              </a:spcBef>
            </a:pPr>
            <a:r>
              <a:rPr lang="en-US" sz="2400" dirty="0"/>
              <a:t>Develop social and professional connections</a:t>
            </a:r>
          </a:p>
          <a:p>
            <a:pPr>
              <a:spcBef>
                <a:spcPts val="600"/>
              </a:spcBef>
            </a:pPr>
            <a:r>
              <a:rPr lang="en-US" sz="2400" dirty="0"/>
              <a:t>Foster inclusion - engage in community a meaningful ways </a:t>
            </a:r>
          </a:p>
          <a:p>
            <a:pPr>
              <a:spcBef>
                <a:spcPts val="600"/>
              </a:spcBef>
            </a:pPr>
            <a:r>
              <a:rPr lang="en-US" sz="2400" dirty="0"/>
              <a:t>Gain independence, self-confidence in community settings </a:t>
            </a:r>
          </a:p>
          <a:p>
            <a:pPr>
              <a:spcBef>
                <a:spcPts val="600"/>
              </a:spcBef>
            </a:pPr>
            <a:r>
              <a:rPr lang="en-US" sz="2400" dirty="0"/>
              <a:t>Augment part-time work schedules with meaningful non-work activities</a:t>
            </a:r>
          </a:p>
          <a:p>
            <a:pPr>
              <a:spcBef>
                <a:spcPts val="600"/>
              </a:spcBef>
            </a:pPr>
            <a:r>
              <a:rPr lang="en-US" sz="2400" dirty="0"/>
              <a:t>Encourage the idea of working and create a pathway to </a:t>
            </a:r>
            <a:r>
              <a:rPr lang="en-US" sz="2400" i="1" dirty="0"/>
              <a:t>Community Integrated Employment </a:t>
            </a:r>
            <a:endParaRPr lang="en-US" i="1" dirty="0"/>
          </a:p>
          <a:p>
            <a:pPr marL="0" indent="0">
              <a:buNone/>
            </a:pPr>
            <a:endParaRPr lang="en-US" dirty="0"/>
          </a:p>
          <a:p>
            <a:pPr lvl="1"/>
            <a:endParaRPr lang="en-US" dirty="0"/>
          </a:p>
        </p:txBody>
      </p:sp>
      <p:grpSp>
        <p:nvGrpSpPr>
          <p:cNvPr id="6" name="Group 5">
            <a:extLst>
              <a:ext uri="{FF2B5EF4-FFF2-40B4-BE49-F238E27FC236}">
                <a16:creationId xmlns:a16="http://schemas.microsoft.com/office/drawing/2014/main" id="{BCDAF098-33C3-4A64-8493-FCAF05E0BBA4}"/>
              </a:ext>
            </a:extLst>
          </p:cNvPr>
          <p:cNvGrpSpPr>
            <a:grpSpLocks/>
          </p:cNvGrpSpPr>
          <p:nvPr/>
        </p:nvGrpSpPr>
        <p:grpSpPr bwMode="auto">
          <a:xfrm rot="16200000">
            <a:off x="5431864" y="-5431842"/>
            <a:ext cx="1328273" cy="12192001"/>
            <a:chOff x="1112202" y="1117818"/>
            <a:chExt cx="23940" cy="29354"/>
          </a:xfrm>
        </p:grpSpPr>
        <p:pic>
          <p:nvPicPr>
            <p:cNvPr id="7" name="Picture 6">
              <a:extLst>
                <a:ext uri="{FF2B5EF4-FFF2-40B4-BE49-F238E27FC236}">
                  <a16:creationId xmlns:a16="http://schemas.microsoft.com/office/drawing/2014/main" id="{7C170AC7-C038-4EBF-8FE7-9BA07F63A4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07" r="51518"/>
            <a:stretch/>
          </p:blipFill>
          <p:spPr bwMode="auto">
            <a:xfrm>
              <a:off x="1121103" y="1117818"/>
              <a:ext cx="15039" cy="293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
          <p:nvSpPr>
            <p:cNvPr id="8" name="Rectangle 7">
              <a:extLst>
                <a:ext uri="{FF2B5EF4-FFF2-40B4-BE49-F238E27FC236}">
                  <a16:creationId xmlns:a16="http://schemas.microsoft.com/office/drawing/2014/main" id="{99700F0A-3873-40F1-B0FD-09AC9679BB5C}"/>
                </a:ext>
              </a:extLst>
            </p:cNvPr>
            <p:cNvSpPr>
              <a:spLocks noChangeArrowheads="1"/>
            </p:cNvSpPr>
            <p:nvPr/>
          </p:nvSpPr>
          <p:spPr bwMode="auto">
            <a:xfrm>
              <a:off x="1112202" y="1126444"/>
              <a:ext cx="17022" cy="11254"/>
            </a:xfrm>
            <a:prstGeom prst="rect">
              <a:avLst/>
            </a:prstGeom>
            <a:solidFill>
              <a:srgbClr val="FFFFFF"/>
            </a:solidFill>
            <a:ln w="254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dk1">
                        <a:lumMod val="0"/>
                        <a:lumOff val="0"/>
                      </a:schemeClr>
                    </a:outerShdw>
                  </a:effectLst>
                </a14:hiddenEffects>
              </a:ext>
            </a:extLst>
          </p:spPr>
          <p:txBody>
            <a:bodyPr rot="0" vert="horz" wrap="square" lIns="36576" tIns="36576" rIns="36576" bIns="36576"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4" name="Slide Number Placeholder 3"/>
          <p:cNvSpPr>
            <a:spLocks noGrp="1"/>
          </p:cNvSpPr>
          <p:nvPr>
            <p:ph type="sldNum" sz="quarter" idx="12"/>
          </p:nvPr>
        </p:nvSpPr>
        <p:spPr/>
        <p:txBody>
          <a:bodyPr/>
          <a:lstStyle/>
          <a:p>
            <a:fld id="{EE088E80-DDED-4E0A-A7AA-A3FE6FA3F075}" type="slidenum">
              <a:rPr lang="en-US" smtClean="0"/>
              <a:t>30</a:t>
            </a:fld>
            <a:endParaRPr lang="en-US" dirty="0"/>
          </a:p>
        </p:txBody>
      </p:sp>
      <p:sp>
        <p:nvSpPr>
          <p:cNvPr id="2" name="Title 1"/>
          <p:cNvSpPr>
            <a:spLocks noGrp="1"/>
          </p:cNvSpPr>
          <p:nvPr>
            <p:ph type="title"/>
          </p:nvPr>
        </p:nvSpPr>
        <p:spPr>
          <a:xfrm>
            <a:off x="0" y="712768"/>
            <a:ext cx="12192000" cy="1325563"/>
          </a:xfrm>
        </p:spPr>
        <p:txBody>
          <a:bodyPr>
            <a:noAutofit/>
          </a:bodyPr>
          <a:lstStyle/>
          <a:p>
            <a:pPr algn="ctr"/>
            <a:r>
              <a:rPr lang="en-US" sz="4000" b="1" dirty="0">
                <a:solidFill>
                  <a:schemeClr val="bg2">
                    <a:lumMod val="25000"/>
                  </a:schemeClr>
                </a:solidFill>
                <a:latin typeface="Verdana" panose="020B0604030504040204" pitchFamily="34" charset="0"/>
                <a:ea typeface="Verdana" panose="020B0604030504040204" pitchFamily="34" charset="0"/>
              </a:rPr>
              <a:t>Purpose of Community Supports</a:t>
            </a:r>
          </a:p>
        </p:txBody>
      </p:sp>
    </p:spTree>
    <p:extLst>
      <p:ext uri="{BB962C8B-B14F-4D97-AF65-F5344CB8AC3E}">
        <p14:creationId xmlns:p14="http://schemas.microsoft.com/office/powerpoint/2010/main" val="42364324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5BB07CC-F959-4AB5-8621-9D5024401BC7}"/>
              </a:ext>
            </a:extLst>
          </p:cNvPr>
          <p:cNvPicPr>
            <a:picLocks noChangeAspect="1"/>
          </p:cNvPicPr>
          <p:nvPr/>
        </p:nvPicPr>
        <p:blipFill rotWithShape="1">
          <a:blip r:embed="rId3">
            <a:extLst>
              <a:ext uri="{28A0092B-C50C-407E-A947-70E740481C1C}">
                <a14:useLocalDpi xmlns:a14="http://schemas.microsoft.com/office/drawing/2010/main" val="0"/>
              </a:ext>
            </a:extLst>
          </a:blip>
          <a:srcRect r="18478" b="934"/>
          <a:stretch/>
        </p:blipFill>
        <p:spPr>
          <a:xfrm>
            <a:off x="8786621" y="0"/>
            <a:ext cx="3405379" cy="6857999"/>
          </a:xfrm>
          <a:prstGeom prst="rect">
            <a:avLst/>
          </a:prstGeom>
        </p:spPr>
      </p:pic>
      <p:sp>
        <p:nvSpPr>
          <p:cNvPr id="2" name="Title 1"/>
          <p:cNvSpPr>
            <a:spLocks noGrp="1"/>
          </p:cNvSpPr>
          <p:nvPr>
            <p:ph type="title"/>
          </p:nvPr>
        </p:nvSpPr>
        <p:spPr>
          <a:xfrm>
            <a:off x="2133599" y="636599"/>
            <a:ext cx="7886700" cy="878609"/>
          </a:xfrm>
        </p:spPr>
        <p:txBody>
          <a:bodyPr>
            <a:noAutofit/>
          </a:bodyPr>
          <a:lstStyle/>
          <a:p>
            <a:pPr algn="ctr"/>
            <a:r>
              <a:rPr lang="en-US" b="1" dirty="0">
                <a:solidFill>
                  <a:schemeClr val="bg2">
                    <a:lumMod val="25000"/>
                  </a:schemeClr>
                </a:solidFill>
                <a:latin typeface="Verdana" panose="020B0604030504040204" pitchFamily="34" charset="0"/>
                <a:ea typeface="Verdana" panose="020B0604030504040204" pitchFamily="34" charset="0"/>
              </a:rPr>
              <a:t>It is about </a:t>
            </a:r>
            <a:br>
              <a:rPr lang="en-US" b="1" dirty="0">
                <a:solidFill>
                  <a:schemeClr val="bg2">
                    <a:lumMod val="25000"/>
                  </a:schemeClr>
                </a:solidFill>
                <a:latin typeface="Verdana" panose="020B0604030504040204" pitchFamily="34" charset="0"/>
                <a:ea typeface="Verdana" panose="020B0604030504040204" pitchFamily="34" charset="0"/>
              </a:rPr>
            </a:br>
            <a:r>
              <a:rPr lang="en-US" b="1" dirty="0">
                <a:solidFill>
                  <a:schemeClr val="bg2">
                    <a:lumMod val="25000"/>
                  </a:schemeClr>
                </a:solidFill>
                <a:latin typeface="Verdana" panose="020B0604030504040204" pitchFamily="34" charset="0"/>
                <a:ea typeface="Verdana" panose="020B0604030504040204" pitchFamily="34" charset="0"/>
              </a:rPr>
              <a:t>Teaching Skills</a:t>
            </a:r>
          </a:p>
        </p:txBody>
      </p:sp>
      <p:sp>
        <p:nvSpPr>
          <p:cNvPr id="7" name="TextBox 6"/>
          <p:cNvSpPr txBox="1"/>
          <p:nvPr/>
        </p:nvSpPr>
        <p:spPr>
          <a:xfrm>
            <a:off x="2944643" y="1687680"/>
            <a:ext cx="6264613" cy="523220"/>
          </a:xfrm>
          <a:prstGeom prst="rect">
            <a:avLst/>
          </a:prstGeom>
          <a:noFill/>
        </p:spPr>
        <p:txBody>
          <a:bodyPr wrap="square" rtlCol="0">
            <a:spAutoFit/>
          </a:bodyPr>
          <a:lstStyle/>
          <a:p>
            <a:pPr algn="ctr"/>
            <a:r>
              <a:rPr lang="en-US" sz="2800" b="1" i="1" dirty="0">
                <a:solidFill>
                  <a:schemeClr val="tx1">
                    <a:lumMod val="65000"/>
                    <a:lumOff val="35000"/>
                  </a:schemeClr>
                </a:solidFill>
              </a:rPr>
              <a:t>Not “Outings” or “Field Trips”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p:blipFill>
        <p:spPr>
          <a:xfrm>
            <a:off x="7039779" y="2947975"/>
            <a:ext cx="3142860" cy="2091430"/>
          </a:xfrm>
          <a:prstGeom prst="rect">
            <a:avLst/>
          </a:prstGeom>
          <a:ln>
            <a:noFill/>
          </a:ln>
          <a:effectLst>
            <a:softEdge rad="112500"/>
          </a:effectLst>
        </p:spPr>
      </p:pic>
      <p:pic>
        <p:nvPicPr>
          <p:cNvPr id="10" name="Picture 9">
            <a:extLst>
              <a:ext uri="{FF2B5EF4-FFF2-40B4-BE49-F238E27FC236}">
                <a16:creationId xmlns:a16="http://schemas.microsoft.com/office/drawing/2014/main" id="{4DD6D2D8-1D71-497A-8C09-F921EFEE9B4F}"/>
              </a:ext>
            </a:extLst>
          </p:cNvPr>
          <p:cNvPicPr>
            <a:picLocks noChangeAspect="1"/>
          </p:cNvPicPr>
          <p:nvPr/>
        </p:nvPicPr>
        <p:blipFill rotWithShape="1">
          <a:blip r:embed="rId3">
            <a:extLst>
              <a:ext uri="{28A0092B-C50C-407E-A947-70E740481C1C}">
                <a14:useLocalDpi xmlns:a14="http://schemas.microsoft.com/office/drawing/2010/main" val="0"/>
              </a:ext>
            </a:extLst>
          </a:blip>
          <a:srcRect r="18478" b="934"/>
          <a:stretch/>
        </p:blipFill>
        <p:spPr>
          <a:xfrm rot="10800000">
            <a:off x="0" y="-3"/>
            <a:ext cx="2588964" cy="6858001"/>
          </a:xfrm>
          <a:prstGeom prst="rect">
            <a:avLst/>
          </a:prstGeom>
        </p:spPr>
      </p:pic>
      <p:sp>
        <p:nvSpPr>
          <p:cNvPr id="4" name="Content Placeholder 3"/>
          <p:cNvSpPr>
            <a:spLocks noGrp="1"/>
          </p:cNvSpPr>
          <p:nvPr>
            <p:ph sz="half" idx="1"/>
          </p:nvPr>
        </p:nvSpPr>
        <p:spPr>
          <a:xfrm>
            <a:off x="1289643" y="2522633"/>
            <a:ext cx="6092328" cy="4023632"/>
          </a:xfrm>
        </p:spPr>
        <p:txBody>
          <a:bodyPr>
            <a:normAutofit/>
          </a:bodyPr>
          <a:lstStyle/>
          <a:p>
            <a:r>
              <a:rPr lang="en-US" sz="2000" dirty="0">
                <a:latin typeface="Verdana" panose="020B0604030504040204" pitchFamily="34" charset="0"/>
                <a:ea typeface="Verdana" panose="020B0604030504040204" pitchFamily="34" charset="0"/>
              </a:rPr>
              <a:t>Person-centered, individual schedules</a:t>
            </a:r>
          </a:p>
          <a:p>
            <a:r>
              <a:rPr lang="en-US" sz="2000" dirty="0">
                <a:latin typeface="Verdana" panose="020B0604030504040204" pitchFamily="34" charset="0"/>
                <a:ea typeface="Verdana" panose="020B0604030504040204" pitchFamily="34" charset="0"/>
              </a:rPr>
              <a:t>Goal-oriented: what does the individual want to learn? And need to learn?</a:t>
            </a:r>
          </a:p>
          <a:p>
            <a:r>
              <a:rPr lang="en-US" sz="2000" dirty="0">
                <a:latin typeface="Verdana" panose="020B0604030504040204" pitchFamily="34" charset="0"/>
                <a:ea typeface="Verdana" panose="020B0604030504040204" pitchFamily="34" charset="0"/>
              </a:rPr>
              <a:t>Routine, pre-planned weekly schedules</a:t>
            </a:r>
          </a:p>
          <a:p>
            <a:r>
              <a:rPr lang="en-US" sz="2000" dirty="0">
                <a:latin typeface="Verdana" panose="020B0604030504040204" pitchFamily="34" charset="0"/>
                <a:ea typeface="Verdana" panose="020B0604030504040204" pitchFamily="34" charset="0"/>
              </a:rPr>
              <a:t>Multiple visits, an opportunity to practice  and make friends</a:t>
            </a:r>
          </a:p>
          <a:p>
            <a:r>
              <a:rPr lang="en-US" sz="2000" dirty="0">
                <a:latin typeface="Verdana" panose="020B0604030504040204" pitchFamily="34" charset="0"/>
                <a:ea typeface="Verdana" panose="020B0604030504040204" pitchFamily="34" charset="0"/>
              </a:rPr>
              <a:t>Systematic instruction</a:t>
            </a:r>
          </a:p>
          <a:p>
            <a:r>
              <a:rPr lang="en-US" sz="2000" dirty="0">
                <a:latin typeface="Verdana" panose="020B0604030504040204" pitchFamily="34" charset="0"/>
                <a:ea typeface="Verdana" panose="020B0604030504040204" pitchFamily="34" charset="0"/>
              </a:rPr>
              <a:t>Data collected/progress measured</a:t>
            </a:r>
          </a:p>
          <a:p>
            <a:pPr marL="0" indent="0">
              <a:buNone/>
            </a:pPr>
            <a:endParaRPr lang="en-US" sz="2400" dirty="0"/>
          </a:p>
        </p:txBody>
      </p:sp>
    </p:spTree>
    <p:extLst>
      <p:ext uri="{BB962C8B-B14F-4D97-AF65-F5344CB8AC3E}">
        <p14:creationId xmlns:p14="http://schemas.microsoft.com/office/powerpoint/2010/main" val="31237997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74020D7-C776-4629-996D-5DE42382F247}"/>
              </a:ext>
            </a:extLst>
          </p:cNvPr>
          <p:cNvPicPr>
            <a:picLocks noChangeAspect="1"/>
          </p:cNvPicPr>
          <p:nvPr/>
        </p:nvPicPr>
        <p:blipFill rotWithShape="1">
          <a:blip r:embed="rId2"/>
          <a:srcRect r="41464"/>
          <a:stretch/>
        </p:blipFill>
        <p:spPr>
          <a:xfrm rot="16200000">
            <a:off x="5701194" y="365289"/>
            <a:ext cx="789612" cy="12192000"/>
          </a:xfrm>
          <a:prstGeom prst="rect">
            <a:avLst/>
          </a:prstGeom>
        </p:spPr>
      </p:pic>
      <p:sp>
        <p:nvSpPr>
          <p:cNvPr id="3" name="Content Placeholder 2"/>
          <p:cNvSpPr>
            <a:spLocks noGrp="1"/>
          </p:cNvSpPr>
          <p:nvPr>
            <p:ph sz="half" idx="1"/>
          </p:nvPr>
        </p:nvSpPr>
        <p:spPr>
          <a:xfrm>
            <a:off x="5203347" y="1567934"/>
            <a:ext cx="6345717" cy="4237683"/>
          </a:xfrm>
        </p:spPr>
        <p:txBody>
          <a:bodyPr>
            <a:normAutofit/>
          </a:bodyPr>
          <a:lstStyle/>
          <a:p>
            <a:pPr>
              <a:buFont typeface="Wingdings" panose="05000000000000000000" pitchFamily="2" charset="2"/>
              <a:buChar char="§"/>
            </a:pPr>
            <a:r>
              <a:rPr lang="en-US" sz="1800" dirty="0">
                <a:latin typeface="Verdana" panose="020B0604030504040204" pitchFamily="34" charset="0"/>
                <a:ea typeface="Verdana" panose="020B0604030504040204" pitchFamily="34" charset="0"/>
              </a:rPr>
              <a:t>More than just buying a cup of coffee at Starbucks</a:t>
            </a:r>
          </a:p>
          <a:p>
            <a:pPr>
              <a:buFont typeface="Wingdings" panose="05000000000000000000" pitchFamily="2" charset="2"/>
              <a:buChar char="§"/>
            </a:pPr>
            <a:r>
              <a:rPr lang="en-US" sz="1800" dirty="0">
                <a:latin typeface="Verdana" panose="020B0604030504040204" pitchFamily="34" charset="0"/>
                <a:ea typeface="Verdana" panose="020B0604030504040204" pitchFamily="34" charset="0"/>
              </a:rPr>
              <a:t>Requires routine opportunities to engage with others in meaningful ways </a:t>
            </a:r>
          </a:p>
          <a:p>
            <a:pPr>
              <a:buFont typeface="Wingdings" panose="05000000000000000000" pitchFamily="2" charset="2"/>
              <a:buChar char="§"/>
            </a:pPr>
            <a:r>
              <a:rPr lang="en-US" sz="1800" dirty="0">
                <a:latin typeface="Verdana" panose="020B0604030504040204" pitchFamily="34" charset="0"/>
                <a:ea typeface="Verdana" panose="020B0604030504040204" pitchFamily="34" charset="0"/>
              </a:rPr>
              <a:t>Must “give back” </a:t>
            </a:r>
          </a:p>
          <a:p>
            <a:pPr marL="0" indent="0">
              <a:buNone/>
            </a:pPr>
            <a:endParaRPr lang="en-US" dirty="0">
              <a:latin typeface="Verdana" panose="020B0604030504040204" pitchFamily="34" charset="0"/>
              <a:ea typeface="Verdana" panose="020B0604030504040204" pitchFamily="34" charset="0"/>
            </a:endParaRPr>
          </a:p>
          <a:p>
            <a:pPr marL="0" indent="0" algn="ctr">
              <a:buNone/>
            </a:pPr>
            <a:r>
              <a:rPr lang="en-US" b="1" dirty="0">
                <a:latin typeface="Verdana" panose="020B0604030504040204" pitchFamily="34" charset="0"/>
                <a:ea typeface="Verdana" panose="020B0604030504040204" pitchFamily="34" charset="0"/>
              </a:rPr>
              <a:t>Work, Volunteer, Help</a:t>
            </a:r>
          </a:p>
          <a:p>
            <a:pPr marL="0" indent="0" algn="ctr">
              <a:buNone/>
            </a:pPr>
            <a:r>
              <a:rPr lang="en-US" sz="2400" i="1" dirty="0">
                <a:latin typeface="Verdana" panose="020B0604030504040204" pitchFamily="34" charset="0"/>
                <a:ea typeface="Verdana" panose="020B0604030504040204" pitchFamily="34" charset="0"/>
              </a:rPr>
              <a:t>Inclusion</a:t>
            </a:r>
            <a:r>
              <a:rPr lang="en-US" sz="2400" dirty="0">
                <a:latin typeface="Verdana" panose="020B0604030504040204" pitchFamily="34" charset="0"/>
                <a:ea typeface="Verdana" panose="020B0604030504040204" pitchFamily="34" charset="0"/>
              </a:rPr>
              <a:t> is not just physical proximity to others. </a:t>
            </a:r>
          </a:p>
          <a:p>
            <a:pPr marL="0" indent="0" algn="ctr">
              <a:buNone/>
            </a:pPr>
            <a:r>
              <a:rPr lang="en-US" sz="2400" dirty="0">
                <a:latin typeface="Verdana" panose="020B0604030504040204" pitchFamily="34" charset="0"/>
                <a:ea typeface="Verdana" panose="020B0604030504040204" pitchFamily="34" charset="0"/>
              </a:rPr>
              <a:t>It means being accepted, respected, valued --- and missed</a:t>
            </a:r>
          </a:p>
          <a:p>
            <a:pPr marL="0" indent="0">
              <a:buNone/>
            </a:pPr>
            <a:endParaRPr lang="en-US" dirty="0"/>
          </a:p>
          <a:p>
            <a:endParaRPr lang="en-US" dirty="0"/>
          </a:p>
        </p:txBody>
      </p:sp>
      <p:pic>
        <p:nvPicPr>
          <p:cNvPr id="8" name="Picture 8"/>
          <p:cNvPicPr>
            <a:picLocks noChangeAspect="1" noChangeArrowheads="1"/>
          </p:cNvPicPr>
          <p:nvPr/>
        </p:nvPicPr>
        <p:blipFill>
          <a:blip r:embed="rId3">
            <a:extLst>
              <a:ext uri="{28A0092B-C50C-407E-A947-70E740481C1C}">
                <a14:useLocalDpi xmlns:a14="http://schemas.microsoft.com/office/drawing/2010/main" val="0"/>
              </a:ext>
            </a:extLst>
          </a:blip>
          <a:srcRect l="23104" r="23104"/>
          <a:stretch/>
        </p:blipFill>
        <p:spPr bwMode="auto">
          <a:xfrm>
            <a:off x="1418510" y="1312843"/>
            <a:ext cx="3628926" cy="45040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030E59FC-1DC1-489C-9E26-20DEE9E803BA}"/>
              </a:ext>
            </a:extLst>
          </p:cNvPr>
          <p:cNvGrpSpPr>
            <a:grpSpLocks/>
          </p:cNvGrpSpPr>
          <p:nvPr/>
        </p:nvGrpSpPr>
        <p:grpSpPr bwMode="auto">
          <a:xfrm rot="16200000">
            <a:off x="5569820" y="-5569799"/>
            <a:ext cx="1052361" cy="12192001"/>
            <a:chOff x="1112202" y="1117818"/>
            <a:chExt cx="23940" cy="29354"/>
          </a:xfrm>
        </p:grpSpPr>
        <p:pic>
          <p:nvPicPr>
            <p:cNvPr id="10" name="Picture 9">
              <a:extLst>
                <a:ext uri="{FF2B5EF4-FFF2-40B4-BE49-F238E27FC236}">
                  <a16:creationId xmlns:a16="http://schemas.microsoft.com/office/drawing/2014/main" id="{9D85BB20-D5EB-4437-9A0A-02D832A073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207" r="51518"/>
            <a:stretch/>
          </p:blipFill>
          <p:spPr bwMode="auto">
            <a:xfrm>
              <a:off x="1121103" y="1117818"/>
              <a:ext cx="15039" cy="293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
          <p:nvSpPr>
            <p:cNvPr id="11" name="Rectangle 10">
              <a:extLst>
                <a:ext uri="{FF2B5EF4-FFF2-40B4-BE49-F238E27FC236}">
                  <a16:creationId xmlns:a16="http://schemas.microsoft.com/office/drawing/2014/main" id="{0698DB4E-B3B9-48F2-95B9-2C2E02A9B071}"/>
                </a:ext>
              </a:extLst>
            </p:cNvPr>
            <p:cNvSpPr>
              <a:spLocks noChangeArrowheads="1"/>
            </p:cNvSpPr>
            <p:nvPr/>
          </p:nvSpPr>
          <p:spPr bwMode="auto">
            <a:xfrm>
              <a:off x="1112202" y="1126444"/>
              <a:ext cx="17022" cy="11254"/>
            </a:xfrm>
            <a:prstGeom prst="rect">
              <a:avLst/>
            </a:prstGeom>
            <a:solidFill>
              <a:srgbClr val="FFFFFF"/>
            </a:solidFill>
            <a:ln w="254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dk1">
                        <a:lumMod val="0"/>
                        <a:lumOff val="0"/>
                      </a:schemeClr>
                    </a:outerShdw>
                  </a:effectLst>
                </a14:hiddenEffects>
              </a:ext>
            </a:extLst>
          </p:spPr>
          <p:txBody>
            <a:bodyPr rot="0" vert="horz" wrap="square" lIns="36576" tIns="36576" rIns="36576" bIns="36576"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 name="Title 1"/>
          <p:cNvSpPr>
            <a:spLocks noGrp="1"/>
          </p:cNvSpPr>
          <p:nvPr>
            <p:ph type="title"/>
          </p:nvPr>
        </p:nvSpPr>
        <p:spPr>
          <a:xfrm>
            <a:off x="2362199" y="286604"/>
            <a:ext cx="7993655" cy="1389796"/>
          </a:xfrm>
        </p:spPr>
        <p:txBody>
          <a:bodyPr>
            <a:normAutofit/>
          </a:bodyPr>
          <a:lstStyle/>
          <a:p>
            <a:r>
              <a:rPr lang="en-US" b="1" dirty="0">
                <a:solidFill>
                  <a:schemeClr val="bg2">
                    <a:lumMod val="25000"/>
                  </a:schemeClr>
                </a:solidFill>
                <a:latin typeface="Verdana" panose="020B0604030504040204" pitchFamily="34" charset="0"/>
                <a:ea typeface="Verdana" panose="020B0604030504040204" pitchFamily="34" charset="0"/>
              </a:rPr>
              <a:t>Inclusion vs. Integration</a:t>
            </a:r>
          </a:p>
        </p:txBody>
      </p:sp>
    </p:spTree>
    <p:extLst>
      <p:ext uri="{BB962C8B-B14F-4D97-AF65-F5344CB8AC3E}">
        <p14:creationId xmlns:p14="http://schemas.microsoft.com/office/powerpoint/2010/main" val="38549548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C67FF3-3876-43EE-8A14-F5A2A082EDFE}"/>
              </a:ext>
            </a:extLst>
          </p:cNvPr>
          <p:cNvPicPr>
            <a:picLocks noChangeAspect="1"/>
          </p:cNvPicPr>
          <p:nvPr/>
        </p:nvPicPr>
        <p:blipFill rotWithShape="1">
          <a:blip r:embed="rId2">
            <a:extLst>
              <a:ext uri="{28A0092B-C50C-407E-A947-70E740481C1C}">
                <a14:useLocalDpi xmlns:a14="http://schemas.microsoft.com/office/drawing/2010/main" val="0"/>
              </a:ext>
            </a:extLst>
          </a:blip>
          <a:srcRect r="18478" b="652"/>
          <a:stretch/>
        </p:blipFill>
        <p:spPr>
          <a:xfrm rot="5400000">
            <a:off x="5516566" y="182569"/>
            <a:ext cx="1158865" cy="12192001"/>
          </a:xfrm>
          <a:prstGeom prst="rect">
            <a:avLst/>
          </a:prstGeom>
        </p:spPr>
      </p:pic>
      <p:sp>
        <p:nvSpPr>
          <p:cNvPr id="2" name="Title 1"/>
          <p:cNvSpPr>
            <a:spLocks noGrp="1"/>
          </p:cNvSpPr>
          <p:nvPr>
            <p:ph type="title"/>
          </p:nvPr>
        </p:nvSpPr>
        <p:spPr>
          <a:xfrm>
            <a:off x="811575" y="1054636"/>
            <a:ext cx="8153400" cy="1450757"/>
          </a:xfrm>
        </p:spPr>
        <p:txBody>
          <a:bodyPr>
            <a:noAutofit/>
          </a:bodyPr>
          <a:lstStyle/>
          <a:p>
            <a:r>
              <a:rPr lang="en-US" b="1" dirty="0">
                <a:solidFill>
                  <a:schemeClr val="bg2">
                    <a:lumMod val="25000"/>
                  </a:schemeClr>
                </a:solidFill>
                <a:latin typeface="Verdana" panose="020B0604030504040204" pitchFamily="34" charset="0"/>
                <a:ea typeface="Verdana" panose="020B0604030504040204" pitchFamily="34" charset="0"/>
              </a:rPr>
              <a:t>Building Confidence </a:t>
            </a:r>
            <a:br>
              <a:rPr lang="en-US" b="1" dirty="0">
                <a:solidFill>
                  <a:schemeClr val="bg2">
                    <a:lumMod val="25000"/>
                  </a:schemeClr>
                </a:solidFill>
                <a:latin typeface="Verdana" panose="020B0604030504040204" pitchFamily="34" charset="0"/>
                <a:ea typeface="Verdana" panose="020B0604030504040204" pitchFamily="34" charset="0"/>
              </a:rPr>
            </a:br>
            <a:r>
              <a:rPr lang="en-US" b="1" dirty="0">
                <a:solidFill>
                  <a:schemeClr val="bg2">
                    <a:lumMod val="25000"/>
                  </a:schemeClr>
                </a:solidFill>
                <a:latin typeface="Verdana" panose="020B0604030504040204" pitchFamily="34" charset="0"/>
                <a:ea typeface="Verdana" panose="020B0604030504040204" pitchFamily="34" charset="0"/>
              </a:rPr>
              <a:t>in the Community </a:t>
            </a:r>
            <a:br>
              <a:rPr lang="en-US" b="1" dirty="0">
                <a:solidFill>
                  <a:schemeClr val="bg2">
                    <a:lumMod val="25000"/>
                  </a:schemeClr>
                </a:solidFill>
                <a:latin typeface="Verdana" panose="020B0604030504040204" pitchFamily="34" charset="0"/>
                <a:ea typeface="Verdana" panose="020B0604030504040204" pitchFamily="34" charset="0"/>
              </a:rPr>
            </a:br>
            <a:r>
              <a:rPr lang="en-US" b="1" dirty="0">
                <a:solidFill>
                  <a:schemeClr val="bg2">
                    <a:lumMod val="25000"/>
                  </a:schemeClr>
                </a:solidFill>
                <a:latin typeface="Verdana" panose="020B0604030504040204" pitchFamily="34" charset="0"/>
                <a:ea typeface="Verdana" panose="020B0604030504040204" pitchFamily="34" charset="0"/>
              </a:rPr>
              <a:t>and Encouraging Independence</a:t>
            </a:r>
          </a:p>
        </p:txBody>
      </p:sp>
      <p:sp>
        <p:nvSpPr>
          <p:cNvPr id="3" name="Content Placeholder 2"/>
          <p:cNvSpPr>
            <a:spLocks noGrp="1"/>
          </p:cNvSpPr>
          <p:nvPr>
            <p:ph idx="1"/>
          </p:nvPr>
        </p:nvSpPr>
        <p:spPr>
          <a:xfrm>
            <a:off x="7046499" y="1158865"/>
            <a:ext cx="4648200" cy="1450757"/>
          </a:xfrm>
        </p:spPr>
        <p:txBody>
          <a:bodyPr>
            <a:normAutofit/>
          </a:bodyPr>
          <a:lstStyle/>
          <a:p>
            <a:r>
              <a:rPr lang="en-US" sz="2400" dirty="0"/>
              <a:t>Teaching “social self-sufficiency” </a:t>
            </a:r>
          </a:p>
          <a:p>
            <a:r>
              <a:rPr lang="en-US" sz="2400" dirty="0"/>
              <a:t>Building stamina &amp; endurance</a:t>
            </a:r>
          </a:p>
          <a:p>
            <a:r>
              <a:rPr lang="en-US" sz="2400" dirty="0"/>
              <a:t>Safety skills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p:blipFill>
        <p:spPr>
          <a:xfrm>
            <a:off x="1386545" y="3199140"/>
            <a:ext cx="4179859" cy="2749968"/>
          </a:xfrm>
          <a:prstGeom prst="rect">
            <a:avLst/>
          </a:prstGeom>
          <a:ln>
            <a:noFill/>
          </a:ln>
          <a:effectLst>
            <a:softEdge rad="11250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p:blipFill>
        <p:spPr>
          <a:xfrm>
            <a:off x="7482601" y="2609622"/>
            <a:ext cx="3282701" cy="3288989"/>
          </a:xfrm>
          <a:prstGeom prst="rect">
            <a:avLst/>
          </a:prstGeom>
          <a:ln>
            <a:noFill/>
          </a:ln>
          <a:effectLst>
            <a:softEdge rad="112500"/>
          </a:effectLst>
        </p:spPr>
      </p:pic>
    </p:spTree>
    <p:extLst>
      <p:ext uri="{BB962C8B-B14F-4D97-AF65-F5344CB8AC3E}">
        <p14:creationId xmlns:p14="http://schemas.microsoft.com/office/powerpoint/2010/main" val="38216193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CD7FF9B-917D-4AB4-9B69-4887DE4EA299}"/>
              </a:ext>
            </a:extLst>
          </p:cNvPr>
          <p:cNvPicPr>
            <a:picLocks noChangeAspect="1"/>
          </p:cNvPicPr>
          <p:nvPr/>
        </p:nvPicPr>
        <p:blipFill>
          <a:blip r:embed="rId3"/>
          <a:stretch>
            <a:fillRect/>
          </a:stretch>
        </p:blipFill>
        <p:spPr>
          <a:xfrm>
            <a:off x="0" y="0"/>
            <a:ext cx="12192000" cy="6857999"/>
          </a:xfrm>
          <a:prstGeom prst="rect">
            <a:avLst/>
          </a:prstGeom>
        </p:spPr>
      </p:pic>
      <p:sp>
        <p:nvSpPr>
          <p:cNvPr id="2" name="Title 1"/>
          <p:cNvSpPr>
            <a:spLocks noGrp="1"/>
          </p:cNvSpPr>
          <p:nvPr>
            <p:ph type="title"/>
          </p:nvPr>
        </p:nvSpPr>
        <p:spPr>
          <a:xfrm>
            <a:off x="243356" y="1245366"/>
            <a:ext cx="8607262" cy="718021"/>
          </a:xfrm>
        </p:spPr>
        <p:txBody>
          <a:bodyPr>
            <a:noAutofit/>
          </a:bodyPr>
          <a:lstStyle/>
          <a:p>
            <a:r>
              <a:rPr lang="en-US" sz="3600" b="1" dirty="0">
                <a:solidFill>
                  <a:schemeClr val="bg2">
                    <a:lumMod val="25000"/>
                  </a:schemeClr>
                </a:solidFill>
                <a:latin typeface="Verdana" panose="020B0604030504040204" pitchFamily="34" charset="0"/>
                <a:ea typeface="Verdana" panose="020B0604030504040204" pitchFamily="34" charset="0"/>
              </a:rPr>
              <a:t>Community-Based Instruction</a:t>
            </a:r>
          </a:p>
        </p:txBody>
      </p:sp>
      <p:sp>
        <p:nvSpPr>
          <p:cNvPr id="4" name="Content Placeholder 3"/>
          <p:cNvSpPr>
            <a:spLocks noGrp="1"/>
          </p:cNvSpPr>
          <p:nvPr>
            <p:ph sz="half" idx="1"/>
          </p:nvPr>
        </p:nvSpPr>
        <p:spPr>
          <a:xfrm>
            <a:off x="243356" y="2278662"/>
            <a:ext cx="7394894" cy="2359845"/>
          </a:xfrm>
        </p:spPr>
        <p:txBody>
          <a:bodyPr>
            <a:noAutofit/>
          </a:bodyPr>
          <a:lstStyle/>
          <a:p>
            <a:pPr>
              <a:buFont typeface="Courier New" panose="02070309020205020404" pitchFamily="49" charset="0"/>
              <a:buChar char="o"/>
            </a:pPr>
            <a:r>
              <a:rPr lang="en-US" sz="1800" dirty="0">
                <a:latin typeface="Verdana" panose="020B0604030504040204" pitchFamily="34" charset="0"/>
                <a:ea typeface="Verdana" panose="020B0604030504040204" pitchFamily="34" charset="0"/>
              </a:rPr>
              <a:t>Real world: real people, real tools, “teachable moments”</a:t>
            </a:r>
          </a:p>
          <a:p>
            <a:pPr>
              <a:buFont typeface="Courier New" panose="02070309020205020404" pitchFamily="49" charset="0"/>
              <a:buChar char="o"/>
            </a:pPr>
            <a:r>
              <a:rPr lang="en-US" sz="1800" dirty="0">
                <a:latin typeface="Verdana" panose="020B0604030504040204" pitchFamily="34" charset="0"/>
                <a:ea typeface="Verdana" panose="020B0604030504040204" pitchFamily="34" charset="0"/>
              </a:rPr>
              <a:t>HOME BASE IS BEST: home to sites, focus on neighborhoods</a:t>
            </a:r>
          </a:p>
          <a:p>
            <a:pPr>
              <a:buFont typeface="Courier New" panose="02070309020205020404" pitchFamily="49" charset="0"/>
              <a:buChar char="o"/>
            </a:pPr>
            <a:r>
              <a:rPr lang="en-US" sz="1800" dirty="0">
                <a:latin typeface="Verdana" panose="020B0604030504040204" pitchFamily="34" charset="0"/>
                <a:ea typeface="Verdana" panose="020B0604030504040204" pitchFamily="34" charset="0"/>
              </a:rPr>
              <a:t>What is the skill we are trying to teach?  Where does this happen in the real world?</a:t>
            </a:r>
          </a:p>
          <a:p>
            <a:pPr>
              <a:buFont typeface="Courier New" panose="02070309020205020404" pitchFamily="49" charset="0"/>
              <a:buChar char="o"/>
            </a:pPr>
            <a:r>
              <a:rPr lang="en-US" sz="1800" dirty="0">
                <a:latin typeface="Verdana" panose="020B0604030504040204" pitchFamily="34" charset="0"/>
                <a:ea typeface="Verdana" panose="020B0604030504040204" pitchFamily="34" charset="0"/>
              </a:rPr>
              <a:t>Repetition and multiple visits: practice/learn skills, make friends, gain confidence</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rcRect l="21709" r="21709"/>
          <a:stretch/>
        </p:blipFill>
        <p:spPr>
          <a:xfrm>
            <a:off x="7371111" y="4011005"/>
            <a:ext cx="2261135" cy="2719325"/>
          </a:xfrm>
          <a:prstGeom prst="rect">
            <a:avLst/>
          </a:prstGeom>
          <a:ln>
            <a:noFill/>
          </a:ln>
          <a:effectLst>
            <a:softEdge rad="112500"/>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l="14759" r="14759"/>
          <a:stretch/>
        </p:blipFill>
        <p:spPr>
          <a:xfrm>
            <a:off x="7316933" y="1872867"/>
            <a:ext cx="2261135" cy="2138139"/>
          </a:xfrm>
          <a:prstGeom prst="rect">
            <a:avLst/>
          </a:prstGeom>
          <a:ln>
            <a:noFill/>
          </a:ln>
          <a:effectLst>
            <a:softEdge rad="112500"/>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p:blipFill>
        <p:spPr>
          <a:xfrm>
            <a:off x="9623120" y="2616869"/>
            <a:ext cx="2523828" cy="3713754"/>
          </a:xfrm>
          <a:prstGeom prst="rect">
            <a:avLst/>
          </a:prstGeom>
          <a:ln>
            <a:noFill/>
          </a:ln>
          <a:effectLst>
            <a:softEdge rad="112500"/>
          </a:effectLst>
        </p:spPr>
      </p:pic>
    </p:spTree>
    <p:extLst>
      <p:ext uri="{BB962C8B-B14F-4D97-AF65-F5344CB8AC3E}">
        <p14:creationId xmlns:p14="http://schemas.microsoft.com/office/powerpoint/2010/main" val="3250025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3094" y="289901"/>
            <a:ext cx="9526771" cy="1163148"/>
          </a:xfrm>
        </p:spPr>
        <p:txBody>
          <a:bodyPr>
            <a:noAutofit/>
          </a:bodyPr>
          <a:lstStyle/>
          <a:p>
            <a:r>
              <a:rPr lang="en-US" sz="3500" b="1" dirty="0">
                <a:solidFill>
                  <a:schemeClr val="bg2">
                    <a:lumMod val="25000"/>
                  </a:schemeClr>
                </a:solidFill>
                <a:latin typeface="Verdana" panose="020B0604030504040204" pitchFamily="34" charset="0"/>
                <a:ea typeface="Verdana" panose="020B0604030504040204" pitchFamily="34" charset="0"/>
              </a:rPr>
              <a:t>As Confidence and Skills Increase- Services Decrease</a:t>
            </a:r>
          </a:p>
        </p:txBody>
      </p:sp>
      <p:sp>
        <p:nvSpPr>
          <p:cNvPr id="4" name="Content Placeholder 3"/>
          <p:cNvSpPr>
            <a:spLocks noGrp="1"/>
          </p:cNvSpPr>
          <p:nvPr>
            <p:ph sz="half" idx="2"/>
          </p:nvPr>
        </p:nvSpPr>
        <p:spPr>
          <a:xfrm>
            <a:off x="6472989" y="2178996"/>
            <a:ext cx="3566361" cy="3991866"/>
          </a:xfrm>
          <a:prstGeom prst="rect">
            <a:avLst/>
          </a:prstGeom>
        </p:spPr>
        <p:txBody>
          <a:bodyPr>
            <a:noAutofit/>
          </a:bodyPr>
          <a:lstStyle/>
          <a:p>
            <a:endParaRPr lang="en-US" sz="2000" dirty="0">
              <a:latin typeface="Verdana" panose="020B0604030504040204" pitchFamily="34" charset="0"/>
              <a:ea typeface="Verdana" panose="020B0604030504040204" pitchFamily="34" charset="0"/>
            </a:endParaRPr>
          </a:p>
          <a:p>
            <a:endParaRPr lang="en-US" sz="2000" dirty="0">
              <a:latin typeface="Verdana" panose="020B0604030504040204" pitchFamily="34" charset="0"/>
              <a:ea typeface="Verdana" panose="020B0604030504040204" pitchFamily="34" charset="0"/>
            </a:endParaRPr>
          </a:p>
          <a:p>
            <a:r>
              <a:rPr lang="en-US" sz="2000" dirty="0">
                <a:latin typeface="Verdana" panose="020B0604030504040204" pitchFamily="34" charset="0"/>
                <a:ea typeface="Verdana" panose="020B0604030504040204" pitchFamily="34" charset="0"/>
              </a:rPr>
              <a:t>Listen, not lead</a:t>
            </a:r>
          </a:p>
          <a:p>
            <a:r>
              <a:rPr lang="en-US" sz="2000" dirty="0">
                <a:latin typeface="Verdana" panose="020B0604030504040204" pitchFamily="34" charset="0"/>
                <a:ea typeface="Verdana" panose="020B0604030504040204" pitchFamily="34" charset="0"/>
              </a:rPr>
              <a:t>Facilitate, not control </a:t>
            </a:r>
          </a:p>
          <a:p>
            <a:r>
              <a:rPr lang="en-US" sz="2000" dirty="0">
                <a:latin typeface="Verdana" panose="020B0604030504040204" pitchFamily="34" charset="0"/>
                <a:ea typeface="Verdana" panose="020B0604030504040204" pitchFamily="34" charset="0"/>
              </a:rPr>
              <a:t>Look for ways to fade</a:t>
            </a:r>
          </a:p>
          <a:p>
            <a:r>
              <a:rPr lang="en-US" sz="2000" dirty="0">
                <a:latin typeface="Verdana" panose="020B0604030504040204" pitchFamily="34" charset="0"/>
                <a:ea typeface="Verdana" panose="020B0604030504040204" pitchFamily="34" charset="0"/>
              </a:rPr>
              <a:t>Consider technology</a:t>
            </a:r>
          </a:p>
          <a:p>
            <a:r>
              <a:rPr lang="en-US" sz="2000" dirty="0">
                <a:latin typeface="Verdana" panose="020B0604030504040204" pitchFamily="34" charset="0"/>
                <a:ea typeface="Verdana" panose="020B0604030504040204" pitchFamily="34" charset="0"/>
              </a:rPr>
              <a:t>Be intentional </a:t>
            </a:r>
          </a:p>
        </p:txBody>
      </p:sp>
      <p:sp>
        <p:nvSpPr>
          <p:cNvPr id="8" name="Slide Number Placeholder 7"/>
          <p:cNvSpPr>
            <a:spLocks noGrp="1"/>
          </p:cNvSpPr>
          <p:nvPr>
            <p:ph type="sldNum" sz="quarter" idx="12"/>
          </p:nvPr>
        </p:nvSpPr>
        <p:spPr/>
        <p:txBody>
          <a:bodyPr/>
          <a:lstStyle/>
          <a:p>
            <a:fld id="{AAA8C269-850C-4158-B451-7083264BF9B6}" type="slidenum">
              <a:rPr lang="en-US" smtClean="0"/>
              <a:t>35</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rcRect l="3070" r="3070"/>
          <a:stretch/>
        </p:blipFill>
        <p:spPr>
          <a:xfrm>
            <a:off x="1618284" y="4114801"/>
            <a:ext cx="3109008" cy="2480309"/>
          </a:xfrm>
          <a:prstGeom prst="rect">
            <a:avLst/>
          </a:prstGeom>
          <a:ln>
            <a:noFill/>
          </a:ln>
          <a:effectLst>
            <a:softEdge rad="112500"/>
          </a:effectLst>
        </p:spPr>
      </p:pic>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rcRect l="15327" r="15327"/>
          <a:stretch/>
        </p:blipFill>
        <p:spPr>
          <a:xfrm>
            <a:off x="1713831" y="1611630"/>
            <a:ext cx="2949132" cy="2392200"/>
          </a:xfrm>
          <a:prstGeom prst="rect">
            <a:avLst/>
          </a:prstGeom>
          <a:ln>
            <a:noFill/>
          </a:ln>
          <a:effectLst>
            <a:softEdge rad="112500"/>
          </a:effectLst>
        </p:spPr>
      </p:pic>
      <p:grpSp>
        <p:nvGrpSpPr>
          <p:cNvPr id="10" name="Group 9">
            <a:extLst>
              <a:ext uri="{FF2B5EF4-FFF2-40B4-BE49-F238E27FC236}">
                <a16:creationId xmlns:a16="http://schemas.microsoft.com/office/drawing/2014/main" id="{595EF45B-1068-4C85-907D-CF420BD40DA8}"/>
              </a:ext>
            </a:extLst>
          </p:cNvPr>
          <p:cNvGrpSpPr>
            <a:grpSpLocks/>
          </p:cNvGrpSpPr>
          <p:nvPr/>
        </p:nvGrpSpPr>
        <p:grpSpPr bwMode="auto">
          <a:xfrm>
            <a:off x="10761078" y="-96252"/>
            <a:ext cx="1381815" cy="6858000"/>
            <a:chOff x="1111237" y="1117818"/>
            <a:chExt cx="24905" cy="29354"/>
          </a:xfrm>
        </p:grpSpPr>
        <p:pic>
          <p:nvPicPr>
            <p:cNvPr id="11" name="Picture 10">
              <a:extLst>
                <a:ext uri="{FF2B5EF4-FFF2-40B4-BE49-F238E27FC236}">
                  <a16:creationId xmlns:a16="http://schemas.microsoft.com/office/drawing/2014/main" id="{E9C454C8-DB33-4FBB-8E92-5C65825297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51518"/>
            <a:stretch>
              <a:fillRect/>
            </a:stretch>
          </p:blipFill>
          <p:spPr bwMode="auto">
            <a:xfrm>
              <a:off x="1111237" y="1117818"/>
              <a:ext cx="24905" cy="293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
          <p:nvSpPr>
            <p:cNvPr id="12" name="Rectangle 11">
              <a:extLst>
                <a:ext uri="{FF2B5EF4-FFF2-40B4-BE49-F238E27FC236}">
                  <a16:creationId xmlns:a16="http://schemas.microsoft.com/office/drawing/2014/main" id="{BF83BD6E-4FD1-4274-9BBC-E2DF5CEDCB4B}"/>
                </a:ext>
              </a:extLst>
            </p:cNvPr>
            <p:cNvSpPr>
              <a:spLocks noChangeArrowheads="1"/>
            </p:cNvSpPr>
            <p:nvPr/>
          </p:nvSpPr>
          <p:spPr bwMode="auto">
            <a:xfrm>
              <a:off x="1112202" y="1126444"/>
              <a:ext cx="17022" cy="11254"/>
            </a:xfrm>
            <a:prstGeom prst="rect">
              <a:avLst/>
            </a:prstGeom>
            <a:solidFill>
              <a:srgbClr val="FFFFFF"/>
            </a:solidFill>
            <a:ln w="254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dk1">
                        <a:lumMod val="0"/>
                        <a:lumOff val="0"/>
                      </a:schemeClr>
                    </a:outerShdw>
                  </a:effectLst>
                </a14:hiddenEffects>
              </a:ext>
            </a:extLst>
          </p:spPr>
          <p:txBody>
            <a:bodyPr rot="0" vert="horz" wrap="square" lIns="36576" tIns="36576" rIns="36576" bIns="36576"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3" name="Group 12">
            <a:extLst>
              <a:ext uri="{FF2B5EF4-FFF2-40B4-BE49-F238E27FC236}">
                <a16:creationId xmlns:a16="http://schemas.microsoft.com/office/drawing/2014/main" id="{0F8D7056-38EF-4668-8856-8D708BAB9A9D}"/>
              </a:ext>
            </a:extLst>
          </p:cNvPr>
          <p:cNvGrpSpPr>
            <a:grpSpLocks/>
          </p:cNvGrpSpPr>
          <p:nvPr/>
        </p:nvGrpSpPr>
        <p:grpSpPr bwMode="auto">
          <a:xfrm rot="10800000">
            <a:off x="46525" y="0"/>
            <a:ext cx="1381815" cy="6858000"/>
            <a:chOff x="1111237" y="1117818"/>
            <a:chExt cx="24905" cy="29354"/>
          </a:xfrm>
        </p:grpSpPr>
        <p:pic>
          <p:nvPicPr>
            <p:cNvPr id="14" name="Picture 13">
              <a:extLst>
                <a:ext uri="{FF2B5EF4-FFF2-40B4-BE49-F238E27FC236}">
                  <a16:creationId xmlns:a16="http://schemas.microsoft.com/office/drawing/2014/main" id="{F94CAA56-10E1-4CFA-AC61-1C5CBE5224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51518"/>
            <a:stretch>
              <a:fillRect/>
            </a:stretch>
          </p:blipFill>
          <p:spPr bwMode="auto">
            <a:xfrm>
              <a:off x="1111237" y="1117818"/>
              <a:ext cx="24905" cy="293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
          <p:nvSpPr>
            <p:cNvPr id="15" name="Rectangle 14">
              <a:extLst>
                <a:ext uri="{FF2B5EF4-FFF2-40B4-BE49-F238E27FC236}">
                  <a16:creationId xmlns:a16="http://schemas.microsoft.com/office/drawing/2014/main" id="{47E16147-AF28-488D-9DA4-6E6034B30FDC}"/>
                </a:ext>
              </a:extLst>
            </p:cNvPr>
            <p:cNvSpPr>
              <a:spLocks noChangeArrowheads="1"/>
            </p:cNvSpPr>
            <p:nvPr/>
          </p:nvSpPr>
          <p:spPr bwMode="auto">
            <a:xfrm>
              <a:off x="1112202" y="1126444"/>
              <a:ext cx="17022" cy="11254"/>
            </a:xfrm>
            <a:prstGeom prst="rect">
              <a:avLst/>
            </a:prstGeom>
            <a:solidFill>
              <a:srgbClr val="FFFFFF"/>
            </a:solidFill>
            <a:ln w="254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dk1">
                        <a:lumMod val="0"/>
                        <a:lumOff val="0"/>
                      </a:schemeClr>
                    </a:outerShdw>
                  </a:effectLst>
                </a14:hiddenEffects>
              </a:ext>
            </a:extLst>
          </p:spPr>
          <p:txBody>
            <a:bodyPr rot="0" vert="horz" wrap="square" lIns="36576" tIns="36576" rIns="36576" bIns="36576"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3797745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25E487-2B5B-4492-BA27-1C1DD9116177}"/>
              </a:ext>
            </a:extLst>
          </p:cNvPr>
          <p:cNvPicPr>
            <a:picLocks noChangeAspect="1"/>
          </p:cNvPicPr>
          <p:nvPr/>
        </p:nvPicPr>
        <p:blipFill rotWithShape="1">
          <a:blip r:embed="rId3">
            <a:extLst>
              <a:ext uri="{28A0092B-C50C-407E-A947-70E740481C1C}">
                <a14:useLocalDpi xmlns:a14="http://schemas.microsoft.com/office/drawing/2010/main" val="0"/>
              </a:ext>
            </a:extLst>
          </a:blip>
          <a:srcRect r="18478" b="652"/>
          <a:stretch/>
        </p:blipFill>
        <p:spPr>
          <a:xfrm rot="16200000">
            <a:off x="7742812" y="-1416848"/>
            <a:ext cx="3027164" cy="5871211"/>
          </a:xfrm>
          <a:prstGeom prst="rect">
            <a:avLst/>
          </a:prstGeom>
        </p:spPr>
      </p:pic>
      <p:sp>
        <p:nvSpPr>
          <p:cNvPr id="2" name="Title 1"/>
          <p:cNvSpPr>
            <a:spLocks noGrp="1"/>
          </p:cNvSpPr>
          <p:nvPr>
            <p:ph type="title"/>
          </p:nvPr>
        </p:nvSpPr>
        <p:spPr>
          <a:xfrm>
            <a:off x="2120838" y="916603"/>
            <a:ext cx="7680960" cy="1450757"/>
          </a:xfrm>
        </p:spPr>
        <p:txBody>
          <a:bodyPr>
            <a:normAutofit/>
          </a:bodyPr>
          <a:lstStyle/>
          <a:p>
            <a:pPr algn="ctr"/>
            <a:r>
              <a:rPr lang="en-US" sz="4000" b="1" dirty="0">
                <a:solidFill>
                  <a:schemeClr val="bg2">
                    <a:lumMod val="25000"/>
                  </a:schemeClr>
                </a:solidFill>
                <a:latin typeface="Verdana" panose="020B0604030504040204" pitchFamily="34" charset="0"/>
                <a:ea typeface="Verdana" panose="020B0604030504040204" pitchFamily="34" charset="0"/>
              </a:rPr>
              <a:t>Individualized Services vs. Programs</a:t>
            </a:r>
          </a:p>
        </p:txBody>
      </p:sp>
      <p:pic>
        <p:nvPicPr>
          <p:cNvPr id="6" name="Picture 5">
            <a:extLst>
              <a:ext uri="{FF2B5EF4-FFF2-40B4-BE49-F238E27FC236}">
                <a16:creationId xmlns:a16="http://schemas.microsoft.com/office/drawing/2014/main" id="{F1B4CB66-CE46-4807-9659-0AF5B6329CB6}"/>
              </a:ext>
            </a:extLst>
          </p:cNvPr>
          <p:cNvPicPr>
            <a:picLocks noChangeAspect="1"/>
          </p:cNvPicPr>
          <p:nvPr/>
        </p:nvPicPr>
        <p:blipFill rotWithShape="1">
          <a:blip r:embed="rId3">
            <a:extLst>
              <a:ext uri="{28A0092B-C50C-407E-A947-70E740481C1C}">
                <a14:useLocalDpi xmlns:a14="http://schemas.microsoft.com/office/drawing/2010/main" val="0"/>
              </a:ext>
            </a:extLst>
          </a:blip>
          <a:srcRect r="18478" b="652"/>
          <a:stretch/>
        </p:blipFill>
        <p:spPr>
          <a:xfrm rot="5400000">
            <a:off x="1422024" y="2408813"/>
            <a:ext cx="3027164" cy="5871211"/>
          </a:xfrm>
          <a:prstGeom prst="rect">
            <a:avLst/>
          </a:prstGeom>
        </p:spPr>
      </p:pic>
      <p:sp>
        <p:nvSpPr>
          <p:cNvPr id="3" name="Content Placeholder 2"/>
          <p:cNvSpPr>
            <a:spLocks noGrp="1"/>
          </p:cNvSpPr>
          <p:nvPr>
            <p:ph idx="1"/>
          </p:nvPr>
        </p:nvSpPr>
        <p:spPr>
          <a:xfrm>
            <a:off x="1725057" y="2244137"/>
            <a:ext cx="9049439" cy="3286330"/>
          </a:xfrm>
        </p:spPr>
        <p:txBody>
          <a:bodyPr>
            <a:normAutofit/>
          </a:bodyPr>
          <a:lstStyle/>
          <a:p>
            <a:pPr>
              <a:defRPr/>
            </a:pPr>
            <a:r>
              <a:rPr lang="en-US" altLang="en-US" sz="2000" dirty="0">
                <a:latin typeface="Verdana" panose="020B0604030504040204" pitchFamily="34" charset="0"/>
                <a:ea typeface="Verdana" panose="020B0604030504040204" pitchFamily="34" charset="0"/>
              </a:rPr>
              <a:t>Services are integrated within the person’s network of supports. </a:t>
            </a:r>
          </a:p>
          <a:p>
            <a:pPr>
              <a:defRPr/>
            </a:pPr>
            <a:r>
              <a:rPr lang="en-US" altLang="en-US" sz="2000" dirty="0">
                <a:latin typeface="Verdana" panose="020B0604030504040204" pitchFamily="34" charset="0"/>
                <a:ea typeface="Verdana" panose="020B0604030504040204" pitchFamily="34" charset="0"/>
              </a:rPr>
              <a:t>Schedules designed around real life, not a M-F, 9 to 3 program day. </a:t>
            </a:r>
          </a:p>
          <a:p>
            <a:pPr>
              <a:defRPr/>
            </a:pPr>
            <a:r>
              <a:rPr lang="en-US" altLang="en-US" sz="2000" dirty="0">
                <a:latin typeface="Verdana" panose="020B0604030504040204" pitchFamily="34" charset="0"/>
                <a:ea typeface="Verdana" panose="020B0604030504040204" pitchFamily="34" charset="0"/>
              </a:rPr>
              <a:t>Hourly rates: Flexible supports that wrap around a job.</a:t>
            </a:r>
          </a:p>
          <a:p>
            <a:pPr>
              <a:defRPr/>
            </a:pPr>
            <a:r>
              <a:rPr lang="en-US" altLang="en-US" sz="2000" dirty="0">
                <a:latin typeface="Verdana" panose="020B0604030504040204" pitchFamily="34" charset="0"/>
                <a:ea typeface="Verdana" panose="020B0604030504040204" pitchFamily="34" charset="0"/>
              </a:rPr>
              <a:t>Service provided based on what is meaningful for that individual, not focused on what is broken.</a:t>
            </a:r>
            <a:endParaRPr lang="en-US" sz="2000" dirty="0">
              <a:latin typeface="Verdana" panose="020B0604030504040204" pitchFamily="34" charset="0"/>
              <a:ea typeface="Verdana" panose="020B0604030504040204" pitchFamily="34" charset="0"/>
            </a:endParaRPr>
          </a:p>
          <a:p>
            <a:pPr>
              <a:defRPr/>
            </a:pPr>
            <a:r>
              <a:rPr lang="en-US" altLang="en-US" sz="2000" dirty="0">
                <a:latin typeface="Verdana" panose="020B0604030504040204" pitchFamily="34" charset="0"/>
                <a:ea typeface="Verdana" panose="020B0604030504040204" pitchFamily="34" charset="0"/>
              </a:rPr>
              <a:t>Individualized, but not necessarily 1:1</a:t>
            </a:r>
          </a:p>
          <a:p>
            <a:pPr>
              <a:defRPr/>
            </a:pPr>
            <a:r>
              <a:rPr lang="en-US" altLang="en-US" sz="2000" dirty="0">
                <a:latin typeface="Verdana" panose="020B0604030504040204" pitchFamily="34" charset="0"/>
                <a:ea typeface="Verdana" panose="020B0604030504040204" pitchFamily="34" charset="0"/>
              </a:rPr>
              <a:t>Activities (and groups) are based on a mutual interest or building a critical skill, not pre-determined classes, set by the program staff or a curriculum.</a:t>
            </a:r>
          </a:p>
          <a:p>
            <a:pPr marL="0" indent="0">
              <a:buNone/>
            </a:pPr>
            <a:endParaRPr lang="en-US" dirty="0"/>
          </a:p>
        </p:txBody>
      </p:sp>
      <p:sp>
        <p:nvSpPr>
          <p:cNvPr id="4" name="Slide Number Placeholder 3"/>
          <p:cNvSpPr>
            <a:spLocks noGrp="1"/>
          </p:cNvSpPr>
          <p:nvPr>
            <p:ph type="sldNum" sz="quarter" idx="12"/>
          </p:nvPr>
        </p:nvSpPr>
        <p:spPr/>
        <p:txBody>
          <a:bodyPr/>
          <a:lstStyle/>
          <a:p>
            <a:fld id="{EE088E80-DDED-4E0A-A7AA-A3FE6FA3F075}" type="slidenum">
              <a:rPr lang="en-US" smtClean="0"/>
              <a:t>36</a:t>
            </a:fld>
            <a:endParaRPr lang="en-US"/>
          </a:p>
        </p:txBody>
      </p:sp>
    </p:spTree>
    <p:extLst>
      <p:ext uri="{BB962C8B-B14F-4D97-AF65-F5344CB8AC3E}">
        <p14:creationId xmlns:p14="http://schemas.microsoft.com/office/powerpoint/2010/main" val="200855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496" y="975604"/>
            <a:ext cx="10620260" cy="1088068"/>
          </a:xfrm>
        </p:spPr>
        <p:txBody>
          <a:bodyPr>
            <a:noAutofit/>
          </a:bodyPr>
          <a:lstStyle/>
          <a:p>
            <a:pPr algn="ctr"/>
            <a:r>
              <a:rPr lang="en-US" sz="3800" b="1" dirty="0">
                <a:solidFill>
                  <a:schemeClr val="bg2">
                    <a:lumMod val="25000"/>
                  </a:schemeClr>
                </a:solidFill>
                <a:latin typeface="Verdana" panose="020B0604030504040204" pitchFamily="34" charset="0"/>
                <a:ea typeface="Verdana" panose="020B0604030504040204" pitchFamily="34" charset="0"/>
              </a:rPr>
              <a:t>Charting the LifeCourse™ </a:t>
            </a:r>
            <a:br>
              <a:rPr lang="en-US" sz="3800" b="1" dirty="0">
                <a:solidFill>
                  <a:schemeClr val="bg2">
                    <a:lumMod val="25000"/>
                  </a:schemeClr>
                </a:solidFill>
                <a:latin typeface="Verdana" panose="020B0604030504040204" pitchFamily="34" charset="0"/>
                <a:ea typeface="Verdana" panose="020B0604030504040204" pitchFamily="34" charset="0"/>
              </a:rPr>
            </a:br>
            <a:r>
              <a:rPr lang="en-US" sz="3800" b="1" dirty="0">
                <a:solidFill>
                  <a:schemeClr val="bg2">
                    <a:lumMod val="25000"/>
                  </a:schemeClr>
                </a:solidFill>
                <a:latin typeface="Verdana" panose="020B0604030504040204" pitchFamily="34" charset="0"/>
                <a:ea typeface="Verdana" panose="020B0604030504040204" pitchFamily="34" charset="0"/>
              </a:rPr>
              <a:t>University of Missouri/KC UCEDD</a:t>
            </a:r>
          </a:p>
        </p:txBody>
      </p:sp>
      <p:sp>
        <p:nvSpPr>
          <p:cNvPr id="3" name="Content Placeholder 2"/>
          <p:cNvSpPr>
            <a:spLocks noGrp="1"/>
          </p:cNvSpPr>
          <p:nvPr>
            <p:ph idx="1"/>
          </p:nvPr>
        </p:nvSpPr>
        <p:spPr>
          <a:xfrm>
            <a:off x="1202390" y="2281484"/>
            <a:ext cx="10036366" cy="2295032"/>
          </a:xfrm>
        </p:spPr>
        <p:txBody>
          <a:bodyPr>
            <a:normAutofit/>
          </a:bodyPr>
          <a:lstStyle/>
          <a:p>
            <a:r>
              <a:rPr lang="en-US" sz="2400" dirty="0"/>
              <a:t>Sees the person within the context of family &amp; community</a:t>
            </a:r>
          </a:p>
          <a:p>
            <a:r>
              <a:rPr lang="en-US" sz="2400" dirty="0"/>
              <a:t>Looks at Life Stages and Life Domains. </a:t>
            </a:r>
          </a:p>
          <a:p>
            <a:r>
              <a:rPr lang="en-US" sz="2400" i="1" dirty="0"/>
              <a:t>Integrated supports</a:t>
            </a:r>
            <a:r>
              <a:rPr lang="en-US" sz="2400" dirty="0"/>
              <a:t>: personal strengths, relationships, community resources, eligibility specific resources, technology</a:t>
            </a:r>
          </a:p>
          <a:p>
            <a:r>
              <a:rPr lang="en-US" sz="2400" dirty="0"/>
              <a:t>Creates connections and partnerships to support an individual’s goals and life</a:t>
            </a:r>
          </a:p>
        </p:txBody>
      </p:sp>
      <p:pic>
        <p:nvPicPr>
          <p:cNvPr id="6" name="Picture 5">
            <a:extLst>
              <a:ext uri="{FF2B5EF4-FFF2-40B4-BE49-F238E27FC236}">
                <a16:creationId xmlns:a16="http://schemas.microsoft.com/office/drawing/2014/main" id="{20255DF4-A609-4DFA-BB9E-C58F8C55792E}"/>
              </a:ext>
            </a:extLst>
          </p:cNvPr>
          <p:cNvPicPr>
            <a:picLocks noChangeAspect="1"/>
          </p:cNvPicPr>
          <p:nvPr/>
        </p:nvPicPr>
        <p:blipFill rotWithShape="1">
          <a:blip r:embed="rId2">
            <a:extLst>
              <a:ext uri="{28A0092B-C50C-407E-A947-70E740481C1C}">
                <a14:useLocalDpi xmlns:a14="http://schemas.microsoft.com/office/drawing/2010/main" val="0"/>
              </a:ext>
            </a:extLst>
          </a:blip>
          <a:srcRect r="18478" b="652"/>
          <a:stretch/>
        </p:blipFill>
        <p:spPr>
          <a:xfrm rot="5400000">
            <a:off x="1929659" y="3133832"/>
            <a:ext cx="1794509" cy="5653829"/>
          </a:xfrm>
          <a:prstGeom prst="rect">
            <a:avLst/>
          </a:prstGeom>
        </p:spPr>
      </p:pic>
      <p:pic>
        <p:nvPicPr>
          <p:cNvPr id="7" name="Picture 6">
            <a:extLst>
              <a:ext uri="{FF2B5EF4-FFF2-40B4-BE49-F238E27FC236}">
                <a16:creationId xmlns:a16="http://schemas.microsoft.com/office/drawing/2014/main" id="{E1CA2D29-2EF9-4589-A6A7-3A9701510945}"/>
              </a:ext>
            </a:extLst>
          </p:cNvPr>
          <p:cNvPicPr>
            <a:picLocks noChangeAspect="1"/>
          </p:cNvPicPr>
          <p:nvPr/>
        </p:nvPicPr>
        <p:blipFill rotWithShape="1">
          <a:blip r:embed="rId2">
            <a:extLst>
              <a:ext uri="{28A0092B-C50C-407E-A947-70E740481C1C}">
                <a14:useLocalDpi xmlns:a14="http://schemas.microsoft.com/office/drawing/2010/main" val="0"/>
              </a:ext>
            </a:extLst>
          </a:blip>
          <a:srcRect r="18478" b="652"/>
          <a:stretch/>
        </p:blipFill>
        <p:spPr>
          <a:xfrm rot="5400000">
            <a:off x="3825827" y="3142389"/>
            <a:ext cx="1811627" cy="5653829"/>
          </a:xfrm>
          <a:prstGeom prst="rect">
            <a:avLst/>
          </a:prstGeom>
        </p:spPr>
      </p:pic>
      <p:pic>
        <p:nvPicPr>
          <p:cNvPr id="11" name="Picture 10">
            <a:extLst>
              <a:ext uri="{FF2B5EF4-FFF2-40B4-BE49-F238E27FC236}">
                <a16:creationId xmlns:a16="http://schemas.microsoft.com/office/drawing/2014/main" id="{EAD332E0-0738-44E5-96C1-C3AEDAFD3CDD}"/>
              </a:ext>
            </a:extLst>
          </p:cNvPr>
          <p:cNvPicPr>
            <a:picLocks noChangeAspect="1"/>
          </p:cNvPicPr>
          <p:nvPr/>
        </p:nvPicPr>
        <p:blipFill rotWithShape="1">
          <a:blip r:embed="rId2">
            <a:extLst>
              <a:ext uri="{28A0092B-C50C-407E-A947-70E740481C1C}">
                <a14:useLocalDpi xmlns:a14="http://schemas.microsoft.com/office/drawing/2010/main" val="0"/>
              </a:ext>
            </a:extLst>
          </a:blip>
          <a:srcRect r="18478" b="652"/>
          <a:stretch/>
        </p:blipFill>
        <p:spPr>
          <a:xfrm rot="5400000">
            <a:off x="5632359" y="3133832"/>
            <a:ext cx="1811628" cy="5653829"/>
          </a:xfrm>
          <a:prstGeom prst="rect">
            <a:avLst/>
          </a:prstGeom>
        </p:spPr>
      </p:pic>
      <p:pic>
        <p:nvPicPr>
          <p:cNvPr id="10" name="Picture 9">
            <a:extLst>
              <a:ext uri="{FF2B5EF4-FFF2-40B4-BE49-F238E27FC236}">
                <a16:creationId xmlns:a16="http://schemas.microsoft.com/office/drawing/2014/main" id="{2A4E7190-D128-453F-8B33-5A10A47DB629}"/>
              </a:ext>
            </a:extLst>
          </p:cNvPr>
          <p:cNvPicPr>
            <a:picLocks noChangeAspect="1"/>
          </p:cNvPicPr>
          <p:nvPr/>
        </p:nvPicPr>
        <p:blipFill rotWithShape="1">
          <a:blip r:embed="rId2">
            <a:extLst>
              <a:ext uri="{28A0092B-C50C-407E-A947-70E740481C1C}">
                <a14:useLocalDpi xmlns:a14="http://schemas.microsoft.com/office/drawing/2010/main" val="0"/>
              </a:ext>
            </a:extLst>
          </a:blip>
          <a:srcRect r="18478" b="652"/>
          <a:stretch/>
        </p:blipFill>
        <p:spPr>
          <a:xfrm rot="5400000">
            <a:off x="8008542" y="3128145"/>
            <a:ext cx="1828744" cy="5653829"/>
          </a:xfrm>
          <a:prstGeom prst="rect">
            <a:avLst/>
          </a:prstGeom>
        </p:spPr>
      </p:pic>
      <p:pic>
        <p:nvPicPr>
          <p:cNvPr id="9" name="Picture 8">
            <a:extLst>
              <a:ext uri="{FF2B5EF4-FFF2-40B4-BE49-F238E27FC236}">
                <a16:creationId xmlns:a16="http://schemas.microsoft.com/office/drawing/2014/main" id="{3FAE1067-7830-4B5F-9745-6485F1862707}"/>
              </a:ext>
            </a:extLst>
          </p:cNvPr>
          <p:cNvPicPr>
            <a:picLocks noChangeAspect="1"/>
          </p:cNvPicPr>
          <p:nvPr/>
        </p:nvPicPr>
        <p:blipFill rotWithShape="1">
          <a:blip r:embed="rId2">
            <a:extLst>
              <a:ext uri="{28A0092B-C50C-407E-A947-70E740481C1C}">
                <a14:useLocalDpi xmlns:a14="http://schemas.microsoft.com/office/drawing/2010/main" val="0"/>
              </a:ext>
            </a:extLst>
          </a:blip>
          <a:srcRect t="35882" r="18478" b="651"/>
          <a:stretch/>
        </p:blipFill>
        <p:spPr>
          <a:xfrm rot="5400000">
            <a:off x="9463147" y="4146265"/>
            <a:ext cx="1845861" cy="3611844"/>
          </a:xfrm>
          <a:prstGeom prst="rect">
            <a:avLst/>
          </a:prstGeom>
        </p:spPr>
      </p:pic>
      <p:pic>
        <p:nvPicPr>
          <p:cNvPr id="8" name="Picture 7">
            <a:extLst>
              <a:ext uri="{FF2B5EF4-FFF2-40B4-BE49-F238E27FC236}">
                <a16:creationId xmlns:a16="http://schemas.microsoft.com/office/drawing/2014/main" id="{73C2F1E7-1405-499D-AA9D-46C845900005}"/>
              </a:ext>
            </a:extLst>
          </p:cNvPr>
          <p:cNvPicPr>
            <a:picLocks noChangeAspect="1"/>
          </p:cNvPicPr>
          <p:nvPr/>
        </p:nvPicPr>
        <p:blipFill rotWithShape="1">
          <a:blip r:embed="rId2">
            <a:extLst>
              <a:ext uri="{28A0092B-C50C-407E-A947-70E740481C1C}">
                <a14:useLocalDpi xmlns:a14="http://schemas.microsoft.com/office/drawing/2010/main" val="0"/>
              </a:ext>
            </a:extLst>
          </a:blip>
          <a:srcRect t="70690" r="18478" b="651"/>
          <a:stretch/>
        </p:blipFill>
        <p:spPr>
          <a:xfrm rot="5400000">
            <a:off x="10422238" y="5088239"/>
            <a:ext cx="1845860" cy="1693663"/>
          </a:xfrm>
          <a:prstGeom prst="rect">
            <a:avLst/>
          </a:prstGeom>
        </p:spPr>
      </p:pic>
    </p:spTree>
    <p:extLst>
      <p:ext uri="{BB962C8B-B14F-4D97-AF65-F5344CB8AC3E}">
        <p14:creationId xmlns:p14="http://schemas.microsoft.com/office/powerpoint/2010/main" val="30825174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7123A12-AE5D-4F76-A3B0-84EB4095AD17}"/>
              </a:ext>
            </a:extLst>
          </p:cNvPr>
          <p:cNvPicPr>
            <a:picLocks noChangeAspect="1"/>
          </p:cNvPicPr>
          <p:nvPr/>
        </p:nvPicPr>
        <p:blipFill>
          <a:blip r:embed="rId2"/>
          <a:stretch>
            <a:fillRect/>
          </a:stretch>
        </p:blipFill>
        <p:spPr>
          <a:xfrm rot="5400000">
            <a:off x="4895160" y="-4895160"/>
            <a:ext cx="2401679" cy="12192002"/>
          </a:xfrm>
          <a:prstGeom prst="rect">
            <a:avLst/>
          </a:prstGeom>
        </p:spPr>
      </p:pic>
      <p:sp>
        <p:nvSpPr>
          <p:cNvPr id="5" name="Slide Number Placeholder 4"/>
          <p:cNvSpPr>
            <a:spLocks noGrp="1"/>
          </p:cNvSpPr>
          <p:nvPr>
            <p:ph type="sldNum" sz="quarter" idx="12"/>
          </p:nvPr>
        </p:nvSpPr>
        <p:spPr/>
        <p:txBody>
          <a:bodyPr/>
          <a:lstStyle/>
          <a:p>
            <a:fld id="{EE088E80-DDED-4E0A-A7AA-A3FE6FA3F075}" type="slidenum">
              <a:rPr lang="en-US" smtClean="0"/>
              <a:t>38</a:t>
            </a:fld>
            <a:endParaRPr lang="en-US" dirty="0"/>
          </a:p>
        </p:txBody>
      </p:sp>
      <p:sp>
        <p:nvSpPr>
          <p:cNvPr id="6" name="Title 5"/>
          <p:cNvSpPr>
            <a:spLocks noGrp="1"/>
          </p:cNvSpPr>
          <p:nvPr>
            <p:ph type="title" idx="4294967295"/>
          </p:nvPr>
        </p:nvSpPr>
        <p:spPr>
          <a:xfrm>
            <a:off x="-24448" y="1880551"/>
            <a:ext cx="7831138" cy="727075"/>
          </a:xfrm>
        </p:spPr>
        <p:txBody>
          <a:bodyPr>
            <a:noAutofit/>
          </a:bodyPr>
          <a:lstStyle/>
          <a:p>
            <a:pPr algn="ctr"/>
            <a:r>
              <a:rPr lang="en-US" b="1" dirty="0">
                <a:solidFill>
                  <a:schemeClr val="bg2">
                    <a:lumMod val="25000"/>
                  </a:schemeClr>
                </a:solidFill>
                <a:latin typeface="Verdana" panose="020B0604030504040204" pitchFamily="34" charset="0"/>
                <a:ea typeface="Verdana" panose="020B0604030504040204" pitchFamily="34" charset="0"/>
              </a:rPr>
              <a:t>Traditional Program Supports and Services</a:t>
            </a:r>
          </a:p>
        </p:txBody>
      </p:sp>
      <p:sp>
        <p:nvSpPr>
          <p:cNvPr id="7" name="Content Placeholder 6"/>
          <p:cNvSpPr>
            <a:spLocks noGrp="1"/>
          </p:cNvSpPr>
          <p:nvPr>
            <p:ph idx="4294967295"/>
          </p:nvPr>
        </p:nvSpPr>
        <p:spPr>
          <a:xfrm>
            <a:off x="186689" y="3116262"/>
            <a:ext cx="8336280" cy="3741738"/>
          </a:xfrm>
        </p:spPr>
        <p:txBody>
          <a:bodyPr/>
          <a:lstStyle/>
          <a:p>
            <a:pPr marL="0" indent="0">
              <a:buNone/>
            </a:pPr>
            <a:r>
              <a:rPr lang="en-US" sz="3500" b="1" dirty="0"/>
              <a:t>Before:</a:t>
            </a:r>
          </a:p>
          <a:p>
            <a:r>
              <a:rPr lang="en-US" b="1" dirty="0">
                <a:solidFill>
                  <a:srgbClr val="BCB5ED"/>
                </a:solidFill>
                <a:latin typeface="Verdana" panose="020B0604030504040204" pitchFamily="34" charset="0"/>
                <a:ea typeface="Verdana" panose="020B0604030504040204" pitchFamily="34" charset="0"/>
              </a:rPr>
              <a:t>Personal Strengths (independent)</a:t>
            </a:r>
            <a:r>
              <a:rPr lang="en-US" b="1" dirty="0">
                <a:solidFill>
                  <a:srgbClr val="E676CE"/>
                </a:solidFill>
                <a:latin typeface="Verdana" panose="020B0604030504040204" pitchFamily="34" charset="0"/>
                <a:ea typeface="Verdana" panose="020B0604030504040204" pitchFamily="34" charset="0"/>
              </a:rPr>
              <a:t> </a:t>
            </a:r>
          </a:p>
          <a:p>
            <a:r>
              <a:rPr lang="en-US" b="1" dirty="0">
                <a:solidFill>
                  <a:schemeClr val="accent1">
                    <a:lumMod val="75000"/>
                  </a:schemeClr>
                </a:solidFill>
                <a:latin typeface="Verdana" panose="020B0604030504040204" pitchFamily="34" charset="0"/>
                <a:ea typeface="Verdana" panose="020B0604030504040204" pitchFamily="34" charset="0"/>
              </a:rPr>
              <a:t>Community-based, Public resources</a:t>
            </a:r>
          </a:p>
          <a:p>
            <a:r>
              <a:rPr lang="en-US" b="1" dirty="0">
                <a:latin typeface="Verdana" panose="020B0604030504040204" pitchFamily="34" charset="0"/>
                <a:ea typeface="Verdana" panose="020B0604030504040204" pitchFamily="34" charset="0"/>
              </a:rPr>
              <a:t>→   </a:t>
            </a:r>
            <a:r>
              <a:rPr lang="en-US" b="1" dirty="0">
                <a:solidFill>
                  <a:srgbClr val="92D050"/>
                </a:solidFill>
                <a:latin typeface="Verdana" panose="020B0604030504040204" pitchFamily="34" charset="0"/>
                <a:ea typeface="Verdana" panose="020B0604030504040204" pitchFamily="34" charset="0"/>
              </a:rPr>
              <a:t>Eligibility Specific Services</a:t>
            </a:r>
          </a:p>
          <a:p>
            <a:r>
              <a:rPr lang="en-US" b="1" dirty="0">
                <a:latin typeface="Verdana" panose="020B0604030504040204" pitchFamily="34" charset="0"/>
                <a:ea typeface="Verdana" panose="020B0604030504040204" pitchFamily="34" charset="0"/>
              </a:rPr>
              <a:t>→   </a:t>
            </a:r>
            <a:r>
              <a:rPr lang="en-US" b="1" dirty="0">
                <a:solidFill>
                  <a:srgbClr val="7030A0"/>
                </a:solidFill>
                <a:latin typeface="Verdana" panose="020B0604030504040204" pitchFamily="34" charset="0"/>
                <a:ea typeface="Verdana" panose="020B0604030504040204" pitchFamily="34" charset="0"/>
              </a:rPr>
              <a:t>Relationships</a:t>
            </a:r>
          </a:p>
          <a:p>
            <a:r>
              <a:rPr lang="en-US" b="1" dirty="0">
                <a:solidFill>
                  <a:srgbClr val="E676CE"/>
                </a:solidFill>
                <a:latin typeface="Verdana" panose="020B0604030504040204" pitchFamily="34" charset="0"/>
                <a:ea typeface="Verdana" panose="020B0604030504040204" pitchFamily="34" charset="0"/>
              </a:rPr>
              <a:t>Technology</a:t>
            </a:r>
          </a:p>
        </p:txBody>
      </p:sp>
      <p:sp>
        <p:nvSpPr>
          <p:cNvPr id="4" name="TextBox 3"/>
          <p:cNvSpPr txBox="1"/>
          <p:nvPr/>
        </p:nvSpPr>
        <p:spPr>
          <a:xfrm>
            <a:off x="8921334" y="6421393"/>
            <a:ext cx="2554386" cy="300082"/>
          </a:xfrm>
          <a:prstGeom prst="rect">
            <a:avLst/>
          </a:prstGeom>
          <a:noFill/>
        </p:spPr>
        <p:txBody>
          <a:bodyPr wrap="square" rtlCol="0">
            <a:spAutoFit/>
          </a:bodyPr>
          <a:lstStyle/>
          <a:p>
            <a:r>
              <a:rPr lang="en-US" sz="1350" i="1" dirty="0"/>
              <a:t>Schedule courtesy of LifeCourse™</a:t>
            </a:r>
          </a:p>
        </p:txBody>
      </p:sp>
      <p:pic>
        <p:nvPicPr>
          <p:cNvPr id="3" name="Picture 2" descr="Schedule shows big block of services from monday to friday 9 to 3-- nothing else." title="Picture of a weekly schedule"/>
          <p:cNvPicPr>
            <a:picLocks noChangeAspect="1"/>
          </p:cNvPicPr>
          <p:nvPr/>
        </p:nvPicPr>
        <p:blipFill rotWithShape="1">
          <a:blip r:embed="rId3"/>
          <a:srcRect t="2200" r="5053"/>
          <a:stretch/>
        </p:blipFill>
        <p:spPr>
          <a:xfrm>
            <a:off x="7806690" y="1145753"/>
            <a:ext cx="4080510" cy="5712247"/>
          </a:xfrm>
          <a:prstGeom prst="rect">
            <a:avLst/>
          </a:prstGeom>
        </p:spPr>
      </p:pic>
    </p:spTree>
    <p:extLst>
      <p:ext uri="{BB962C8B-B14F-4D97-AF65-F5344CB8AC3E}">
        <p14:creationId xmlns:p14="http://schemas.microsoft.com/office/powerpoint/2010/main" val="19591985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590145" y="911964"/>
            <a:ext cx="8228791" cy="1120775"/>
          </a:xfrm>
        </p:spPr>
        <p:txBody>
          <a:bodyPr>
            <a:noAutofit/>
          </a:bodyPr>
          <a:lstStyle/>
          <a:p>
            <a:r>
              <a:rPr lang="en-US" sz="3800" b="1" dirty="0">
                <a:solidFill>
                  <a:schemeClr val="bg2">
                    <a:lumMod val="25000"/>
                  </a:schemeClr>
                </a:solidFill>
                <a:latin typeface="Verdana" panose="020B0604030504040204" pitchFamily="34" charset="0"/>
                <a:ea typeface="Verdana" panose="020B0604030504040204" pitchFamily="34" charset="0"/>
              </a:rPr>
              <a:t>Goal: Integrated, </a:t>
            </a:r>
            <a:br>
              <a:rPr lang="en-US" sz="3800" b="1" dirty="0">
                <a:solidFill>
                  <a:schemeClr val="bg2">
                    <a:lumMod val="25000"/>
                  </a:schemeClr>
                </a:solidFill>
                <a:latin typeface="Verdana" panose="020B0604030504040204" pitchFamily="34" charset="0"/>
                <a:ea typeface="Verdana" panose="020B0604030504040204" pitchFamily="34" charset="0"/>
              </a:rPr>
            </a:br>
            <a:r>
              <a:rPr lang="en-US" sz="3800" b="1" dirty="0">
                <a:solidFill>
                  <a:schemeClr val="bg2">
                    <a:lumMod val="25000"/>
                  </a:schemeClr>
                </a:solidFill>
                <a:latin typeface="Verdana" panose="020B0604030504040204" pitchFamily="34" charset="0"/>
                <a:ea typeface="Verdana" panose="020B0604030504040204" pitchFamily="34" charset="0"/>
              </a:rPr>
              <a:t>Normalized Lives </a:t>
            </a:r>
            <a:br>
              <a:rPr lang="en-US" sz="3800" b="1" dirty="0">
                <a:solidFill>
                  <a:schemeClr val="bg2">
                    <a:lumMod val="25000"/>
                  </a:schemeClr>
                </a:solidFill>
                <a:latin typeface="Verdana" panose="020B0604030504040204" pitchFamily="34" charset="0"/>
                <a:ea typeface="Verdana" panose="020B0604030504040204" pitchFamily="34" charset="0"/>
              </a:rPr>
            </a:br>
            <a:r>
              <a:rPr lang="en-US" sz="3800" b="1" dirty="0">
                <a:solidFill>
                  <a:schemeClr val="bg2">
                    <a:lumMod val="25000"/>
                  </a:schemeClr>
                </a:solidFill>
                <a:latin typeface="Verdana" panose="020B0604030504040204" pitchFamily="34" charset="0"/>
                <a:ea typeface="Verdana" panose="020B0604030504040204" pitchFamily="34" charset="0"/>
              </a:rPr>
              <a:t>and Normalized Supports/Services</a:t>
            </a:r>
          </a:p>
        </p:txBody>
      </p:sp>
      <p:pic>
        <p:nvPicPr>
          <p:cNvPr id="8" name="Picture 7">
            <a:extLst>
              <a:ext uri="{FF2B5EF4-FFF2-40B4-BE49-F238E27FC236}">
                <a16:creationId xmlns:a16="http://schemas.microsoft.com/office/drawing/2014/main" id="{CC7CCE4D-3927-43E2-8344-6C51817BEA66}"/>
              </a:ext>
            </a:extLst>
          </p:cNvPr>
          <p:cNvPicPr>
            <a:picLocks noChangeAspect="1"/>
          </p:cNvPicPr>
          <p:nvPr/>
        </p:nvPicPr>
        <p:blipFill>
          <a:blip r:embed="rId2"/>
          <a:stretch>
            <a:fillRect/>
          </a:stretch>
        </p:blipFill>
        <p:spPr>
          <a:xfrm rot="16200000">
            <a:off x="4895162" y="-438841"/>
            <a:ext cx="2401679" cy="12192002"/>
          </a:xfrm>
          <a:prstGeom prst="rect">
            <a:avLst/>
          </a:prstGeom>
        </p:spPr>
      </p:pic>
      <p:pic>
        <p:nvPicPr>
          <p:cNvPr id="11" name="Picture 10" descr="weekly schedule that shows integrated supports.  services are sprinkled through out the person's life, there are community relationships, technology is being utilized," title="Picture of an integrated schedule"/>
          <p:cNvPicPr>
            <a:picLocks noChangeAspect="1"/>
          </p:cNvPicPr>
          <p:nvPr/>
        </p:nvPicPr>
        <p:blipFill>
          <a:blip r:embed="rId3"/>
          <a:stretch>
            <a:fillRect/>
          </a:stretch>
        </p:blipFill>
        <p:spPr>
          <a:xfrm>
            <a:off x="7886700" y="207865"/>
            <a:ext cx="4293488" cy="5125989"/>
          </a:xfrm>
          <a:prstGeom prst="rect">
            <a:avLst/>
          </a:prstGeom>
        </p:spPr>
      </p:pic>
      <p:sp>
        <p:nvSpPr>
          <p:cNvPr id="12" name="Rectangle 11"/>
          <p:cNvSpPr/>
          <p:nvPr/>
        </p:nvSpPr>
        <p:spPr>
          <a:xfrm>
            <a:off x="8940164" y="5329898"/>
            <a:ext cx="2661691" cy="300082"/>
          </a:xfrm>
          <a:prstGeom prst="rect">
            <a:avLst/>
          </a:prstGeom>
        </p:spPr>
        <p:txBody>
          <a:bodyPr wrap="square">
            <a:spAutoFit/>
          </a:bodyPr>
          <a:lstStyle/>
          <a:p>
            <a:r>
              <a:rPr lang="en-US" sz="1350" i="1" dirty="0"/>
              <a:t>Schedule courtesy of LifeCourse™</a:t>
            </a:r>
          </a:p>
        </p:txBody>
      </p:sp>
      <p:sp>
        <p:nvSpPr>
          <p:cNvPr id="7" name="Content Placeholder 6"/>
          <p:cNvSpPr>
            <a:spLocks noGrp="1"/>
          </p:cNvSpPr>
          <p:nvPr>
            <p:ph idx="4294967295"/>
          </p:nvPr>
        </p:nvSpPr>
        <p:spPr>
          <a:xfrm>
            <a:off x="590144" y="2982173"/>
            <a:ext cx="7913775" cy="2963863"/>
          </a:xfrm>
        </p:spPr>
        <p:txBody>
          <a:bodyPr>
            <a:normAutofit lnSpcReduction="10000"/>
          </a:bodyPr>
          <a:lstStyle/>
          <a:p>
            <a:pPr marL="0" indent="0">
              <a:buNone/>
            </a:pPr>
            <a:r>
              <a:rPr lang="en-US" sz="3500" b="1" dirty="0">
                <a:latin typeface="Verdana" panose="020B0604030504040204" pitchFamily="34" charset="0"/>
                <a:ea typeface="Verdana" panose="020B0604030504040204" pitchFamily="34" charset="0"/>
              </a:rPr>
              <a:t>After:</a:t>
            </a:r>
          </a:p>
          <a:p>
            <a:r>
              <a:rPr lang="en-US" sz="2600" b="1" dirty="0">
                <a:solidFill>
                  <a:srgbClr val="BCB5ED"/>
                </a:solidFill>
                <a:latin typeface="Verdana" panose="020B0604030504040204" pitchFamily="34" charset="0"/>
                <a:ea typeface="Verdana" panose="020B0604030504040204" pitchFamily="34" charset="0"/>
              </a:rPr>
              <a:t>Personal Strengths (independent)</a:t>
            </a:r>
            <a:r>
              <a:rPr lang="en-US" sz="2600" b="1" dirty="0">
                <a:solidFill>
                  <a:srgbClr val="E676CE"/>
                </a:solidFill>
                <a:latin typeface="Verdana" panose="020B0604030504040204" pitchFamily="34" charset="0"/>
                <a:ea typeface="Verdana" panose="020B0604030504040204" pitchFamily="34" charset="0"/>
              </a:rPr>
              <a:t> </a:t>
            </a:r>
          </a:p>
          <a:p>
            <a:r>
              <a:rPr lang="en-US" sz="2600" b="1" dirty="0">
                <a:solidFill>
                  <a:schemeClr val="accent1">
                    <a:lumMod val="75000"/>
                  </a:schemeClr>
                </a:solidFill>
                <a:latin typeface="Verdana" panose="020B0604030504040204" pitchFamily="34" charset="0"/>
                <a:ea typeface="Verdana" panose="020B0604030504040204" pitchFamily="34" charset="0"/>
              </a:rPr>
              <a:t>Community-based, Public resources</a:t>
            </a:r>
          </a:p>
          <a:p>
            <a:r>
              <a:rPr lang="en-US" sz="2600" b="1" dirty="0">
                <a:solidFill>
                  <a:srgbClr val="92D050"/>
                </a:solidFill>
                <a:latin typeface="Verdana" panose="020B0604030504040204" pitchFamily="34" charset="0"/>
                <a:ea typeface="Verdana" panose="020B0604030504040204" pitchFamily="34" charset="0"/>
              </a:rPr>
              <a:t>Eligibility Specific Services</a:t>
            </a:r>
          </a:p>
          <a:p>
            <a:r>
              <a:rPr lang="en-US" sz="2600" b="1" dirty="0">
                <a:solidFill>
                  <a:srgbClr val="7030A0"/>
                </a:solidFill>
                <a:latin typeface="Verdana" panose="020B0604030504040204" pitchFamily="34" charset="0"/>
                <a:ea typeface="Verdana" panose="020B0604030504040204" pitchFamily="34" charset="0"/>
              </a:rPr>
              <a:t>Relationships</a:t>
            </a:r>
          </a:p>
          <a:p>
            <a:r>
              <a:rPr lang="en-US" sz="2600" b="1" dirty="0">
                <a:solidFill>
                  <a:srgbClr val="E676CE"/>
                </a:solidFill>
                <a:latin typeface="Verdana" panose="020B0604030504040204" pitchFamily="34" charset="0"/>
                <a:ea typeface="Verdana" panose="020B0604030504040204" pitchFamily="34" charset="0"/>
              </a:rPr>
              <a:t>Technology</a:t>
            </a:r>
          </a:p>
          <a:p>
            <a:endParaRPr lang="en-US" sz="1800" dirty="0">
              <a:solidFill>
                <a:schemeClr val="accent6">
                  <a:lumMod val="75000"/>
                </a:schemeClr>
              </a:solidFill>
            </a:endParaRPr>
          </a:p>
        </p:txBody>
      </p:sp>
    </p:spTree>
    <p:extLst>
      <p:ext uri="{BB962C8B-B14F-4D97-AF65-F5344CB8AC3E}">
        <p14:creationId xmlns:p14="http://schemas.microsoft.com/office/powerpoint/2010/main" val="3484136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739B50-D8CD-4EB5-A5DF-7B43B7878E07}"/>
              </a:ext>
            </a:extLst>
          </p:cNvPr>
          <p:cNvPicPr>
            <a:picLocks noChangeAspect="1"/>
          </p:cNvPicPr>
          <p:nvPr/>
        </p:nvPicPr>
        <p:blipFill>
          <a:blip r:embed="rId2"/>
          <a:stretch>
            <a:fillRect/>
          </a:stretch>
        </p:blipFill>
        <p:spPr>
          <a:xfrm rot="5400000">
            <a:off x="4533899" y="-4533899"/>
            <a:ext cx="3124203" cy="12192002"/>
          </a:xfrm>
          <a:prstGeom prst="rect">
            <a:avLst/>
          </a:prstGeom>
        </p:spPr>
      </p:pic>
      <p:sp>
        <p:nvSpPr>
          <p:cNvPr id="6" name="TextBox 5">
            <a:extLst>
              <a:ext uri="{FF2B5EF4-FFF2-40B4-BE49-F238E27FC236}">
                <a16:creationId xmlns:a16="http://schemas.microsoft.com/office/drawing/2014/main" id="{8CF25E1C-275C-E32C-7E24-3C5DE69047AC}"/>
              </a:ext>
            </a:extLst>
          </p:cNvPr>
          <p:cNvSpPr txBox="1"/>
          <p:nvPr/>
        </p:nvSpPr>
        <p:spPr>
          <a:xfrm>
            <a:off x="0" y="2769022"/>
            <a:ext cx="11898217" cy="1692771"/>
          </a:xfrm>
          <a:prstGeom prst="rect">
            <a:avLst/>
          </a:prstGeom>
          <a:noFill/>
        </p:spPr>
        <p:txBody>
          <a:bodyPr wrap="square" rtlCol="0">
            <a:spAutoFit/>
          </a:bodyPr>
          <a:lstStyle/>
          <a:p>
            <a:pPr algn="ctr"/>
            <a:r>
              <a:rPr lang="en-US" sz="5200" dirty="0">
                <a:latin typeface="Verdana" panose="020B0604030504040204" pitchFamily="34" charset="0"/>
                <a:ea typeface="Verdana" panose="020B0604030504040204" pitchFamily="34" charset="0"/>
              </a:rPr>
              <a:t>What Makes Your Life </a:t>
            </a:r>
          </a:p>
          <a:p>
            <a:pPr algn="ctr"/>
            <a:r>
              <a:rPr lang="en-US" sz="5200" dirty="0">
                <a:latin typeface="Verdana" panose="020B0604030504040204" pitchFamily="34" charset="0"/>
                <a:ea typeface="Verdana" panose="020B0604030504040204" pitchFamily="34" charset="0"/>
              </a:rPr>
              <a:t>Feel Satisfying and Self-Fulfilling?</a:t>
            </a:r>
          </a:p>
        </p:txBody>
      </p:sp>
      <p:pic>
        <p:nvPicPr>
          <p:cNvPr id="8" name="Picture 7">
            <a:extLst>
              <a:ext uri="{FF2B5EF4-FFF2-40B4-BE49-F238E27FC236}">
                <a16:creationId xmlns:a16="http://schemas.microsoft.com/office/drawing/2014/main" id="{63D9A39A-CEC3-4B5D-ADB5-D77FDB69ACAA}"/>
              </a:ext>
            </a:extLst>
          </p:cNvPr>
          <p:cNvPicPr>
            <a:picLocks noChangeAspect="1"/>
          </p:cNvPicPr>
          <p:nvPr/>
        </p:nvPicPr>
        <p:blipFill rotWithShape="1">
          <a:blip r:embed="rId3">
            <a:extLst>
              <a:ext uri="{28A0092B-C50C-407E-A947-70E740481C1C}">
                <a14:useLocalDpi xmlns:a14="http://schemas.microsoft.com/office/drawing/2010/main" val="0"/>
              </a:ext>
            </a:extLst>
          </a:blip>
          <a:srcRect r="18478"/>
          <a:stretch/>
        </p:blipFill>
        <p:spPr>
          <a:xfrm>
            <a:off x="6305107" y="5497033"/>
            <a:ext cx="5886893" cy="1360967"/>
          </a:xfrm>
          <a:prstGeom prst="rect">
            <a:avLst/>
          </a:prstGeom>
        </p:spPr>
      </p:pic>
    </p:spTree>
    <p:extLst>
      <p:ext uri="{BB962C8B-B14F-4D97-AF65-F5344CB8AC3E}">
        <p14:creationId xmlns:p14="http://schemas.microsoft.com/office/powerpoint/2010/main" val="3569560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2.png">
            <a:extLst>
              <a:ext uri="{FF2B5EF4-FFF2-40B4-BE49-F238E27FC236}">
                <a16:creationId xmlns:a16="http://schemas.microsoft.com/office/drawing/2014/main" id="{4724E121-1384-4646-B24A-9898D2BB9157}"/>
              </a:ext>
            </a:extLst>
          </p:cNvPr>
          <p:cNvPicPr/>
          <p:nvPr/>
        </p:nvPicPr>
        <p:blipFill>
          <a:blip r:embed="rId2"/>
          <a:srcRect/>
          <a:stretch>
            <a:fillRect/>
          </a:stretch>
        </p:blipFill>
        <p:spPr>
          <a:xfrm>
            <a:off x="0" y="-42531"/>
            <a:ext cx="12192000" cy="3320144"/>
          </a:xfrm>
          <a:prstGeom prst="rect">
            <a:avLst/>
          </a:prstGeom>
          <a:ln/>
        </p:spPr>
      </p:pic>
      <p:sp>
        <p:nvSpPr>
          <p:cNvPr id="2" name="Title 1">
            <a:extLst>
              <a:ext uri="{FF2B5EF4-FFF2-40B4-BE49-F238E27FC236}">
                <a16:creationId xmlns:a16="http://schemas.microsoft.com/office/drawing/2014/main" id="{A5853383-302F-45DC-A8BE-07ABB1F76C7D}"/>
              </a:ext>
            </a:extLst>
          </p:cNvPr>
          <p:cNvSpPr>
            <a:spLocks noGrp="1"/>
          </p:cNvSpPr>
          <p:nvPr>
            <p:ph type="title"/>
          </p:nvPr>
        </p:nvSpPr>
        <p:spPr>
          <a:xfrm>
            <a:off x="669851" y="3081671"/>
            <a:ext cx="10940901" cy="1936898"/>
          </a:xfrm>
        </p:spPr>
        <p:txBody>
          <a:bodyPr>
            <a:normAutofit/>
          </a:bodyPr>
          <a:lstStyle/>
          <a:p>
            <a:pPr algn="ctr"/>
            <a:r>
              <a:rPr lang="en-US" sz="1800" dirty="0">
                <a:latin typeface="Verdana" panose="020B0604030504040204" pitchFamily="34" charset="0"/>
                <a:ea typeface="Verdana" panose="020B0604030504040204" pitchFamily="34" charset="0"/>
              </a:rPr>
              <a:t>For further inquires, please contact </a:t>
            </a:r>
            <a:br>
              <a:rPr lang="en-US" sz="1800" dirty="0">
                <a:latin typeface="Verdana" panose="020B0604030504040204" pitchFamily="34" charset="0"/>
                <a:ea typeface="Verdana" panose="020B0604030504040204" pitchFamily="34" charset="0"/>
              </a:rPr>
            </a:br>
            <a:r>
              <a:rPr lang="en-US" sz="3500" dirty="0">
                <a:solidFill>
                  <a:srgbClr val="9D2235"/>
                </a:solidFill>
                <a:latin typeface="Verdana" panose="020B0604030504040204" pitchFamily="34" charset="0"/>
                <a:ea typeface="Verdana" panose="020B0604030504040204" pitchFamily="34" charset="0"/>
              </a:rPr>
              <a:t>Jeannine Pavlak, CEO </a:t>
            </a:r>
            <a:br>
              <a:rPr lang="en-US" sz="1800" dirty="0">
                <a:latin typeface="Verdana" panose="020B0604030504040204" pitchFamily="34" charset="0"/>
                <a:ea typeface="Verdana" panose="020B0604030504040204" pitchFamily="34" charset="0"/>
              </a:rPr>
            </a:br>
            <a:r>
              <a:rPr lang="en-US" sz="1800" dirty="0">
                <a:latin typeface="Verdana" panose="020B0604030504040204" pitchFamily="34" charset="0"/>
                <a:ea typeface="Verdana" panose="020B0604030504040204" pitchFamily="34" charset="0"/>
              </a:rPr>
              <a:t>jeannine.pavlak@nebaworks.com</a:t>
            </a:r>
          </a:p>
        </p:txBody>
      </p:sp>
      <p:pic>
        <p:nvPicPr>
          <p:cNvPr id="9" name="Picture 8">
            <a:extLst>
              <a:ext uri="{FF2B5EF4-FFF2-40B4-BE49-F238E27FC236}">
                <a16:creationId xmlns:a16="http://schemas.microsoft.com/office/drawing/2014/main" id="{14D4309F-B964-412B-8326-DE3F49DF8C50}"/>
              </a:ext>
            </a:extLst>
          </p:cNvPr>
          <p:cNvPicPr>
            <a:picLocks noChangeAspect="1"/>
          </p:cNvPicPr>
          <p:nvPr/>
        </p:nvPicPr>
        <p:blipFill rotWithShape="1">
          <a:blip r:embed="rId3">
            <a:extLst>
              <a:ext uri="{28A0092B-C50C-407E-A947-70E740481C1C}">
                <a14:useLocalDpi xmlns:a14="http://schemas.microsoft.com/office/drawing/2010/main" val="0"/>
              </a:ext>
            </a:extLst>
          </a:blip>
          <a:srcRect l="50025" t="1401" b="1"/>
          <a:stretch/>
        </p:blipFill>
        <p:spPr>
          <a:xfrm>
            <a:off x="0" y="5316278"/>
            <a:ext cx="12185904" cy="1541721"/>
          </a:xfrm>
          <a:prstGeom prst="rect">
            <a:avLst/>
          </a:prstGeom>
        </p:spPr>
      </p:pic>
    </p:spTree>
    <p:extLst>
      <p:ext uri="{BB962C8B-B14F-4D97-AF65-F5344CB8AC3E}">
        <p14:creationId xmlns:p14="http://schemas.microsoft.com/office/powerpoint/2010/main" val="3553368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56BA37-8F27-48C7-AD11-40CEBFFFAECA}"/>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4" name="Content Placeholder 2">
            <a:extLst>
              <a:ext uri="{FF2B5EF4-FFF2-40B4-BE49-F238E27FC236}">
                <a16:creationId xmlns:a16="http://schemas.microsoft.com/office/drawing/2014/main" id="{5D98DDA7-480B-6D37-C733-BD1075F17956}"/>
              </a:ext>
            </a:extLst>
          </p:cNvPr>
          <p:cNvGraphicFramePr>
            <a:graphicFrameLocks/>
          </p:cNvGraphicFramePr>
          <p:nvPr>
            <p:extLst>
              <p:ext uri="{D42A27DB-BD31-4B8C-83A1-F6EECF244321}">
                <p14:modId xmlns:p14="http://schemas.microsoft.com/office/powerpoint/2010/main" val="4135556387"/>
              </p:ext>
            </p:extLst>
          </p:nvPr>
        </p:nvGraphicFramePr>
        <p:xfrm>
          <a:off x="635000" y="1225974"/>
          <a:ext cx="10913516" cy="5058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096A995-4C6F-8E02-CF4E-523788C968D3}"/>
              </a:ext>
            </a:extLst>
          </p:cNvPr>
          <p:cNvSpPr txBox="1"/>
          <p:nvPr/>
        </p:nvSpPr>
        <p:spPr>
          <a:xfrm>
            <a:off x="187449" y="1225974"/>
            <a:ext cx="8629285" cy="677108"/>
          </a:xfrm>
          <a:prstGeom prst="rect">
            <a:avLst/>
          </a:prstGeom>
          <a:noFill/>
        </p:spPr>
        <p:txBody>
          <a:bodyPr wrap="none" rtlCol="0">
            <a:spAutoFit/>
          </a:bodyPr>
          <a:lstStyle/>
          <a:p>
            <a:r>
              <a:rPr lang="en-US" sz="3800" b="1" dirty="0">
                <a:latin typeface="Verdana" panose="020B0604030504040204" pitchFamily="34" charset="0"/>
                <a:ea typeface="Verdana" panose="020B0604030504040204" pitchFamily="34" charset="0"/>
              </a:rPr>
              <a:t>A Good Life Typically Includes:</a:t>
            </a:r>
          </a:p>
        </p:txBody>
      </p:sp>
    </p:spTree>
    <p:extLst>
      <p:ext uri="{BB962C8B-B14F-4D97-AF65-F5344CB8AC3E}">
        <p14:creationId xmlns:p14="http://schemas.microsoft.com/office/powerpoint/2010/main" val="3740267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5739B50-D8CD-4EB5-A5DF-7B43B7878E07}"/>
              </a:ext>
            </a:extLst>
          </p:cNvPr>
          <p:cNvPicPr>
            <a:picLocks noChangeAspect="1"/>
          </p:cNvPicPr>
          <p:nvPr/>
        </p:nvPicPr>
        <p:blipFill rotWithShape="1">
          <a:blip r:embed="rId2"/>
          <a:srcRect b="71787"/>
          <a:stretch/>
        </p:blipFill>
        <p:spPr>
          <a:xfrm rot="5400000">
            <a:off x="1296507" y="-11764"/>
            <a:ext cx="2702558" cy="4013020"/>
          </a:xfrm>
          <a:prstGeom prst="rect">
            <a:avLst/>
          </a:prstGeom>
        </p:spPr>
      </p:pic>
      <p:pic>
        <p:nvPicPr>
          <p:cNvPr id="3" name="Picture 2">
            <a:extLst>
              <a:ext uri="{FF2B5EF4-FFF2-40B4-BE49-F238E27FC236}">
                <a16:creationId xmlns:a16="http://schemas.microsoft.com/office/drawing/2014/main" id="{5EE136D0-0F85-4E61-8902-E30C2C663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3423684"/>
            <a:ext cx="4018486" cy="2790849"/>
          </a:xfrm>
          <a:prstGeom prst="rect">
            <a:avLst/>
          </a:prstGeom>
        </p:spPr>
      </p:pic>
      <p:pic>
        <p:nvPicPr>
          <p:cNvPr id="2" name="Content Placeholder 5" descr="A picture containing person, outdoor, tree, grass">
            <a:extLst>
              <a:ext uri="{FF2B5EF4-FFF2-40B4-BE49-F238E27FC236}">
                <a16:creationId xmlns:a16="http://schemas.microsoft.com/office/drawing/2014/main" id="{3AC83878-918B-D94A-85A4-A0F9B605367A}"/>
              </a:ext>
            </a:extLst>
          </p:cNvPr>
          <p:cNvPicPr>
            <a:picLocks noChangeAspect="1"/>
          </p:cNvPicPr>
          <p:nvPr/>
        </p:nvPicPr>
        <p:blipFill rotWithShape="1">
          <a:blip r:embed="rId4">
            <a:extLst>
              <a:ext uri="{28A0092B-C50C-407E-A947-70E740481C1C}">
                <a14:useLocalDpi xmlns:a14="http://schemas.microsoft.com/office/drawing/2010/main" val="0"/>
              </a:ext>
            </a:extLst>
          </a:blip>
          <a:srcRect l="7296" r="24693" b="-1"/>
          <a:stretch/>
        </p:blipFill>
        <p:spPr>
          <a:xfrm>
            <a:off x="4812633" y="643467"/>
            <a:ext cx="6735900" cy="5571066"/>
          </a:xfrm>
          <a:prstGeom prst="rect">
            <a:avLst/>
          </a:prstGeom>
        </p:spPr>
      </p:pic>
      <p:sp>
        <p:nvSpPr>
          <p:cNvPr id="8" name="TextBox 7">
            <a:extLst>
              <a:ext uri="{FF2B5EF4-FFF2-40B4-BE49-F238E27FC236}">
                <a16:creationId xmlns:a16="http://schemas.microsoft.com/office/drawing/2014/main" id="{ECB40DCD-F2C2-7016-D7E7-914567D07CF6}"/>
              </a:ext>
            </a:extLst>
          </p:cNvPr>
          <p:cNvSpPr txBox="1"/>
          <p:nvPr/>
        </p:nvSpPr>
        <p:spPr>
          <a:xfrm>
            <a:off x="1625600" y="1788160"/>
            <a:ext cx="389850" cy="369332"/>
          </a:xfrm>
          <a:prstGeom prst="rect">
            <a:avLst/>
          </a:prstGeom>
          <a:noFill/>
        </p:spPr>
        <p:txBody>
          <a:bodyPr wrap="none" rtlCol="0">
            <a:spAutoFit/>
          </a:bodyPr>
          <a:lstStyle/>
          <a:p>
            <a:r>
              <a:rPr lang="en-US" dirty="0"/>
              <a:t>W</a:t>
            </a:r>
          </a:p>
        </p:txBody>
      </p:sp>
      <p:sp>
        <p:nvSpPr>
          <p:cNvPr id="14" name="TextBox 13">
            <a:extLst>
              <a:ext uri="{FF2B5EF4-FFF2-40B4-BE49-F238E27FC236}">
                <a16:creationId xmlns:a16="http://schemas.microsoft.com/office/drawing/2014/main" id="{FCAAF19F-47F1-2329-A03B-39FBE718B7D4}"/>
              </a:ext>
            </a:extLst>
          </p:cNvPr>
          <p:cNvSpPr txBox="1"/>
          <p:nvPr/>
        </p:nvSpPr>
        <p:spPr>
          <a:xfrm>
            <a:off x="995680" y="1788160"/>
            <a:ext cx="184731" cy="369332"/>
          </a:xfrm>
          <a:prstGeom prst="rect">
            <a:avLst/>
          </a:prstGeom>
          <a:noFill/>
        </p:spPr>
        <p:txBody>
          <a:bodyPr wrap="none" rtlCol="0">
            <a:spAutoFit/>
          </a:bodyPr>
          <a:lstStyle/>
          <a:p>
            <a:endParaRPr lang="en-US" dirty="0"/>
          </a:p>
        </p:txBody>
      </p:sp>
      <p:sp>
        <p:nvSpPr>
          <p:cNvPr id="15" name="TextBox 14">
            <a:extLst>
              <a:ext uri="{FF2B5EF4-FFF2-40B4-BE49-F238E27FC236}">
                <a16:creationId xmlns:a16="http://schemas.microsoft.com/office/drawing/2014/main" id="{D9FFB1A0-211F-C1F4-3AFF-AEF3B8BF6E5D}"/>
              </a:ext>
            </a:extLst>
          </p:cNvPr>
          <p:cNvSpPr txBox="1"/>
          <p:nvPr/>
        </p:nvSpPr>
        <p:spPr>
          <a:xfrm>
            <a:off x="995680" y="2197467"/>
            <a:ext cx="3794849" cy="400110"/>
          </a:xfrm>
          <a:prstGeom prst="rect">
            <a:avLst/>
          </a:prstGeom>
          <a:noFill/>
        </p:spPr>
        <p:txBody>
          <a:bodyPr wrap="square" rtlCol="0">
            <a:spAutoFit/>
          </a:bodyPr>
          <a:lstStyle/>
          <a:p>
            <a:r>
              <a:rPr lang="en-US" sz="2000" b="1" dirty="0">
                <a:solidFill>
                  <a:schemeClr val="bg1"/>
                </a:solidFill>
                <a:latin typeface="Verdana" panose="020B0604030504040204" pitchFamily="34" charset="0"/>
                <a:ea typeface="Verdana" panose="020B0604030504040204" pitchFamily="34" charset="0"/>
              </a:rPr>
              <a:t>Dreams for the Future</a:t>
            </a:r>
          </a:p>
        </p:txBody>
      </p:sp>
    </p:spTree>
    <p:extLst>
      <p:ext uri="{BB962C8B-B14F-4D97-AF65-F5344CB8AC3E}">
        <p14:creationId xmlns:p14="http://schemas.microsoft.com/office/powerpoint/2010/main" val="68061438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739B50-D8CD-4EB5-A5DF-7B43B7878E07}"/>
              </a:ext>
            </a:extLst>
          </p:cNvPr>
          <p:cNvPicPr>
            <a:picLocks noChangeAspect="1"/>
          </p:cNvPicPr>
          <p:nvPr/>
        </p:nvPicPr>
        <p:blipFill>
          <a:blip r:embed="rId2"/>
          <a:stretch>
            <a:fillRect/>
          </a:stretch>
        </p:blipFill>
        <p:spPr>
          <a:xfrm rot="5400000">
            <a:off x="4533900" y="-4533899"/>
            <a:ext cx="3124203" cy="12192002"/>
          </a:xfrm>
          <a:prstGeom prst="rect">
            <a:avLst/>
          </a:prstGeom>
        </p:spPr>
      </p:pic>
      <p:pic>
        <p:nvPicPr>
          <p:cNvPr id="2" name="Content Placeholder 5" descr="A picture containing person, indoor, dessert&#10;&#10;Description automatically generated">
            <a:extLst>
              <a:ext uri="{FF2B5EF4-FFF2-40B4-BE49-F238E27FC236}">
                <a16:creationId xmlns:a16="http://schemas.microsoft.com/office/drawing/2014/main" id="{A032F68F-9303-14CE-CDAC-E7DF2C6A578F}"/>
              </a:ext>
            </a:extLst>
          </p:cNvPr>
          <p:cNvPicPr>
            <a:picLocks noChangeAspect="1"/>
          </p:cNvPicPr>
          <p:nvPr/>
        </p:nvPicPr>
        <p:blipFill rotWithShape="1">
          <a:blip r:embed="rId3">
            <a:extLst>
              <a:ext uri="{28A0092B-C50C-407E-A947-70E740481C1C}">
                <a14:useLocalDpi xmlns:a14="http://schemas.microsoft.com/office/drawing/2010/main" val="0"/>
              </a:ext>
            </a:extLst>
          </a:blip>
          <a:srcRect l="5515" r="12767" b="3"/>
          <a:stretch/>
        </p:blipFill>
        <p:spPr>
          <a:xfrm>
            <a:off x="360792" y="1731856"/>
            <a:ext cx="5289613" cy="4320617"/>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p:spPr>
      </p:pic>
      <p:sp>
        <p:nvSpPr>
          <p:cNvPr id="7" name="TextBox 6">
            <a:extLst>
              <a:ext uri="{FF2B5EF4-FFF2-40B4-BE49-F238E27FC236}">
                <a16:creationId xmlns:a16="http://schemas.microsoft.com/office/drawing/2014/main" id="{B4BC3887-501C-8415-10AD-E54D96700AD8}"/>
              </a:ext>
            </a:extLst>
          </p:cNvPr>
          <p:cNvSpPr txBox="1"/>
          <p:nvPr/>
        </p:nvSpPr>
        <p:spPr>
          <a:xfrm>
            <a:off x="5904345" y="2163864"/>
            <a:ext cx="6033718" cy="3108543"/>
          </a:xfrm>
          <a:prstGeom prst="rect">
            <a:avLst/>
          </a:prstGeom>
          <a:noFill/>
        </p:spPr>
        <p:txBody>
          <a:bodyPr wrap="square">
            <a:spAutoFit/>
          </a:bodyPr>
          <a:lstStyle/>
          <a:p>
            <a:r>
              <a:rPr lang="en-US" sz="2400" dirty="0">
                <a:latin typeface="Verdana" panose="020B0604030504040204" pitchFamily="34" charset="0"/>
                <a:ea typeface="Verdana" panose="020B0604030504040204" pitchFamily="34" charset="0"/>
              </a:rPr>
              <a:t>Services and supports center around deficits – treatment, get fixed.</a:t>
            </a:r>
          </a:p>
          <a:p>
            <a:endParaRPr lang="en-US" sz="2400" dirty="0">
              <a:latin typeface="Verdana" panose="020B0604030504040204" pitchFamily="34" charset="0"/>
              <a:ea typeface="Verdana" panose="020B0604030504040204" pitchFamily="34" charset="0"/>
            </a:endParaRPr>
          </a:p>
          <a:p>
            <a:r>
              <a:rPr lang="en-US" sz="2400" dirty="0">
                <a:latin typeface="Verdana" panose="020B0604030504040204" pitchFamily="34" charset="0"/>
                <a:ea typeface="Verdana" panose="020B0604030504040204" pitchFamily="34" charset="0"/>
              </a:rPr>
              <a:t>Risk management = </a:t>
            </a:r>
          </a:p>
          <a:p>
            <a:r>
              <a:rPr lang="en-US" sz="2400" dirty="0">
                <a:latin typeface="Verdana" panose="020B0604030504040204" pitchFamily="34" charset="0"/>
                <a:ea typeface="Verdana" panose="020B0604030504040204" pitchFamily="34" charset="0"/>
              </a:rPr>
              <a:t>better safe then in a lawsuit.</a:t>
            </a:r>
          </a:p>
          <a:p>
            <a:endParaRPr lang="en-US" sz="2400" dirty="0">
              <a:latin typeface="Verdana" panose="020B0604030504040204" pitchFamily="34" charset="0"/>
              <a:ea typeface="Verdana" panose="020B0604030504040204" pitchFamily="34" charset="0"/>
            </a:endParaRPr>
          </a:p>
          <a:p>
            <a:r>
              <a:rPr lang="en-US" sz="2400" dirty="0">
                <a:latin typeface="Verdana" panose="020B0604030504040204" pitchFamily="34" charset="0"/>
                <a:ea typeface="Verdana" panose="020B0604030504040204" pitchFamily="34" charset="0"/>
              </a:rPr>
              <a:t>No real choice – pick a service box.</a:t>
            </a:r>
          </a:p>
          <a:p>
            <a:r>
              <a:rPr lang="en-US" sz="2400" dirty="0">
                <a:latin typeface="Verdana" panose="020B0604030504040204" pitchFamily="34" charset="0"/>
                <a:ea typeface="Verdana" panose="020B0604030504040204" pitchFamily="34" charset="0"/>
              </a:rPr>
              <a:t>Practice until perfect</a:t>
            </a:r>
            <a:r>
              <a:rPr lang="en-US" sz="2800" dirty="0">
                <a:latin typeface="Verdana" panose="020B0604030504040204" pitchFamily="34" charset="0"/>
                <a:ea typeface="Verdana" panose="020B0604030504040204" pitchFamily="34" charset="0"/>
              </a:rPr>
              <a:t>…</a:t>
            </a:r>
          </a:p>
        </p:txBody>
      </p:sp>
      <p:pic>
        <p:nvPicPr>
          <p:cNvPr id="6" name="Picture 5">
            <a:extLst>
              <a:ext uri="{FF2B5EF4-FFF2-40B4-BE49-F238E27FC236}">
                <a16:creationId xmlns:a16="http://schemas.microsoft.com/office/drawing/2014/main" id="{033A4653-9C53-4471-B615-B9F640B00010}"/>
              </a:ext>
            </a:extLst>
          </p:cNvPr>
          <p:cNvPicPr>
            <a:picLocks noChangeAspect="1"/>
          </p:cNvPicPr>
          <p:nvPr/>
        </p:nvPicPr>
        <p:blipFill rotWithShape="1">
          <a:blip r:embed="rId4">
            <a:extLst>
              <a:ext uri="{28A0092B-C50C-407E-A947-70E740481C1C}">
                <a14:useLocalDpi xmlns:a14="http://schemas.microsoft.com/office/drawing/2010/main" val="0"/>
              </a:ext>
            </a:extLst>
          </a:blip>
          <a:srcRect r="18478"/>
          <a:stretch/>
        </p:blipFill>
        <p:spPr>
          <a:xfrm>
            <a:off x="6305107" y="5497033"/>
            <a:ext cx="5886893" cy="1360967"/>
          </a:xfrm>
          <a:prstGeom prst="rect">
            <a:avLst/>
          </a:prstGeom>
        </p:spPr>
      </p:pic>
    </p:spTree>
    <p:extLst>
      <p:ext uri="{BB962C8B-B14F-4D97-AF65-F5344CB8AC3E}">
        <p14:creationId xmlns:p14="http://schemas.microsoft.com/office/powerpoint/2010/main" val="1229849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56BA37-8F27-48C7-AD11-40CEBFFFAECA}"/>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4" name="Content Placeholder 2">
            <a:extLst>
              <a:ext uri="{FF2B5EF4-FFF2-40B4-BE49-F238E27FC236}">
                <a16:creationId xmlns:a16="http://schemas.microsoft.com/office/drawing/2014/main" id="{5D98DDA7-480B-6D37-C733-BD1075F17956}"/>
              </a:ext>
            </a:extLst>
          </p:cNvPr>
          <p:cNvGraphicFramePr>
            <a:graphicFrameLocks/>
          </p:cNvGraphicFramePr>
          <p:nvPr>
            <p:extLst>
              <p:ext uri="{D42A27DB-BD31-4B8C-83A1-F6EECF244321}">
                <p14:modId xmlns:p14="http://schemas.microsoft.com/office/powerpoint/2010/main" val="2200594398"/>
              </p:ext>
            </p:extLst>
          </p:nvPr>
        </p:nvGraphicFramePr>
        <p:xfrm>
          <a:off x="635000" y="1225974"/>
          <a:ext cx="10913516" cy="5058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096A995-4C6F-8E02-CF4E-523788C968D3}"/>
              </a:ext>
            </a:extLst>
          </p:cNvPr>
          <p:cNvSpPr txBox="1"/>
          <p:nvPr/>
        </p:nvSpPr>
        <p:spPr>
          <a:xfrm>
            <a:off x="414718" y="1487170"/>
            <a:ext cx="7637027" cy="630942"/>
          </a:xfrm>
          <a:prstGeom prst="rect">
            <a:avLst/>
          </a:prstGeom>
          <a:noFill/>
        </p:spPr>
        <p:txBody>
          <a:bodyPr wrap="none" rtlCol="0">
            <a:spAutoFit/>
          </a:bodyPr>
          <a:lstStyle/>
          <a:p>
            <a:r>
              <a:rPr lang="en-US" sz="3500" b="1" dirty="0">
                <a:latin typeface="Verdana" panose="020B0604030504040204" pitchFamily="34" charset="0"/>
                <a:ea typeface="Verdana" panose="020B0604030504040204" pitchFamily="34" charset="0"/>
              </a:rPr>
              <a:t>Our Disability Service System</a:t>
            </a:r>
          </a:p>
        </p:txBody>
      </p:sp>
      <p:sp>
        <p:nvSpPr>
          <p:cNvPr id="2" name="TextBox 1">
            <a:extLst>
              <a:ext uri="{FF2B5EF4-FFF2-40B4-BE49-F238E27FC236}">
                <a16:creationId xmlns:a16="http://schemas.microsoft.com/office/drawing/2014/main" id="{964C73F1-326F-B9D0-74E0-1AF5DF9B414A}"/>
              </a:ext>
            </a:extLst>
          </p:cNvPr>
          <p:cNvSpPr txBox="1"/>
          <p:nvPr/>
        </p:nvSpPr>
        <p:spPr>
          <a:xfrm>
            <a:off x="1056145" y="1930132"/>
            <a:ext cx="10071225" cy="2893100"/>
          </a:xfrm>
          <a:prstGeom prst="rect">
            <a:avLst/>
          </a:prstGeom>
          <a:noFill/>
        </p:spPr>
        <p:txBody>
          <a:bodyPr wrap="square" rtlCol="0">
            <a:spAutoFit/>
          </a:bodyPr>
          <a:lstStyle/>
          <a:p>
            <a:pPr algn="ctr"/>
            <a:endParaRPr lang="en-US" sz="2800" dirty="0"/>
          </a:p>
          <a:p>
            <a:pPr algn="ctr"/>
            <a:r>
              <a:rPr lang="en-US" sz="2400" dirty="0">
                <a:latin typeface="Verdana" panose="020B0604030504040204" pitchFamily="34" charset="0"/>
                <a:ea typeface="Verdana" panose="020B0604030504040204" pitchFamily="34" charset="0"/>
              </a:rPr>
              <a:t>Disjointed, compartmentalized programs;</a:t>
            </a:r>
          </a:p>
          <a:p>
            <a:pPr algn="ctr"/>
            <a:endParaRPr lang="en-US" sz="400" dirty="0">
              <a:latin typeface="Verdana" panose="020B0604030504040204" pitchFamily="34" charset="0"/>
              <a:ea typeface="Verdana" panose="020B0604030504040204" pitchFamily="34" charset="0"/>
            </a:endParaRPr>
          </a:p>
          <a:p>
            <a:pPr algn="ctr"/>
            <a:r>
              <a:rPr lang="en-US" sz="2400" dirty="0">
                <a:latin typeface="Verdana" panose="020B0604030504040204" pitchFamily="34" charset="0"/>
                <a:ea typeface="Verdana" panose="020B0604030504040204" pitchFamily="34" charset="0"/>
              </a:rPr>
              <a:t>Programs are built around funding, not people;</a:t>
            </a:r>
          </a:p>
          <a:p>
            <a:pPr algn="ctr"/>
            <a:endParaRPr lang="en-US" sz="400" dirty="0">
              <a:latin typeface="Verdana" panose="020B0604030504040204" pitchFamily="34" charset="0"/>
              <a:ea typeface="Verdana" panose="020B0604030504040204" pitchFamily="34" charset="0"/>
            </a:endParaRPr>
          </a:p>
          <a:p>
            <a:pPr algn="ctr"/>
            <a:r>
              <a:rPr lang="en-US" sz="2400" dirty="0">
                <a:latin typeface="Verdana" panose="020B0604030504040204" pitchFamily="34" charset="0"/>
                <a:ea typeface="Verdana" panose="020B0604030504040204" pitchFamily="34" charset="0"/>
              </a:rPr>
              <a:t>Referrals are made upon openings, vacancies;</a:t>
            </a:r>
          </a:p>
          <a:p>
            <a:pPr algn="ctr"/>
            <a:endParaRPr lang="en-US" sz="400" dirty="0">
              <a:latin typeface="Verdana" panose="020B0604030504040204" pitchFamily="34" charset="0"/>
              <a:ea typeface="Verdana" panose="020B0604030504040204" pitchFamily="34" charset="0"/>
            </a:endParaRPr>
          </a:p>
          <a:p>
            <a:pPr algn="ctr"/>
            <a:r>
              <a:rPr lang="en-US" sz="2400" dirty="0">
                <a:latin typeface="Verdana" panose="020B0604030504040204" pitchFamily="34" charset="0"/>
                <a:ea typeface="Verdana" panose="020B0604030504040204" pitchFamily="34" charset="0"/>
              </a:rPr>
              <a:t>Programs are funded based on attendance, not personal goals;</a:t>
            </a:r>
          </a:p>
          <a:p>
            <a:pPr algn="ctr"/>
            <a:endParaRPr lang="en-US" sz="400" dirty="0">
              <a:latin typeface="Verdana" panose="020B0604030504040204" pitchFamily="34" charset="0"/>
              <a:ea typeface="Verdana" panose="020B0604030504040204" pitchFamily="34" charset="0"/>
            </a:endParaRPr>
          </a:p>
          <a:p>
            <a:pPr algn="ctr"/>
            <a:r>
              <a:rPr lang="en-US" sz="2400" dirty="0">
                <a:latin typeface="Verdana" panose="020B0604030504040204" pitchFamily="34" charset="0"/>
                <a:ea typeface="Verdana" panose="020B0604030504040204" pitchFamily="34" charset="0"/>
              </a:rPr>
              <a:t>Programs/supports don’t encourage independence.</a:t>
            </a:r>
          </a:p>
          <a:p>
            <a:pPr algn="ctr"/>
            <a:endParaRPr lang="en-US" dirty="0"/>
          </a:p>
        </p:txBody>
      </p:sp>
    </p:spTree>
    <p:extLst>
      <p:ext uri="{BB962C8B-B14F-4D97-AF65-F5344CB8AC3E}">
        <p14:creationId xmlns:p14="http://schemas.microsoft.com/office/powerpoint/2010/main" val="3509098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739B50-D8CD-4EB5-A5DF-7B43B7878E07}"/>
              </a:ext>
            </a:extLst>
          </p:cNvPr>
          <p:cNvPicPr>
            <a:picLocks noChangeAspect="1"/>
          </p:cNvPicPr>
          <p:nvPr/>
        </p:nvPicPr>
        <p:blipFill>
          <a:blip r:embed="rId2"/>
          <a:stretch>
            <a:fillRect/>
          </a:stretch>
        </p:blipFill>
        <p:spPr>
          <a:xfrm rot="5400000">
            <a:off x="4533898" y="-4638790"/>
            <a:ext cx="3124203" cy="12192002"/>
          </a:xfrm>
          <a:prstGeom prst="rect">
            <a:avLst/>
          </a:prstGeom>
        </p:spPr>
      </p:pic>
      <p:sp>
        <p:nvSpPr>
          <p:cNvPr id="2" name="TextBox 1">
            <a:extLst>
              <a:ext uri="{FF2B5EF4-FFF2-40B4-BE49-F238E27FC236}">
                <a16:creationId xmlns:a16="http://schemas.microsoft.com/office/drawing/2014/main" id="{56389C23-5B75-FF73-8582-023FC8D96BE0}"/>
              </a:ext>
            </a:extLst>
          </p:cNvPr>
          <p:cNvSpPr txBox="1"/>
          <p:nvPr/>
        </p:nvSpPr>
        <p:spPr>
          <a:xfrm>
            <a:off x="1682377" y="1315875"/>
            <a:ext cx="9237640" cy="938719"/>
          </a:xfrm>
          <a:prstGeom prst="rect">
            <a:avLst/>
          </a:prstGeom>
          <a:noFill/>
        </p:spPr>
        <p:txBody>
          <a:bodyPr wrap="square" rtlCol="0">
            <a:spAutoFit/>
          </a:bodyPr>
          <a:lstStyle/>
          <a:p>
            <a:r>
              <a:rPr lang="en-US" sz="5500" b="1" dirty="0">
                <a:latin typeface="Verdana" panose="020B0604030504040204" pitchFamily="34" charset="0"/>
                <a:ea typeface="Verdana" panose="020B0604030504040204" pitchFamily="34" charset="0"/>
              </a:rPr>
              <a:t>Decades in the Making</a:t>
            </a:r>
          </a:p>
        </p:txBody>
      </p:sp>
      <p:sp>
        <p:nvSpPr>
          <p:cNvPr id="7" name="TextBox 6">
            <a:extLst>
              <a:ext uri="{FF2B5EF4-FFF2-40B4-BE49-F238E27FC236}">
                <a16:creationId xmlns:a16="http://schemas.microsoft.com/office/drawing/2014/main" id="{09C6E8FE-43FE-1086-702F-F6FDADA6CC75}"/>
              </a:ext>
            </a:extLst>
          </p:cNvPr>
          <p:cNvSpPr txBox="1"/>
          <p:nvPr/>
        </p:nvSpPr>
        <p:spPr>
          <a:xfrm>
            <a:off x="1816523" y="2166764"/>
            <a:ext cx="9103494" cy="4108817"/>
          </a:xfrm>
          <a:prstGeom prst="rect">
            <a:avLst/>
          </a:prstGeom>
          <a:noFill/>
        </p:spPr>
        <p:txBody>
          <a:bodyPr wrap="square">
            <a:spAutoFit/>
          </a:bodyPr>
          <a:lstStyle/>
          <a:p>
            <a:pPr marL="57150">
              <a:lnSpc>
                <a:spcPct val="90000"/>
              </a:lnSpc>
              <a:spcAft>
                <a:spcPts val="600"/>
              </a:spcAft>
            </a:pPr>
            <a:endParaRPr lang="en-US" sz="2400" dirty="0"/>
          </a:p>
          <a:p>
            <a:pPr marL="285750" indent="-228600">
              <a:lnSpc>
                <a:spcPct val="90000"/>
              </a:lnSpc>
              <a:spcAft>
                <a:spcPts val="600"/>
              </a:spcAft>
              <a:buFont typeface="Arial" panose="020B0604020202020204" pitchFamily="34" charset="0"/>
              <a:buChar char="•"/>
            </a:pPr>
            <a:r>
              <a:rPr lang="en-US" sz="2400" dirty="0">
                <a:latin typeface="Verdana" panose="020B0604030504040204" pitchFamily="34" charset="0"/>
                <a:ea typeface="Verdana" panose="020B0604030504040204" pitchFamily="34" charset="0"/>
              </a:rPr>
              <a:t>Olmstead Decision and Department of Justice Rulings</a:t>
            </a:r>
          </a:p>
          <a:p>
            <a:pPr marL="285750" indent="-228600">
              <a:lnSpc>
                <a:spcPct val="90000"/>
              </a:lnSpc>
              <a:spcAft>
                <a:spcPts val="600"/>
              </a:spcAft>
              <a:buFont typeface="Arial" panose="020B0604020202020204" pitchFamily="34" charset="0"/>
              <a:buChar char="•"/>
            </a:pPr>
            <a:endParaRPr lang="en-US" sz="2400" dirty="0">
              <a:latin typeface="Verdana" panose="020B0604030504040204" pitchFamily="34" charset="0"/>
              <a:ea typeface="Verdana" panose="020B0604030504040204" pitchFamily="34" charset="0"/>
            </a:endParaRPr>
          </a:p>
          <a:p>
            <a:pPr marL="285750" indent="-228600">
              <a:lnSpc>
                <a:spcPct val="90000"/>
              </a:lnSpc>
              <a:spcAft>
                <a:spcPts val="600"/>
              </a:spcAft>
              <a:buFont typeface="Arial" panose="020B0604020202020204" pitchFamily="34" charset="0"/>
              <a:buChar char="•"/>
            </a:pPr>
            <a:r>
              <a:rPr lang="en-US" sz="2400" dirty="0">
                <a:latin typeface="Verdana" panose="020B0604030504040204" pitchFamily="34" charset="0"/>
                <a:ea typeface="Verdana" panose="020B0604030504040204" pitchFamily="34" charset="0"/>
              </a:rPr>
              <a:t>Home and Community Based Services Settings Rule </a:t>
            </a:r>
          </a:p>
          <a:p>
            <a:pPr marL="285750" indent="-228600">
              <a:lnSpc>
                <a:spcPct val="90000"/>
              </a:lnSpc>
              <a:spcAft>
                <a:spcPts val="600"/>
              </a:spcAft>
              <a:buFont typeface="Arial" panose="020B0604020202020204" pitchFamily="34" charset="0"/>
              <a:buChar char="•"/>
            </a:pPr>
            <a:endParaRPr lang="en-US" sz="2400" dirty="0">
              <a:latin typeface="Verdana" panose="020B0604030504040204" pitchFamily="34" charset="0"/>
              <a:ea typeface="Verdana" panose="020B0604030504040204" pitchFamily="34" charset="0"/>
            </a:endParaRPr>
          </a:p>
          <a:p>
            <a:pPr marL="285750" indent="-228600">
              <a:lnSpc>
                <a:spcPct val="90000"/>
              </a:lnSpc>
              <a:spcAft>
                <a:spcPts val="600"/>
              </a:spcAft>
              <a:buFont typeface="Arial" panose="020B0604020202020204" pitchFamily="34" charset="0"/>
              <a:buChar char="•"/>
            </a:pPr>
            <a:r>
              <a:rPr lang="en-US" sz="2400" dirty="0">
                <a:latin typeface="Verdana" panose="020B0604030504040204" pitchFamily="34" charset="0"/>
                <a:ea typeface="Verdana" panose="020B0604030504040204" pitchFamily="34" charset="0"/>
              </a:rPr>
              <a:t>Employment First </a:t>
            </a:r>
          </a:p>
          <a:p>
            <a:pPr marL="285750" indent="-228600">
              <a:lnSpc>
                <a:spcPct val="90000"/>
              </a:lnSpc>
              <a:spcAft>
                <a:spcPts val="600"/>
              </a:spcAft>
              <a:buFont typeface="Arial" panose="020B0604020202020204" pitchFamily="34" charset="0"/>
              <a:buChar char="•"/>
            </a:pPr>
            <a:endParaRPr lang="en-US" sz="2400" dirty="0">
              <a:latin typeface="Verdana" panose="020B0604030504040204" pitchFamily="34" charset="0"/>
              <a:ea typeface="Verdana" panose="020B0604030504040204" pitchFamily="34" charset="0"/>
            </a:endParaRPr>
          </a:p>
          <a:p>
            <a:pPr marL="285750" indent="-228600">
              <a:lnSpc>
                <a:spcPct val="90000"/>
              </a:lnSpc>
              <a:spcAft>
                <a:spcPts val="600"/>
              </a:spcAft>
              <a:buFont typeface="Arial" panose="020B0604020202020204" pitchFamily="34" charset="0"/>
              <a:buChar char="•"/>
            </a:pPr>
            <a:r>
              <a:rPr lang="en-US" sz="2400" dirty="0">
                <a:latin typeface="Verdana" panose="020B0604030504040204" pitchFamily="34" charset="0"/>
                <a:ea typeface="Verdana" panose="020B0604030504040204" pitchFamily="34" charset="0"/>
              </a:rPr>
              <a:t>Workforce Innovation and Opportunity Act (WIOA)</a:t>
            </a:r>
          </a:p>
          <a:p>
            <a:pPr marL="285750" indent="-228600">
              <a:lnSpc>
                <a:spcPct val="90000"/>
              </a:lnSpc>
              <a:spcAft>
                <a:spcPts val="600"/>
              </a:spcAft>
              <a:buFont typeface="Arial" panose="020B0604020202020204" pitchFamily="34" charset="0"/>
              <a:buChar char="•"/>
            </a:pPr>
            <a:endParaRPr lang="en-US" sz="2400" dirty="0">
              <a:latin typeface="Verdana" panose="020B0604030504040204" pitchFamily="34" charset="0"/>
              <a:ea typeface="Verdana" panose="020B0604030504040204" pitchFamily="34" charset="0"/>
            </a:endParaRPr>
          </a:p>
          <a:p>
            <a:pPr marL="285750" indent="-228600">
              <a:lnSpc>
                <a:spcPct val="90000"/>
              </a:lnSpc>
              <a:spcAft>
                <a:spcPts val="600"/>
              </a:spcAft>
              <a:buFont typeface="Arial" panose="020B0604020202020204" pitchFamily="34" charset="0"/>
              <a:buChar char="•"/>
            </a:pPr>
            <a:r>
              <a:rPr lang="en-US" sz="2400" dirty="0">
                <a:latin typeface="Verdana" panose="020B0604030504040204" pitchFamily="34" charset="0"/>
                <a:ea typeface="Verdana" panose="020B0604030504040204" pitchFamily="34" charset="0"/>
              </a:rPr>
              <a:t>Personal experiences and outcomes</a:t>
            </a:r>
          </a:p>
        </p:txBody>
      </p:sp>
    </p:spTree>
    <p:extLst>
      <p:ext uri="{BB962C8B-B14F-4D97-AF65-F5344CB8AC3E}">
        <p14:creationId xmlns:p14="http://schemas.microsoft.com/office/powerpoint/2010/main" val="36970186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1cbd802-27c2-4bf7-937d-29fa16864377">
      <Terms xmlns="http://schemas.microsoft.com/office/infopath/2007/PartnerControls"/>
    </lcf76f155ced4ddcb4097134ff3c332f>
    <TaxCatchAll xmlns="cc541f54-964c-4b93-a605-435450d3a29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BE555136D0EAA429927FD901CA57989" ma:contentTypeVersion="19" ma:contentTypeDescription="Create a new document." ma:contentTypeScope="" ma:versionID="b7af94c20d9dd1b797a0f0a4b905100b">
  <xsd:schema xmlns:xsd="http://www.w3.org/2001/XMLSchema" xmlns:xs="http://www.w3.org/2001/XMLSchema" xmlns:p="http://schemas.microsoft.com/office/2006/metadata/properties" xmlns:ns2="cc541f54-964c-4b93-a605-435450d3a296" xmlns:ns3="b1cbd802-27c2-4bf7-937d-29fa16864377" targetNamespace="http://schemas.microsoft.com/office/2006/metadata/properties" ma:root="true" ma:fieldsID="4a5b1085e4caf83ba40c0507212158cd" ns2:_="" ns3:_="">
    <xsd:import namespace="cc541f54-964c-4b93-a605-435450d3a296"/>
    <xsd:import namespace="b1cbd802-27c2-4bf7-937d-29fa16864377"/>
    <xsd:element name="properties">
      <xsd:complexType>
        <xsd:sequence>
          <xsd:element name="documentManagement">
            <xsd:complexType>
              <xsd:all>
                <xsd:element ref="ns2:SharedWithUsers" minOccurs="0"/>
                <xsd:element ref="ns2:SharingHintHash"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541f54-964c-4b93-a605-435450d3a29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element name="TaxCatchAll" ma:index="26" nillable="true" ma:displayName="Taxonomy Catch All Column" ma:hidden="true" ma:list="{f6ad6413-4fc1-4b55-93ed-9d8edf6af68a}" ma:internalName="TaxCatchAll" ma:showField="CatchAllData" ma:web="cc541f54-964c-4b93-a605-435450d3a29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1cbd802-27c2-4bf7-937d-29fa16864377"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MediaLengthIn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6f74a7a1-7e97-45fc-be21-a8ccc3e387c1"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0AFB10-55A7-492F-BC99-46E98316CC50}">
  <ds:schemaRefs>
    <ds:schemaRef ds:uri="d89ee141-b9e0-45e8-931e-eac68c325dab"/>
    <ds:schemaRef ds:uri="http://purl.org/dc/dcmitype/"/>
    <ds:schemaRef ds:uri="http://purl.org/dc/elements/1.1/"/>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0a7311fd-8319-4ce7-b425-861c3f4bf75e"/>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02A42E2C-C2C5-48C9-B950-31A2A4EB4D64}"/>
</file>

<file path=customXml/itemProps3.xml><?xml version="1.0" encoding="utf-8"?>
<ds:datastoreItem xmlns:ds="http://schemas.openxmlformats.org/officeDocument/2006/customXml" ds:itemID="{0FAC26AF-9B8F-481A-88E0-7032F52E90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2840</TotalTime>
  <Words>2314</Words>
  <Application>Microsoft Office PowerPoint</Application>
  <PresentationFormat>Widescreen</PresentationFormat>
  <Paragraphs>323</Paragraphs>
  <Slides>40</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Aharoni</vt:lpstr>
      <vt:lpstr>Arial</vt:lpstr>
      <vt:lpstr>Calibri</vt:lpstr>
      <vt:lpstr>Calibri Light</vt:lpstr>
      <vt:lpstr>Courier New</vt:lpstr>
      <vt:lpstr>Roboto</vt:lpstr>
      <vt:lpstr>Times New Roman</vt:lpstr>
      <vt:lpstr>Verdana</vt:lpstr>
      <vt:lpstr>Wingdings</vt:lpstr>
      <vt:lpstr>Office Theme</vt:lpstr>
      <vt:lpstr>Meaningful Lives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New Regulatory Environment – Mandates and Opportunities Employment Landscape is Changing</vt:lpstr>
      <vt:lpstr>PowerPoint Presentation</vt:lpstr>
      <vt:lpstr>PowerPoint Presentation</vt:lpstr>
      <vt:lpstr>“The only thing that stays the same is change”           – Sage Francis</vt:lpstr>
      <vt:lpstr>PowerPoint Presentation</vt:lpstr>
      <vt:lpstr>Person-centered, Person-driven </vt:lpstr>
      <vt:lpstr>Strength-based profile building</vt:lpstr>
      <vt:lpstr>Changing How We Do Business</vt:lpstr>
      <vt:lpstr>PowerPoint Presentation</vt:lpstr>
      <vt:lpstr>Ambivalence is  an opportunity. </vt:lpstr>
      <vt:lpstr>Where to Start?  </vt:lpstr>
      <vt:lpstr>Look at Interests… Don’t get stuck on Deficits.</vt:lpstr>
      <vt:lpstr>Positive Person Profile:  Let’s give this a whirl</vt:lpstr>
      <vt:lpstr>Mapping People, Places, and Associations</vt:lpstr>
      <vt:lpstr>Meaningful Day “Tools”</vt:lpstr>
      <vt:lpstr>Funding Considerations</vt:lpstr>
      <vt:lpstr>Benefits of a Braided, Hourly Supports </vt:lpstr>
      <vt:lpstr>Improves  Employment  Outcomes</vt:lpstr>
      <vt:lpstr>PowerPoint Presentation</vt:lpstr>
      <vt:lpstr>Historically, Community  Activities and Day Services were:</vt:lpstr>
      <vt:lpstr>Purpose of Community Supports</vt:lpstr>
      <vt:lpstr>It is about  Teaching Skills</vt:lpstr>
      <vt:lpstr>Inclusion vs. Integration</vt:lpstr>
      <vt:lpstr>Building Confidence  in the Community  and Encouraging Independence</vt:lpstr>
      <vt:lpstr>Community-Based Instruction</vt:lpstr>
      <vt:lpstr>As Confidence and Skills Increase- Services Decrease</vt:lpstr>
      <vt:lpstr>Individualized Services vs. Programs</vt:lpstr>
      <vt:lpstr>Charting the LifeCourse™  University of Missouri/KC UCEDD</vt:lpstr>
      <vt:lpstr>Traditional Program Supports and Services</vt:lpstr>
      <vt:lpstr>Goal: Integrated,  Normalized Lives  and Normalized Supports/Services</vt:lpstr>
      <vt:lpstr>For further inquires, please contact  Jeannine Pavlak, CEO  jeannine.pavlak@nebaworks.com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Laurie Shea</dc:creator>
  <cp:lastModifiedBy>Ellen Jensby</cp:lastModifiedBy>
  <cp:revision>43</cp:revision>
  <dcterms:created xsi:type="dcterms:W3CDTF">2023-05-22T14:30:59Z</dcterms:created>
  <dcterms:modified xsi:type="dcterms:W3CDTF">2023-05-24T16:34:56Z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0x010100FBE555136D0EAA429927FD901CA57989</vt:lpwstr>
  </property>
</Properties>
</file>