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68" r:id="rId6"/>
    <p:sldId id="261" r:id="rId7"/>
    <p:sldId id="428" r:id="rId8"/>
    <p:sldId id="262" r:id="rId9"/>
    <p:sldId id="298" r:id="rId10"/>
    <p:sldId id="296" r:id="rId11"/>
    <p:sldId id="464" r:id="rId12"/>
    <p:sldId id="465" r:id="rId13"/>
    <p:sldId id="263" r:id="rId14"/>
    <p:sldId id="455" r:id="rId15"/>
    <p:sldId id="452" r:id="rId16"/>
    <p:sldId id="450" r:id="rId17"/>
    <p:sldId id="466" r:id="rId18"/>
    <p:sldId id="259" r:id="rId19"/>
    <p:sldId id="258" r:id="rId20"/>
    <p:sldId id="468" r:id="rId21"/>
    <p:sldId id="456" r:id="rId22"/>
    <p:sldId id="272" r:id="rId23"/>
    <p:sldId id="467" r:id="rId24"/>
    <p:sldId id="469" r:id="rId25"/>
    <p:sldId id="470" r:id="rId26"/>
    <p:sldId id="457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D29D4-C5D7-421A-B1CE-B0612BDF1D2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123C19-A8B4-4E5C-886C-F9628591B8A1}">
      <dgm:prSet/>
      <dgm:spPr>
        <a:solidFill>
          <a:srgbClr val="9D2235"/>
        </a:solidFill>
      </dgm:spPr>
      <dgm:t>
        <a:bodyPr/>
        <a:lstStyle/>
        <a:p>
          <a:r>
            <a:rPr lang="en-US" dirty="0"/>
            <a:t>Start from home base when possible</a:t>
          </a:r>
        </a:p>
      </dgm:t>
    </dgm:pt>
    <dgm:pt modelId="{D7D5B493-B405-42E9-894F-5096AE2A2031}" type="parTrans" cxnId="{7EFB0AF3-6BAC-49C8-BDAD-3CEC0945622D}">
      <dgm:prSet/>
      <dgm:spPr/>
      <dgm:t>
        <a:bodyPr/>
        <a:lstStyle/>
        <a:p>
          <a:endParaRPr lang="en-US"/>
        </a:p>
      </dgm:t>
    </dgm:pt>
    <dgm:pt modelId="{8130FD4B-BA0E-40FA-9CB5-D4BF1F5F2251}" type="sibTrans" cxnId="{7EFB0AF3-6BAC-49C8-BDAD-3CEC0945622D}">
      <dgm:prSet/>
      <dgm:spPr/>
      <dgm:t>
        <a:bodyPr/>
        <a:lstStyle/>
        <a:p>
          <a:endParaRPr lang="en-US"/>
        </a:p>
      </dgm:t>
    </dgm:pt>
    <dgm:pt modelId="{19A3C112-712E-42F3-BB65-FD0477374F9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List all places that people go to who have same/similar interests</a:t>
          </a:r>
        </a:p>
      </dgm:t>
    </dgm:pt>
    <dgm:pt modelId="{AF310C53-A6AC-4E0F-B6F8-DD180FEA31AF}" type="parTrans" cxnId="{1DC79964-0457-4D3A-93BD-8EB57630CF6F}">
      <dgm:prSet/>
      <dgm:spPr/>
      <dgm:t>
        <a:bodyPr/>
        <a:lstStyle/>
        <a:p>
          <a:endParaRPr lang="en-US"/>
        </a:p>
      </dgm:t>
    </dgm:pt>
    <dgm:pt modelId="{E282A2E9-A337-46AA-80D8-FD0B2046FCB3}" type="sibTrans" cxnId="{1DC79964-0457-4D3A-93BD-8EB57630CF6F}">
      <dgm:prSet/>
      <dgm:spPr/>
      <dgm:t>
        <a:bodyPr/>
        <a:lstStyle/>
        <a:p>
          <a:endParaRPr lang="en-US"/>
        </a:p>
      </dgm:t>
    </dgm:pt>
    <dgm:pt modelId="{0BE29332-5598-42C7-961A-7A8D0F9ADC20}">
      <dgm:prSet/>
      <dgm:spPr>
        <a:solidFill>
          <a:srgbClr val="9D2235"/>
        </a:solidFill>
      </dgm:spPr>
      <dgm:t>
        <a:bodyPr/>
        <a:lstStyle/>
        <a:p>
          <a:r>
            <a:rPr lang="en-US" dirty="0"/>
            <a:t>Use Google Maps to see what is around</a:t>
          </a:r>
        </a:p>
      </dgm:t>
    </dgm:pt>
    <dgm:pt modelId="{56E376CE-52CE-4B8F-BA58-E9F72132A06F}" type="parTrans" cxnId="{3623F371-65F4-40CA-8CC8-4E2260BE2ABA}">
      <dgm:prSet/>
      <dgm:spPr/>
      <dgm:t>
        <a:bodyPr/>
        <a:lstStyle/>
        <a:p>
          <a:endParaRPr lang="en-US"/>
        </a:p>
      </dgm:t>
    </dgm:pt>
    <dgm:pt modelId="{B94FC048-C38A-465D-A455-D2FC8277CCEA}" type="sibTrans" cxnId="{3623F371-65F4-40CA-8CC8-4E2260BE2ABA}">
      <dgm:prSet/>
      <dgm:spPr/>
      <dgm:t>
        <a:bodyPr/>
        <a:lstStyle/>
        <a:p>
          <a:endParaRPr lang="en-US"/>
        </a:p>
      </dgm:t>
    </dgm:pt>
    <dgm:pt modelId="{71C7F5E4-E551-4336-9E64-FED94FC6F160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Familiar places – where do they go with family</a:t>
          </a:r>
        </a:p>
      </dgm:t>
    </dgm:pt>
    <dgm:pt modelId="{468AD31A-8B0F-476A-935C-A6D2B9C40B63}" type="parTrans" cxnId="{39F1F7E3-3371-4D23-A417-C7B4BEF34977}">
      <dgm:prSet/>
      <dgm:spPr/>
      <dgm:t>
        <a:bodyPr/>
        <a:lstStyle/>
        <a:p>
          <a:endParaRPr lang="en-US"/>
        </a:p>
      </dgm:t>
    </dgm:pt>
    <dgm:pt modelId="{C7DBF867-5B7F-4E42-A0C9-D969BC9D936F}" type="sibTrans" cxnId="{39F1F7E3-3371-4D23-A417-C7B4BEF34977}">
      <dgm:prSet/>
      <dgm:spPr/>
      <dgm:t>
        <a:bodyPr/>
        <a:lstStyle/>
        <a:p>
          <a:endParaRPr lang="en-US"/>
        </a:p>
      </dgm:t>
    </dgm:pt>
    <dgm:pt modelId="{18265186-001D-4BF4-A51B-468A96E8523A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Calendar of Community Events</a:t>
          </a:r>
        </a:p>
      </dgm:t>
    </dgm:pt>
    <dgm:pt modelId="{C0BA9F5C-4EDD-45CD-9A1F-39228DEFFB32}" type="parTrans" cxnId="{7C5ECB01-0490-4115-B37D-BF8259FC2030}">
      <dgm:prSet/>
      <dgm:spPr/>
      <dgm:t>
        <a:bodyPr/>
        <a:lstStyle/>
        <a:p>
          <a:endParaRPr lang="en-US"/>
        </a:p>
      </dgm:t>
    </dgm:pt>
    <dgm:pt modelId="{4274860F-E511-4BEC-B2FC-02B010D441CD}" type="sibTrans" cxnId="{7C5ECB01-0490-4115-B37D-BF8259FC2030}">
      <dgm:prSet/>
      <dgm:spPr/>
      <dgm:t>
        <a:bodyPr/>
        <a:lstStyle/>
        <a:p>
          <a:endParaRPr lang="en-US"/>
        </a:p>
      </dgm:t>
    </dgm:pt>
    <dgm:pt modelId="{9E8F894B-F7A1-42AD-B3BB-49CE5A3330D3}">
      <dgm:prSet/>
      <dgm:spPr>
        <a:solidFill>
          <a:srgbClr val="9D2235"/>
        </a:solidFill>
      </dgm:spPr>
      <dgm:t>
        <a:bodyPr/>
        <a:lstStyle/>
        <a:p>
          <a:r>
            <a:rPr lang="en-US" dirty="0"/>
            <a:t>Think in Themes</a:t>
          </a:r>
        </a:p>
      </dgm:t>
    </dgm:pt>
    <dgm:pt modelId="{650C470E-9F8D-45D1-A1C0-8B6B7A4D87B9}" type="parTrans" cxnId="{C44A0576-6BFE-4CAA-900B-EC1ECB22627D}">
      <dgm:prSet/>
      <dgm:spPr/>
      <dgm:t>
        <a:bodyPr/>
        <a:lstStyle/>
        <a:p>
          <a:endParaRPr lang="en-US"/>
        </a:p>
      </dgm:t>
    </dgm:pt>
    <dgm:pt modelId="{586B9532-842A-4940-8B7E-0DC5D25F2E39}" type="sibTrans" cxnId="{C44A0576-6BFE-4CAA-900B-EC1ECB22627D}">
      <dgm:prSet/>
      <dgm:spPr/>
      <dgm:t>
        <a:bodyPr/>
        <a:lstStyle/>
        <a:p>
          <a:endParaRPr lang="en-US"/>
        </a:p>
      </dgm:t>
    </dgm:pt>
    <dgm:pt modelId="{6F735741-34A8-495C-B64D-1B593C11514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Opportunities for continual growth and exploration</a:t>
          </a:r>
        </a:p>
      </dgm:t>
    </dgm:pt>
    <dgm:pt modelId="{404F4A1C-2417-4775-8EDF-04FEAE065EB2}" type="parTrans" cxnId="{0B168329-B9AE-49E5-8A2C-B8E70193CC32}">
      <dgm:prSet/>
      <dgm:spPr/>
      <dgm:t>
        <a:bodyPr/>
        <a:lstStyle/>
        <a:p>
          <a:endParaRPr lang="en-US"/>
        </a:p>
      </dgm:t>
    </dgm:pt>
    <dgm:pt modelId="{128977C0-2830-406C-B73C-41909D0325D7}" type="sibTrans" cxnId="{0B168329-B9AE-49E5-8A2C-B8E70193CC32}">
      <dgm:prSet/>
      <dgm:spPr/>
      <dgm:t>
        <a:bodyPr/>
        <a:lstStyle/>
        <a:p>
          <a:endParaRPr lang="en-US"/>
        </a:p>
      </dgm:t>
    </dgm:pt>
    <dgm:pt modelId="{E8FAA8CC-E8C0-4841-9E54-6B4D3F3402AA}">
      <dgm:prSet/>
      <dgm:spPr>
        <a:solidFill>
          <a:srgbClr val="9D2235"/>
        </a:solidFill>
      </dgm:spPr>
      <dgm:t>
        <a:bodyPr/>
        <a:lstStyle/>
        <a:p>
          <a:r>
            <a:rPr lang="en-US" dirty="0"/>
            <a:t>Purposeful participation</a:t>
          </a:r>
        </a:p>
      </dgm:t>
    </dgm:pt>
    <dgm:pt modelId="{0636AC68-E885-4714-A1E0-E4F0A16B2E86}" type="parTrans" cxnId="{E5364CF6-82FA-4442-89CC-F190698B7352}">
      <dgm:prSet/>
      <dgm:spPr/>
      <dgm:t>
        <a:bodyPr/>
        <a:lstStyle/>
        <a:p>
          <a:endParaRPr lang="en-US"/>
        </a:p>
      </dgm:t>
    </dgm:pt>
    <dgm:pt modelId="{48C176C9-7852-4781-9DCF-5EF0DDA74E87}" type="sibTrans" cxnId="{E5364CF6-82FA-4442-89CC-F190698B7352}">
      <dgm:prSet/>
      <dgm:spPr/>
      <dgm:t>
        <a:bodyPr/>
        <a:lstStyle/>
        <a:p>
          <a:endParaRPr lang="en-US"/>
        </a:p>
      </dgm:t>
    </dgm:pt>
    <dgm:pt modelId="{07D52378-27AA-43E7-9B58-008AB78A5419}" type="pres">
      <dgm:prSet presAssocID="{775D29D4-C5D7-421A-B1CE-B0612BDF1D20}" presName="diagram" presStyleCnt="0">
        <dgm:presLayoutVars>
          <dgm:dir/>
          <dgm:resizeHandles val="exact"/>
        </dgm:presLayoutVars>
      </dgm:prSet>
      <dgm:spPr/>
    </dgm:pt>
    <dgm:pt modelId="{EB85DBD2-A99F-4AC0-9BBF-9C43D61488BB}" type="pres">
      <dgm:prSet presAssocID="{E6123C19-A8B4-4E5C-886C-F9628591B8A1}" presName="node" presStyleLbl="node1" presStyleIdx="0" presStyleCnt="8">
        <dgm:presLayoutVars>
          <dgm:bulletEnabled val="1"/>
        </dgm:presLayoutVars>
      </dgm:prSet>
      <dgm:spPr/>
    </dgm:pt>
    <dgm:pt modelId="{00EAD39B-5E0E-4F74-A37D-4D7F5BC1089D}" type="pres">
      <dgm:prSet presAssocID="{8130FD4B-BA0E-40FA-9CB5-D4BF1F5F2251}" presName="sibTrans" presStyleCnt="0"/>
      <dgm:spPr/>
    </dgm:pt>
    <dgm:pt modelId="{2FD66857-E4C9-4AD4-B16D-D7A86E0CE5F7}" type="pres">
      <dgm:prSet presAssocID="{19A3C112-712E-42F3-BB65-FD0477374F90}" presName="node" presStyleLbl="node1" presStyleIdx="1" presStyleCnt="8">
        <dgm:presLayoutVars>
          <dgm:bulletEnabled val="1"/>
        </dgm:presLayoutVars>
      </dgm:prSet>
      <dgm:spPr/>
    </dgm:pt>
    <dgm:pt modelId="{6144BDCE-F7A2-4F3F-8A86-EB4966BE4EB9}" type="pres">
      <dgm:prSet presAssocID="{E282A2E9-A337-46AA-80D8-FD0B2046FCB3}" presName="sibTrans" presStyleCnt="0"/>
      <dgm:spPr/>
    </dgm:pt>
    <dgm:pt modelId="{836B1620-CB10-435A-98A8-E467FC4CD2CA}" type="pres">
      <dgm:prSet presAssocID="{0BE29332-5598-42C7-961A-7A8D0F9ADC20}" presName="node" presStyleLbl="node1" presStyleIdx="2" presStyleCnt="8">
        <dgm:presLayoutVars>
          <dgm:bulletEnabled val="1"/>
        </dgm:presLayoutVars>
      </dgm:prSet>
      <dgm:spPr/>
    </dgm:pt>
    <dgm:pt modelId="{6F31CF01-8C05-4205-8787-5AAD95D971BD}" type="pres">
      <dgm:prSet presAssocID="{B94FC048-C38A-465D-A455-D2FC8277CCEA}" presName="sibTrans" presStyleCnt="0"/>
      <dgm:spPr/>
    </dgm:pt>
    <dgm:pt modelId="{35AE1705-B8C5-4B4A-8793-BC21A0C6C7A2}" type="pres">
      <dgm:prSet presAssocID="{71C7F5E4-E551-4336-9E64-FED94FC6F160}" presName="node" presStyleLbl="node1" presStyleIdx="3" presStyleCnt="8" custLinFactNeighborX="-181">
        <dgm:presLayoutVars>
          <dgm:bulletEnabled val="1"/>
        </dgm:presLayoutVars>
      </dgm:prSet>
      <dgm:spPr/>
    </dgm:pt>
    <dgm:pt modelId="{F3704C96-F682-4FC3-8E57-6ADC66F29FE2}" type="pres">
      <dgm:prSet presAssocID="{C7DBF867-5B7F-4E42-A0C9-D969BC9D936F}" presName="sibTrans" presStyleCnt="0"/>
      <dgm:spPr/>
    </dgm:pt>
    <dgm:pt modelId="{2996869B-A15C-4C52-A38D-8DEA6D5617F3}" type="pres">
      <dgm:prSet presAssocID="{18265186-001D-4BF4-A51B-468A96E8523A}" presName="node" presStyleLbl="node1" presStyleIdx="4" presStyleCnt="8">
        <dgm:presLayoutVars>
          <dgm:bulletEnabled val="1"/>
        </dgm:presLayoutVars>
      </dgm:prSet>
      <dgm:spPr/>
    </dgm:pt>
    <dgm:pt modelId="{6E1511BC-4B73-47B0-92D6-109B1FA378A6}" type="pres">
      <dgm:prSet presAssocID="{4274860F-E511-4BEC-B2FC-02B010D441CD}" presName="sibTrans" presStyleCnt="0"/>
      <dgm:spPr/>
    </dgm:pt>
    <dgm:pt modelId="{507850A3-5B21-4FAE-9AC9-67301D90742C}" type="pres">
      <dgm:prSet presAssocID="{9E8F894B-F7A1-42AD-B3BB-49CE5A3330D3}" presName="node" presStyleLbl="node1" presStyleIdx="5" presStyleCnt="8">
        <dgm:presLayoutVars>
          <dgm:bulletEnabled val="1"/>
        </dgm:presLayoutVars>
      </dgm:prSet>
      <dgm:spPr/>
    </dgm:pt>
    <dgm:pt modelId="{0FCB294B-EFC7-485F-B462-940604BD4E77}" type="pres">
      <dgm:prSet presAssocID="{586B9532-842A-4940-8B7E-0DC5D25F2E39}" presName="sibTrans" presStyleCnt="0"/>
      <dgm:spPr/>
    </dgm:pt>
    <dgm:pt modelId="{B3856DCA-B3EE-4AED-B69F-F7DE490C8549}" type="pres">
      <dgm:prSet presAssocID="{6F735741-34A8-495C-B64D-1B593C115142}" presName="node" presStyleLbl="node1" presStyleIdx="6" presStyleCnt="8">
        <dgm:presLayoutVars>
          <dgm:bulletEnabled val="1"/>
        </dgm:presLayoutVars>
      </dgm:prSet>
      <dgm:spPr/>
    </dgm:pt>
    <dgm:pt modelId="{F4E65F7F-98F6-4A46-9342-2FD07F6A8E5B}" type="pres">
      <dgm:prSet presAssocID="{128977C0-2830-406C-B73C-41909D0325D7}" presName="sibTrans" presStyleCnt="0"/>
      <dgm:spPr/>
    </dgm:pt>
    <dgm:pt modelId="{631CC61F-2B9A-433C-9425-7AD0E13DD394}" type="pres">
      <dgm:prSet presAssocID="{E8FAA8CC-E8C0-4841-9E54-6B4D3F3402AA}" presName="node" presStyleLbl="node1" presStyleIdx="7" presStyleCnt="8">
        <dgm:presLayoutVars>
          <dgm:bulletEnabled val="1"/>
        </dgm:presLayoutVars>
      </dgm:prSet>
      <dgm:spPr/>
    </dgm:pt>
  </dgm:ptLst>
  <dgm:cxnLst>
    <dgm:cxn modelId="{7C5ECB01-0490-4115-B37D-BF8259FC2030}" srcId="{775D29D4-C5D7-421A-B1CE-B0612BDF1D20}" destId="{18265186-001D-4BF4-A51B-468A96E8523A}" srcOrd="4" destOrd="0" parTransId="{C0BA9F5C-4EDD-45CD-9A1F-39228DEFFB32}" sibTransId="{4274860F-E511-4BEC-B2FC-02B010D441CD}"/>
    <dgm:cxn modelId="{0B168329-B9AE-49E5-8A2C-B8E70193CC32}" srcId="{775D29D4-C5D7-421A-B1CE-B0612BDF1D20}" destId="{6F735741-34A8-495C-B64D-1B593C115142}" srcOrd="6" destOrd="0" parTransId="{404F4A1C-2417-4775-8EDF-04FEAE065EB2}" sibTransId="{128977C0-2830-406C-B73C-41909D0325D7}"/>
    <dgm:cxn modelId="{54FACB5D-02AC-4480-BA3F-F46BE59EC057}" type="presOf" srcId="{E8FAA8CC-E8C0-4841-9E54-6B4D3F3402AA}" destId="{631CC61F-2B9A-433C-9425-7AD0E13DD394}" srcOrd="0" destOrd="0" presId="urn:microsoft.com/office/officeart/2005/8/layout/default"/>
    <dgm:cxn modelId="{1DC79964-0457-4D3A-93BD-8EB57630CF6F}" srcId="{775D29D4-C5D7-421A-B1CE-B0612BDF1D20}" destId="{19A3C112-712E-42F3-BB65-FD0477374F90}" srcOrd="1" destOrd="0" parTransId="{AF310C53-A6AC-4E0F-B6F8-DD180FEA31AF}" sibTransId="{E282A2E9-A337-46AA-80D8-FD0B2046FCB3}"/>
    <dgm:cxn modelId="{3623F371-65F4-40CA-8CC8-4E2260BE2ABA}" srcId="{775D29D4-C5D7-421A-B1CE-B0612BDF1D20}" destId="{0BE29332-5598-42C7-961A-7A8D0F9ADC20}" srcOrd="2" destOrd="0" parTransId="{56E376CE-52CE-4B8F-BA58-E9F72132A06F}" sibTransId="{B94FC048-C38A-465D-A455-D2FC8277CCEA}"/>
    <dgm:cxn modelId="{060F8E54-37A3-4C02-BD5D-8E82636F38FE}" type="presOf" srcId="{775D29D4-C5D7-421A-B1CE-B0612BDF1D20}" destId="{07D52378-27AA-43E7-9B58-008AB78A5419}" srcOrd="0" destOrd="0" presId="urn:microsoft.com/office/officeart/2005/8/layout/default"/>
    <dgm:cxn modelId="{C44A0576-6BFE-4CAA-900B-EC1ECB22627D}" srcId="{775D29D4-C5D7-421A-B1CE-B0612BDF1D20}" destId="{9E8F894B-F7A1-42AD-B3BB-49CE5A3330D3}" srcOrd="5" destOrd="0" parTransId="{650C470E-9F8D-45D1-A1C0-8B6B7A4D87B9}" sibTransId="{586B9532-842A-4940-8B7E-0DC5D25F2E39}"/>
    <dgm:cxn modelId="{4D235C79-67B3-46D4-A9FA-247EFB5699E6}" type="presOf" srcId="{18265186-001D-4BF4-A51B-468A96E8523A}" destId="{2996869B-A15C-4C52-A38D-8DEA6D5617F3}" srcOrd="0" destOrd="0" presId="urn:microsoft.com/office/officeart/2005/8/layout/default"/>
    <dgm:cxn modelId="{4578B793-41B7-4EDE-B452-D6E12CF3BA23}" type="presOf" srcId="{71C7F5E4-E551-4336-9E64-FED94FC6F160}" destId="{35AE1705-B8C5-4B4A-8793-BC21A0C6C7A2}" srcOrd="0" destOrd="0" presId="urn:microsoft.com/office/officeart/2005/8/layout/default"/>
    <dgm:cxn modelId="{E55252A0-B7B3-43A8-B248-637CE1D1BE6C}" type="presOf" srcId="{E6123C19-A8B4-4E5C-886C-F9628591B8A1}" destId="{EB85DBD2-A99F-4AC0-9BBF-9C43D61488BB}" srcOrd="0" destOrd="0" presId="urn:microsoft.com/office/officeart/2005/8/layout/default"/>
    <dgm:cxn modelId="{D5E803BA-EC9E-46F8-8A5F-18C974BF7921}" type="presOf" srcId="{19A3C112-712E-42F3-BB65-FD0477374F90}" destId="{2FD66857-E4C9-4AD4-B16D-D7A86E0CE5F7}" srcOrd="0" destOrd="0" presId="urn:microsoft.com/office/officeart/2005/8/layout/default"/>
    <dgm:cxn modelId="{FE71B1BD-C5C8-4B14-AA2B-B2C8BEBFE5C6}" type="presOf" srcId="{9E8F894B-F7A1-42AD-B3BB-49CE5A3330D3}" destId="{507850A3-5B21-4FAE-9AC9-67301D90742C}" srcOrd="0" destOrd="0" presId="urn:microsoft.com/office/officeart/2005/8/layout/default"/>
    <dgm:cxn modelId="{39F1F7E3-3371-4D23-A417-C7B4BEF34977}" srcId="{775D29D4-C5D7-421A-B1CE-B0612BDF1D20}" destId="{71C7F5E4-E551-4336-9E64-FED94FC6F160}" srcOrd="3" destOrd="0" parTransId="{468AD31A-8B0F-476A-935C-A6D2B9C40B63}" sibTransId="{C7DBF867-5B7F-4E42-A0C9-D969BC9D936F}"/>
    <dgm:cxn modelId="{401527E5-BF0D-4343-90C5-67C32B15AB87}" type="presOf" srcId="{0BE29332-5598-42C7-961A-7A8D0F9ADC20}" destId="{836B1620-CB10-435A-98A8-E467FC4CD2CA}" srcOrd="0" destOrd="0" presId="urn:microsoft.com/office/officeart/2005/8/layout/default"/>
    <dgm:cxn modelId="{7EFB0AF3-6BAC-49C8-BDAD-3CEC0945622D}" srcId="{775D29D4-C5D7-421A-B1CE-B0612BDF1D20}" destId="{E6123C19-A8B4-4E5C-886C-F9628591B8A1}" srcOrd="0" destOrd="0" parTransId="{D7D5B493-B405-42E9-894F-5096AE2A2031}" sibTransId="{8130FD4B-BA0E-40FA-9CB5-D4BF1F5F2251}"/>
    <dgm:cxn modelId="{E5364CF6-82FA-4442-89CC-F190698B7352}" srcId="{775D29D4-C5D7-421A-B1CE-B0612BDF1D20}" destId="{E8FAA8CC-E8C0-4841-9E54-6B4D3F3402AA}" srcOrd="7" destOrd="0" parTransId="{0636AC68-E885-4714-A1E0-E4F0A16B2E86}" sibTransId="{48C176C9-7852-4781-9DCF-5EF0DDA74E87}"/>
    <dgm:cxn modelId="{9E198EFF-6E80-4A38-B194-A0D891453264}" type="presOf" srcId="{6F735741-34A8-495C-B64D-1B593C115142}" destId="{B3856DCA-B3EE-4AED-B69F-F7DE490C8549}" srcOrd="0" destOrd="0" presId="urn:microsoft.com/office/officeart/2005/8/layout/default"/>
    <dgm:cxn modelId="{FEE3F2DC-F18F-41D4-8314-475414A71388}" type="presParOf" srcId="{07D52378-27AA-43E7-9B58-008AB78A5419}" destId="{EB85DBD2-A99F-4AC0-9BBF-9C43D61488BB}" srcOrd="0" destOrd="0" presId="urn:microsoft.com/office/officeart/2005/8/layout/default"/>
    <dgm:cxn modelId="{729E6EC8-7DF6-4E55-8C95-EDED41AFEB0B}" type="presParOf" srcId="{07D52378-27AA-43E7-9B58-008AB78A5419}" destId="{00EAD39B-5E0E-4F74-A37D-4D7F5BC1089D}" srcOrd="1" destOrd="0" presId="urn:microsoft.com/office/officeart/2005/8/layout/default"/>
    <dgm:cxn modelId="{3BCAED3B-8400-4DEB-9E35-F70B5F848900}" type="presParOf" srcId="{07D52378-27AA-43E7-9B58-008AB78A5419}" destId="{2FD66857-E4C9-4AD4-B16D-D7A86E0CE5F7}" srcOrd="2" destOrd="0" presId="urn:microsoft.com/office/officeart/2005/8/layout/default"/>
    <dgm:cxn modelId="{94109CED-BF85-40D7-8A7D-2A8643D615CF}" type="presParOf" srcId="{07D52378-27AA-43E7-9B58-008AB78A5419}" destId="{6144BDCE-F7A2-4F3F-8A86-EB4966BE4EB9}" srcOrd="3" destOrd="0" presId="urn:microsoft.com/office/officeart/2005/8/layout/default"/>
    <dgm:cxn modelId="{1E646328-FD9D-4347-AF54-8C2C1C225B59}" type="presParOf" srcId="{07D52378-27AA-43E7-9B58-008AB78A5419}" destId="{836B1620-CB10-435A-98A8-E467FC4CD2CA}" srcOrd="4" destOrd="0" presId="urn:microsoft.com/office/officeart/2005/8/layout/default"/>
    <dgm:cxn modelId="{9E81A6C3-7066-447E-BDE7-FB12EE0C6D4F}" type="presParOf" srcId="{07D52378-27AA-43E7-9B58-008AB78A5419}" destId="{6F31CF01-8C05-4205-8787-5AAD95D971BD}" srcOrd="5" destOrd="0" presId="urn:microsoft.com/office/officeart/2005/8/layout/default"/>
    <dgm:cxn modelId="{C250C2E3-0026-41D2-A2F7-5556AD43C3E9}" type="presParOf" srcId="{07D52378-27AA-43E7-9B58-008AB78A5419}" destId="{35AE1705-B8C5-4B4A-8793-BC21A0C6C7A2}" srcOrd="6" destOrd="0" presId="urn:microsoft.com/office/officeart/2005/8/layout/default"/>
    <dgm:cxn modelId="{F513D0EF-988C-4055-9DF9-62A3C96178DC}" type="presParOf" srcId="{07D52378-27AA-43E7-9B58-008AB78A5419}" destId="{F3704C96-F682-4FC3-8E57-6ADC66F29FE2}" srcOrd="7" destOrd="0" presId="urn:microsoft.com/office/officeart/2005/8/layout/default"/>
    <dgm:cxn modelId="{139962F4-8D23-47B4-8C4B-8FC3BF871CAA}" type="presParOf" srcId="{07D52378-27AA-43E7-9B58-008AB78A5419}" destId="{2996869B-A15C-4C52-A38D-8DEA6D5617F3}" srcOrd="8" destOrd="0" presId="urn:microsoft.com/office/officeart/2005/8/layout/default"/>
    <dgm:cxn modelId="{E978F793-0DBA-4709-A2A0-517CEFD53454}" type="presParOf" srcId="{07D52378-27AA-43E7-9B58-008AB78A5419}" destId="{6E1511BC-4B73-47B0-92D6-109B1FA378A6}" srcOrd="9" destOrd="0" presId="urn:microsoft.com/office/officeart/2005/8/layout/default"/>
    <dgm:cxn modelId="{3DEF4D6E-94BE-475E-88DC-BE45A292C204}" type="presParOf" srcId="{07D52378-27AA-43E7-9B58-008AB78A5419}" destId="{507850A3-5B21-4FAE-9AC9-67301D90742C}" srcOrd="10" destOrd="0" presId="urn:microsoft.com/office/officeart/2005/8/layout/default"/>
    <dgm:cxn modelId="{885243BA-B30F-454C-9AB7-F7E0129BA417}" type="presParOf" srcId="{07D52378-27AA-43E7-9B58-008AB78A5419}" destId="{0FCB294B-EFC7-485F-B462-940604BD4E77}" srcOrd="11" destOrd="0" presId="urn:microsoft.com/office/officeart/2005/8/layout/default"/>
    <dgm:cxn modelId="{14BECC14-E69E-41C6-A65C-29DB8C7A671C}" type="presParOf" srcId="{07D52378-27AA-43E7-9B58-008AB78A5419}" destId="{B3856DCA-B3EE-4AED-B69F-F7DE490C8549}" srcOrd="12" destOrd="0" presId="urn:microsoft.com/office/officeart/2005/8/layout/default"/>
    <dgm:cxn modelId="{06708114-EDBE-4451-9906-D0E1CF3DE87A}" type="presParOf" srcId="{07D52378-27AA-43E7-9B58-008AB78A5419}" destId="{F4E65F7F-98F6-4A46-9342-2FD07F6A8E5B}" srcOrd="13" destOrd="0" presId="urn:microsoft.com/office/officeart/2005/8/layout/default"/>
    <dgm:cxn modelId="{4EBCEFCB-B5F2-4487-AF00-F0DA5160429C}" type="presParOf" srcId="{07D52378-27AA-43E7-9B58-008AB78A5419}" destId="{631CC61F-2B9A-433C-9425-7AD0E13DD39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5DBD2-A99F-4AC0-9BBF-9C43D61488BB}">
      <dsp:nvSpPr>
        <dsp:cNvPr id="0" name=""/>
        <dsp:cNvSpPr/>
      </dsp:nvSpPr>
      <dsp:spPr>
        <a:xfrm>
          <a:off x="3197" y="880281"/>
          <a:ext cx="2536539" cy="1521923"/>
        </a:xfrm>
        <a:prstGeom prst="rect">
          <a:avLst/>
        </a:prstGeom>
        <a:solidFill>
          <a:srgbClr val="9D2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Start from home base when possible</a:t>
          </a:r>
        </a:p>
      </dsp:txBody>
      <dsp:txXfrm>
        <a:off x="3197" y="880281"/>
        <a:ext cx="2536539" cy="1521923"/>
      </dsp:txXfrm>
    </dsp:sp>
    <dsp:sp modelId="{2FD66857-E4C9-4AD4-B16D-D7A86E0CE5F7}">
      <dsp:nvSpPr>
        <dsp:cNvPr id="0" name=""/>
        <dsp:cNvSpPr/>
      </dsp:nvSpPr>
      <dsp:spPr>
        <a:xfrm>
          <a:off x="2793391" y="880281"/>
          <a:ext cx="2536539" cy="15219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List all places that people go to who have same/similar interests</a:t>
          </a:r>
        </a:p>
      </dsp:txBody>
      <dsp:txXfrm>
        <a:off x="2793391" y="880281"/>
        <a:ext cx="2536539" cy="1521923"/>
      </dsp:txXfrm>
    </dsp:sp>
    <dsp:sp modelId="{836B1620-CB10-435A-98A8-E467FC4CD2CA}">
      <dsp:nvSpPr>
        <dsp:cNvPr id="0" name=""/>
        <dsp:cNvSpPr/>
      </dsp:nvSpPr>
      <dsp:spPr>
        <a:xfrm>
          <a:off x="5583584" y="880281"/>
          <a:ext cx="2536539" cy="1521923"/>
        </a:xfrm>
        <a:prstGeom prst="rect">
          <a:avLst/>
        </a:prstGeom>
        <a:solidFill>
          <a:srgbClr val="9D2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Use Google Maps to see what is around</a:t>
          </a:r>
        </a:p>
      </dsp:txBody>
      <dsp:txXfrm>
        <a:off x="5583584" y="880281"/>
        <a:ext cx="2536539" cy="1521923"/>
      </dsp:txXfrm>
    </dsp:sp>
    <dsp:sp modelId="{35AE1705-B8C5-4B4A-8793-BC21A0C6C7A2}">
      <dsp:nvSpPr>
        <dsp:cNvPr id="0" name=""/>
        <dsp:cNvSpPr/>
      </dsp:nvSpPr>
      <dsp:spPr>
        <a:xfrm>
          <a:off x="8369187" y="880281"/>
          <a:ext cx="2536539" cy="15219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Familiar places – where do they go with family</a:t>
          </a:r>
        </a:p>
      </dsp:txBody>
      <dsp:txXfrm>
        <a:off x="8369187" y="880281"/>
        <a:ext cx="2536539" cy="1521923"/>
      </dsp:txXfrm>
    </dsp:sp>
    <dsp:sp modelId="{2996869B-A15C-4C52-A38D-8DEA6D5617F3}">
      <dsp:nvSpPr>
        <dsp:cNvPr id="0" name=""/>
        <dsp:cNvSpPr/>
      </dsp:nvSpPr>
      <dsp:spPr>
        <a:xfrm>
          <a:off x="3197" y="2655858"/>
          <a:ext cx="2536539" cy="15219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Calendar of Community Events</a:t>
          </a:r>
        </a:p>
      </dsp:txBody>
      <dsp:txXfrm>
        <a:off x="3197" y="2655858"/>
        <a:ext cx="2536539" cy="1521923"/>
      </dsp:txXfrm>
    </dsp:sp>
    <dsp:sp modelId="{507850A3-5B21-4FAE-9AC9-67301D90742C}">
      <dsp:nvSpPr>
        <dsp:cNvPr id="0" name=""/>
        <dsp:cNvSpPr/>
      </dsp:nvSpPr>
      <dsp:spPr>
        <a:xfrm>
          <a:off x="2793391" y="2655858"/>
          <a:ext cx="2536539" cy="1521923"/>
        </a:xfrm>
        <a:prstGeom prst="rect">
          <a:avLst/>
        </a:prstGeom>
        <a:solidFill>
          <a:srgbClr val="9D2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Think in Themes</a:t>
          </a:r>
        </a:p>
      </dsp:txBody>
      <dsp:txXfrm>
        <a:off x="2793391" y="2655858"/>
        <a:ext cx="2536539" cy="1521923"/>
      </dsp:txXfrm>
    </dsp:sp>
    <dsp:sp modelId="{B3856DCA-B3EE-4AED-B69F-F7DE490C8549}">
      <dsp:nvSpPr>
        <dsp:cNvPr id="0" name=""/>
        <dsp:cNvSpPr/>
      </dsp:nvSpPr>
      <dsp:spPr>
        <a:xfrm>
          <a:off x="5583584" y="2655858"/>
          <a:ext cx="2536539" cy="15219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Opportunities for continual growth and exploration</a:t>
          </a:r>
        </a:p>
      </dsp:txBody>
      <dsp:txXfrm>
        <a:off x="5583584" y="2655858"/>
        <a:ext cx="2536539" cy="1521923"/>
      </dsp:txXfrm>
    </dsp:sp>
    <dsp:sp modelId="{631CC61F-2B9A-433C-9425-7AD0E13DD394}">
      <dsp:nvSpPr>
        <dsp:cNvPr id="0" name=""/>
        <dsp:cNvSpPr/>
      </dsp:nvSpPr>
      <dsp:spPr>
        <a:xfrm>
          <a:off x="8373778" y="2655858"/>
          <a:ext cx="2536539" cy="1521923"/>
        </a:xfrm>
        <a:prstGeom prst="rect">
          <a:avLst/>
        </a:prstGeom>
        <a:solidFill>
          <a:srgbClr val="9D22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Purposeful participation</a:t>
          </a:r>
        </a:p>
      </dsp:txBody>
      <dsp:txXfrm>
        <a:off x="8373778" y="2655858"/>
        <a:ext cx="2536539" cy="1521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9386-3BAB-4F76-94A6-DF03D7A76ABE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F45A1-B4B3-4878-AD52-F746FB4E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Jeannine provide examples of how they do some of these things – conversations with residential providers (set aside roles and hours to work together to support people)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C9768-994E-4242-BE8D-4FB1FEF23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Told they can’t work, never asked or expected to. Acceptance, safety, fears of losing services  - Jeannine add a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6DA28-D833-493F-838C-F713D5128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7741-CE88-4FF0-AB08-859529BC0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A484-AC38-47FC-9F74-B86DE85C1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D5DF2-7035-4778-9458-08B33DB3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9683-58EC-443C-9E95-7E322B14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128C-1BFA-4C16-81A5-3C3FD49E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D292-FCC9-4EF8-99E4-08B7AE0A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B6758-03D0-442E-B90A-0C824E0C7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AE71B-8EBD-4284-8834-E7DF8E8E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08A3-1D7F-4271-B573-376F2668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B0373-420A-4130-A799-16BC887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5BC84-539C-47F4-A81C-B256DC69C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33A0D-FE54-4C76-92BE-3D1FE2896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DCF5F-5123-45DE-8B34-F5915238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7F89-8001-4343-967C-BB38E2AA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BE3B-BAF4-4415-9A05-7A407543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9BB9-9451-40EE-8D24-E3A6DF8E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F96C-33FA-41FE-BFC8-E54DC09F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5DCB-5A29-4F2D-B510-1132FA76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DCD4-C441-4D16-8B23-BA3D34CE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5DD14-422E-4B08-ADF1-AC676748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E9B6-D02B-4CF8-9B73-60FE01C8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7DABF-9C65-483E-99C6-31869CE4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A98F6-26AE-4FFB-858F-D3777E63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9F28C-95AA-4F54-A914-03B2E2A7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06CD-B3D2-4047-8496-9B8FB93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6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73B5-957D-4D3B-99E7-402FC495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BF84-C06C-47A6-9A9D-AB7EA9C3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89867-6807-43FC-B49B-6E74977AC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805F3-CF6A-4092-96B7-EC5C112B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5D84E-1CF0-4D48-A5D4-B5C3768B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8663E-E482-4B46-A12F-C0B7638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7965-3274-4DD9-B64F-92A8AC33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AD7A1-37CA-4D14-958B-72BFFF701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AB797-CCA6-4759-8460-4E580FDCC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C9666-F505-4450-8C14-B0C7E9BCA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C6353-40C1-4012-81BC-AFCD17F47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3BFC5-0A5C-4E53-8B76-E3F4FAE3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8AFDA-20F1-4996-9C67-C790CA86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FB2B4-8757-48CE-803E-DAD54F6E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A104-A435-49F9-AD73-4D706668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241E0-9FBB-464E-A3C4-E193E24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25C74-18FC-402C-A5F0-34F5A906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40514-66E7-424D-8662-98E5B1C2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C530-8102-4C6F-9B0F-36C17B51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ECEF9-B502-4461-BC34-E5870818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DFD71-006C-4CFE-9DE1-12299A79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BC0C-E038-40CE-8EAE-39625871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CD83-CAF4-41DA-A37B-A2C9D1614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3FAC-1512-44C6-A178-C297E0921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96105-A1BC-44C7-BD29-530FE50A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B628-68AC-435F-94A5-0C90513A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C2E15-FB59-4013-9789-B9F84D5C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12D5-B57E-42E3-8783-BD5D630D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81931-7793-4017-A04A-B362772A9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9C8E-FB1A-4BBC-8F7B-FCECBC43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5343-342A-497F-8B7C-B6AD0D2E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B28D0-B7A6-421E-BD62-84B4AA2F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F451-A180-4924-840F-34E61D10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0412C-E6E0-4E07-97D6-901BDE9C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50C44-6B4D-4B54-867D-948F22CBA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D722-2D94-4764-A7D8-419B44DD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7A59C-2FFE-4EBA-8D1B-B8071F4752DB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09DF-5F72-456C-B085-808F568DB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EE03-12F7-494A-8FD3-83198171D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8E1F-4632-4DF2-A6D9-2384DF83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96D2-4553-4AE0-8BC0-69ECA3D6B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3067"/>
            <a:ext cx="9144000" cy="23876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Meaningful Lives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586F1-4611-44B6-986E-28ED0B72C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655" y="3499016"/>
            <a:ext cx="9144000" cy="1655762"/>
          </a:xfrm>
        </p:spPr>
        <p:txBody>
          <a:bodyPr/>
          <a:lstStyle/>
          <a:p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</a:rPr>
              <a:t>A Deeper Dive</a:t>
            </a: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Alliance Colorado –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June 5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,2023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5E826-E8C2-4CEB-B564-FBE126A7B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0" r="7710"/>
          <a:stretch/>
        </p:blipFill>
        <p:spPr>
          <a:xfrm>
            <a:off x="5018314" y="5343127"/>
            <a:ext cx="2155371" cy="1514873"/>
          </a:xfrm>
          <a:prstGeom prst="rect">
            <a:avLst/>
          </a:prstGeom>
        </p:spPr>
      </p:pic>
      <p:pic>
        <p:nvPicPr>
          <p:cNvPr id="13" name="image2.png">
            <a:extLst>
              <a:ext uri="{FF2B5EF4-FFF2-40B4-BE49-F238E27FC236}">
                <a16:creationId xmlns:a16="http://schemas.microsoft.com/office/drawing/2014/main" id="{60133116-3564-40E4-AAD3-FBC2F4A9FD6F}"/>
              </a:ext>
            </a:extLst>
          </p:cNvPr>
          <p:cNvPicPr/>
          <p:nvPr/>
        </p:nvPicPr>
        <p:blipFill rotWithShape="1">
          <a:blip r:embed="rId3"/>
          <a:srcRect l="34300" b="50724"/>
          <a:stretch/>
        </p:blipFill>
        <p:spPr bwMode="auto">
          <a:xfrm rot="10800000">
            <a:off x="0" y="5658484"/>
            <a:ext cx="5018314" cy="1199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66950843-F76C-4F32-B51F-03D802797950}"/>
              </a:ext>
            </a:extLst>
          </p:cNvPr>
          <p:cNvPicPr/>
          <p:nvPr/>
        </p:nvPicPr>
        <p:blipFill rotWithShape="1">
          <a:blip r:embed="rId3"/>
          <a:srcRect l="34300" b="50724"/>
          <a:stretch/>
        </p:blipFill>
        <p:spPr bwMode="auto">
          <a:xfrm flipV="1">
            <a:off x="7173684" y="5472218"/>
            <a:ext cx="5018315" cy="1383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243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39B50-D8CD-4EB5-A5DF-7B43B787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3899" y="-4533899"/>
            <a:ext cx="3124203" cy="12192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25E1C-275C-E32C-7E24-3C5DE69047AC}"/>
              </a:ext>
            </a:extLst>
          </p:cNvPr>
          <p:cNvSpPr txBox="1"/>
          <p:nvPr/>
        </p:nvSpPr>
        <p:spPr>
          <a:xfrm>
            <a:off x="0" y="276902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latin typeface="Verdana" panose="020B0604030504040204" pitchFamily="34" charset="0"/>
                <a:ea typeface="Verdana" panose="020B0604030504040204" pitchFamily="34" charset="0"/>
              </a:rPr>
              <a:t>Community Mapping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9A39A-CEC3-4B5D-ADB5-D77FDB69A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/>
        </p:blipFill>
        <p:spPr>
          <a:xfrm>
            <a:off x="6305107" y="5497033"/>
            <a:ext cx="5886893" cy="13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39B50-D8CD-4EB5-A5DF-7B43B787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3898" y="-4638790"/>
            <a:ext cx="3124203" cy="12192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89C23-5B75-FF73-8582-023FC8D96BE0}"/>
              </a:ext>
            </a:extLst>
          </p:cNvPr>
          <p:cNvSpPr txBox="1"/>
          <p:nvPr/>
        </p:nvSpPr>
        <p:spPr>
          <a:xfrm>
            <a:off x="-3" y="1299972"/>
            <a:ext cx="121920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Verdana" panose="020B0604030504040204" pitchFamily="34" charset="0"/>
                <a:ea typeface="Verdana" panose="020B0604030504040204" pitchFamily="34" charset="0"/>
              </a:rPr>
              <a:t>Community Mapping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6E8FE-43FE-1086-702F-F6FDADA6CC75}"/>
              </a:ext>
            </a:extLst>
          </p:cNvPr>
          <p:cNvSpPr txBox="1"/>
          <p:nvPr/>
        </p:nvSpPr>
        <p:spPr>
          <a:xfrm>
            <a:off x="2047877" y="2238691"/>
            <a:ext cx="9103494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As close to home as possible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Where do people go with same/similar interests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Widen the circle as necessary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Make sure to include smaller, artisan places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1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39B50-D8CD-4EB5-A5DF-7B43B787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3900" y="-4533899"/>
            <a:ext cx="3124203" cy="12192002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A032F68F-9303-14CE-CDAC-E7DF2C6A5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r="26430"/>
          <a:stretch/>
        </p:blipFill>
        <p:spPr>
          <a:xfrm>
            <a:off x="840445" y="2736649"/>
            <a:ext cx="4839169" cy="3952689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C3887-501C-8415-10AD-E54D96700AD8}"/>
              </a:ext>
            </a:extLst>
          </p:cNvPr>
          <p:cNvSpPr txBox="1"/>
          <p:nvPr/>
        </p:nvSpPr>
        <p:spPr>
          <a:xfrm>
            <a:off x="3811148" y="1105433"/>
            <a:ext cx="73064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Likes hiking, boating and fishing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Movement and exercise help him manage his anxiety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He is fascinated by windows and doors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Father is a carpenter and makes shims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Likes art and drawing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A4653-9C53-4471-B615-B9F640B00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/>
        </p:blipFill>
        <p:spPr>
          <a:xfrm>
            <a:off x="6305107" y="5497033"/>
            <a:ext cx="5886893" cy="13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39B50-D8CD-4EB5-A5DF-7B43B7878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787"/>
          <a:stretch/>
        </p:blipFill>
        <p:spPr>
          <a:xfrm rot="5400000">
            <a:off x="1298698" y="65895"/>
            <a:ext cx="2702558" cy="4013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136D0-0F85-4E61-8902-E30C2C663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423684"/>
            <a:ext cx="4018486" cy="2790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40DCD-F2C2-7016-D7E7-914567D07CF6}"/>
              </a:ext>
            </a:extLst>
          </p:cNvPr>
          <p:cNvSpPr txBox="1"/>
          <p:nvPr/>
        </p:nvSpPr>
        <p:spPr>
          <a:xfrm>
            <a:off x="1625600" y="17881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AF19F-47F1-2329-A03B-39FBE718B7D4}"/>
              </a:ext>
            </a:extLst>
          </p:cNvPr>
          <p:cNvSpPr txBox="1"/>
          <p:nvPr/>
        </p:nvSpPr>
        <p:spPr>
          <a:xfrm>
            <a:off x="995680" y="1788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FB1A0-211F-C1F4-3AFF-AEF3B8BF6E5D}"/>
              </a:ext>
            </a:extLst>
          </p:cNvPr>
          <p:cNvSpPr txBox="1"/>
          <p:nvPr/>
        </p:nvSpPr>
        <p:spPr>
          <a:xfrm>
            <a:off x="514891" y="2749153"/>
            <a:ext cx="4147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989D1-BD6F-7CF5-5517-EE27FFE9604D}"/>
              </a:ext>
            </a:extLst>
          </p:cNvPr>
          <p:cNvSpPr txBox="1"/>
          <p:nvPr/>
        </p:nvSpPr>
        <p:spPr>
          <a:xfrm>
            <a:off x="5534108" y="842838"/>
            <a:ext cx="56622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Parks</a:t>
            </a:r>
          </a:p>
          <a:p>
            <a:pPr algn="ctr"/>
            <a:r>
              <a:rPr lang="en-US" sz="2800" dirty="0"/>
              <a:t>Recreation Center</a:t>
            </a:r>
          </a:p>
          <a:p>
            <a:pPr algn="ctr"/>
            <a:r>
              <a:rPr lang="en-US" sz="2800" dirty="0"/>
              <a:t>Health Club</a:t>
            </a:r>
          </a:p>
          <a:p>
            <a:pPr algn="ctr"/>
            <a:r>
              <a:rPr lang="en-US" sz="2800" dirty="0"/>
              <a:t>Rowing Club</a:t>
            </a:r>
          </a:p>
          <a:p>
            <a:pPr algn="ctr"/>
            <a:r>
              <a:rPr lang="en-US" sz="2800" dirty="0"/>
              <a:t>Museum</a:t>
            </a:r>
          </a:p>
          <a:p>
            <a:pPr algn="ctr"/>
            <a:r>
              <a:rPr lang="en-US" sz="2800" dirty="0"/>
              <a:t>Art Classes</a:t>
            </a:r>
          </a:p>
          <a:p>
            <a:pPr algn="ctr"/>
            <a:r>
              <a:rPr lang="en-US" sz="2800" dirty="0"/>
              <a:t>College Campuses</a:t>
            </a:r>
          </a:p>
          <a:p>
            <a:pPr algn="ctr"/>
            <a:r>
              <a:rPr lang="en-US" sz="2800" dirty="0"/>
              <a:t>Local Carpenters</a:t>
            </a:r>
          </a:p>
          <a:p>
            <a:pPr algn="ctr"/>
            <a:r>
              <a:rPr lang="en-US" sz="2800" dirty="0"/>
              <a:t>Hardware Stores</a:t>
            </a:r>
          </a:p>
          <a:p>
            <a:pPr algn="ctr"/>
            <a:r>
              <a:rPr lang="en-US" sz="2800" dirty="0"/>
              <a:t>Home Depot</a:t>
            </a:r>
          </a:p>
          <a:p>
            <a:pPr algn="ctr"/>
            <a:r>
              <a:rPr lang="en-US" sz="2800" dirty="0"/>
              <a:t>IKEA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39B50-D8CD-4EB5-A5DF-7B43B787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3899" y="-4533899"/>
            <a:ext cx="3124203" cy="12192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25E1C-275C-E32C-7E24-3C5DE69047AC}"/>
              </a:ext>
            </a:extLst>
          </p:cNvPr>
          <p:cNvSpPr txBox="1"/>
          <p:nvPr/>
        </p:nvSpPr>
        <p:spPr>
          <a:xfrm>
            <a:off x="0" y="28067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</a:rPr>
              <a:t>Community Mapping Exercise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9A39A-CEC3-4B5D-ADB5-D77FDB69A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/>
        </p:blipFill>
        <p:spPr>
          <a:xfrm>
            <a:off x="6305107" y="5497033"/>
            <a:ext cx="5886893" cy="13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8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6BA37-8F27-48C7-AD11-40CEBFFF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D98DDA7-480B-6D37-C733-BD1075F17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906731"/>
              </p:ext>
            </p:extLst>
          </p:nvPr>
        </p:nvGraphicFramePr>
        <p:xfrm>
          <a:off x="635000" y="1225974"/>
          <a:ext cx="10913516" cy="505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96A995-4C6F-8E02-CF4E-523788C968D3}"/>
              </a:ext>
            </a:extLst>
          </p:cNvPr>
          <p:cNvSpPr txBox="1"/>
          <p:nvPr/>
        </p:nvSpPr>
        <p:spPr>
          <a:xfrm>
            <a:off x="187449" y="1225974"/>
            <a:ext cx="45865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</a:rPr>
              <a:t>Getting Started:</a:t>
            </a:r>
          </a:p>
        </p:txBody>
      </p:sp>
    </p:spTree>
    <p:extLst>
      <p:ext uri="{BB962C8B-B14F-4D97-AF65-F5344CB8AC3E}">
        <p14:creationId xmlns:p14="http://schemas.microsoft.com/office/powerpoint/2010/main" val="374026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1FA3-E788-4D8D-8286-E3821C32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600" b="1" dirty="0"/>
              <a:t>“Loneliness is the only real disability.”</a:t>
            </a:r>
            <a:br>
              <a:rPr lang="en-US" dirty="0"/>
            </a:br>
            <a:r>
              <a:rPr lang="en-US" dirty="0"/>
              <a:t>						               </a:t>
            </a:r>
            <a:r>
              <a:rPr lang="en-US" sz="2400" dirty="0"/>
              <a:t>- David Pitonyak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B2ACC0-CE2B-47B9-A699-578F29812A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616" y="-1"/>
            <a:ext cx="1302437" cy="6858000"/>
            <a:chOff x="1111237" y="1117818"/>
            <a:chExt cx="24905" cy="293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CF38F3-F5B2-4424-84B8-7038B3E3D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2766B8-F5EB-4581-B2AA-B04A75267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CFC07-1A36-4D8C-BC8B-E598A6BC6B78}"/>
              </a:ext>
            </a:extLst>
          </p:cNvPr>
          <p:cNvGrpSpPr>
            <a:grpSpLocks/>
          </p:cNvGrpSpPr>
          <p:nvPr/>
        </p:nvGrpSpPr>
        <p:grpSpPr bwMode="auto">
          <a:xfrm>
            <a:off x="10810185" y="-1"/>
            <a:ext cx="1381815" cy="6858000"/>
            <a:chOff x="1111237" y="1117818"/>
            <a:chExt cx="24905" cy="293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9930FC-38A8-4049-ACF2-41A1D8F44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85E6CD-946B-4357-8F93-17BC24E68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1C12-B4AD-464C-A448-03CE185DA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3200" dirty="0"/>
              <a:t>Lack of social capital severely impacts any individual’s ability to be successful.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3200" dirty="0"/>
              <a:t>Do we need to address how we support people in order to help them to develop their own social capital? Yes, ABSOLUTLEY!</a:t>
            </a:r>
          </a:p>
        </p:txBody>
      </p:sp>
    </p:spTree>
    <p:extLst>
      <p:ext uri="{BB962C8B-B14F-4D97-AF65-F5344CB8AC3E}">
        <p14:creationId xmlns:p14="http://schemas.microsoft.com/office/powerpoint/2010/main" val="250850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DF4130-6472-4B55-A8FF-212511E3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3899" y="-4533899"/>
            <a:ext cx="3124203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A0BF9-2FC8-44F0-BFBF-11355C0B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365" y="1124567"/>
            <a:ext cx="6653270" cy="1325563"/>
          </a:xfrm>
        </p:spPr>
        <p:txBody>
          <a:bodyPr/>
          <a:lstStyle/>
          <a:p>
            <a:r>
              <a:rPr lang="en-US" b="1" dirty="0"/>
              <a:t>Relationships - Social Capital.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D9100-0C9F-48A2-8608-818EB4468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54" y="5498474"/>
            <a:ext cx="5889246" cy="13595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3348-C519-4C3C-B8BB-4102427A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15" y="2582177"/>
            <a:ext cx="11408170" cy="3151256"/>
          </a:xfrm>
        </p:spPr>
        <p:txBody>
          <a:bodyPr>
            <a:normAutofit/>
          </a:bodyPr>
          <a:lstStyle/>
          <a:p>
            <a:r>
              <a:rPr lang="en-US" sz="2800" dirty="0"/>
              <a:t>Relationships are what keep us happy, healthy, and safe.</a:t>
            </a:r>
          </a:p>
          <a:p>
            <a:r>
              <a:rPr lang="en-US" sz="2800" dirty="0"/>
              <a:t>Relationships make the world go round.</a:t>
            </a:r>
          </a:p>
          <a:p>
            <a:r>
              <a:rPr lang="en-US" sz="2800" dirty="0"/>
              <a:t>Relationships bring us opportunities- they expand our world.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600" dirty="0"/>
              <a:t>Do the people we serve have diverse relationships with a wide network of people?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3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6BA37-8F27-48C7-AD11-40CEBFFF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9385" cy="695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C73F1-326F-B9D0-74E0-1AF5DF9B414A}"/>
              </a:ext>
            </a:extLst>
          </p:cNvPr>
          <p:cNvSpPr txBox="1"/>
          <p:nvPr/>
        </p:nvSpPr>
        <p:spPr>
          <a:xfrm>
            <a:off x="610335" y="1141873"/>
            <a:ext cx="713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Relationship Mapping - Exercise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A picture containing person, finger, sky, outdoor&#10;&#10;Description automatically generated">
            <a:extLst>
              <a:ext uri="{FF2B5EF4-FFF2-40B4-BE49-F238E27FC236}">
                <a16:creationId xmlns:a16="http://schemas.microsoft.com/office/drawing/2014/main" id="{06B4F865-7DCB-9320-DC3E-677D45278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5" y="2321781"/>
            <a:ext cx="6480810" cy="45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E12DF94-CA75-420B-A204-B5C6688B7022}"/>
              </a:ext>
            </a:extLst>
          </p:cNvPr>
          <p:cNvGrpSpPr>
            <a:grpSpLocks/>
          </p:cNvGrpSpPr>
          <p:nvPr/>
        </p:nvGrpSpPr>
        <p:grpSpPr bwMode="auto">
          <a:xfrm>
            <a:off x="10810185" y="0"/>
            <a:ext cx="1381815" cy="6858000"/>
            <a:chOff x="1111237" y="1117818"/>
            <a:chExt cx="24905" cy="293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FE1447-872B-4334-A4ED-9F009AD70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4127B7-AE75-4E99-913A-67435B36F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94177C6-B828-4835-B6D7-4FF9F4E04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8449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0152" y="1355114"/>
            <a:ext cx="4515343" cy="178308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</a:rPr>
              <a:t>Relationship Mapping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20152" y="3073668"/>
            <a:ext cx="4836709" cy="1807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Who do you know?</a:t>
            </a:r>
            <a:endParaRPr lang="en-US" sz="20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1168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201168" lvl="1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</a:rPr>
              <a:t>Who does the individual know?</a:t>
            </a: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1168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1168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nail, hand, person, art&#10;&#10;Description automatically generated">
            <a:extLst>
              <a:ext uri="{FF2B5EF4-FFF2-40B4-BE49-F238E27FC236}">
                <a16:creationId xmlns:a16="http://schemas.microsoft.com/office/drawing/2014/main" id="{9C623A96-A3B4-6887-A7C0-A0E903126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2" y="0"/>
            <a:ext cx="63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C0C844-1BAB-4C1D-85DD-431817424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/>
        </p:blipFill>
        <p:spPr>
          <a:xfrm>
            <a:off x="6305107" y="5497033"/>
            <a:ext cx="5886893" cy="1360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235A3-0E84-4C07-A99A-B4FA4396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59831" y="-5159829"/>
            <a:ext cx="1872341" cy="1219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20" y="698761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How We Do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532239"/>
            <a:ext cx="8785654" cy="5128054"/>
          </a:xfrm>
        </p:spPr>
        <p:txBody>
          <a:bodyPr anchor="ctr">
            <a:norm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Aiming for 100% Community-Based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Finding what is meaningful: not about the program, it is about the people. Fully participating with purpose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Guide on the side. Connector. Building services designed to fade - when and as much as possible as independence increases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Creating a pathway to employment by learning, exploring, connecting and contributing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Supporting more people, possibly for fewer hours each day, in a variety of ways - breaking the 9am to 3pm service mold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Include and set aside time to talk with residential staff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Tapping into transportation options – bus and taxi training, ride share, walking and biking, community meeting up hubs, etc. 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54525-8382-424A-AB65-0626E9CCAF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55"/>
          <a:stretch/>
        </p:blipFill>
        <p:spPr>
          <a:xfrm>
            <a:off x="9073971" y="1607881"/>
            <a:ext cx="3214433" cy="41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897DC-4672-4E91-B952-8D0E3F1B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BB9A6-7018-423C-9A34-4FC74587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75" y="387159"/>
            <a:ext cx="701682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Look for the 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social/communal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F61C-05BA-4829-9B44-1A9FEBB8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716" y="1837765"/>
            <a:ext cx="5679398" cy="502023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Bars, restaurants, beer gardens, breweries, food halls, food truck parks</a:t>
            </a:r>
          </a:p>
          <a:p>
            <a:r>
              <a:rPr lang="en-US" sz="2800" dirty="0"/>
              <a:t>Libraries</a:t>
            </a:r>
          </a:p>
          <a:p>
            <a:r>
              <a:rPr lang="en-US" sz="2800" dirty="0"/>
              <a:t>YMCAs, gyms, sports leagues</a:t>
            </a:r>
          </a:p>
          <a:p>
            <a:r>
              <a:rPr lang="en-US" sz="2800" dirty="0"/>
              <a:t>Community gardens, community parks and recreation </a:t>
            </a:r>
          </a:p>
          <a:p>
            <a:r>
              <a:rPr lang="en-US" sz="2800" dirty="0"/>
              <a:t>Community centers, senior centers</a:t>
            </a:r>
          </a:p>
          <a:p>
            <a:r>
              <a:rPr lang="en-US" sz="2800" dirty="0"/>
              <a:t>Schools</a:t>
            </a:r>
          </a:p>
          <a:p>
            <a:r>
              <a:rPr lang="en-US" sz="2800" dirty="0"/>
              <a:t>Performing arts centers</a:t>
            </a:r>
          </a:p>
          <a:p>
            <a:r>
              <a:rPr lang="en-US" sz="2800" dirty="0"/>
              <a:t>Time Banks, Co-Ops, Non-profit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48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5CF7-8442-4BB5-B29B-22E6C64D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47" y="315282"/>
            <a:ext cx="6329886" cy="2934499"/>
          </a:xfrm>
        </p:spPr>
        <p:txBody>
          <a:bodyPr>
            <a:normAutofit/>
          </a:bodyPr>
          <a:lstStyle/>
          <a:p>
            <a:r>
              <a:rPr lang="en-US" b="1" dirty="0"/>
              <a:t>Cultivating relationships is like gardening…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890C0-D14B-4DDF-9BAF-7DF087740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55" y="3604960"/>
            <a:ext cx="6521327" cy="2934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have to..</a:t>
            </a:r>
          </a:p>
          <a:p>
            <a:pPr lvl="1"/>
            <a:r>
              <a:rPr lang="en-US" sz="2400" dirty="0"/>
              <a:t>Make your garden plan</a:t>
            </a:r>
          </a:p>
          <a:p>
            <a:pPr lvl="1"/>
            <a:r>
              <a:rPr lang="en-US" sz="2400" dirty="0"/>
              <a:t>Plant your seeds</a:t>
            </a:r>
          </a:p>
          <a:p>
            <a:pPr lvl="1"/>
            <a:r>
              <a:rPr lang="en-US" sz="2400" dirty="0"/>
              <a:t>Tend, water, and weed</a:t>
            </a:r>
          </a:p>
          <a:p>
            <a:pPr lvl="1"/>
            <a:r>
              <a:rPr lang="en-US" sz="2400" dirty="0"/>
              <a:t>Tend, water, and weed some more</a:t>
            </a:r>
          </a:p>
          <a:p>
            <a:pPr lvl="1"/>
            <a:r>
              <a:rPr lang="en-US" sz="2400" dirty="0"/>
              <a:t>Gather your harvest</a:t>
            </a:r>
          </a:p>
          <a:p>
            <a:pPr marL="0" lvl="1" indent="0">
              <a:buNone/>
            </a:pPr>
            <a:r>
              <a:rPr lang="en-US" sz="2400" dirty="0"/>
              <a:t>It’s hard work and it takes a while.</a:t>
            </a:r>
          </a:p>
        </p:txBody>
      </p:sp>
      <p:pic>
        <p:nvPicPr>
          <p:cNvPr id="2050" name="Picture 2" descr="Jenna Alatari Quote: “Relationships are like gardening. If you don't water  the plants, they die.”">
            <a:extLst>
              <a:ext uri="{FF2B5EF4-FFF2-40B4-BE49-F238E27FC236}">
                <a16:creationId xmlns:a16="http://schemas.microsoft.com/office/drawing/2014/main" id="{A7CED3BC-CBC0-4634-878F-6D853934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45" y="3429000"/>
            <a:ext cx="5983055" cy="33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473B3-9D93-4C64-A673-E83CC7EE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2" y="111123"/>
            <a:ext cx="5051474" cy="33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07A6E7-6F04-4AC3-B8A8-6597B1EE5782}"/>
              </a:ext>
            </a:extLst>
          </p:cNvPr>
          <p:cNvGrpSpPr>
            <a:grpSpLocks/>
          </p:cNvGrpSpPr>
          <p:nvPr/>
        </p:nvGrpSpPr>
        <p:grpSpPr bwMode="auto">
          <a:xfrm>
            <a:off x="10810185" y="0"/>
            <a:ext cx="1381815" cy="6858000"/>
            <a:chOff x="1111237" y="1117818"/>
            <a:chExt cx="24905" cy="293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9169CA-0861-4916-8BA2-2FF95577D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FEAEC3-F3B6-444A-9141-3A20CC73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Content Placeholder 5" descr="A group of people wearing face masks holding presents&#10;&#10;Description automatically generated with medium confidence">
            <a:extLst>
              <a:ext uri="{FF2B5EF4-FFF2-40B4-BE49-F238E27FC236}">
                <a16:creationId xmlns:a16="http://schemas.microsoft.com/office/drawing/2014/main" id="{68295F66-1139-C68A-36AD-8813765A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27" y="2551906"/>
            <a:ext cx="6776157" cy="381158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9A2A2-7F42-43AE-ACC6-51131A9F9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449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22367-093C-8E58-A1D2-97F464B9D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816" y="688212"/>
            <a:ext cx="8924398" cy="186369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b="1" dirty="0"/>
              <a:t>Although 1:1 is ideal, </a:t>
            </a:r>
          </a:p>
          <a:p>
            <a:r>
              <a:rPr lang="en-US" sz="3200" b="1" dirty="0"/>
              <a:t>it can be done in small groups based on interests</a:t>
            </a:r>
          </a:p>
        </p:txBody>
      </p:sp>
    </p:spTree>
    <p:extLst>
      <p:ext uri="{BB962C8B-B14F-4D97-AF65-F5344CB8AC3E}">
        <p14:creationId xmlns:p14="http://schemas.microsoft.com/office/powerpoint/2010/main" val="266474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95647B-8FA0-4BD0-802E-5CE1BB0F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/>
        </p:blipFill>
        <p:spPr>
          <a:xfrm>
            <a:off x="6305107" y="5050465"/>
            <a:ext cx="5886893" cy="1807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39B50-D8CD-4EB5-A5DF-7B43B7878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3899" y="-4533899"/>
            <a:ext cx="3124203" cy="12192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25E1C-275C-E32C-7E24-3C5DE69047AC}"/>
              </a:ext>
            </a:extLst>
          </p:cNvPr>
          <p:cNvSpPr txBox="1"/>
          <p:nvPr/>
        </p:nvSpPr>
        <p:spPr>
          <a:xfrm>
            <a:off x="496633" y="2442953"/>
            <a:ext cx="11507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When people have valued social roles they have more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opportunities to live “the good life.” </a:t>
            </a:r>
          </a:p>
          <a:p>
            <a:endParaRPr lang="en-US" sz="1000" dirty="0"/>
          </a:p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Normalization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= authentic, typical life experiences in ordinary, typical places…not practice, simulations, or separate places.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Valued Social Roles: Community Member vs Client</a:t>
            </a:r>
          </a:p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</a:rPr>
              <a:t>	                   Giving vs Taking</a:t>
            </a:r>
          </a:p>
          <a:p>
            <a:pPr algn="ctr"/>
            <a:endParaRPr lang="en-US" sz="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89C23-5B75-FF73-8582-023FC8D96BE0}"/>
              </a:ext>
            </a:extLst>
          </p:cNvPr>
          <p:cNvSpPr txBox="1"/>
          <p:nvPr/>
        </p:nvSpPr>
        <p:spPr>
          <a:xfrm>
            <a:off x="496633" y="1578208"/>
            <a:ext cx="10448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erdana" panose="020B0604030504040204" pitchFamily="34" charset="0"/>
                <a:ea typeface="Verdana" panose="020B0604030504040204" pitchFamily="34" charset="0"/>
              </a:rPr>
              <a:t>Valued Social Roles Matter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3B955-9288-B5B4-BC5D-5B5A33FA5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4"/>
          <a:stretch/>
        </p:blipFill>
        <p:spPr>
          <a:xfrm>
            <a:off x="8174473" y="3561891"/>
            <a:ext cx="2806076" cy="2398316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343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ng">
            <a:extLst>
              <a:ext uri="{FF2B5EF4-FFF2-40B4-BE49-F238E27FC236}">
                <a16:creationId xmlns:a16="http://schemas.microsoft.com/office/drawing/2014/main" id="{4724E121-1384-4646-B24A-9898D2BB915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2531"/>
            <a:ext cx="12192000" cy="3320144"/>
          </a:xfrm>
          <a:prstGeom prst="rect">
            <a:avLst/>
          </a:prstGeom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53383-302F-45DC-A8BE-07ABB1F7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3081671"/>
            <a:ext cx="10940901" cy="1936898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For further inquires, please contact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500" dirty="0">
                <a:solidFill>
                  <a:srgbClr val="9D22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Jeannine Pavlak, CEO 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jeannine.pavlak@nebaworks.com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4309F-B964-412B-8326-DE3F49DF8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5" t="1401" b="1"/>
          <a:stretch/>
        </p:blipFill>
        <p:spPr>
          <a:xfrm>
            <a:off x="0" y="5316278"/>
            <a:ext cx="12185904" cy="1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6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8AA016-654E-46BB-AF8E-FEAFDC30175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9461" y="0"/>
            <a:ext cx="1302437" cy="6858000"/>
            <a:chOff x="1111237" y="1117818"/>
            <a:chExt cx="24905" cy="293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60DCA8-E4E9-4DA6-8DB1-E648D842E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8D498A-A4EC-4AEC-A0EB-23EBF80D4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54389ED-50B0-4747-B7C2-C7B1F196541E}"/>
              </a:ext>
            </a:extLst>
          </p:cNvPr>
          <p:cNvGrpSpPr>
            <a:grpSpLocks/>
          </p:cNvGrpSpPr>
          <p:nvPr/>
        </p:nvGrpSpPr>
        <p:grpSpPr bwMode="auto">
          <a:xfrm>
            <a:off x="10690724" y="0"/>
            <a:ext cx="1381815" cy="6858000"/>
            <a:chOff x="1111237" y="1117818"/>
            <a:chExt cx="24905" cy="293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2EE46B-1DA5-4A93-8B70-7D1893983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9B6FF9-1819-48E2-9BED-27E3E51DF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3F8E7E7-0BD5-8F2C-3105-D33B67C0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89" y="1247910"/>
            <a:ext cx="7522590" cy="5295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52957-8D3C-21F6-AE3B-030F29E64634}"/>
              </a:ext>
            </a:extLst>
          </p:cNvPr>
          <p:cNvSpPr txBox="1"/>
          <p:nvPr/>
        </p:nvSpPr>
        <p:spPr>
          <a:xfrm>
            <a:off x="594910" y="601579"/>
            <a:ext cx="1093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Hierarchy of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82932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4A284-7BDE-45C1-AD55-4A1CF811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51873-7C83-4160-AE5A-D4558614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98" y="296820"/>
            <a:ext cx="6418160" cy="1658198"/>
          </a:xfrm>
        </p:spPr>
        <p:txBody>
          <a:bodyPr>
            <a:normAutofit/>
          </a:bodyPr>
          <a:lstStyle/>
          <a:p>
            <a:pPr algn="ctr"/>
            <a:r>
              <a:rPr lang="en-US" sz="4450" b="1" dirty="0">
                <a:latin typeface="Verdana" panose="020B0604030504040204" pitchFamily="34" charset="0"/>
                <a:ea typeface="Verdana" panose="020B0604030504040204" pitchFamily="34" charset="0"/>
              </a:rPr>
              <a:t>Ambivalence is </a:t>
            </a:r>
            <a:br>
              <a:rPr lang="en-US" sz="445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50" b="1" dirty="0">
                <a:latin typeface="Verdana" panose="020B0604030504040204" pitchFamily="34" charset="0"/>
                <a:ea typeface="Verdana" panose="020B0604030504040204" pitchFamily="34" charset="0"/>
              </a:rPr>
              <a:t>an opportunity. </a:t>
            </a:r>
            <a:endParaRPr lang="en-US" sz="44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631FA-E37B-4BC2-9E1B-FDAF4A73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655" y="1953565"/>
            <a:ext cx="4618774" cy="1823275"/>
          </a:xfrm>
        </p:spPr>
        <p:txBody>
          <a:bodyPr>
            <a:normAutofit/>
          </a:bodyPr>
          <a:lstStyle/>
          <a:p>
            <a:pPr marL="519113" indent="-457200">
              <a:buFont typeface="Wingdings" panose="05000000000000000000" pitchFamily="2" charset="2"/>
              <a:buChar char="q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Culture of low expectations</a:t>
            </a:r>
          </a:p>
          <a:p>
            <a:pPr marL="519113" indent="-457200">
              <a:buFont typeface="Wingdings" panose="05000000000000000000" pitchFamily="2" charset="2"/>
              <a:buChar char="q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Deficit-based thinking</a:t>
            </a:r>
          </a:p>
          <a:p>
            <a:pPr marL="519113" indent="-457200">
              <a:buFont typeface="Wingdings" panose="05000000000000000000" pitchFamily="2" charset="2"/>
              <a:buChar char="q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Limited life experiences </a:t>
            </a:r>
          </a:p>
          <a:p>
            <a:pPr marL="519113" indent="-457200">
              <a:buFont typeface="Wingdings" panose="05000000000000000000" pitchFamily="2" charset="2"/>
              <a:buChar char="q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Fears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B106C-896F-443C-A2FE-C5B30E47B79F}"/>
              </a:ext>
            </a:extLst>
          </p:cNvPr>
          <p:cNvSpPr txBox="1"/>
          <p:nvPr/>
        </p:nvSpPr>
        <p:spPr>
          <a:xfrm>
            <a:off x="889508" y="3642868"/>
            <a:ext cx="5241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Exposure precedes interest.</a:t>
            </a:r>
          </a:p>
          <a:p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 precedes motivation. 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CE06278-E041-486F-95E5-F5179784F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917"/>
          <a:stretch/>
        </p:blipFill>
        <p:spPr>
          <a:xfrm>
            <a:off x="6493478" y="2567114"/>
            <a:ext cx="5721178" cy="4290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99835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>
            <a:extLst>
              <a:ext uri="{FF2B5EF4-FFF2-40B4-BE49-F238E27FC236}">
                <a16:creationId xmlns:a16="http://schemas.microsoft.com/office/drawing/2014/main" id="{5BB97816-054F-4D54-B061-EECF32ABCEF8}"/>
              </a:ext>
            </a:extLst>
          </p:cNvPr>
          <p:cNvPicPr/>
          <p:nvPr/>
        </p:nvPicPr>
        <p:blipFill rotWithShape="1">
          <a:blip r:embed="rId2"/>
          <a:srcRect l="34300" b="50724"/>
          <a:stretch/>
        </p:blipFill>
        <p:spPr bwMode="auto">
          <a:xfrm flipV="1">
            <a:off x="6095998" y="5656611"/>
            <a:ext cx="6096001" cy="119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030E4-62BA-4E16-221A-659ACD6E7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5" r="23185"/>
          <a:stretch/>
        </p:blipFill>
        <p:spPr>
          <a:xfrm>
            <a:off x="-2" y="522515"/>
            <a:ext cx="4765045" cy="5921828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67E71706-1780-4CD2-9AD9-8EF6457C80A8}"/>
              </a:ext>
            </a:extLst>
          </p:cNvPr>
          <p:cNvPicPr/>
          <p:nvPr/>
        </p:nvPicPr>
        <p:blipFill rotWithShape="1">
          <a:blip r:embed="rId2"/>
          <a:srcRect l="34300" b="50724"/>
          <a:stretch/>
        </p:blipFill>
        <p:spPr bwMode="auto">
          <a:xfrm rot="10800000">
            <a:off x="-2" y="5658482"/>
            <a:ext cx="6096001" cy="1199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4171C36C-6EB0-4BEC-95D7-2B27EC38793B}"/>
              </a:ext>
            </a:extLst>
          </p:cNvPr>
          <p:cNvPicPr/>
          <p:nvPr/>
        </p:nvPicPr>
        <p:blipFill rotWithShape="1">
          <a:blip r:embed="rId2"/>
          <a:srcRect l="34300" b="50724"/>
          <a:stretch/>
        </p:blipFill>
        <p:spPr bwMode="auto">
          <a:xfrm rot="10800000" flipV="1">
            <a:off x="-1" y="0"/>
            <a:ext cx="6096001" cy="129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1EAEFDC7-3271-402D-8112-DF4CD3512373}"/>
              </a:ext>
            </a:extLst>
          </p:cNvPr>
          <p:cNvPicPr/>
          <p:nvPr/>
        </p:nvPicPr>
        <p:blipFill rotWithShape="1">
          <a:blip r:embed="rId2"/>
          <a:srcRect l="34300" b="50724"/>
          <a:stretch/>
        </p:blipFill>
        <p:spPr bwMode="auto">
          <a:xfrm>
            <a:off x="6095999" y="-1"/>
            <a:ext cx="6096001" cy="1297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286B6-F168-D4F0-8A72-887C48D67B02}"/>
              </a:ext>
            </a:extLst>
          </p:cNvPr>
          <p:cNvSpPr txBox="1"/>
          <p:nvPr/>
        </p:nvSpPr>
        <p:spPr>
          <a:xfrm>
            <a:off x="4765043" y="1375159"/>
            <a:ext cx="710204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6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About Me</a:t>
            </a:r>
          </a:p>
          <a:p>
            <a:pPr marL="0" indent="0" algn="ctr">
              <a:buNone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am I good at?</a:t>
            </a:r>
          </a:p>
          <a:p>
            <a:pPr marL="0" indent="0" algn="ctr">
              <a:buNone/>
            </a:pPr>
            <a:endParaRPr lang="en-US" sz="2400" b="1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Where am I happiest?</a:t>
            </a:r>
          </a:p>
          <a:p>
            <a:pPr marL="0" indent="0" algn="ctr">
              <a:buNone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do I want to Learn?</a:t>
            </a:r>
          </a:p>
          <a:p>
            <a:pPr marL="0" indent="0" algn="ctr">
              <a:buNone/>
            </a:pPr>
            <a:endParaRPr lang="en-US" sz="2400" b="1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30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3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F4A2C-053D-41E8-AC76-E2CC66929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8"/>
          <a:stretch/>
        </p:blipFill>
        <p:spPr>
          <a:xfrm>
            <a:off x="6305106" y="0"/>
            <a:ext cx="5886893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451F6A2-8E71-4080-BDC6-6D58D574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46" y="263253"/>
            <a:ext cx="6311517" cy="142557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Positive Person Profile: </a:t>
            </a:r>
            <a:br>
              <a:rPr lang="en-US" sz="3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0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608F9E-9FA1-4050-992B-13CFE4A7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893" y="1274315"/>
            <a:ext cx="5160422" cy="2308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ea typeface="Verdana" panose="020B0604030504040204" pitchFamily="34" charset="0"/>
              </a:rPr>
              <a:t>Take a minute to profile yourself.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Then take a look at your current life…</a:t>
            </a:r>
          </a:p>
          <a:p>
            <a:pPr marL="0" indent="0">
              <a:buNone/>
            </a:pPr>
            <a:endParaRPr lang="en-US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Is it meaningful?  Why (or why not)?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92A0763-C49F-4A20-B2B9-EFFAF9A1F6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4224" r="7069" b="13891"/>
          <a:stretch/>
        </p:blipFill>
        <p:spPr>
          <a:xfrm>
            <a:off x="0" y="-1"/>
            <a:ext cx="5675218" cy="6858000"/>
          </a:xfrm>
        </p:spPr>
      </p:pic>
    </p:spTree>
    <p:extLst>
      <p:ext uri="{BB962C8B-B14F-4D97-AF65-F5344CB8AC3E}">
        <p14:creationId xmlns:p14="http://schemas.microsoft.com/office/powerpoint/2010/main" val="251140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2CB01-0481-4B98-95C5-BED5310E30D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616" y="-1"/>
            <a:ext cx="1302437" cy="6858000"/>
            <a:chOff x="1111237" y="1117818"/>
            <a:chExt cx="24905" cy="293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799AE-D933-4645-AC90-C5009C44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C3BAEA-6A83-41C0-A13A-F1002D3B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EF8D9A-5675-4E0E-A6A6-60974AA87BE0}"/>
              </a:ext>
            </a:extLst>
          </p:cNvPr>
          <p:cNvGrpSpPr>
            <a:grpSpLocks/>
          </p:cNvGrpSpPr>
          <p:nvPr/>
        </p:nvGrpSpPr>
        <p:grpSpPr bwMode="auto">
          <a:xfrm>
            <a:off x="10810185" y="-1"/>
            <a:ext cx="1381815" cy="6858000"/>
            <a:chOff x="1111237" y="1117818"/>
            <a:chExt cx="24905" cy="293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197B89-9A3D-4EFF-B61D-947596397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4652ED-D5D9-4FBC-8C1D-EF2F5FF9A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58" y="637334"/>
            <a:ext cx="8697433" cy="137692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 with Interests…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get stuck on Deficits.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0729" y="2455790"/>
            <a:ext cx="4367625" cy="282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What Shane’s File said: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Autism diagnosis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Non- Verbal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Can’t sit still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Self injurious behaviors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Flight Risk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Stubborn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Unemployable</a:t>
            </a:r>
          </a:p>
        </p:txBody>
      </p:sp>
      <p:pic>
        <p:nvPicPr>
          <p:cNvPr id="4" name="Content Placeholder 3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9799D90D-6602-5A1B-A4AA-04E7D2F940A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20" y="2190812"/>
            <a:ext cx="6044782" cy="4029854"/>
          </a:xfrm>
        </p:spPr>
      </p:pic>
    </p:spTree>
    <p:extLst>
      <p:ext uri="{BB962C8B-B14F-4D97-AF65-F5344CB8AC3E}">
        <p14:creationId xmlns:p14="http://schemas.microsoft.com/office/powerpoint/2010/main" val="14793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2CB01-0481-4B98-95C5-BED5310E30D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616" y="-1"/>
            <a:ext cx="1302437" cy="6858000"/>
            <a:chOff x="1111237" y="1117818"/>
            <a:chExt cx="24905" cy="293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799AE-D933-4645-AC90-C5009C44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C3BAEA-6A83-41C0-A13A-F1002D3B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EF8D9A-5675-4E0E-A6A6-60974AA87BE0}"/>
              </a:ext>
            </a:extLst>
          </p:cNvPr>
          <p:cNvGrpSpPr>
            <a:grpSpLocks/>
          </p:cNvGrpSpPr>
          <p:nvPr/>
        </p:nvGrpSpPr>
        <p:grpSpPr bwMode="auto">
          <a:xfrm>
            <a:off x="10810185" y="-1"/>
            <a:ext cx="1381815" cy="6858000"/>
            <a:chOff x="1111237" y="1117818"/>
            <a:chExt cx="24905" cy="293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197B89-9A3D-4EFF-B61D-947596397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4652ED-D5D9-4FBC-8C1D-EF2F5FF9A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58" y="637334"/>
            <a:ext cx="8697433" cy="137692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 with Interests…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get stuck on Deficits.</a:t>
            </a:r>
          </a:p>
        </p:txBody>
      </p:sp>
      <p:pic>
        <p:nvPicPr>
          <p:cNvPr id="4" name="Content Placeholder 3" descr="A group of people taking a selfie">
            <a:extLst>
              <a:ext uri="{FF2B5EF4-FFF2-40B4-BE49-F238E27FC236}">
                <a16:creationId xmlns:a16="http://schemas.microsoft.com/office/drawing/2014/main" id="{AFE00735-9914-F85F-ADC5-31F46768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1" y="2213418"/>
            <a:ext cx="5295291" cy="3530195"/>
          </a:xfr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944373" y="2388717"/>
            <a:ext cx="6091831" cy="282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What we discovered: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Likes hiking, boating and fishing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Movement and exercise help him manage his anxiety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He is fascinated by windows and doors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Father is a carpenter and makes shims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Likes art and drawing</a:t>
            </a:r>
          </a:p>
          <a:p>
            <a:pPr marL="0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2CB01-0481-4B98-95C5-BED5310E30D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616" y="-1"/>
            <a:ext cx="1302437" cy="6858000"/>
            <a:chOff x="1111237" y="1117818"/>
            <a:chExt cx="24905" cy="293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7799AE-D933-4645-AC90-C5009C44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C3BAEA-6A83-41C0-A13A-F1002D3B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EF8D9A-5675-4E0E-A6A6-60974AA87BE0}"/>
              </a:ext>
            </a:extLst>
          </p:cNvPr>
          <p:cNvGrpSpPr>
            <a:grpSpLocks/>
          </p:cNvGrpSpPr>
          <p:nvPr/>
        </p:nvGrpSpPr>
        <p:grpSpPr bwMode="auto">
          <a:xfrm>
            <a:off x="10810185" y="-1"/>
            <a:ext cx="1381815" cy="6858000"/>
            <a:chOff x="1111237" y="1117818"/>
            <a:chExt cx="24905" cy="293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197B89-9A3D-4EFF-B61D-947596397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18"/>
            <a:stretch>
              <a:fillRect/>
            </a:stretch>
          </p:blipFill>
          <p:spPr bwMode="auto">
            <a:xfrm>
              <a:off x="1111237" y="1117818"/>
              <a:ext cx="24905" cy="29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4652ED-D5D9-4FBC-8C1D-EF2F5FF9A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02" y="1126444"/>
              <a:ext cx="17022" cy="112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58" y="637334"/>
            <a:ext cx="8697433" cy="1376924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 with Interests…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get stuck on Deficits.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9566" y="2521891"/>
            <a:ext cx="4890262" cy="282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What Shane’s File said: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Autism diagnosis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Non- Verbal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Can’t sit still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Self injurious behaviors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Flight Risk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Stubborn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Unemployable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718251" y="2542953"/>
            <a:ext cx="6202000" cy="282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What we discovered: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Likes hiking, boating and fishing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Movement and exercise help him manage his anxiety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He is fascinated by windows and doors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Father is a carpenter and makes shims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Likes art and drawing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0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19" ma:contentTypeDescription="Create a new document." ma:contentTypeScope="" ma:versionID="b7af94c20d9dd1b797a0f0a4b905100b">
  <xsd:schema xmlns:xsd="http://www.w3.org/2001/XMLSchema" xmlns:xs="http://www.w3.org/2001/XMLSchema" xmlns:p="http://schemas.microsoft.com/office/2006/metadata/properties" xmlns:ns2="cc541f54-964c-4b93-a605-435450d3a296" xmlns:ns3="b1cbd802-27c2-4bf7-937d-29fa16864377" targetNamespace="http://schemas.microsoft.com/office/2006/metadata/properties" ma:root="true" ma:fieldsID="4a5b1085e4caf83ba40c0507212158cd" ns2:_="" ns3:_="">
    <xsd:import namespace="cc541f54-964c-4b93-a605-435450d3a296"/>
    <xsd:import namespace="b1cbd802-27c2-4bf7-937d-29fa16864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f6ad6413-4fc1-4b55-93ed-9d8edf6af68a}" ma:internalName="TaxCatchAll" ma:showField="CatchAllData" ma:web="cc541f54-964c-4b93-a605-435450d3a2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d802-27c2-4bf7-937d-29fa16864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f74a7a1-7e97-45fc-be21-a8ccc3e38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cbd802-27c2-4bf7-937d-29fa16864377">
      <Terms xmlns="http://schemas.microsoft.com/office/infopath/2007/PartnerControls"/>
    </lcf76f155ced4ddcb4097134ff3c332f>
    <TaxCatchAll xmlns="cc541f54-964c-4b93-a605-435450d3a2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E322B5-D8A8-46A0-A84B-95ACC295E819}"/>
</file>

<file path=customXml/itemProps2.xml><?xml version="1.0" encoding="utf-8"?>
<ds:datastoreItem xmlns:ds="http://schemas.openxmlformats.org/officeDocument/2006/customXml" ds:itemID="{0E0AFB10-55A7-492F-BC99-46E98316CC50}">
  <ds:schemaRefs>
    <ds:schemaRef ds:uri="http://purl.org/dc/dcmitype/"/>
    <ds:schemaRef ds:uri="0a7311fd-8319-4ce7-b425-861c3f4bf75e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89ee141-b9e0-45e8-931e-eac68c325da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AC26AF-9B8F-481A-88E0-7032F52E90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892</Words>
  <Application>Microsoft Office PowerPoint</Application>
  <PresentationFormat>Widescreen</PresentationFormat>
  <Paragraphs>152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Verdana</vt:lpstr>
      <vt:lpstr>Wingdings</vt:lpstr>
      <vt:lpstr>Office Theme</vt:lpstr>
      <vt:lpstr>Meaningful Lives</vt:lpstr>
      <vt:lpstr>Changing How We Do Business</vt:lpstr>
      <vt:lpstr>PowerPoint Presentation</vt:lpstr>
      <vt:lpstr>Ambivalence is  an opportunity. </vt:lpstr>
      <vt:lpstr>PowerPoint Presentation</vt:lpstr>
      <vt:lpstr>Positive Person Profile:  </vt:lpstr>
      <vt:lpstr>Start with Interests… Don’t get stuck on Deficits.</vt:lpstr>
      <vt:lpstr>Start with Interests… Don’t get stuck on Deficits.</vt:lpstr>
      <vt:lpstr>Start with Interests… Don’t get stuck on Deficits.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“Loneliness is the only real disability.”                      - David Pitonyak</vt:lpstr>
      <vt:lpstr>Relationships - Social Capital.</vt:lpstr>
      <vt:lpstr>PowerPoint Presentation</vt:lpstr>
      <vt:lpstr>Relationship Mapping</vt:lpstr>
      <vt:lpstr>Look for the  social/communal hubs</vt:lpstr>
      <vt:lpstr>Cultivating relationships is like gardening…</vt:lpstr>
      <vt:lpstr>PowerPoint Presentation</vt:lpstr>
      <vt:lpstr>PowerPoint Presentation</vt:lpstr>
      <vt:lpstr>For further inquires, please contact  Jeannine Pavlak, CEO  jeannine.pavlak@nebaworks.com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Shea</dc:creator>
  <cp:lastModifiedBy>Laurie Shea</cp:lastModifiedBy>
  <cp:revision>54</cp:revision>
  <dcterms:created xsi:type="dcterms:W3CDTF">2023-05-22T14:30:59Z</dcterms:created>
  <dcterms:modified xsi:type="dcterms:W3CDTF">2023-06-06T16:34:15Z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0x010100BBDA35265388BA44BE522765C457AFA0</vt:lpwstr>
  </property>
</Properties>
</file>